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vana S. Murphy" initials="SSM" lastIdx="11" clrIdx="0">
    <p:extLst>
      <p:ext uri="{19B8F6BF-5375-455C-9EA6-DF929625EA0E}">
        <p15:presenceInfo xmlns:p15="http://schemas.microsoft.com/office/powerpoint/2012/main" userId="1d1057aee952ec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62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8" d="100"/>
          <a:sy n="68" d="100"/>
        </p:scale>
        <p:origin x="114"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22T20:58:20.223" idx="2">
    <p:pos x="10" y="10"/>
    <p:text>Title Slide
Include the name of the Project and Group Members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22T20:58:02.922" idx="1">
    <p:pos x="137" y="80"/>
    <p:text>Motivation &amp; Summary Slide
Define the core message or hypothesis of your project.
Describe the questions you asked, and why you asked them
Describe whether you were able to answer these questions to your satisfaction, and briefly summarize your findings</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3-22T20:59:21.568" idx="3">
    <p:pos x="10" y="10"/>
    <p:text>Questions &amp; Data
Elaborate on the questions you asked, describing what kinds of data you needed to answer them, and where you found it</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3-22T20:59:40.458" idx="4">
    <p:pos x="10" y="10"/>
    <p:text>Data Cleanup &amp; Exploration
Describe the exploration and cleanup process
Discuss insights you had while exploring the data that you didn't anticipate
Discuss any problems that arose after exploring the data, and how you resolved them
Present and discuss interesting figures developed during exploration, ideally with the help of Jupyter Notebook</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3-22T20:59:53.456" idx="5">
    <p:pos x="10" y="10"/>
    <p:text>Data Analysis
Discuss the steps you took to analyze the data and answer each question you asked in your proposal
Present and discuss interesting figures developed during analysis, ideally with the help of Jupyter Notebook</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3-22T21:00:13.712" idx="6">
    <p:pos x="10" y="10"/>
    <p:text>Discussion
Discuss your findings. Did you find what you expected to find? If not, why not? What inferences or general conclusions can you draw from your analysis?</p:text>
    <p:extLst>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3-22T21:01:48.165" idx="10">
    <p:pos x="10" y="10"/>
    <p:text>Post Mortem
Discuss any difficulties that arose, and how you dealt with them
Discuss any additional questions that came up, but which you didn't have time to answer: What would you research next, if you had two more weeks?</p:text>
    <p:extLst>
      <p:ext uri="{C676402C-5697-4E1C-873F-D02D1690AC5C}">
        <p15:threadingInfo xmlns:p15="http://schemas.microsoft.com/office/powerpoint/2012/main" timeZoneBias="3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3-22T21:02:05.394" idx="11">
    <p:pos x="10" y="10"/>
    <p:text>Questions
Open-floor Q&amp;A with the audience</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6F31-96B3-4453-B5CB-1EE77184CD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1BAF2D-F067-4B1F-AC66-2ECA7A030F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1C75E7-B7B5-43B0-8A98-C81010CF53A6}"/>
              </a:ext>
            </a:extLst>
          </p:cNvPr>
          <p:cNvSpPr>
            <a:spLocks noGrp="1"/>
          </p:cNvSpPr>
          <p:nvPr>
            <p:ph type="dt" sz="half" idx="10"/>
          </p:nvPr>
        </p:nvSpPr>
        <p:spPr/>
        <p:txBody>
          <a:bodyPr/>
          <a:lstStyle/>
          <a:p>
            <a:fld id="{F7455CEF-1895-499D-A216-CAA26BBACD9A}" type="datetimeFigureOut">
              <a:rPr lang="en-US" smtClean="0"/>
              <a:t>3/22/2019</a:t>
            </a:fld>
            <a:endParaRPr lang="en-US"/>
          </a:p>
        </p:txBody>
      </p:sp>
      <p:sp>
        <p:nvSpPr>
          <p:cNvPr id="5" name="Footer Placeholder 4">
            <a:extLst>
              <a:ext uri="{FF2B5EF4-FFF2-40B4-BE49-F238E27FC236}">
                <a16:creationId xmlns:a16="http://schemas.microsoft.com/office/drawing/2014/main" id="{3370A228-ACE0-4DE8-85B5-40311859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245BA-7218-405F-A31A-61973C5B0A72}"/>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86542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B22C-1AFC-438B-864C-42D0D6B2D0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9B2FDF-CA35-4919-9F73-1F6FFCB231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9C0C8-385D-4201-8E97-F3E4C0488BAA}"/>
              </a:ext>
            </a:extLst>
          </p:cNvPr>
          <p:cNvSpPr>
            <a:spLocks noGrp="1"/>
          </p:cNvSpPr>
          <p:nvPr>
            <p:ph type="dt" sz="half" idx="10"/>
          </p:nvPr>
        </p:nvSpPr>
        <p:spPr/>
        <p:txBody>
          <a:bodyPr/>
          <a:lstStyle/>
          <a:p>
            <a:fld id="{F7455CEF-1895-499D-A216-CAA26BBACD9A}" type="datetimeFigureOut">
              <a:rPr lang="en-US" smtClean="0"/>
              <a:t>3/22/2019</a:t>
            </a:fld>
            <a:endParaRPr lang="en-US"/>
          </a:p>
        </p:txBody>
      </p:sp>
      <p:sp>
        <p:nvSpPr>
          <p:cNvPr id="5" name="Footer Placeholder 4">
            <a:extLst>
              <a:ext uri="{FF2B5EF4-FFF2-40B4-BE49-F238E27FC236}">
                <a16:creationId xmlns:a16="http://schemas.microsoft.com/office/drawing/2014/main" id="{997B4810-9D6D-44D8-9262-CBCCD3F28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4A11F-BEF2-42C9-85D7-F00407292846}"/>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3008197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DAF099-AAE3-4B9D-B052-E0862C1BB6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FC7279-72A4-4E93-A794-A5132C705D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4B9CD0-0481-4F90-9B8B-E50CBA204DB2}"/>
              </a:ext>
            </a:extLst>
          </p:cNvPr>
          <p:cNvSpPr>
            <a:spLocks noGrp="1"/>
          </p:cNvSpPr>
          <p:nvPr>
            <p:ph type="dt" sz="half" idx="10"/>
          </p:nvPr>
        </p:nvSpPr>
        <p:spPr/>
        <p:txBody>
          <a:bodyPr/>
          <a:lstStyle/>
          <a:p>
            <a:fld id="{F7455CEF-1895-499D-A216-CAA26BBACD9A}" type="datetimeFigureOut">
              <a:rPr lang="en-US" smtClean="0"/>
              <a:t>3/22/2019</a:t>
            </a:fld>
            <a:endParaRPr lang="en-US"/>
          </a:p>
        </p:txBody>
      </p:sp>
      <p:sp>
        <p:nvSpPr>
          <p:cNvPr id="5" name="Footer Placeholder 4">
            <a:extLst>
              <a:ext uri="{FF2B5EF4-FFF2-40B4-BE49-F238E27FC236}">
                <a16:creationId xmlns:a16="http://schemas.microsoft.com/office/drawing/2014/main" id="{EF18B775-2CCD-4933-9550-3035E245D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CAE49-5321-4994-8D01-16F50953885D}"/>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43102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1254-F1F5-463D-8D46-A0D02B9537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366AC8-A8D0-4AFF-91D4-4A8DFF6551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D588C1-171B-4F4D-93CC-FCC49D843640}"/>
              </a:ext>
            </a:extLst>
          </p:cNvPr>
          <p:cNvSpPr>
            <a:spLocks noGrp="1"/>
          </p:cNvSpPr>
          <p:nvPr>
            <p:ph type="dt" sz="half" idx="10"/>
          </p:nvPr>
        </p:nvSpPr>
        <p:spPr/>
        <p:txBody>
          <a:bodyPr/>
          <a:lstStyle/>
          <a:p>
            <a:fld id="{F7455CEF-1895-499D-A216-CAA26BBACD9A}" type="datetimeFigureOut">
              <a:rPr lang="en-US" smtClean="0"/>
              <a:t>3/22/2019</a:t>
            </a:fld>
            <a:endParaRPr lang="en-US"/>
          </a:p>
        </p:txBody>
      </p:sp>
      <p:sp>
        <p:nvSpPr>
          <p:cNvPr id="5" name="Footer Placeholder 4">
            <a:extLst>
              <a:ext uri="{FF2B5EF4-FFF2-40B4-BE49-F238E27FC236}">
                <a16:creationId xmlns:a16="http://schemas.microsoft.com/office/drawing/2014/main" id="{0E9160A8-F9E5-4D49-93DF-AB112F752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521BF4-7FD3-45FD-A037-893FE70D0E00}"/>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2105883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E448-9D28-4D27-8F7A-BD23EDCB5D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2B6B55-53E1-497F-99F6-014900EC50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27CC5-07CB-4B58-B938-9A9B92A1B10C}"/>
              </a:ext>
            </a:extLst>
          </p:cNvPr>
          <p:cNvSpPr>
            <a:spLocks noGrp="1"/>
          </p:cNvSpPr>
          <p:nvPr>
            <p:ph type="dt" sz="half" idx="10"/>
          </p:nvPr>
        </p:nvSpPr>
        <p:spPr/>
        <p:txBody>
          <a:bodyPr/>
          <a:lstStyle/>
          <a:p>
            <a:fld id="{F7455CEF-1895-499D-A216-CAA26BBACD9A}" type="datetimeFigureOut">
              <a:rPr lang="en-US" smtClean="0"/>
              <a:t>3/22/2019</a:t>
            </a:fld>
            <a:endParaRPr lang="en-US"/>
          </a:p>
        </p:txBody>
      </p:sp>
      <p:sp>
        <p:nvSpPr>
          <p:cNvPr id="5" name="Footer Placeholder 4">
            <a:extLst>
              <a:ext uri="{FF2B5EF4-FFF2-40B4-BE49-F238E27FC236}">
                <a16:creationId xmlns:a16="http://schemas.microsoft.com/office/drawing/2014/main" id="{67AF81CF-C0C8-42E4-8B0B-5A660B5A7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6CE89-0E55-42F2-8A56-E47A60981B4D}"/>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3915731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4155-DC10-4181-9403-1561855F09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0A4E80-944F-41DA-B296-A52BAC4E04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C9709E-77D8-4978-ADD9-7FC5BB5CAA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347FE0-451C-4BBD-8C40-F8B9A69364E4}"/>
              </a:ext>
            </a:extLst>
          </p:cNvPr>
          <p:cNvSpPr>
            <a:spLocks noGrp="1"/>
          </p:cNvSpPr>
          <p:nvPr>
            <p:ph type="dt" sz="half" idx="10"/>
          </p:nvPr>
        </p:nvSpPr>
        <p:spPr/>
        <p:txBody>
          <a:bodyPr/>
          <a:lstStyle/>
          <a:p>
            <a:fld id="{F7455CEF-1895-499D-A216-CAA26BBACD9A}" type="datetimeFigureOut">
              <a:rPr lang="en-US" smtClean="0"/>
              <a:t>3/22/2019</a:t>
            </a:fld>
            <a:endParaRPr lang="en-US"/>
          </a:p>
        </p:txBody>
      </p:sp>
      <p:sp>
        <p:nvSpPr>
          <p:cNvPr id="6" name="Footer Placeholder 5">
            <a:extLst>
              <a:ext uri="{FF2B5EF4-FFF2-40B4-BE49-F238E27FC236}">
                <a16:creationId xmlns:a16="http://schemas.microsoft.com/office/drawing/2014/main" id="{12083655-5367-4E5B-B575-DA4FBCDD47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7DCBF-343B-42EB-9628-D1E3C17621AE}"/>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233471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F870-708A-49CA-9268-D9F65862F4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49EB86-B405-444E-BC3B-1AB1AB1EEC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94C99F-22A6-4100-BFE8-0CAB962524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A83773-3DC3-4BDC-A6E6-A1837E97E2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58EE3B-43C3-4108-BD76-9758B2788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CA947A-6E3C-4F4F-AD75-7A3B6C03190A}"/>
              </a:ext>
            </a:extLst>
          </p:cNvPr>
          <p:cNvSpPr>
            <a:spLocks noGrp="1"/>
          </p:cNvSpPr>
          <p:nvPr>
            <p:ph type="dt" sz="half" idx="10"/>
          </p:nvPr>
        </p:nvSpPr>
        <p:spPr/>
        <p:txBody>
          <a:bodyPr/>
          <a:lstStyle/>
          <a:p>
            <a:fld id="{F7455CEF-1895-499D-A216-CAA26BBACD9A}" type="datetimeFigureOut">
              <a:rPr lang="en-US" smtClean="0"/>
              <a:t>3/22/2019</a:t>
            </a:fld>
            <a:endParaRPr lang="en-US"/>
          </a:p>
        </p:txBody>
      </p:sp>
      <p:sp>
        <p:nvSpPr>
          <p:cNvPr id="8" name="Footer Placeholder 7">
            <a:extLst>
              <a:ext uri="{FF2B5EF4-FFF2-40B4-BE49-F238E27FC236}">
                <a16:creationId xmlns:a16="http://schemas.microsoft.com/office/drawing/2014/main" id="{BCF4442E-4D3D-4625-AD52-7DD33879B3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C3B98C-83E0-4DC1-8EB1-ABBBB693BCC6}"/>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41112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ABED4-3216-4772-A185-913F339C0D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C15A57-1654-4EAB-9B97-B5AF97206128}"/>
              </a:ext>
            </a:extLst>
          </p:cNvPr>
          <p:cNvSpPr>
            <a:spLocks noGrp="1"/>
          </p:cNvSpPr>
          <p:nvPr>
            <p:ph type="dt" sz="half" idx="10"/>
          </p:nvPr>
        </p:nvSpPr>
        <p:spPr/>
        <p:txBody>
          <a:bodyPr/>
          <a:lstStyle/>
          <a:p>
            <a:fld id="{F7455CEF-1895-499D-A216-CAA26BBACD9A}" type="datetimeFigureOut">
              <a:rPr lang="en-US" smtClean="0"/>
              <a:t>3/22/2019</a:t>
            </a:fld>
            <a:endParaRPr lang="en-US"/>
          </a:p>
        </p:txBody>
      </p:sp>
      <p:sp>
        <p:nvSpPr>
          <p:cNvPr id="4" name="Footer Placeholder 3">
            <a:extLst>
              <a:ext uri="{FF2B5EF4-FFF2-40B4-BE49-F238E27FC236}">
                <a16:creationId xmlns:a16="http://schemas.microsoft.com/office/drawing/2014/main" id="{76D0246D-0190-4ABF-A0F7-DED1A5C797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8DE3D8-321F-4935-A8F7-238283A46926}"/>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336889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4B013B-AB3D-4141-8BF8-E6E46C4B6AF3}"/>
              </a:ext>
            </a:extLst>
          </p:cNvPr>
          <p:cNvSpPr>
            <a:spLocks noGrp="1"/>
          </p:cNvSpPr>
          <p:nvPr>
            <p:ph type="dt" sz="half" idx="10"/>
          </p:nvPr>
        </p:nvSpPr>
        <p:spPr/>
        <p:txBody>
          <a:bodyPr/>
          <a:lstStyle/>
          <a:p>
            <a:fld id="{F7455CEF-1895-499D-A216-CAA26BBACD9A}" type="datetimeFigureOut">
              <a:rPr lang="en-US" smtClean="0"/>
              <a:t>3/22/2019</a:t>
            </a:fld>
            <a:endParaRPr lang="en-US"/>
          </a:p>
        </p:txBody>
      </p:sp>
      <p:sp>
        <p:nvSpPr>
          <p:cNvPr id="3" name="Footer Placeholder 2">
            <a:extLst>
              <a:ext uri="{FF2B5EF4-FFF2-40B4-BE49-F238E27FC236}">
                <a16:creationId xmlns:a16="http://schemas.microsoft.com/office/drawing/2014/main" id="{5F378C19-D46A-4C7F-A417-B6123FD9D1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C7F782-FD33-4404-8CDC-CEEA2B0E2DD4}"/>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3564868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1234-5EF3-485E-B201-16C46EFF24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66823C-7E62-4E31-9914-F21E344958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7CF834-B355-400C-8B75-94D6CCB13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DB5E7E-8199-428D-8970-936C1F28DF12}"/>
              </a:ext>
            </a:extLst>
          </p:cNvPr>
          <p:cNvSpPr>
            <a:spLocks noGrp="1"/>
          </p:cNvSpPr>
          <p:nvPr>
            <p:ph type="dt" sz="half" idx="10"/>
          </p:nvPr>
        </p:nvSpPr>
        <p:spPr/>
        <p:txBody>
          <a:bodyPr/>
          <a:lstStyle/>
          <a:p>
            <a:fld id="{F7455CEF-1895-499D-A216-CAA26BBACD9A}" type="datetimeFigureOut">
              <a:rPr lang="en-US" smtClean="0"/>
              <a:t>3/22/2019</a:t>
            </a:fld>
            <a:endParaRPr lang="en-US"/>
          </a:p>
        </p:txBody>
      </p:sp>
      <p:sp>
        <p:nvSpPr>
          <p:cNvPr id="6" name="Footer Placeholder 5">
            <a:extLst>
              <a:ext uri="{FF2B5EF4-FFF2-40B4-BE49-F238E27FC236}">
                <a16:creationId xmlns:a16="http://schemas.microsoft.com/office/drawing/2014/main" id="{8CEA4D9B-D988-42AF-9E73-B0104A0F51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84B786-6920-4BAC-94D9-695F09D13369}"/>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57213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6BAB-7FD8-48E3-BF25-137468A26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60F5E4-5B55-4392-89BC-85A5D78E97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96B0DC-125F-4CA8-9F56-5B78028E3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FAC88-BF70-441D-94C8-658565D377B2}"/>
              </a:ext>
            </a:extLst>
          </p:cNvPr>
          <p:cNvSpPr>
            <a:spLocks noGrp="1"/>
          </p:cNvSpPr>
          <p:nvPr>
            <p:ph type="dt" sz="half" idx="10"/>
          </p:nvPr>
        </p:nvSpPr>
        <p:spPr/>
        <p:txBody>
          <a:bodyPr/>
          <a:lstStyle/>
          <a:p>
            <a:fld id="{F7455CEF-1895-499D-A216-CAA26BBACD9A}" type="datetimeFigureOut">
              <a:rPr lang="en-US" smtClean="0"/>
              <a:t>3/22/2019</a:t>
            </a:fld>
            <a:endParaRPr lang="en-US"/>
          </a:p>
        </p:txBody>
      </p:sp>
      <p:sp>
        <p:nvSpPr>
          <p:cNvPr id="6" name="Footer Placeholder 5">
            <a:extLst>
              <a:ext uri="{FF2B5EF4-FFF2-40B4-BE49-F238E27FC236}">
                <a16:creationId xmlns:a16="http://schemas.microsoft.com/office/drawing/2014/main" id="{E0E7A0F0-3470-4D44-AFD2-405EEBBF3B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6F955-AD95-46EF-96B8-B34559D3D7C9}"/>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131137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E52C3A-A7CB-44C0-8940-9CE20F1E8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61CFEE-3AF7-4558-AFB7-8FA6CD9B3F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FFE98-4785-4EDA-8D44-F18C6E2E8A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55CEF-1895-499D-A216-CAA26BBACD9A}" type="datetimeFigureOut">
              <a:rPr lang="en-US" smtClean="0"/>
              <a:t>3/22/2019</a:t>
            </a:fld>
            <a:endParaRPr lang="en-US"/>
          </a:p>
        </p:txBody>
      </p:sp>
      <p:sp>
        <p:nvSpPr>
          <p:cNvPr id="5" name="Footer Placeholder 4">
            <a:extLst>
              <a:ext uri="{FF2B5EF4-FFF2-40B4-BE49-F238E27FC236}">
                <a16:creationId xmlns:a16="http://schemas.microsoft.com/office/drawing/2014/main" id="{44637711-99D4-42EC-B346-DDA78C0B6A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EC9F8C-CFD9-4C24-9ECF-A04CCF50D3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2DE76-5148-4390-8C3F-4F24701F5577}" type="slidenum">
              <a:rPr lang="en-US" smtClean="0"/>
              <a:t>‹#›</a:t>
            </a:fld>
            <a:endParaRPr lang="en-US"/>
          </a:p>
        </p:txBody>
      </p:sp>
    </p:spTree>
    <p:extLst>
      <p:ext uri="{BB962C8B-B14F-4D97-AF65-F5344CB8AC3E}">
        <p14:creationId xmlns:p14="http://schemas.microsoft.com/office/powerpoint/2010/main" val="4120727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62A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BADFC-7A7C-441D-B0CB-BC7CF8945814}"/>
              </a:ext>
            </a:extLst>
          </p:cNvPr>
          <p:cNvSpPr>
            <a:spLocks noGrp="1"/>
          </p:cNvSpPr>
          <p:nvPr>
            <p:ph type="ctrTitle"/>
          </p:nvPr>
        </p:nvSpPr>
        <p:spPr/>
        <p:txBody>
          <a:bodyPr>
            <a:normAutofit/>
          </a:bodyPr>
          <a:lstStyle/>
          <a:p>
            <a:pPr algn="l"/>
            <a:r>
              <a:rPr lang="en-US" sz="3200" b="1" dirty="0">
                <a:solidFill>
                  <a:srgbClr val="FFFF00"/>
                </a:solidFill>
                <a:latin typeface="+mn-lt"/>
              </a:rPr>
              <a:t>Possible Contributors to High School Dropout </a:t>
            </a:r>
            <a:r>
              <a:rPr lang="en-US" sz="3200" b="1" kern="1200" dirty="0">
                <a:solidFill>
                  <a:srgbClr val="FFFF00"/>
                </a:solidFill>
                <a:latin typeface="+mn-lt"/>
                <a:ea typeface="+mj-ea"/>
                <a:cs typeface="+mj-cs"/>
              </a:rPr>
              <a:t>Rates</a:t>
            </a:r>
          </a:p>
        </p:txBody>
      </p:sp>
      <p:sp>
        <p:nvSpPr>
          <p:cNvPr id="3" name="Subtitle 2">
            <a:extLst>
              <a:ext uri="{FF2B5EF4-FFF2-40B4-BE49-F238E27FC236}">
                <a16:creationId xmlns:a16="http://schemas.microsoft.com/office/drawing/2014/main" id="{4AF167E8-67F8-48CA-B28C-71848DAE8DD3}"/>
              </a:ext>
            </a:extLst>
          </p:cNvPr>
          <p:cNvSpPr>
            <a:spLocks noGrp="1"/>
          </p:cNvSpPr>
          <p:nvPr>
            <p:ph type="subTitle" idx="1"/>
          </p:nvPr>
        </p:nvSpPr>
        <p:spPr/>
        <p:txBody>
          <a:bodyPr>
            <a:normAutofit fontScale="77500" lnSpcReduction="20000"/>
          </a:bodyPr>
          <a:lstStyle/>
          <a:p>
            <a:pPr algn="l"/>
            <a:r>
              <a:rPr lang="en-US" dirty="0">
                <a:solidFill>
                  <a:srgbClr val="FFFF00"/>
                </a:solidFill>
              </a:rPr>
              <a:t>Team 1 :</a:t>
            </a:r>
          </a:p>
          <a:p>
            <a:pPr algn="l"/>
            <a:r>
              <a:rPr lang="en-US" dirty="0">
                <a:solidFill>
                  <a:srgbClr val="FFFF00"/>
                </a:solidFill>
              </a:rPr>
              <a:t>Hao Bai</a:t>
            </a:r>
          </a:p>
          <a:p>
            <a:pPr algn="l"/>
            <a:r>
              <a:rPr lang="en-US" dirty="0">
                <a:solidFill>
                  <a:srgbClr val="FFFF00"/>
                </a:solidFill>
              </a:rPr>
              <a:t>Van Scott</a:t>
            </a:r>
          </a:p>
          <a:p>
            <a:pPr algn="l"/>
            <a:r>
              <a:rPr lang="en-US" dirty="0">
                <a:solidFill>
                  <a:srgbClr val="FFFF00"/>
                </a:solidFill>
              </a:rPr>
              <a:t>Danson Carter</a:t>
            </a:r>
          </a:p>
          <a:p>
            <a:pPr algn="l"/>
            <a:r>
              <a:rPr lang="en-US" dirty="0">
                <a:solidFill>
                  <a:srgbClr val="FFFF00"/>
                </a:solidFill>
              </a:rPr>
              <a:t>Silvana Murphy</a:t>
            </a:r>
          </a:p>
          <a:p>
            <a:endParaRPr lang="en-US" dirty="0"/>
          </a:p>
        </p:txBody>
      </p:sp>
    </p:spTree>
    <p:extLst>
      <p:ext uri="{BB962C8B-B14F-4D97-AF65-F5344CB8AC3E}">
        <p14:creationId xmlns:p14="http://schemas.microsoft.com/office/powerpoint/2010/main" val="280885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3871E-AB2C-41E6-A4EB-F8C28463AB9B}"/>
              </a:ext>
            </a:extLst>
          </p:cNvPr>
          <p:cNvSpPr>
            <a:spLocks noGrp="1"/>
          </p:cNvSpPr>
          <p:nvPr>
            <p:ph type="title"/>
          </p:nvPr>
        </p:nvSpPr>
        <p:spPr>
          <a:xfrm>
            <a:off x="838200" y="365125"/>
            <a:ext cx="10515600" cy="549275"/>
          </a:xfrm>
        </p:spPr>
        <p:txBody>
          <a:bodyPr>
            <a:normAutofit fontScale="90000"/>
          </a:bodyPr>
          <a:lstStyle/>
          <a:p>
            <a:r>
              <a:rPr lang="en-US" dirty="0">
                <a:solidFill>
                  <a:srgbClr val="000000"/>
                </a:solidFill>
                <a:latin typeface="+mn-lt"/>
              </a:rPr>
              <a:t>Motivation and Summary</a:t>
            </a:r>
          </a:p>
        </p:txBody>
      </p:sp>
      <p:sp>
        <p:nvSpPr>
          <p:cNvPr id="3" name="Content Placeholder 2">
            <a:extLst>
              <a:ext uri="{FF2B5EF4-FFF2-40B4-BE49-F238E27FC236}">
                <a16:creationId xmlns:a16="http://schemas.microsoft.com/office/drawing/2014/main" id="{8A1211E0-75FD-45A4-9FE2-5A87C530FEA1}"/>
              </a:ext>
            </a:extLst>
          </p:cNvPr>
          <p:cNvSpPr>
            <a:spLocks noGrp="1"/>
          </p:cNvSpPr>
          <p:nvPr>
            <p:ph idx="1"/>
          </p:nvPr>
        </p:nvSpPr>
        <p:spPr>
          <a:xfrm>
            <a:off x="838200" y="1253331"/>
            <a:ext cx="10515600" cy="4351338"/>
          </a:xfrm>
        </p:spPr>
        <p:txBody>
          <a:bodyPr/>
          <a:lstStyle/>
          <a:p>
            <a:r>
              <a:rPr lang="en-US" sz="2400" dirty="0"/>
              <a:t>Our group had several ideas – but finding enough data to support our ideas proved to be challenging. With time and schedule constraints we settled on education – high school dropout rates specifically. </a:t>
            </a:r>
          </a:p>
          <a:p>
            <a:pPr lvl="1"/>
            <a:r>
              <a:rPr lang="en-US" sz="2000" dirty="0"/>
              <a:t>Is there a correlation between student/teacher ratios and high school dropout rates?</a:t>
            </a:r>
          </a:p>
          <a:p>
            <a:pPr lvl="1"/>
            <a:r>
              <a:rPr lang="en-US" sz="2000" dirty="0"/>
              <a:t> Is there a correlation between the high school dropout rate and crime in the area? </a:t>
            </a:r>
          </a:p>
          <a:p>
            <a:pPr lvl="1"/>
            <a:r>
              <a:rPr lang="en-US" sz="2000" dirty="0"/>
              <a:t>Is there a correlation between high school dropout rates and the prison population or juvenile arrests? </a:t>
            </a:r>
          </a:p>
          <a:p>
            <a:r>
              <a:rPr lang="en-US" sz="2400" dirty="0"/>
              <a:t>What we discovered….</a:t>
            </a:r>
          </a:p>
          <a:p>
            <a:pPr marL="0" indent="0">
              <a:buNone/>
            </a:pPr>
            <a:endParaRPr lang="en-US" dirty="0"/>
          </a:p>
          <a:p>
            <a:endParaRPr lang="en-US" dirty="0"/>
          </a:p>
        </p:txBody>
      </p:sp>
    </p:spTree>
    <p:extLst>
      <p:ext uri="{BB962C8B-B14F-4D97-AF65-F5344CB8AC3E}">
        <p14:creationId xmlns:p14="http://schemas.microsoft.com/office/powerpoint/2010/main" val="915606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0B29-CF91-48A9-9DF8-48AC316EED46}"/>
              </a:ext>
            </a:extLst>
          </p:cNvPr>
          <p:cNvSpPr>
            <a:spLocks noGrp="1"/>
          </p:cNvSpPr>
          <p:nvPr>
            <p:ph type="title"/>
          </p:nvPr>
        </p:nvSpPr>
        <p:spPr>
          <a:xfrm>
            <a:off x="838200" y="365125"/>
            <a:ext cx="10515600" cy="625475"/>
          </a:xfrm>
        </p:spPr>
        <p:txBody>
          <a:bodyPr>
            <a:normAutofit fontScale="90000"/>
          </a:bodyPr>
          <a:lstStyle/>
          <a:p>
            <a:r>
              <a:rPr lang="en-US" dirty="0">
                <a:latin typeface="+mn-lt"/>
              </a:rPr>
              <a:t>Questions and Data</a:t>
            </a:r>
          </a:p>
        </p:txBody>
      </p:sp>
      <p:sp>
        <p:nvSpPr>
          <p:cNvPr id="3" name="Content Placeholder 2">
            <a:extLst>
              <a:ext uri="{FF2B5EF4-FFF2-40B4-BE49-F238E27FC236}">
                <a16:creationId xmlns:a16="http://schemas.microsoft.com/office/drawing/2014/main" id="{9840A4E9-E3F0-4D82-884D-86C06D657C3A}"/>
              </a:ext>
            </a:extLst>
          </p:cNvPr>
          <p:cNvSpPr>
            <a:spLocks noGrp="1"/>
          </p:cNvSpPr>
          <p:nvPr>
            <p:ph idx="1"/>
          </p:nvPr>
        </p:nvSpPr>
        <p:spPr>
          <a:xfrm>
            <a:off x="838200" y="1253331"/>
            <a:ext cx="10515600" cy="4351338"/>
          </a:xfrm>
        </p:spPr>
        <p:txBody>
          <a:bodyPr/>
          <a:lstStyle/>
          <a:p>
            <a:pPr marL="0" indent="0">
              <a:buNone/>
            </a:pPr>
            <a:endParaRPr lang="en-US" dirty="0"/>
          </a:p>
        </p:txBody>
      </p:sp>
    </p:spTree>
    <p:extLst>
      <p:ext uri="{BB962C8B-B14F-4D97-AF65-F5344CB8AC3E}">
        <p14:creationId xmlns:p14="http://schemas.microsoft.com/office/powerpoint/2010/main" val="3495595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3270-04B2-4D07-A87F-B183693408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A31897-463A-4EC1-A0DC-D33CDC5756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85041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0D8D-302E-48C4-81DB-A0FDB3E26B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7AC6B5-8ABA-4B24-8905-7B8CE5DCD17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3965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C7139-EFCE-4D43-92AB-3E680D3B64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DB0F31-67F5-4B40-97BC-EA02154435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30890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81300-E749-45F5-B029-E686D500E8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A59328-E919-45BB-BF61-DE117EE53C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69686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E055F-99FB-4160-B20A-80B608777639}"/>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5B630848-4C18-4861-AAF6-0DD84C0E79FB}"/>
              </a:ext>
            </a:extLst>
          </p:cNvPr>
          <p:cNvSpPr>
            <a:spLocks noGrp="1"/>
          </p:cNvSpPr>
          <p:nvPr>
            <p:ph type="pic" idx="1"/>
          </p:nvPr>
        </p:nvSpPr>
        <p:spPr/>
      </p:sp>
      <p:sp>
        <p:nvSpPr>
          <p:cNvPr id="4" name="Text Placeholder 3">
            <a:extLst>
              <a:ext uri="{FF2B5EF4-FFF2-40B4-BE49-F238E27FC236}">
                <a16:creationId xmlns:a16="http://schemas.microsoft.com/office/drawing/2014/main" id="{3FA11E3B-B03A-4105-98E0-4CEF7551D65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984329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Words>
  <Application>Microsoft Office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Possible Contributors to High School Dropout Rates</vt:lpstr>
      <vt:lpstr>Motivation and Summary</vt:lpstr>
      <vt:lpstr>Questions and Data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Possible Contributors to Highschool Dropout Rates</dc:title>
  <dc:creator>Silvana S. Murphy</dc:creator>
  <cp:lastModifiedBy>Silvana S. Murphy</cp:lastModifiedBy>
  <cp:revision>4</cp:revision>
  <dcterms:created xsi:type="dcterms:W3CDTF">2019-03-23T01:54:15Z</dcterms:created>
  <dcterms:modified xsi:type="dcterms:W3CDTF">2019-03-23T02:19:13Z</dcterms:modified>
</cp:coreProperties>
</file>