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mp4" ContentType="video/unknown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76" r:id="rId7"/>
    <p:sldId id="277" r:id="rId8"/>
    <p:sldId id="278" r:id="rId9"/>
    <p:sldId id="279" r:id="rId10"/>
    <p:sldId id="280" r:id="rId11"/>
    <p:sldId id="281" r:id="rId12"/>
    <p:sldId id="274" r:id="rId13"/>
    <p:sldId id="282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80" autoAdjust="0"/>
  </p:normalViewPr>
  <p:slideViewPr>
    <p:cSldViewPr snapToGrid="0" snapToObjects="1">
      <p:cViewPr varScale="1">
        <p:scale>
          <a:sx n="91" d="100"/>
          <a:sy n="91" d="100"/>
        </p:scale>
        <p:origin x="-1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18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D595-9079-5242-B155-BB75A1D7F494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0342-6FA9-314C-BD2D-F7AF60AA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5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D595-9079-5242-B155-BB75A1D7F494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0342-6FA9-314C-BD2D-F7AF60AA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4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D595-9079-5242-B155-BB75A1D7F494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0342-6FA9-314C-BD2D-F7AF60AA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4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D595-9079-5242-B155-BB75A1D7F494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0342-6FA9-314C-BD2D-F7AF60AA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4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D595-9079-5242-B155-BB75A1D7F494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0342-6FA9-314C-BD2D-F7AF60AA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0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D595-9079-5242-B155-BB75A1D7F494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0342-6FA9-314C-BD2D-F7AF60AA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7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D595-9079-5242-B155-BB75A1D7F494}" type="datetimeFigureOut">
              <a:rPr lang="en-US" smtClean="0"/>
              <a:t>6/23/16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0342-6FA9-314C-BD2D-F7AF60AA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D595-9079-5242-B155-BB75A1D7F494}" type="datetimeFigureOut">
              <a:rPr lang="en-US" smtClean="0"/>
              <a:t>6/23/16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0342-6FA9-314C-BD2D-F7AF60AA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D595-9079-5242-B155-BB75A1D7F494}" type="datetimeFigureOut">
              <a:rPr lang="en-US" smtClean="0"/>
              <a:t>6/23/16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0342-6FA9-314C-BD2D-F7AF60AA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D595-9079-5242-B155-BB75A1D7F494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0342-6FA9-314C-BD2D-F7AF60AA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1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D595-9079-5242-B155-BB75A1D7F494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0342-6FA9-314C-BD2D-F7AF60AA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3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D595-9079-5242-B155-BB75A1D7F494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20342-6FA9-314C-BD2D-F7AF60AA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Musculoskeletal Model of Fingers to Enable Design of Prosthetic Gloves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By</a:t>
            </a:r>
            <a:r>
              <a:rPr lang="ja-JP" altLang="en-US" dirty="0" smtClean="0"/>
              <a:t> </a:t>
            </a:r>
            <a:r>
              <a:rPr lang="en-US" altLang="ja-JP" dirty="0" smtClean="0"/>
              <a:t>Shashank</a:t>
            </a:r>
            <a:r>
              <a:rPr lang="ja-JP" altLang="en-US" dirty="0" smtClean="0"/>
              <a:t> </a:t>
            </a:r>
            <a:r>
              <a:rPr lang="en-US" altLang="ja-JP" dirty="0" smtClean="0"/>
              <a:t>Swaminathan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27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260" y="3735294"/>
            <a:ext cx="5054740" cy="3122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6932"/>
            <a:ext cx="4965434" cy="3122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1152" y="164353"/>
            <a:ext cx="60207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Muscle Activation Mapping Results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493970" y="1014748"/>
            <a:ext cx="4459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Different surfaces represent different load values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963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2-27 at 8.54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0" y="825464"/>
            <a:ext cx="8382000" cy="31028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7823" y="54231"/>
            <a:ext cx="5151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Validation of Approach</a:t>
            </a:r>
          </a:p>
          <a:p>
            <a:r>
              <a:rPr lang="en-US" sz="2000" dirty="0" smtClean="0"/>
              <a:t>Muscle actuation for desired theta and stiffness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30" y="3921377"/>
            <a:ext cx="8382000" cy="27125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9213" y="4536746"/>
            <a:ext cx="4728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Desired Stiffness: 2.19318 Nm/rad Achieved Stiffness: 2.19228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915468" y="1342243"/>
            <a:ext cx="3558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Desired Angle: 1.1 rad Achieved Angle: 1.1 rad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485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uscle-Bone-Joint Model Animation Time Step 10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1050" y="774700"/>
            <a:ext cx="75819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4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74433" y="472584"/>
            <a:ext cx="1777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dirty="0" smtClean="0"/>
              <a:t>Conclusion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13766" y="1590632"/>
            <a:ext cx="85314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I successfully mapped </a:t>
            </a:r>
            <a:r>
              <a:rPr lang="en-US" sz="2400" dirty="0"/>
              <a:t>the relationship between the angle of contraction, the load, the effective stiffness, and the muscle actuation </a:t>
            </a:r>
            <a:r>
              <a:rPr lang="en-US" sz="2400" dirty="0" smtClean="0"/>
              <a:t>values.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 can</a:t>
            </a:r>
            <a:r>
              <a:rPr lang="en-US" sz="2400" dirty="0"/>
              <a:t> </a:t>
            </a:r>
            <a:r>
              <a:rPr lang="en-US" sz="2400" dirty="0" smtClean="0"/>
              <a:t>now use this mapping to control the joint movement to achieve the desired output.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From the results the primary question of the project is answered: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Mathematical model based analysis be used to describe the musculoskeletal dynamics of the hand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186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</a:t>
            </a:r>
            <a:r>
              <a:rPr lang="en-US" altLang="ja-JP" dirty="0" smtClean="0"/>
              <a:t>r</a:t>
            </a:r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increase the scope of the model from the functional unit model to a full-scale hand model</a:t>
            </a:r>
            <a:endParaRPr lang="en-US" dirty="0"/>
          </a:p>
          <a:p>
            <a:r>
              <a:rPr lang="en-US" dirty="0" smtClean="0"/>
              <a:t>After completing this, </a:t>
            </a:r>
            <a:r>
              <a:rPr lang="en-US" dirty="0"/>
              <a:t>I can then begin to integrate this understanding into </a:t>
            </a:r>
            <a:r>
              <a:rPr lang="en-US" dirty="0" smtClean="0"/>
              <a:t>building a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0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Premise: </a:t>
            </a:r>
          </a:p>
          <a:p>
            <a:pPr lvl="1"/>
            <a:r>
              <a:rPr lang="en-US" dirty="0" smtClean="0"/>
              <a:t>By thoroughly understanding the relationship between muscle actuation and grasping characteristics of the hand, it is possible to improve</a:t>
            </a:r>
            <a:r>
              <a:rPr lang="ja-JP" altLang="ja-JP" dirty="0"/>
              <a:t> </a:t>
            </a:r>
            <a:r>
              <a:rPr lang="en-US" altLang="ja-JP" dirty="0" smtClean="0"/>
              <a:t>design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control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en-US" dirty="0" smtClean="0"/>
              <a:t> prosthetic assist technologies.</a:t>
            </a:r>
          </a:p>
          <a:p>
            <a:r>
              <a:rPr lang="en-US" dirty="0" smtClean="0"/>
              <a:t>Question: Can mathematical model based analysis be used to investigate the musculoskeletal dynamics of the hand?</a:t>
            </a:r>
          </a:p>
        </p:txBody>
      </p:sp>
    </p:spTree>
    <p:extLst>
      <p:ext uri="{BB962C8B-B14F-4D97-AF65-F5344CB8AC3E}">
        <p14:creationId xmlns:p14="http://schemas.microsoft.com/office/powerpoint/2010/main" val="2189554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Question</a:t>
            </a:r>
            <a:endParaRPr lang="en-US" dirty="0"/>
          </a:p>
        </p:txBody>
      </p:sp>
      <p:pic>
        <p:nvPicPr>
          <p:cNvPr id="4" name="Picture 3" descr="hand_reach_4_green_c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484" y="1417638"/>
            <a:ext cx="2420219" cy="1815164"/>
          </a:xfrm>
          <a:prstGeom prst="rect">
            <a:avLst/>
          </a:prstGeom>
        </p:spPr>
      </p:pic>
      <p:pic>
        <p:nvPicPr>
          <p:cNvPr id="9" name="Picture 8" descr="handroid-wh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89" y="4411579"/>
            <a:ext cx="2983877" cy="1615556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1506621" y="4877450"/>
            <a:ext cx="2223168" cy="1296737"/>
            <a:chOff x="1390316" y="1697789"/>
            <a:chExt cx="2223168" cy="1296737"/>
          </a:xfrm>
        </p:grpSpPr>
        <p:cxnSp>
          <p:nvCxnSpPr>
            <p:cNvPr id="13" name="Curved Connector 12"/>
            <p:cNvCxnSpPr>
              <a:endCxn id="4" idx="1"/>
            </p:cNvCxnSpPr>
            <p:nvPr/>
          </p:nvCxnSpPr>
          <p:spPr>
            <a:xfrm>
              <a:off x="1390316" y="1697789"/>
              <a:ext cx="2223168" cy="627431"/>
            </a:xfrm>
            <a:prstGeom prst="curvedConnector3">
              <a:avLst>
                <a:gd name="adj1" fmla="val 610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4" idx="1"/>
            </p:cNvCxnSpPr>
            <p:nvPr/>
          </p:nvCxnSpPr>
          <p:spPr>
            <a:xfrm flipV="1">
              <a:off x="1390316" y="2325220"/>
              <a:ext cx="2223168" cy="669306"/>
            </a:xfrm>
            <a:prstGeom prst="curvedConnector3">
              <a:avLst>
                <a:gd name="adj1" fmla="val 850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243053" y="1804737"/>
            <a:ext cx="1096210" cy="628316"/>
            <a:chOff x="6243053" y="1804737"/>
            <a:chExt cx="1096210" cy="62831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6243053" y="1804737"/>
              <a:ext cx="1096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243053" y="2125579"/>
              <a:ext cx="1096210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243053" y="2419684"/>
              <a:ext cx="1096210" cy="133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 descr="AW_Nerve_impulse2_tcnrm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617258"/>
            <a:ext cx="2738331" cy="1631589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endCxn id="4" idx="1"/>
          </p:cNvCxnSpPr>
          <p:nvPr/>
        </p:nvCxnSpPr>
        <p:spPr>
          <a:xfrm>
            <a:off x="2916131" y="2325220"/>
            <a:ext cx="6973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791158" y="4876565"/>
            <a:ext cx="1096210" cy="628316"/>
            <a:chOff x="6243053" y="1804737"/>
            <a:chExt cx="1096210" cy="628316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6243053" y="1804737"/>
              <a:ext cx="1096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243053" y="2125579"/>
              <a:ext cx="1096210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243053" y="2419684"/>
              <a:ext cx="1096210" cy="133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7339263" y="1663916"/>
            <a:ext cx="1136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endParaRPr lang="en-US" dirty="0" smtClean="0"/>
          </a:p>
          <a:p>
            <a:r>
              <a:rPr lang="en-US" dirty="0" smtClean="0"/>
              <a:t>Stiffness</a:t>
            </a:r>
          </a:p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887368" y="4735742"/>
            <a:ext cx="1136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endParaRPr lang="en-US" dirty="0" smtClean="0"/>
          </a:p>
          <a:p>
            <a:r>
              <a:rPr lang="en-US" dirty="0" smtClean="0"/>
              <a:t>Stiffness</a:t>
            </a:r>
          </a:p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386305" y="1878418"/>
            <a:ext cx="1831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Muscle Activation Percentages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77800" y="5043216"/>
            <a:ext cx="1831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Muscle Activation Percentages</a:t>
            </a:r>
            <a:endParaRPr lang="en-US" dirty="0"/>
          </a:p>
        </p:txBody>
      </p:sp>
      <p:cxnSp>
        <p:nvCxnSpPr>
          <p:cNvPr id="61" name="Elbow Connector 60"/>
          <p:cNvCxnSpPr>
            <a:endCxn id="64" idx="3"/>
          </p:cNvCxnSpPr>
          <p:nvPr/>
        </p:nvCxnSpPr>
        <p:spPr>
          <a:xfrm rot="10800000">
            <a:off x="4732421" y="4130844"/>
            <a:ext cx="2767264" cy="604899"/>
          </a:xfrm>
          <a:prstGeom prst="bentConnector3">
            <a:avLst>
              <a:gd name="adj1" fmla="val -2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3836737" y="3850106"/>
            <a:ext cx="895684" cy="5614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?</a:t>
            </a:r>
            <a:endParaRPr lang="en-US" sz="3600" dirty="0"/>
          </a:p>
        </p:txBody>
      </p:sp>
      <p:cxnSp>
        <p:nvCxnSpPr>
          <p:cNvPr id="70" name="Elbow Connector 69"/>
          <p:cNvCxnSpPr>
            <a:stCxn id="64" idx="1"/>
          </p:cNvCxnSpPr>
          <p:nvPr/>
        </p:nvCxnSpPr>
        <p:spPr>
          <a:xfrm rot="10800000" flipV="1">
            <a:off x="748633" y="4130843"/>
            <a:ext cx="3088105" cy="745722"/>
          </a:xfrm>
          <a:prstGeom prst="bentConnector3">
            <a:avLst>
              <a:gd name="adj1" fmla="val 9935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2437" y="1386425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Physiology</a:t>
            </a:r>
            <a:endParaRPr lang="en-US" sz="2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52437" y="3619273"/>
            <a:ext cx="2272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Brace Operation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2906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18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Unit Component Model</a:t>
            </a:r>
            <a:endParaRPr lang="en-US" dirty="0"/>
          </a:p>
        </p:txBody>
      </p:sp>
      <p:pic>
        <p:nvPicPr>
          <p:cNvPr id="4" name="Picture 3" descr="Screen Shot 2016-02-06 at 9.24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51091"/>
            <a:ext cx="3382211" cy="545985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764631" y="5133473"/>
            <a:ext cx="641685" cy="681790"/>
          </a:xfrm>
          <a:prstGeom prst="round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46842" y="1252808"/>
            <a:ext cx="30078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i="1" dirty="0" smtClean="0"/>
              <a:t>Scope</a:t>
            </a:r>
            <a:r>
              <a:rPr lang="ja-JP" altLang="en-US" sz="3200" b="1" i="1" dirty="0" smtClean="0"/>
              <a:t> </a:t>
            </a:r>
            <a:r>
              <a:rPr lang="en-US" altLang="ja-JP" sz="3200" b="1" i="1" dirty="0" smtClean="0"/>
              <a:t>of</a:t>
            </a:r>
            <a:r>
              <a:rPr lang="ja-JP" altLang="en-US" sz="3200" b="1" i="1" dirty="0" smtClean="0"/>
              <a:t> </a:t>
            </a:r>
            <a:r>
              <a:rPr lang="en-US" altLang="ja-JP" sz="3200" b="1" i="1" dirty="0" smtClean="0"/>
              <a:t>Project</a:t>
            </a:r>
            <a:endParaRPr lang="en-US" sz="3200" b="1" i="1" dirty="0"/>
          </a:p>
        </p:txBody>
      </p:sp>
      <p:cxnSp>
        <p:nvCxnSpPr>
          <p:cNvPr id="14" name="Straight Arrow Connector 13"/>
          <p:cNvCxnSpPr>
            <a:stCxn id="8" idx="3"/>
            <a:endCxn id="11" idx="1"/>
          </p:cNvCxnSpPr>
          <p:nvPr/>
        </p:nvCxnSpPr>
        <p:spPr>
          <a:xfrm flipV="1">
            <a:off x="2406316" y="1545196"/>
            <a:ext cx="2740526" cy="3929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990230" y="1888401"/>
            <a:ext cx="4036434" cy="3245091"/>
            <a:chOff x="4990230" y="1888401"/>
            <a:chExt cx="4036434" cy="3245091"/>
          </a:xfrm>
        </p:grpSpPr>
        <p:sp>
          <p:nvSpPr>
            <p:cNvPr id="31" name="TextBox 30"/>
            <p:cNvSpPr txBox="1"/>
            <p:nvPr/>
          </p:nvSpPr>
          <p:spPr>
            <a:xfrm>
              <a:off x="7256378" y="3325718"/>
              <a:ext cx="1770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Posterior Muscle</a:t>
              </a:r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4990230" y="1888401"/>
              <a:ext cx="3254613" cy="3245091"/>
              <a:chOff x="4963606" y="2982101"/>
              <a:chExt cx="3254613" cy="3245091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6951579" y="4318000"/>
                <a:ext cx="13368" cy="1497263"/>
              </a:xfrm>
              <a:prstGeom prst="line">
                <a:avLst/>
              </a:prstGeom>
              <a:ln w="762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5775158" y="3382211"/>
                <a:ext cx="1189789" cy="935789"/>
              </a:xfrm>
              <a:prstGeom prst="line">
                <a:avLst/>
              </a:prstGeom>
              <a:ln w="762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6951579" y="3382211"/>
                <a:ext cx="13368" cy="935789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Arc 27"/>
              <p:cNvSpPr/>
              <p:nvPr/>
            </p:nvSpPr>
            <p:spPr>
              <a:xfrm>
                <a:off x="6657474" y="3689684"/>
                <a:ext cx="914400" cy="914400"/>
              </a:xfrm>
              <a:prstGeom prst="arc">
                <a:avLst>
                  <a:gd name="adj1" fmla="val 11419635"/>
                  <a:gd name="adj2" fmla="val 15057935"/>
                </a:avLst>
              </a:prstGeom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6189579" y="3569368"/>
                <a:ext cx="955309" cy="2205790"/>
              </a:xfrm>
              <a:custGeom>
                <a:avLst/>
                <a:gdLst>
                  <a:gd name="connsiteX0" fmla="*/ 949158 w 955309"/>
                  <a:gd name="connsiteY0" fmla="*/ 2205790 h 2205790"/>
                  <a:gd name="connsiteX1" fmla="*/ 922421 w 955309"/>
                  <a:gd name="connsiteY1" fmla="*/ 721895 h 2205790"/>
                  <a:gd name="connsiteX2" fmla="*/ 695158 w 955309"/>
                  <a:gd name="connsiteY2" fmla="*/ 387685 h 2205790"/>
                  <a:gd name="connsiteX3" fmla="*/ 0 w 955309"/>
                  <a:gd name="connsiteY3" fmla="*/ 0 h 2205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309" h="2205790">
                    <a:moveTo>
                      <a:pt x="949158" y="2205790"/>
                    </a:moveTo>
                    <a:cubicBezTo>
                      <a:pt x="956956" y="1615351"/>
                      <a:pt x="964754" y="1024912"/>
                      <a:pt x="922421" y="721895"/>
                    </a:cubicBezTo>
                    <a:cubicBezTo>
                      <a:pt x="880088" y="418878"/>
                      <a:pt x="848895" y="508001"/>
                      <a:pt x="695158" y="387685"/>
                    </a:cubicBezTo>
                    <a:cubicBezTo>
                      <a:pt x="541421" y="267369"/>
                      <a:pt x="270710" y="133684"/>
                      <a:pt x="0" y="0"/>
                    </a:cubicBezTo>
                  </a:path>
                </a:pathLst>
              </a:cu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5975683" y="3689684"/>
                <a:ext cx="860775" cy="2058737"/>
              </a:xfrm>
              <a:custGeom>
                <a:avLst/>
                <a:gdLst>
                  <a:gd name="connsiteX0" fmla="*/ 748632 w 820669"/>
                  <a:gd name="connsiteY0" fmla="*/ 2005263 h 2005263"/>
                  <a:gd name="connsiteX1" fmla="*/ 748632 w 820669"/>
                  <a:gd name="connsiteY1" fmla="*/ 762000 h 2005263"/>
                  <a:gd name="connsiteX2" fmla="*/ 0 w 820669"/>
                  <a:gd name="connsiteY2" fmla="*/ 0 h 2005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0669" h="2005263">
                    <a:moveTo>
                      <a:pt x="748632" y="2005263"/>
                    </a:moveTo>
                    <a:cubicBezTo>
                      <a:pt x="811018" y="1550736"/>
                      <a:pt x="873404" y="1096210"/>
                      <a:pt x="748632" y="762000"/>
                    </a:cubicBezTo>
                    <a:cubicBezTo>
                      <a:pt x="623860" y="427789"/>
                      <a:pt x="311930" y="213894"/>
                      <a:pt x="0" y="0"/>
                    </a:cubicBezTo>
                  </a:path>
                </a:pathLst>
              </a:custGeom>
              <a:ln>
                <a:head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63606" y="4419418"/>
                <a:ext cx="1693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Anterior Muscle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617537" y="5857860"/>
                <a:ext cx="837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Bone 1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138420" y="3042108"/>
                <a:ext cx="837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Bone 2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797875" y="2982101"/>
                <a:ext cx="8870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err="1" smtClean="0"/>
                  <a:t>θ</a:t>
                </a:r>
                <a:r>
                  <a:rPr lang="en-US" sz="2000" i="1" baseline="-25000" dirty="0" err="1" smtClean="0"/>
                  <a:t>desired</a:t>
                </a:r>
                <a:endParaRPr lang="en-US" sz="2000" i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44716" y="5169386"/>
                <a:ext cx="4026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F</a:t>
                </a:r>
                <a:r>
                  <a:rPr lang="en-US" sz="2000" baseline="-25000" dirty="0" smtClean="0"/>
                  <a:t>A</a:t>
                </a:r>
                <a:endParaRPr lang="en-US" sz="20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105283" y="5105036"/>
                <a:ext cx="3908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F</a:t>
                </a:r>
                <a:r>
                  <a:rPr lang="en-US" sz="2000" baseline="-25000" dirty="0" smtClean="0"/>
                  <a:t>P</a:t>
                </a:r>
                <a:endParaRPr lang="en-US" sz="2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144888" y="3705544"/>
                <a:ext cx="10733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000" i="1" dirty="0" smtClean="0"/>
                  <a:t>τ</a:t>
                </a:r>
                <a:r>
                  <a:rPr lang="en-US" sz="2000" dirty="0" smtClean="0"/>
                  <a:t>, </a:t>
                </a:r>
                <a:r>
                  <a:rPr lang="en-US" sz="2000" i="1" dirty="0" err="1" smtClean="0"/>
                  <a:t>dτ</a:t>
                </a:r>
                <a:r>
                  <a:rPr lang="en-US" sz="2000" i="1" dirty="0" smtClean="0"/>
                  <a:t>/</a:t>
                </a:r>
                <a:r>
                  <a:rPr lang="en-US" sz="2000" i="1" dirty="0" err="1" smtClean="0"/>
                  <a:t>dθ</a:t>
                </a:r>
                <a:endParaRPr lang="en-US" sz="2000" i="1" dirty="0"/>
              </a:p>
            </p:txBody>
          </p:sp>
        </p:grpSp>
      </p:grpSp>
      <p:pic>
        <p:nvPicPr>
          <p:cNvPr id="41" name="Picture 40" descr="Screen Shot 2016-02-06 at 10.36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35" y="5905954"/>
            <a:ext cx="2753920" cy="80499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104120" y="5230487"/>
            <a:ext cx="10800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/>
              <a:t>Goal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095891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4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of the Muscle-Joint Component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-177826" y="1578061"/>
            <a:ext cx="3660362" cy="5092781"/>
            <a:chOff x="-177826" y="1578061"/>
            <a:chExt cx="3660362" cy="5092781"/>
          </a:xfrm>
        </p:grpSpPr>
        <p:sp>
          <p:nvSpPr>
            <p:cNvPr id="4" name="Rectangle 3"/>
            <p:cNvSpPr/>
            <p:nvPr/>
          </p:nvSpPr>
          <p:spPr>
            <a:xfrm>
              <a:off x="2272632" y="3850106"/>
              <a:ext cx="401053" cy="2820736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 rot="18787044">
              <a:off x="958907" y="898576"/>
              <a:ext cx="401053" cy="267452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388433" y="3095681"/>
              <a:ext cx="2094103" cy="681790"/>
              <a:chOff x="1391958" y="3074740"/>
              <a:chExt cx="2094103" cy="68179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138951" y="3074740"/>
                <a:ext cx="681788" cy="681790"/>
                <a:chOff x="2219159" y="3168316"/>
                <a:chExt cx="681788" cy="681790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2219159" y="3168316"/>
                  <a:ext cx="681788" cy="681790"/>
                </a:xfrm>
                <a:prstGeom prst="ellipse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2366211" y="3303814"/>
                  <a:ext cx="401053" cy="387682"/>
                </a:xfrm>
                <a:prstGeom prst="ellipse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" name="Left-Right Arrow Callout 11"/>
              <p:cNvSpPr/>
              <p:nvPr/>
            </p:nvSpPr>
            <p:spPr>
              <a:xfrm rot="19366799">
                <a:off x="1391958" y="3261852"/>
                <a:ext cx="2094103" cy="423865"/>
              </a:xfrm>
              <a:prstGeom prst="leftRightArrowCallout">
                <a:avLst>
                  <a:gd name="adj1" fmla="val 0"/>
                  <a:gd name="adj2" fmla="val 96784"/>
                  <a:gd name="adj3" fmla="val 0"/>
                  <a:gd name="adj4" fmla="val 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476213" y="1871579"/>
              <a:ext cx="1253678" cy="2425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729891" y="4296829"/>
              <a:ext cx="552587" cy="1638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683534" y="2973355"/>
              <a:ext cx="688550" cy="30023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762001" y="1578061"/>
              <a:ext cx="2379578" cy="11145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439028" y="3922513"/>
              <a:ext cx="290863" cy="374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52" descr="Screen Shot 2016-02-06 at 6.58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79" y="1144482"/>
            <a:ext cx="4384842" cy="560285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87158" y="5365720"/>
            <a:ext cx="169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Anterior Muscle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07895" y="1686913"/>
            <a:ext cx="177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Posterior Muscle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760553" y="6249669"/>
            <a:ext cx="129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Bone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76213" y="959816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Bone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72084" y="329622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Muscle Threading Points</a:t>
            </a:r>
            <a:endParaRPr lang="en-US" dirty="0" smtClean="0"/>
          </a:p>
        </p:txBody>
      </p:sp>
      <p:cxnSp>
        <p:nvCxnSpPr>
          <p:cNvPr id="62" name="Straight Arrow Connector 61"/>
          <p:cNvCxnSpPr>
            <a:stCxn id="56" idx="0"/>
          </p:cNvCxnSpPr>
          <p:nvPr/>
        </p:nvCxnSpPr>
        <p:spPr>
          <a:xfrm flipV="1">
            <a:off x="1034092" y="2973355"/>
            <a:ext cx="8645" cy="2392365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0"/>
          </p:cNvCxnSpPr>
          <p:nvPr/>
        </p:nvCxnSpPr>
        <p:spPr>
          <a:xfrm flipV="1">
            <a:off x="1034092" y="5120105"/>
            <a:ext cx="997908" cy="245615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0" idx="0"/>
            <a:endCxn id="12" idx="3"/>
          </p:cNvCxnSpPr>
          <p:nvPr/>
        </p:nvCxnSpPr>
        <p:spPr>
          <a:xfrm flipH="1" flipV="1">
            <a:off x="3269271" y="2861388"/>
            <a:ext cx="1349308" cy="434835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2"/>
            <a:endCxn id="12" idx="1"/>
          </p:cNvCxnSpPr>
          <p:nvPr/>
        </p:nvCxnSpPr>
        <p:spPr>
          <a:xfrm flipH="1">
            <a:off x="1601698" y="3665555"/>
            <a:ext cx="3016881" cy="462509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7" idx="1"/>
          </p:cNvCxnSpPr>
          <p:nvPr/>
        </p:nvCxnSpPr>
        <p:spPr>
          <a:xfrm flipH="1">
            <a:off x="2032000" y="1871579"/>
            <a:ext cx="975895" cy="309833"/>
          </a:xfrm>
          <a:prstGeom prst="straightConnector1">
            <a:avLst/>
          </a:prstGeom>
          <a:ln w="38100" cmpd="sng">
            <a:solidFill>
              <a:srgbClr val="7F7F7F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7" idx="2"/>
          </p:cNvCxnSpPr>
          <p:nvPr/>
        </p:nvCxnSpPr>
        <p:spPr>
          <a:xfrm flipH="1">
            <a:off x="3007895" y="2056245"/>
            <a:ext cx="885143" cy="2344457"/>
          </a:xfrm>
          <a:prstGeom prst="straightConnector1">
            <a:avLst/>
          </a:prstGeom>
          <a:ln w="38100" cmpd="sng">
            <a:solidFill>
              <a:srgbClr val="7F7F7F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24495" y="5181054"/>
            <a:ext cx="262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Restraining Revolute Joint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5" idx="0"/>
            <a:endCxn id="8" idx="5"/>
          </p:cNvCxnSpPr>
          <p:nvPr/>
        </p:nvCxnSpPr>
        <p:spPr>
          <a:xfrm flipH="1" flipV="1">
            <a:off x="2624798" y="3562086"/>
            <a:ext cx="2111959" cy="1618968"/>
          </a:xfrm>
          <a:prstGeom prst="straightConnector1">
            <a:avLst/>
          </a:prstGeom>
          <a:ln w="19050" cmpd="sng">
            <a:solidFill>
              <a:srgbClr val="7F7F7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86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428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ja-JP" sz="3600" dirty="0" smtClean="0"/>
              <a:t>B</a:t>
            </a:r>
            <a:r>
              <a:rPr lang="en-US" altLang="ja-JP" sz="3600" dirty="0" smtClean="0"/>
              <a:t>one-Muscle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Joint</a:t>
            </a:r>
            <a:r>
              <a:rPr lang="ja-JP" altLang="en-US" sz="3600" dirty="0" smtClean="0"/>
              <a:t> </a:t>
            </a:r>
            <a:r>
              <a:rPr lang="en-US" sz="3600" dirty="0" smtClean="0"/>
              <a:t>Model Implementation</a:t>
            </a:r>
            <a:endParaRPr lang="en-US" sz="3600" dirty="0"/>
          </a:p>
        </p:txBody>
      </p:sp>
      <p:pic>
        <p:nvPicPr>
          <p:cNvPr id="4" name="Content Placeholder 3" descr="Screen Shot 2016-02-06 at 10.33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" b="205"/>
          <a:stretch>
            <a:fillRect/>
          </a:stretch>
        </p:blipFill>
        <p:spPr>
          <a:xfrm>
            <a:off x="457200" y="1231527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457200" y="5810963"/>
            <a:ext cx="7763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Above is the model of a single bone-muscle-joint system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Modelica</a:t>
            </a:r>
            <a:r>
              <a:rPr lang="en-US" dirty="0" smtClean="0"/>
              <a:t> was used to represent the physical equations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SystemModeler</a:t>
            </a:r>
            <a:r>
              <a:rPr lang="en-US" dirty="0" smtClean="0"/>
              <a:t> was the simulation tool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MultiBody</a:t>
            </a:r>
            <a:r>
              <a:rPr lang="en-US" dirty="0" smtClean="0"/>
              <a:t> library in </a:t>
            </a:r>
            <a:r>
              <a:rPr lang="en-US" dirty="0" err="1" smtClean="0"/>
              <a:t>SystemModeler</a:t>
            </a:r>
            <a:r>
              <a:rPr lang="en-US" dirty="0" smtClean="0"/>
              <a:t> was used for rigid-body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428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ja-JP" sz="3600" dirty="0" smtClean="0"/>
              <a:t>B</a:t>
            </a:r>
            <a:r>
              <a:rPr lang="en-US" altLang="ja-JP" sz="3600" dirty="0" smtClean="0"/>
              <a:t>one-Muscle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Joint</a:t>
            </a:r>
            <a:r>
              <a:rPr lang="ja-JP" altLang="en-US" sz="3600" dirty="0" smtClean="0"/>
              <a:t> </a:t>
            </a:r>
            <a:r>
              <a:rPr lang="en-US" sz="3600" dirty="0" smtClean="0"/>
              <a:t>Model Implementation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26603" y="6384931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Above is the muscle model</a:t>
            </a:r>
            <a:endParaRPr lang="en-US" dirty="0"/>
          </a:p>
        </p:txBody>
      </p:sp>
      <p:pic>
        <p:nvPicPr>
          <p:cNvPr id="6" name="Picture 5" descr="Screen Shot 2016-02-28 at 6.45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002704"/>
            <a:ext cx="7950200" cy="534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8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2-28 at 6.45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6" y="872311"/>
            <a:ext cx="7785100" cy="5492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428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ja-JP" sz="3600" dirty="0" smtClean="0"/>
              <a:t>B</a:t>
            </a:r>
            <a:r>
              <a:rPr lang="en-US" altLang="ja-JP" sz="3600" dirty="0" smtClean="0"/>
              <a:t>one-Muscle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Joint</a:t>
            </a:r>
            <a:r>
              <a:rPr lang="ja-JP" altLang="en-US" sz="3600" dirty="0" smtClean="0"/>
              <a:t> </a:t>
            </a:r>
            <a:r>
              <a:rPr lang="en-US" sz="3600" dirty="0" smtClean="0"/>
              <a:t>Model Implementation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002557" y="6364961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Above is the restraining revolute joint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1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5962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Experiment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Procedure</a:t>
            </a:r>
            <a:endParaRPr lang="en-US" dirty="0"/>
          </a:p>
        </p:txBody>
      </p:sp>
      <p:pic>
        <p:nvPicPr>
          <p:cNvPr id="6" name="Picture 5" descr="Screen Shot 2016-02-06 at 10.52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5353"/>
            <a:ext cx="6553833" cy="2432140"/>
          </a:xfrm>
          <a:prstGeom prst="rect">
            <a:avLst/>
          </a:prstGeom>
        </p:spPr>
      </p:pic>
      <p:pic>
        <p:nvPicPr>
          <p:cNvPr id="7" name="Picture 6" descr="Screen Shot 2016-02-06 at 10.55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01186"/>
            <a:ext cx="6553833" cy="21073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3755002"/>
            <a:ext cx="93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435814"/>
            <a:ext cx="93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1033" y="1406419"/>
            <a:ext cx="2132967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value for F</a:t>
            </a:r>
            <a:r>
              <a:rPr lang="en-US" baseline="-25000" dirty="0" smtClean="0"/>
              <a:t>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values for </a:t>
            </a:r>
            <a:r>
              <a:rPr lang="en-US" dirty="0" err="1" smtClean="0"/>
              <a:t>θ</a:t>
            </a:r>
            <a:r>
              <a:rPr lang="en-US" dirty="0" smtClean="0"/>
              <a:t> and </a:t>
            </a:r>
            <a:r>
              <a:rPr lang="en-US" dirty="0" err="1" smtClean="0"/>
              <a:t>τ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Ramp values for F</a:t>
            </a:r>
            <a:r>
              <a:rPr lang="en-US" baseline="-25000" dirty="0" smtClean="0"/>
              <a:t>A</a:t>
            </a:r>
            <a:r>
              <a:rPr lang="en-US" dirty="0" smtClean="0"/>
              <a:t>, and simulate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Determine value for F</a:t>
            </a:r>
            <a:r>
              <a:rPr lang="en-US" baseline="-25000" dirty="0" smtClean="0"/>
              <a:t>A</a:t>
            </a:r>
            <a:r>
              <a:rPr lang="en-US" dirty="0" smtClean="0"/>
              <a:t> (figure 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determined value for F</a:t>
            </a:r>
            <a:r>
              <a:rPr lang="en-US" baseline="-25000" dirty="0" smtClean="0"/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Perturb value of </a:t>
            </a:r>
            <a:r>
              <a:rPr lang="en-US" dirty="0" err="1" smtClean="0"/>
              <a:t>θ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Simulate and graph </a:t>
            </a:r>
            <a:r>
              <a:rPr lang="en-US" dirty="0" err="1" smtClean="0"/>
              <a:t>τ</a:t>
            </a:r>
            <a:r>
              <a:rPr lang="en-US" dirty="0" smtClean="0"/>
              <a:t> vs. </a:t>
            </a:r>
            <a:r>
              <a:rPr lang="en-US" dirty="0" err="1" smtClean="0"/>
              <a:t>θ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Determine from slope </a:t>
            </a:r>
            <a:r>
              <a:rPr lang="en-US" dirty="0" err="1"/>
              <a:t>dτ</a:t>
            </a:r>
            <a:r>
              <a:rPr lang="en-US" dirty="0"/>
              <a:t>/</a:t>
            </a:r>
            <a:r>
              <a:rPr lang="en-US" dirty="0" err="1" smtClean="0"/>
              <a:t>dθ</a:t>
            </a:r>
            <a:r>
              <a:rPr lang="en-US" dirty="0" smtClean="0"/>
              <a:t> (figure 2)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This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process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automated</a:t>
            </a:r>
            <a:r>
              <a:rPr lang="ja-JP" altLang="en-US" dirty="0" smtClean="0"/>
              <a:t> </a:t>
            </a:r>
            <a:r>
              <a:rPr lang="en-US" altLang="ja-JP" dirty="0" smtClean="0"/>
              <a:t>using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Mathematica</a:t>
            </a:r>
            <a:endParaRPr lang="en-US" dirty="0" smtClean="0"/>
          </a:p>
        </p:txBody>
      </p:sp>
      <p:sp>
        <p:nvSpPr>
          <p:cNvPr id="12" name="Oval 11"/>
          <p:cNvSpPr/>
          <p:nvPr/>
        </p:nvSpPr>
        <p:spPr>
          <a:xfrm>
            <a:off x="3275263" y="2232527"/>
            <a:ext cx="267368" cy="26736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>
            <a:off x="2687053" y="5427579"/>
            <a:ext cx="2820736" cy="226157"/>
          </a:xfrm>
          <a:prstGeom prst="rtTriangl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7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404</Words>
  <Application>Microsoft Macintosh PowerPoint</Application>
  <PresentationFormat>On-screen Show (4:3)</PresentationFormat>
  <Paragraphs>71</Paragraphs>
  <Slides>14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Musculoskeletal Model of Fingers to Enable Design of Prosthetic Gloves</vt:lpstr>
      <vt:lpstr>Overall Proposal</vt:lpstr>
      <vt:lpstr>Design Question</vt:lpstr>
      <vt:lpstr>Functional Unit Component Model</vt:lpstr>
      <vt:lpstr>Design of the Muscle-Joint Component</vt:lpstr>
      <vt:lpstr>Bone-Muscle Joint Model Implementation</vt:lpstr>
      <vt:lpstr>Bone-Muscle Joint Model Implementation</vt:lpstr>
      <vt:lpstr>Bone-Muscle Joint Model Implementation</vt:lpstr>
      <vt:lpstr>Experiment Procedure</vt:lpstr>
      <vt:lpstr>PowerPoint Presentation</vt:lpstr>
      <vt:lpstr>PowerPoint Presentation</vt:lpstr>
      <vt:lpstr>PowerPoint Presentation</vt:lpstr>
      <vt:lpstr>PowerPoint Presentation</vt:lpstr>
      <vt:lpstr>Further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Rigid Body Modeling of a Muscle Acting Upon a Joint</dc:title>
  <dc:creator>Shashank Swaminathan</dc:creator>
  <cp:lastModifiedBy>Shashank Swaminathan</cp:lastModifiedBy>
  <cp:revision>38</cp:revision>
  <dcterms:created xsi:type="dcterms:W3CDTF">2016-02-06T22:37:43Z</dcterms:created>
  <dcterms:modified xsi:type="dcterms:W3CDTF">2016-06-24T02:00:57Z</dcterms:modified>
</cp:coreProperties>
</file>