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9" r:id="rId3"/>
    <p:sldId id="278" r:id="rId4"/>
    <p:sldId id="272" r:id="rId5"/>
    <p:sldId id="273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90" r:id="rId16"/>
    <p:sldId id="291" r:id="rId17"/>
    <p:sldId id="288" r:id="rId18"/>
    <p:sldId id="292" r:id="rId19"/>
    <p:sldId id="294" r:id="rId20"/>
    <p:sldId id="293" r:id="rId21"/>
    <p:sldId id="295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/>
    <p:restoredTop sz="94686"/>
  </p:normalViewPr>
  <p:slideViewPr>
    <p:cSldViewPr snapToGrid="0">
      <p:cViewPr varScale="1">
        <p:scale>
          <a:sx n="85" d="100"/>
          <a:sy n="85" d="100"/>
        </p:scale>
        <p:origin x="1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CCFB5-55A6-4D46-A621-AE48E99589E3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FDFCF-808D-2D41-ABD3-DC874206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06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FDFCF-808D-2D41-ABD3-DC87420635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42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FDFCF-808D-2D41-ABD3-DC87420635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0C279-A292-5ECB-74BF-5AE5B8E00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B8CDF3-6FFA-CD65-3A94-3DD6B6F032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4C78B6-0A1D-7C00-1C2B-5CBD4EC50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361C0-19D8-50DC-E359-324DB304B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FDFCF-808D-2D41-ABD3-DC87420635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2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187D7-8481-91F4-8872-5B5BEFD47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9BF1E2-6C97-8310-D9AB-FD4CFCD6E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667396-7A49-4F87-42F8-3394671EF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392B-514F-811A-73A2-C5C14D9C40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FDFCF-808D-2D41-ABD3-DC87420635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5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ACF0-0D0D-8FE1-6476-7FAD007EB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4FE18-D7A5-AED1-B07F-0EB7B046B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7C53C-36BC-D4C0-EBD4-B0158945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287-E13E-8648-8C2A-6D6557B343D8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C662D-61E8-58EB-C5A3-96CA3EFA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367D0-00CE-0AC1-0035-DAF6A827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CD18-CEB2-5B46-8147-1D5E3E91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8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5010-38D1-4FCF-2B85-8483F6BE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1E10C-5D85-F84A-4173-FA24ED4EF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E15D8-025D-CFAF-F96E-9B8034864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287-E13E-8648-8C2A-6D6557B343D8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BB600-8079-2DD7-C141-C37E7AC9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38BE5-6CCC-3442-A969-CFAAC1FB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CD18-CEB2-5B46-8147-1D5E3E91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8D587-0A7E-73B9-0B69-8080212BF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C06B8-786C-FFCF-E7C5-073B51117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E5365-1A7C-FBD7-AE11-4822A41D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287-E13E-8648-8C2A-6D6557B343D8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76246-F223-CDC3-EC8D-06712A90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CF66-104B-77B7-6E66-D33BF4E6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CD18-CEB2-5B46-8147-1D5E3E91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9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75E8-E30B-3414-B4DE-03751076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1B746-305A-6C46-4862-F41832959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66C68-69F9-ED63-B637-6C2093D9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287-E13E-8648-8C2A-6D6557B343D8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FB95B-B46A-3DF3-A650-5DA377CE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E66DA-CC4D-C10D-A625-F3E79093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CD18-CEB2-5B46-8147-1D5E3E91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77DE-2B78-81BA-A1E8-9511D32D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B0567-2AD9-97A7-5D9E-086717B5F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73C42-B898-4D70-2B36-7903C1FF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287-E13E-8648-8C2A-6D6557B343D8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46A72-79B0-F27E-B26C-537479F7C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276E2-E921-C46D-8E87-21C8602F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CD18-CEB2-5B46-8147-1D5E3E91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1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5AF7-CACE-A6D4-108F-B697E170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0633-2714-123C-6C29-A87C0AF02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FA827-34DA-95F3-C315-689C4F65C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DFDAB-487D-92AE-F8A7-1B62B486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287-E13E-8648-8C2A-6D6557B343D8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9DDBE-BE23-CA80-F409-AC9E8D56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62EAA-242E-4047-62EA-1B6449AB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CD18-CEB2-5B46-8147-1D5E3E91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4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C2DA-125E-343F-C530-9BA593FE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1C771-6BB9-D925-0F22-8D33E6580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3986E-B3A5-F024-7225-551F35F41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AC9B6-47F5-8C71-FBA7-FB2BEA03C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C04C5-792E-A434-56EB-F79CEFAC9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AF236-F337-BDA5-CC72-EFCC92FF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287-E13E-8648-8C2A-6D6557B343D8}" type="datetimeFigureOut">
              <a:rPr lang="en-US" smtClean="0"/>
              <a:t>8/25/25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BD3C8-E4F6-ACE0-3EC7-DF4D903C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037CE-2E37-98C5-8FD2-8FA25B174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CD18-CEB2-5B46-8147-1D5E3E91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A925-450E-6481-3649-E3BF9F78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93C15-5D86-270B-42C8-8E7EA770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287-E13E-8648-8C2A-6D6557B343D8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40D7D-00AB-2545-F31A-3FE15C7B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8B6A6-7D64-6F04-9290-014234D7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CD18-CEB2-5B46-8147-1D5E3E91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3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DBE83C-BA7E-135F-041B-77C3344C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287-E13E-8648-8C2A-6D6557B343D8}" type="datetimeFigureOut">
              <a:rPr lang="en-US" smtClean="0"/>
              <a:t>8/25/25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8B910-9ABE-710C-4429-00577EDD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6658F-E140-B347-39D1-237B7833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CD18-CEB2-5B46-8147-1D5E3E91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7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B60B-7B0A-80E6-1F8E-B8D00509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179D-1BB3-1B31-B19D-8075F6F1D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5A582-E5CB-96A4-0995-0D114E4F1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6AE0D-6382-9020-1D4B-1A67253D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287-E13E-8648-8C2A-6D6557B343D8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92A03-714A-277A-9091-B3AE4F73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51C43-E973-FE5F-D3AD-401D5E0C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CD18-CEB2-5B46-8147-1D5E3E91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4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68B6-EA2A-208B-D68F-0855DF84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58A35-5FE7-F13E-88CA-FC9BF2E33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2735D-3D0C-D1CC-864B-6F5DDA168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16DB7-C5EB-5D68-A5BA-458A25AE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A287-E13E-8648-8C2A-6D6557B343D8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1E06C-4F27-5C8A-01D1-B38A458F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442F1-F200-E344-D650-F6F40D22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CD18-CEB2-5B46-8147-1D5E3E91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2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70E7C-AD38-AFF1-E100-7F40FA54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D2DD8-EE15-53BD-FE36-424BAAAB2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3868A-68CC-DAC2-DE49-ED10A5CCB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3A287-E13E-8648-8C2A-6D6557B343D8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04BA1-8C59-5741-6124-44BBCE5E5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2ED0D-9706-34CA-6474-F09C9907C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13CD18-CEB2-5B46-8147-1D5E3E916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hUpxWjOhM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B7D3-71AE-50DD-2A08-DBECBFD76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000" y="596900"/>
            <a:ext cx="9144000" cy="18288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Automated Code Testing and GitHub Actions</a:t>
            </a:r>
          </a:p>
        </p:txBody>
      </p:sp>
      <p:pic>
        <p:nvPicPr>
          <p:cNvPr id="4" name="Picture 3" descr="A screenshot of a web page&#10;&#10;AI-generated content may be incorrect.">
            <a:extLst>
              <a:ext uri="{FF2B5EF4-FFF2-40B4-BE49-F238E27FC236}">
                <a16:creationId xmlns:a16="http://schemas.microsoft.com/office/drawing/2014/main" id="{8B82B6E2-9C9A-CEC4-55D1-9140E12BD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16" y="3503430"/>
            <a:ext cx="5181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FE41C-E70A-C533-8366-0B5ACE696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1CF01D-C4F8-F963-10EB-483436D6A508}"/>
              </a:ext>
            </a:extLst>
          </p:cNvPr>
          <p:cNvSpPr txBox="1"/>
          <p:nvPr/>
        </p:nvSpPr>
        <p:spPr>
          <a:xfrm>
            <a:off x="165100" y="215900"/>
            <a:ext cx="628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Making your code a stand-alone installable python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4DB32-AA92-A0FB-53F1-A1F4783AF99C}"/>
              </a:ext>
            </a:extLst>
          </p:cNvPr>
          <p:cNvSpPr txBox="1"/>
          <p:nvPr/>
        </p:nvSpPr>
        <p:spPr>
          <a:xfrm>
            <a:off x="1196273" y="2667674"/>
            <a:ext cx="480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MyProject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		/</a:t>
            </a:r>
            <a:r>
              <a:rPr lang="en-US" dirty="0" err="1"/>
              <a:t>virtualwebcam</a:t>
            </a:r>
            <a:endParaRPr lang="en-US" dirty="0"/>
          </a:p>
          <a:p>
            <a:r>
              <a:rPr lang="en-US" dirty="0"/>
              <a:t>	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mycode.py</a:t>
            </a:r>
            <a:endParaRPr lang="en-US" dirty="0"/>
          </a:p>
          <a:p>
            <a:r>
              <a:rPr lang="en-US" dirty="0"/>
              <a:t>	/tests</a:t>
            </a:r>
          </a:p>
          <a:p>
            <a:r>
              <a:rPr lang="en-US" dirty="0"/>
              <a:t>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test_mycode.py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/</a:t>
            </a:r>
            <a:r>
              <a:rPr lang="en-US" dirty="0" err="1"/>
              <a:t>pyproject.toml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setup.py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setup.cfg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B46E5-1233-6A6A-7BE3-233105F26D39}"/>
              </a:ext>
            </a:extLst>
          </p:cNvPr>
          <p:cNvSpPr txBox="1"/>
          <p:nvPr/>
        </p:nvSpPr>
        <p:spPr>
          <a:xfrm>
            <a:off x="431800" y="92710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5.  install package step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9F9E4D-7665-F8D9-3367-5CC8488A2583}"/>
              </a:ext>
            </a:extLst>
          </p:cNvPr>
          <p:cNvSpPr txBox="1"/>
          <p:nvPr/>
        </p:nvSpPr>
        <p:spPr>
          <a:xfrm>
            <a:off x="1196273" y="1585088"/>
            <a:ext cx="288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pip install –e </a:t>
            </a:r>
            <a:r>
              <a:rPr lang="en-US" sz="2000" b="1" i="1" dirty="0" err="1"/>
              <a:t>MyProject</a:t>
            </a:r>
            <a:endParaRPr lang="en-US" sz="20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8DC0A-EBF7-3121-F7F6-19F830BC6EA5}"/>
              </a:ext>
            </a:extLst>
          </p:cNvPr>
          <p:cNvSpPr txBox="1"/>
          <p:nvPr/>
        </p:nvSpPr>
        <p:spPr>
          <a:xfrm>
            <a:off x="6584549" y="1560720"/>
            <a:ext cx="4411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Using the –e (editable mode) defines the install to Python using  links to the original code.  This allows you to make edits into the library (e.g. </a:t>
            </a:r>
            <a:r>
              <a:rPr lang="en-US" dirty="0" err="1">
                <a:solidFill>
                  <a:srgbClr val="FF0000"/>
                </a:solidFill>
              </a:rPr>
              <a:t>mycode.py</a:t>
            </a:r>
            <a:r>
              <a:rPr lang="en-US" dirty="0">
                <a:solidFill>
                  <a:srgbClr val="FF0000"/>
                </a:solidFill>
              </a:rPr>
              <a:t>) and not have to reinstall the package again.</a:t>
            </a:r>
          </a:p>
        </p:txBody>
      </p:sp>
    </p:spTree>
    <p:extLst>
      <p:ext uri="{BB962C8B-B14F-4D97-AF65-F5344CB8AC3E}">
        <p14:creationId xmlns:p14="http://schemas.microsoft.com/office/powerpoint/2010/main" val="297290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71755-501F-E770-8BFA-EBA453BD3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4B4376-C014-CB23-6E69-29686F1849D0}"/>
              </a:ext>
            </a:extLst>
          </p:cNvPr>
          <p:cNvSpPr txBox="1"/>
          <p:nvPr/>
        </p:nvSpPr>
        <p:spPr>
          <a:xfrm>
            <a:off x="165100" y="215900"/>
            <a:ext cx="362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Adding Python Tests to your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571A0-A431-B0C3-3409-A25009B07410}"/>
              </a:ext>
            </a:extLst>
          </p:cNvPr>
          <p:cNvSpPr txBox="1"/>
          <p:nvPr/>
        </p:nvSpPr>
        <p:spPr>
          <a:xfrm>
            <a:off x="1285173" y="2218334"/>
            <a:ext cx="480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MyProject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		/</a:t>
            </a:r>
            <a:r>
              <a:rPr lang="en-US" dirty="0" err="1"/>
              <a:t>virtualwebcam</a:t>
            </a:r>
            <a:endParaRPr lang="en-US" dirty="0"/>
          </a:p>
          <a:p>
            <a:r>
              <a:rPr lang="en-US" dirty="0"/>
              <a:t>	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mycode.py</a:t>
            </a:r>
            <a:endParaRPr lang="en-US" dirty="0"/>
          </a:p>
          <a:p>
            <a:r>
              <a:rPr lang="en-US" dirty="0"/>
              <a:t>	/tests</a:t>
            </a:r>
          </a:p>
          <a:p>
            <a:r>
              <a:rPr lang="en-US" dirty="0"/>
              <a:t>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test_mycode.py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/</a:t>
            </a:r>
            <a:r>
              <a:rPr lang="en-US" dirty="0" err="1"/>
              <a:t>pyproject.toml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setup.py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setup.cfg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D780F-60F7-49DF-A703-DC1C4965C6CA}"/>
              </a:ext>
            </a:extLst>
          </p:cNvPr>
          <p:cNvSpPr txBox="1"/>
          <p:nvPr/>
        </p:nvSpPr>
        <p:spPr>
          <a:xfrm>
            <a:off x="457200" y="168426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6.  Create tests for </a:t>
            </a:r>
            <a:r>
              <a:rPr lang="en-US" b="1" dirty="0" err="1"/>
              <a:t>PyTest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88C5E-42FB-1C37-D0EA-B77B5FAD5EAA}"/>
              </a:ext>
            </a:extLst>
          </p:cNvPr>
          <p:cNvSpPr txBox="1"/>
          <p:nvPr/>
        </p:nvSpPr>
        <p:spPr>
          <a:xfrm>
            <a:off x="765168" y="749974"/>
            <a:ext cx="121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PYTEST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6B25E-A3E3-35B2-8752-7939144608DB}"/>
              </a:ext>
            </a:extLst>
          </p:cNvPr>
          <p:cNvSpPr txBox="1"/>
          <p:nvPr/>
        </p:nvSpPr>
        <p:spPr>
          <a:xfrm>
            <a:off x="2247900" y="796140"/>
            <a:ext cx="569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Allows definitions of a set of custom tests for your code.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AE19A-1860-0A33-0B57-E29171C380E6}"/>
              </a:ext>
            </a:extLst>
          </p:cNvPr>
          <p:cNvSpPr txBox="1"/>
          <p:nvPr/>
        </p:nvSpPr>
        <p:spPr>
          <a:xfrm>
            <a:off x="6921500" y="2977035"/>
            <a:ext cx="6591300" cy="18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  <a:buNone/>
            </a:pPr>
            <a:r>
              <a:rPr lang="en-US" dirty="0">
                <a:solidFill>
                  <a:srgbClr val="0F4A8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b="0" dirty="0">
                <a:solidFill>
                  <a:srgbClr val="0F4A8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rgbClr val="0F4A8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virtualweb</a:t>
            </a:r>
            <a:endParaRPr lang="en-US" b="0" dirty="0">
              <a:solidFill>
                <a:srgbClr val="0F4A8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350"/>
              </a:lnSpc>
              <a:buNone/>
            </a:pPr>
            <a:endParaRPr lang="en-US" b="0" dirty="0">
              <a:solidFill>
                <a:srgbClr val="0F4A8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b="0" dirty="0">
                <a:solidFill>
                  <a:srgbClr val="0F4A8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b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rgbClr val="5E2CB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test_some_test</a:t>
            </a:r>
            <a:r>
              <a:rPr lang="en-US" b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>
              <a:lnSpc>
                <a:spcPts val="1350"/>
              </a:lnSpc>
              <a:buNone/>
            </a:pPr>
            <a:endParaRPr lang="en-US" b="0" dirty="0">
              <a:solidFill>
                <a:srgbClr val="B520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b="0" dirty="0">
                <a:solidFill>
                  <a:srgbClr val="B520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assert (something==1)</a:t>
            </a:r>
            <a:br>
              <a:rPr lang="en-US" b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b="0" dirty="0">
                <a:solidFill>
                  <a:srgbClr val="0F4A8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b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rgbClr val="5E2CB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test_some_other_test</a:t>
            </a:r>
            <a:r>
              <a:rPr lang="en-US" b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>
              <a:lnSpc>
                <a:spcPts val="1350"/>
              </a:lnSpc>
              <a:buNone/>
            </a:pPr>
            <a:endParaRPr lang="en-US" b="0" dirty="0">
              <a:solidFill>
                <a:srgbClr val="B520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b="0" dirty="0">
                <a:solidFill>
                  <a:srgbClr val="B520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assert</a:t>
            </a:r>
            <a:r>
              <a:rPr lang="en-US" b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B520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(something==2)</a:t>
            </a:r>
            <a:endParaRPr lang="en-US" b="0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EE0E8B0-EA9B-E9FE-67CD-5A3769D50245}"/>
              </a:ext>
            </a:extLst>
          </p:cNvPr>
          <p:cNvSpPr/>
          <p:nvPr/>
        </p:nvSpPr>
        <p:spPr>
          <a:xfrm>
            <a:off x="6085773" y="2725660"/>
            <a:ext cx="876300" cy="2150293"/>
          </a:xfrm>
          <a:prstGeom prst="leftBrace">
            <a:avLst>
              <a:gd name="adj1" fmla="val 8333"/>
              <a:gd name="adj2" fmla="val 752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46928-B86E-50BB-F57D-5733CAEDEBFE}"/>
              </a:ext>
            </a:extLst>
          </p:cNvPr>
          <p:cNvSpPr txBox="1"/>
          <p:nvPr/>
        </p:nvSpPr>
        <p:spPr>
          <a:xfrm>
            <a:off x="7944459" y="2201826"/>
            <a:ext cx="332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Tests must begin with “test_”</a:t>
            </a:r>
          </a:p>
        </p:txBody>
      </p:sp>
    </p:spTree>
    <p:extLst>
      <p:ext uri="{BB962C8B-B14F-4D97-AF65-F5344CB8AC3E}">
        <p14:creationId xmlns:p14="http://schemas.microsoft.com/office/powerpoint/2010/main" val="308896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A2C06-9B65-5414-D614-40EC68414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F5E587-7D8A-4049-8A31-412F6C3D1503}"/>
              </a:ext>
            </a:extLst>
          </p:cNvPr>
          <p:cNvSpPr txBox="1"/>
          <p:nvPr/>
        </p:nvSpPr>
        <p:spPr>
          <a:xfrm>
            <a:off x="165100" y="215900"/>
            <a:ext cx="362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Adding Python Tests to your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12F56-9680-C42F-8F77-E7760E19E6AB}"/>
              </a:ext>
            </a:extLst>
          </p:cNvPr>
          <p:cNvSpPr txBox="1"/>
          <p:nvPr/>
        </p:nvSpPr>
        <p:spPr>
          <a:xfrm>
            <a:off x="1285173" y="2218334"/>
            <a:ext cx="480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MyProject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		/</a:t>
            </a:r>
            <a:r>
              <a:rPr lang="en-US" dirty="0" err="1"/>
              <a:t>virtualwebcam</a:t>
            </a:r>
            <a:endParaRPr lang="en-US" dirty="0"/>
          </a:p>
          <a:p>
            <a:r>
              <a:rPr lang="en-US" dirty="0"/>
              <a:t>	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mycode.py</a:t>
            </a:r>
            <a:endParaRPr lang="en-US" dirty="0"/>
          </a:p>
          <a:p>
            <a:r>
              <a:rPr lang="en-US" dirty="0"/>
              <a:t>	/tests</a:t>
            </a:r>
          </a:p>
          <a:p>
            <a:r>
              <a:rPr lang="en-US" dirty="0"/>
              <a:t>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test_mycode.py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/</a:t>
            </a:r>
            <a:r>
              <a:rPr lang="en-US" dirty="0" err="1"/>
              <a:t>pyproject.toml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setup.py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setup.cfg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BE5D3-4152-0D20-0C98-32E1031A819E}"/>
              </a:ext>
            </a:extLst>
          </p:cNvPr>
          <p:cNvSpPr txBox="1"/>
          <p:nvPr/>
        </p:nvSpPr>
        <p:spPr>
          <a:xfrm>
            <a:off x="457200" y="1684260"/>
            <a:ext cx="50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6.  Add Pytest to our </a:t>
            </a:r>
            <a:r>
              <a:rPr lang="en-US" b="1" dirty="0" err="1"/>
              <a:t>pyproject.toml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60556-7505-3F0A-1C7A-36293FA273FE}"/>
              </a:ext>
            </a:extLst>
          </p:cNvPr>
          <p:cNvSpPr txBox="1"/>
          <p:nvPr/>
        </p:nvSpPr>
        <p:spPr>
          <a:xfrm>
            <a:off x="765168" y="749974"/>
            <a:ext cx="121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PYTEST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246BA7-2545-14D7-69B5-CC004A0D1D50}"/>
              </a:ext>
            </a:extLst>
          </p:cNvPr>
          <p:cNvSpPr txBox="1"/>
          <p:nvPr/>
        </p:nvSpPr>
        <p:spPr>
          <a:xfrm>
            <a:off x="2247900" y="796140"/>
            <a:ext cx="569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Allows definitions of a set of custom tests for your code.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9481680-439F-B365-3FB1-D4300171BDBA}"/>
              </a:ext>
            </a:extLst>
          </p:cNvPr>
          <p:cNvSpPr/>
          <p:nvPr/>
        </p:nvSpPr>
        <p:spPr>
          <a:xfrm>
            <a:off x="5270501" y="4397220"/>
            <a:ext cx="876300" cy="2150293"/>
          </a:xfrm>
          <a:prstGeom prst="leftBrace">
            <a:avLst>
              <a:gd name="adj1" fmla="val 8333"/>
              <a:gd name="adj2" fmla="val 232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D8CB1-9F45-00B8-1695-067D6CA1C5D4}"/>
              </a:ext>
            </a:extLst>
          </p:cNvPr>
          <p:cNvSpPr txBox="1"/>
          <p:nvPr/>
        </p:nvSpPr>
        <p:spPr>
          <a:xfrm>
            <a:off x="6085773" y="449323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Add lines: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tool.pytest.ini_options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testpaths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[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"tests",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AAFB7-7167-5482-3AEE-FED42F3220E1}"/>
              </a:ext>
            </a:extLst>
          </p:cNvPr>
          <p:cNvSpPr txBox="1"/>
          <p:nvPr/>
        </p:nvSpPr>
        <p:spPr>
          <a:xfrm>
            <a:off x="7944459" y="3024437"/>
            <a:ext cx="3390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search the “tests” folder for any files beginning with “test_” and then run any sub-routines in those files beginning with “test_”</a:t>
            </a:r>
          </a:p>
        </p:txBody>
      </p:sp>
    </p:spTree>
    <p:extLst>
      <p:ext uri="{BB962C8B-B14F-4D97-AF65-F5344CB8AC3E}">
        <p14:creationId xmlns:p14="http://schemas.microsoft.com/office/powerpoint/2010/main" val="2290671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FEC05-4BAA-934B-F093-1F6013E15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E7A05A-6371-D294-52A4-54A9020059BC}"/>
              </a:ext>
            </a:extLst>
          </p:cNvPr>
          <p:cNvSpPr txBox="1"/>
          <p:nvPr/>
        </p:nvSpPr>
        <p:spPr>
          <a:xfrm>
            <a:off x="165100" y="215900"/>
            <a:ext cx="362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Adding Python Tests to your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BB76FB-B0C5-969D-C18F-3B66B605830B}"/>
              </a:ext>
            </a:extLst>
          </p:cNvPr>
          <p:cNvSpPr txBox="1"/>
          <p:nvPr/>
        </p:nvSpPr>
        <p:spPr>
          <a:xfrm>
            <a:off x="654050" y="1409700"/>
            <a:ext cx="108839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venv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/bin/pytest .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========================= test session starts ========================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platform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darwin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-- Python 3.12.11, pytest-8.3.5, pluggy-1.6.0</a:t>
            </a:r>
          </a:p>
          <a:p>
            <a:pPr>
              <a:buNone/>
            </a:pP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rootdir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ExampleSemesterProjectTemplate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configfile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pyproject.toml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plugins: cov-6.1.1</a:t>
            </a:r>
          </a:p>
          <a:p>
            <a:pPr>
              <a:buNone/>
            </a:pP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collected 2 items                      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tests/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test_webcam.py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.             [100%]</a:t>
            </a:r>
          </a:p>
          <a:p>
            <a:pPr>
              <a:buNone/>
            </a:pP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========================== </a:t>
            </a:r>
            <a:r>
              <a:rPr lang="en-US" sz="1600" b="1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2 passed</a:t>
            </a:r>
            <a:r>
              <a:rPr lang="en-US" sz="1600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 in 0.03s 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62776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C7EAB-6CEA-6FA4-F0A2-2F2A8E517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CE341B-2308-DE43-1455-435DBBD7A91F}"/>
              </a:ext>
            </a:extLst>
          </p:cNvPr>
          <p:cNvSpPr txBox="1"/>
          <p:nvPr/>
        </p:nvSpPr>
        <p:spPr>
          <a:xfrm>
            <a:off x="165100" y="215900"/>
            <a:ext cx="362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Adding Python Tests to your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4E920-51C7-D40B-F05D-C4942E17A90D}"/>
              </a:ext>
            </a:extLst>
          </p:cNvPr>
          <p:cNvSpPr txBox="1"/>
          <p:nvPr/>
        </p:nvSpPr>
        <p:spPr>
          <a:xfrm>
            <a:off x="1285173" y="2218334"/>
            <a:ext cx="480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MyProject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		/</a:t>
            </a:r>
            <a:r>
              <a:rPr lang="en-US" dirty="0" err="1"/>
              <a:t>virtualwebcam</a:t>
            </a:r>
            <a:endParaRPr lang="en-US" dirty="0"/>
          </a:p>
          <a:p>
            <a:r>
              <a:rPr lang="en-US" dirty="0"/>
              <a:t>	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mycode.py</a:t>
            </a:r>
            <a:endParaRPr lang="en-US" dirty="0"/>
          </a:p>
          <a:p>
            <a:r>
              <a:rPr lang="en-US" dirty="0"/>
              <a:t>	/tests</a:t>
            </a:r>
          </a:p>
          <a:p>
            <a:r>
              <a:rPr lang="en-US" dirty="0"/>
              <a:t>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test_mycode.py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/</a:t>
            </a:r>
            <a:r>
              <a:rPr lang="en-US" dirty="0" err="1"/>
              <a:t>pyproject.toml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setup.py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setup.cfg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8A8AE-7D29-5225-113B-FD875059B9F4}"/>
              </a:ext>
            </a:extLst>
          </p:cNvPr>
          <p:cNvSpPr txBox="1"/>
          <p:nvPr/>
        </p:nvSpPr>
        <p:spPr>
          <a:xfrm>
            <a:off x="457200" y="1684260"/>
            <a:ext cx="50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7.  Add </a:t>
            </a:r>
            <a:r>
              <a:rPr lang="en-US" b="1" dirty="0" err="1"/>
              <a:t>MyPY</a:t>
            </a:r>
            <a:r>
              <a:rPr lang="en-US" b="1" dirty="0"/>
              <a:t> to our </a:t>
            </a:r>
            <a:r>
              <a:rPr lang="en-US" b="1" dirty="0" err="1"/>
              <a:t>pyproject.toml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0CD7E-1D8C-3F07-8EE9-F403A502C8B5}"/>
              </a:ext>
            </a:extLst>
          </p:cNvPr>
          <p:cNvSpPr txBox="1"/>
          <p:nvPr/>
        </p:nvSpPr>
        <p:spPr>
          <a:xfrm>
            <a:off x="765168" y="749974"/>
            <a:ext cx="978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B049D-CF3C-2E79-5A13-A169CA0AB226}"/>
              </a:ext>
            </a:extLst>
          </p:cNvPr>
          <p:cNvSpPr txBox="1"/>
          <p:nvPr/>
        </p:nvSpPr>
        <p:spPr>
          <a:xfrm>
            <a:off x="2247900" y="796140"/>
            <a:ext cx="974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MyPy</a:t>
            </a:r>
            <a:r>
              <a:rPr lang="en-US" dirty="0"/>
              <a:t> is a function that checks your code for proper Python language and syntax use based on the PEP 484 standard.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274B167-A6B4-A6AF-6BA0-86CBAA0DB14D}"/>
              </a:ext>
            </a:extLst>
          </p:cNvPr>
          <p:cNvSpPr/>
          <p:nvPr/>
        </p:nvSpPr>
        <p:spPr>
          <a:xfrm>
            <a:off x="5486400" y="2829455"/>
            <a:ext cx="876300" cy="3718058"/>
          </a:xfrm>
          <a:prstGeom prst="leftBrace">
            <a:avLst>
              <a:gd name="adj1" fmla="val 8333"/>
              <a:gd name="adj2" fmla="val 5570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25F15-2D30-F2FA-5AC9-8B5AB9F2B827}"/>
              </a:ext>
            </a:extLst>
          </p:cNvPr>
          <p:cNvSpPr txBox="1"/>
          <p:nvPr/>
        </p:nvSpPr>
        <p:spPr>
          <a:xfrm>
            <a:off x="6665029" y="2703325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Add lines: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tool.mypy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mypy_path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check_untyped_defs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disallow_any_generics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ignore_missing_imports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no_implicit_optional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show_error_codes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strict_equality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warn_redundant_casts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warn_return_any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warn_unreachable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warn_unused_configs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</a:p>
        </p:txBody>
      </p:sp>
    </p:spTree>
    <p:extLst>
      <p:ext uri="{BB962C8B-B14F-4D97-AF65-F5344CB8AC3E}">
        <p14:creationId xmlns:p14="http://schemas.microsoft.com/office/powerpoint/2010/main" val="98528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701A5-51F0-4893-F340-AAC766B83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D3FC41-DC01-8B21-7EC8-661557D2EA8A}"/>
              </a:ext>
            </a:extLst>
          </p:cNvPr>
          <p:cNvSpPr txBox="1"/>
          <p:nvPr/>
        </p:nvSpPr>
        <p:spPr>
          <a:xfrm>
            <a:off x="165100" y="215900"/>
            <a:ext cx="362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Adding Python Tests to your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14C29-5B53-DC0E-5480-46BA3BF3E97D}"/>
              </a:ext>
            </a:extLst>
          </p:cNvPr>
          <p:cNvSpPr txBox="1"/>
          <p:nvPr/>
        </p:nvSpPr>
        <p:spPr>
          <a:xfrm>
            <a:off x="765168" y="749974"/>
            <a:ext cx="978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MYPY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54BD08-D66E-338A-8E03-8C640B031E19}"/>
              </a:ext>
            </a:extLst>
          </p:cNvPr>
          <p:cNvSpPr txBox="1"/>
          <p:nvPr/>
        </p:nvSpPr>
        <p:spPr>
          <a:xfrm>
            <a:off x="2247900" y="796140"/>
            <a:ext cx="974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MyPy</a:t>
            </a:r>
            <a:r>
              <a:rPr lang="en-US" dirty="0"/>
              <a:t> is a function that checks your code for proper Python language and syntax use based on the PEP 484 standard.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9B78E-2EAC-F951-0AED-C23B73308CB9}"/>
              </a:ext>
            </a:extLst>
          </p:cNvPr>
          <p:cNvSpPr txBox="1"/>
          <p:nvPr/>
        </p:nvSpPr>
        <p:spPr>
          <a:xfrm>
            <a:off x="765168" y="2019300"/>
            <a:ext cx="83661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are the PEP standards?</a:t>
            </a:r>
          </a:p>
          <a:p>
            <a:endParaRPr lang="en-US" sz="2400" dirty="0"/>
          </a:p>
          <a:p>
            <a:r>
              <a:rPr lang="en-US" sz="2400" dirty="0"/>
              <a:t>Basically, these are just community agreed upon conventions known as the Python Enhancement Proposals (PEP).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https://peps.python.org/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   </a:t>
            </a:r>
          </a:p>
          <a:p>
            <a:r>
              <a:rPr lang="en-US" sz="2400" b="1" dirty="0"/>
              <a:t>	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716C70-6F25-C9C9-1439-CFCB0D0D6D80}"/>
              </a:ext>
            </a:extLst>
          </p:cNvPr>
          <p:cNvSpPr txBox="1"/>
          <p:nvPr/>
        </p:nvSpPr>
        <p:spPr>
          <a:xfrm>
            <a:off x="739310" y="61971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Success: no issues found in 5 source files</a:t>
            </a:r>
            <a:endParaRPr lang="en-US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FBF878-F8B7-A8B2-45A1-A84D360754C0}"/>
              </a:ext>
            </a:extLst>
          </p:cNvPr>
          <p:cNvSpPr txBox="1"/>
          <p:nvPr/>
        </p:nvSpPr>
        <p:spPr>
          <a:xfrm>
            <a:off x="739310" y="57386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venv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/bin/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004000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66EDE-A96A-0F88-B05C-75DD93897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04B95D-E96C-6B6D-D24C-954401F63101}"/>
              </a:ext>
            </a:extLst>
          </p:cNvPr>
          <p:cNvSpPr txBox="1"/>
          <p:nvPr/>
        </p:nvSpPr>
        <p:spPr>
          <a:xfrm>
            <a:off x="165100" y="215900"/>
            <a:ext cx="362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Adding Python Tests to your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EB316-B1B3-526C-8CE9-758DD32E8CC3}"/>
              </a:ext>
            </a:extLst>
          </p:cNvPr>
          <p:cNvSpPr txBox="1"/>
          <p:nvPr/>
        </p:nvSpPr>
        <p:spPr>
          <a:xfrm>
            <a:off x="1123950" y="3225780"/>
            <a:ext cx="480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MyProject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		/</a:t>
            </a:r>
            <a:r>
              <a:rPr lang="en-US" dirty="0" err="1"/>
              <a:t>virtualwebcam</a:t>
            </a:r>
            <a:endParaRPr lang="en-US" dirty="0"/>
          </a:p>
          <a:p>
            <a:r>
              <a:rPr lang="en-US" dirty="0"/>
              <a:t>	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mycode.py</a:t>
            </a:r>
            <a:endParaRPr lang="en-US" dirty="0"/>
          </a:p>
          <a:p>
            <a:r>
              <a:rPr lang="en-US" dirty="0"/>
              <a:t>	/tests</a:t>
            </a:r>
          </a:p>
          <a:p>
            <a:r>
              <a:rPr lang="en-US" dirty="0"/>
              <a:t>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test_mycode.py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/</a:t>
            </a:r>
            <a:r>
              <a:rPr lang="en-US" dirty="0" err="1"/>
              <a:t>pyproject.toml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setup.py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setup.cfg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9ADC3-A649-38B0-5F69-2A2E444C6350}"/>
              </a:ext>
            </a:extLst>
          </p:cNvPr>
          <p:cNvSpPr txBox="1"/>
          <p:nvPr/>
        </p:nvSpPr>
        <p:spPr>
          <a:xfrm>
            <a:off x="419100" y="2199735"/>
            <a:ext cx="50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9.  Add Flake options to </a:t>
            </a:r>
            <a:r>
              <a:rPr lang="en-US" b="1" dirty="0" err="1"/>
              <a:t>setup.cfg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3B534-A9EC-A914-2A55-84E0BD8A5DED}"/>
              </a:ext>
            </a:extLst>
          </p:cNvPr>
          <p:cNvSpPr txBox="1"/>
          <p:nvPr/>
        </p:nvSpPr>
        <p:spPr>
          <a:xfrm>
            <a:off x="765168" y="749974"/>
            <a:ext cx="1236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FLAKE8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AC8436-575C-8A5A-D077-CE82218C1742}"/>
              </a:ext>
            </a:extLst>
          </p:cNvPr>
          <p:cNvSpPr txBox="1"/>
          <p:nvPr/>
        </p:nvSpPr>
        <p:spPr>
          <a:xfrm>
            <a:off x="2247900" y="796140"/>
            <a:ext cx="9740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Flake is a linter.  Linters check for style violations.  Examples are:</a:t>
            </a:r>
          </a:p>
          <a:p>
            <a:r>
              <a:rPr lang="en-US" dirty="0"/>
              <a:t>	Private attributes all begin with &lt;&gt;.__variable</a:t>
            </a:r>
          </a:p>
          <a:p>
            <a:r>
              <a:rPr lang="en-US" dirty="0"/>
              <a:t>	Classes all use CamelCase </a:t>
            </a:r>
          </a:p>
          <a:p>
            <a:r>
              <a:rPr lang="en-US" dirty="0"/>
              <a:t>	Constants all use UPPERCASE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545B3845-D65B-592E-F754-5006A7652B39}"/>
              </a:ext>
            </a:extLst>
          </p:cNvPr>
          <p:cNvSpPr/>
          <p:nvPr/>
        </p:nvSpPr>
        <p:spPr>
          <a:xfrm>
            <a:off x="5486400" y="2829455"/>
            <a:ext cx="876300" cy="3718058"/>
          </a:xfrm>
          <a:prstGeom prst="leftBrace">
            <a:avLst>
              <a:gd name="adj1" fmla="val 8333"/>
              <a:gd name="adj2" fmla="val 973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50FAF-DEA2-CE83-F27D-62AA26B95AF4}"/>
              </a:ext>
            </a:extLst>
          </p:cNvPr>
          <p:cNvSpPr txBox="1"/>
          <p:nvPr/>
        </p:nvSpPr>
        <p:spPr>
          <a:xfrm>
            <a:off x="6665029" y="270332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Add lines: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[flake8]</a:t>
            </a:r>
          </a:p>
          <a:p>
            <a:r>
              <a:rPr lang="en-US" dirty="0"/>
              <a:t>max-line-length = 160</a:t>
            </a:r>
          </a:p>
          <a:p>
            <a:r>
              <a:rPr lang="en-US" dirty="0"/>
              <a:t>exclude = .git,__</a:t>
            </a:r>
            <a:r>
              <a:rPr lang="en-US" dirty="0" err="1"/>
              <a:t>pycache</a:t>
            </a:r>
            <a:r>
              <a:rPr lang="en-US" dirty="0"/>
              <a:t>__,.</a:t>
            </a:r>
            <a:r>
              <a:rPr lang="en-US" dirty="0" err="1"/>
              <a:t>venv</a:t>
            </a:r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CDF26-CBF7-9FA9-D4E4-E2E0D996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622425"/>
            <a:ext cx="121539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clone https://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/SSOE-ECE1390/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ExampleSemesterProjectTemplate.git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ExampleSemesterProjectTemplate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python3.12 -m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venv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venv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source 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venv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/bin/activate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pip install -r ./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requirements_dev.txt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pip install -e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venv</a:t>
            </a:r>
            <a:r>
              <a:rPr lang="en-US" dirty="0"/>
              <a:t>/bin/pytest .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venv</a:t>
            </a:r>
            <a:r>
              <a:rPr lang="en-US" dirty="0"/>
              <a:t>/bin/</a:t>
            </a:r>
            <a:r>
              <a:rPr lang="en-US" dirty="0" err="1"/>
              <a:t>mypy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venv</a:t>
            </a:r>
            <a:r>
              <a:rPr lang="en-US" dirty="0"/>
              <a:t>/bin/flake8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F0346-71CF-B6A5-0FEA-ED5A8ED395CA}"/>
              </a:ext>
            </a:extLst>
          </p:cNvPr>
          <p:cNvSpPr txBox="1"/>
          <p:nvPr/>
        </p:nvSpPr>
        <p:spPr>
          <a:xfrm>
            <a:off x="190500" y="241300"/>
            <a:ext cx="703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Our code and testing so far</a:t>
            </a:r>
          </a:p>
        </p:txBody>
      </p:sp>
    </p:spTree>
    <p:extLst>
      <p:ext uri="{BB962C8B-B14F-4D97-AF65-F5344CB8AC3E}">
        <p14:creationId xmlns:p14="http://schemas.microsoft.com/office/powerpoint/2010/main" val="328912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9C3CA-FC2B-2050-9281-74DAFEFFA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3D40DF-194B-5788-84D8-9675A75FFEB3}"/>
              </a:ext>
            </a:extLst>
          </p:cNvPr>
          <p:cNvSpPr txBox="1"/>
          <p:nvPr/>
        </p:nvSpPr>
        <p:spPr>
          <a:xfrm>
            <a:off x="118203" y="215899"/>
            <a:ext cx="5857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TOX:  Testing your code in different environments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F5395-16AC-DCB5-8D7F-51CD82BF01A4}"/>
              </a:ext>
            </a:extLst>
          </p:cNvPr>
          <p:cNvSpPr txBox="1"/>
          <p:nvPr/>
        </p:nvSpPr>
        <p:spPr>
          <a:xfrm>
            <a:off x="1285173" y="2218334"/>
            <a:ext cx="48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MyProject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		/</a:t>
            </a:r>
            <a:r>
              <a:rPr lang="en-US" dirty="0" err="1"/>
              <a:t>virtualwebcam</a:t>
            </a:r>
            <a:endParaRPr lang="en-US" dirty="0"/>
          </a:p>
          <a:p>
            <a:r>
              <a:rPr lang="en-US" dirty="0"/>
              <a:t>	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mycode.py</a:t>
            </a:r>
            <a:endParaRPr lang="en-US" dirty="0"/>
          </a:p>
          <a:p>
            <a:r>
              <a:rPr lang="en-US" dirty="0"/>
              <a:t>	/tests</a:t>
            </a:r>
          </a:p>
          <a:p>
            <a:r>
              <a:rPr lang="en-US" dirty="0"/>
              <a:t>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test_mycode.py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/</a:t>
            </a:r>
            <a:r>
              <a:rPr lang="en-US" dirty="0" err="1"/>
              <a:t>pyproject.toml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setup.py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setup.cfg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tox.ini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C5342-F3D6-D11B-BFA4-C649159D639F}"/>
              </a:ext>
            </a:extLst>
          </p:cNvPr>
          <p:cNvSpPr txBox="1"/>
          <p:nvPr/>
        </p:nvSpPr>
        <p:spPr>
          <a:xfrm>
            <a:off x="457200" y="1684260"/>
            <a:ext cx="50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10.  Add </a:t>
            </a:r>
            <a:r>
              <a:rPr lang="en-US" b="1" dirty="0" err="1"/>
              <a:t>tox.ini</a:t>
            </a:r>
            <a:r>
              <a:rPr lang="en-US" b="1" dirty="0"/>
              <a:t> file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AC6A4D40-93FF-CABC-3F1C-D2367BD6FC48}"/>
              </a:ext>
            </a:extLst>
          </p:cNvPr>
          <p:cNvSpPr/>
          <p:nvPr/>
        </p:nvSpPr>
        <p:spPr>
          <a:xfrm>
            <a:off x="5477264" y="946347"/>
            <a:ext cx="1066800" cy="5601166"/>
          </a:xfrm>
          <a:prstGeom prst="leftBrace">
            <a:avLst>
              <a:gd name="adj1" fmla="val 8333"/>
              <a:gd name="adj2" fmla="val 875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458A-CB25-401C-12B1-6F2ED638D0B0}"/>
              </a:ext>
            </a:extLst>
          </p:cNvPr>
          <p:cNvSpPr txBox="1"/>
          <p:nvPr/>
        </p:nvSpPr>
        <p:spPr>
          <a:xfrm>
            <a:off x="6544064" y="972066"/>
            <a:ext cx="6096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[tox]</a:t>
            </a:r>
          </a:p>
          <a:p>
            <a:r>
              <a:rPr lang="en-US" sz="1600" dirty="0" err="1"/>
              <a:t>minversion</a:t>
            </a:r>
            <a:r>
              <a:rPr lang="en-US" sz="1600" dirty="0"/>
              <a:t> = 3.12.0</a:t>
            </a:r>
          </a:p>
          <a:p>
            <a:r>
              <a:rPr lang="en-US" sz="1600" dirty="0" err="1"/>
              <a:t>envlist</a:t>
            </a:r>
            <a:r>
              <a:rPr lang="en-US" sz="1600" dirty="0"/>
              <a:t> = py312, </a:t>
            </a:r>
            <a:r>
              <a:rPr lang="en-US" sz="1600" dirty="0" err="1"/>
              <a:t>mypy</a:t>
            </a:r>
            <a:r>
              <a:rPr lang="en-US" sz="1600" dirty="0"/>
              <a:t>, flake8</a:t>
            </a:r>
          </a:p>
          <a:p>
            <a:r>
              <a:rPr lang="en-US" sz="1600" dirty="0" err="1"/>
              <a:t>isolated_build</a:t>
            </a:r>
            <a:r>
              <a:rPr lang="en-US" sz="1600" dirty="0"/>
              <a:t> = true</a:t>
            </a:r>
          </a:p>
          <a:p>
            <a:br>
              <a:rPr lang="en-US" sz="1600" dirty="0"/>
            </a:b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gh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-actions]</a:t>
            </a:r>
          </a:p>
          <a:p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python = 3.12: py3, </a:t>
            </a:r>
            <a:r>
              <a:rPr lang="en-US" sz="1600" dirty="0" err="1">
                <a:solidFill>
                  <a:schemeClr val="bg2">
                    <a:lumMod val="90000"/>
                  </a:schemeClr>
                </a:solidFill>
              </a:rPr>
              <a:t>mypy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, flake8</a:t>
            </a:r>
          </a:p>
          <a:p>
            <a:endParaRPr lang="en-US" sz="1600" dirty="0"/>
          </a:p>
          <a:p>
            <a:r>
              <a:rPr lang="en-US" sz="1600" dirty="0"/>
              <a:t>[</a:t>
            </a:r>
            <a:r>
              <a:rPr lang="en-US" sz="1600" dirty="0" err="1"/>
              <a:t>testenv</a:t>
            </a:r>
            <a:r>
              <a:rPr lang="en-US" sz="1600" dirty="0"/>
              <a:t>]</a:t>
            </a:r>
          </a:p>
          <a:p>
            <a:r>
              <a:rPr lang="en-US" sz="1600" dirty="0" err="1"/>
              <a:t>setenv</a:t>
            </a:r>
            <a:r>
              <a:rPr lang="en-US" sz="1600" dirty="0"/>
              <a:t> = PYTHONPATH = {</a:t>
            </a:r>
            <a:r>
              <a:rPr lang="en-US" sz="1600" dirty="0" err="1"/>
              <a:t>toxinidir</a:t>
            </a:r>
            <a:r>
              <a:rPr lang="en-US" sz="1600" dirty="0"/>
              <a:t>}</a:t>
            </a:r>
          </a:p>
          <a:p>
            <a:r>
              <a:rPr lang="en-US" sz="1600" dirty="0"/>
              <a:t>deps = -r{</a:t>
            </a:r>
            <a:r>
              <a:rPr lang="en-US" sz="1600" dirty="0" err="1"/>
              <a:t>toxinidir</a:t>
            </a:r>
            <a:r>
              <a:rPr lang="en-US" sz="1600" dirty="0"/>
              <a:t>}/</a:t>
            </a:r>
            <a:r>
              <a:rPr lang="en-US" sz="1600" dirty="0" err="1"/>
              <a:t>requirements_dev.txt</a:t>
            </a:r>
            <a:endParaRPr lang="en-US" sz="1600" dirty="0"/>
          </a:p>
          <a:p>
            <a:r>
              <a:rPr lang="en-US" sz="1600" dirty="0"/>
              <a:t>commands = pytest --</a:t>
            </a:r>
            <a:r>
              <a:rPr lang="en-US" sz="1600" dirty="0" err="1"/>
              <a:t>basetemp</a:t>
            </a:r>
            <a:r>
              <a:rPr lang="en-US" sz="1600" dirty="0"/>
              <a:t>={</a:t>
            </a:r>
            <a:r>
              <a:rPr lang="en-US" sz="1600" dirty="0" err="1"/>
              <a:t>envtmpdir</a:t>
            </a:r>
            <a:r>
              <a:rPr lang="en-US" sz="1600" dirty="0"/>
              <a:t>}</a:t>
            </a:r>
          </a:p>
          <a:p>
            <a:br>
              <a:rPr lang="en-US" sz="1600" dirty="0"/>
            </a:br>
            <a:r>
              <a:rPr lang="en-US" sz="1600" dirty="0"/>
              <a:t>[testenv:flake8]</a:t>
            </a:r>
          </a:p>
          <a:p>
            <a:r>
              <a:rPr lang="en-US" sz="1600" dirty="0" err="1"/>
              <a:t>basepython</a:t>
            </a:r>
            <a:r>
              <a:rPr lang="en-US" sz="1600" dirty="0"/>
              <a:t> = python3.12</a:t>
            </a:r>
          </a:p>
          <a:p>
            <a:r>
              <a:rPr lang="en-US" sz="1600" dirty="0"/>
              <a:t>deps = flake8</a:t>
            </a:r>
          </a:p>
          <a:p>
            <a:r>
              <a:rPr lang="en-US" sz="1600" dirty="0"/>
              <a:t>commands = flake8 </a:t>
            </a:r>
            <a:r>
              <a:rPr lang="en-US" sz="1600" dirty="0" err="1"/>
              <a:t>src</a:t>
            </a:r>
            <a:r>
              <a:rPr lang="en-US" sz="1600" dirty="0"/>
              <a:t> tests</a:t>
            </a:r>
          </a:p>
          <a:p>
            <a:endParaRPr lang="en-US" sz="1600" dirty="0"/>
          </a:p>
          <a:p>
            <a:r>
              <a:rPr lang="en-US" sz="1600" dirty="0"/>
              <a:t>[</a:t>
            </a:r>
            <a:r>
              <a:rPr lang="en-US" sz="1600" dirty="0" err="1"/>
              <a:t>testenv:mypy</a:t>
            </a:r>
            <a:r>
              <a:rPr lang="en-US" sz="1600" dirty="0"/>
              <a:t>]</a:t>
            </a:r>
          </a:p>
          <a:p>
            <a:r>
              <a:rPr lang="en-US" sz="1600" dirty="0" err="1"/>
              <a:t>basepython</a:t>
            </a:r>
            <a:r>
              <a:rPr lang="en-US" sz="1600" dirty="0"/>
              <a:t> = python3.12</a:t>
            </a:r>
          </a:p>
          <a:p>
            <a:r>
              <a:rPr lang="en-US" sz="1600" dirty="0"/>
              <a:t>deps = -r{</a:t>
            </a:r>
            <a:r>
              <a:rPr lang="en-US" sz="1600" dirty="0" err="1"/>
              <a:t>toxinidir</a:t>
            </a:r>
            <a:r>
              <a:rPr lang="en-US" sz="1600" dirty="0"/>
              <a:t>}/</a:t>
            </a:r>
            <a:r>
              <a:rPr lang="en-US" sz="1600" dirty="0" err="1"/>
              <a:t>requirements_dev.txt</a:t>
            </a:r>
            <a:endParaRPr lang="en-US" sz="1600" dirty="0"/>
          </a:p>
          <a:p>
            <a:r>
              <a:rPr lang="en-US" sz="1600" dirty="0"/>
              <a:t>commands = </a:t>
            </a:r>
            <a:r>
              <a:rPr lang="en-US" sz="1600" dirty="0" err="1"/>
              <a:t>mypy</a:t>
            </a:r>
            <a:r>
              <a:rPr lang="en-US" sz="1600" dirty="0"/>
              <a:t> </a:t>
            </a:r>
            <a:r>
              <a:rPr lang="en-US" sz="1600" dirty="0" err="1"/>
              <a:t>src</a:t>
            </a:r>
            <a:endParaRPr lang="en-US" sz="1600" dirty="0"/>
          </a:p>
          <a:p>
            <a:br>
              <a:rPr lang="en-US" sz="1600" dirty="0"/>
            </a:b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1FDBCF-CA23-87B6-52D5-57D53F8A5BE5}"/>
              </a:ext>
            </a:extLst>
          </p:cNvPr>
          <p:cNvSpPr txBox="1"/>
          <p:nvPr/>
        </p:nvSpPr>
        <p:spPr>
          <a:xfrm>
            <a:off x="8280400" y="77400"/>
            <a:ext cx="41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Known python environments:</a:t>
            </a:r>
          </a:p>
          <a:p>
            <a:r>
              <a:rPr lang="en-US" dirty="0"/>
              <a:t>py36,py37, … py311,py312, py313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8986B7-6C83-2E8C-62DA-7461A7EA7B0D}"/>
              </a:ext>
            </a:extLst>
          </p:cNvPr>
          <p:cNvCxnSpPr/>
          <p:nvPr/>
        </p:nvCxnSpPr>
        <p:spPr>
          <a:xfrm flipH="1">
            <a:off x="7645400" y="585232"/>
            <a:ext cx="571500" cy="989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6C44F7-64F0-A1FD-FAA4-377E4A04AE36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7529092" y="723731"/>
            <a:ext cx="2827758" cy="2334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B54B67-2FAB-76AD-C963-CE2DF77E4894}"/>
              </a:ext>
            </a:extLst>
          </p:cNvPr>
          <p:cNvSpPr txBox="1"/>
          <p:nvPr/>
        </p:nvSpPr>
        <p:spPr>
          <a:xfrm>
            <a:off x="10012406" y="2093769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python </a:t>
            </a:r>
            <a:r>
              <a:rPr lang="en-US" dirty="0" err="1"/>
              <a:t>envs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9F1E19-38B2-BB7A-7FCC-F74EC363D5FD}"/>
              </a:ext>
            </a:extLst>
          </p:cNvPr>
          <p:cNvCxnSpPr>
            <a:cxnSpLocks/>
          </p:cNvCxnSpPr>
          <p:nvPr/>
        </p:nvCxnSpPr>
        <p:spPr>
          <a:xfrm flipH="1" flipV="1">
            <a:off x="8789329" y="1753874"/>
            <a:ext cx="1223077" cy="524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F20C76-10D3-1114-809B-031A895C5DC2}"/>
              </a:ext>
            </a:extLst>
          </p:cNvPr>
          <p:cNvCxnSpPr>
            <a:cxnSpLocks/>
          </p:cNvCxnSpPr>
          <p:nvPr/>
        </p:nvCxnSpPr>
        <p:spPr>
          <a:xfrm flipH="1">
            <a:off x="8444885" y="2463101"/>
            <a:ext cx="1567521" cy="1677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2B5C11F-434D-3B33-AF25-CC8E10B1212E}"/>
              </a:ext>
            </a:extLst>
          </p:cNvPr>
          <p:cNvSpPr txBox="1"/>
          <p:nvPr/>
        </p:nvSpPr>
        <p:spPr>
          <a:xfrm>
            <a:off x="417794" y="707591"/>
            <a:ext cx="4074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 virtual environments and runs your tests in each environment</a:t>
            </a:r>
          </a:p>
        </p:txBody>
      </p:sp>
    </p:spTree>
    <p:extLst>
      <p:ext uri="{BB962C8B-B14F-4D97-AF65-F5344CB8AC3E}">
        <p14:creationId xmlns:p14="http://schemas.microsoft.com/office/powerpoint/2010/main" val="2927937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ACBC-020A-E250-8E55-4C4505784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582" y="0"/>
            <a:ext cx="11468725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&gt;&gt; tox</a:t>
            </a:r>
            <a:endParaRPr 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py312: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install_deps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 python -I -m pip install -r /Users/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theodorehuppert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/Desktop/Teaching2/ECE1390/2025/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ExampleSemesterProjectTemplate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requirements_dev.txt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=================================================== test session starts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platform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darwin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-- Python 3.12.11, pytest-8.3.5, pluggy-1.6.0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cachedir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.tox/py312/.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pytest_cache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rootdir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/Users/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theodorehuppert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/Desktop/Teaching2/ECE1390/2025/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ExampleSemesterProjectTemplate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configfile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pyproject.toml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testpaths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tests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plugins: cov-6.1.1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collected 2 items                                                                                                          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tests/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test_webcam.py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..                                                                                              [100%]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====================================================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 passed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0.02s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py312: OK ✔ in 1 minute 2.93 seconds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mypy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install_deps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 python -I -m pip install -r /Users/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theodorehuppert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/Desktop/Teaching2/ECE1390/2025/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ExampleSemesterProjectTemplate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requirements_dev.txt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mypy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commands[0]&gt;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mypy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Success: no issues found in 2 source files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mypy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OK ✔ in 2 minutes 5.02 seconds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flake8: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install_deps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 python -I -m pip install flake8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flake8: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commands[0]&gt; flake8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tests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 py312: OK (62.93=setup[61.08]+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[1.85] seconds)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mypy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OK (125.02=setup[60.03]+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[64.99] seconds)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 flake8: OK (55.82=setup[54.52]+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[1.30] seconds)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 congratulations :) (244.00 seconds)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4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67AB-318F-787A-E864-14B56A92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5250-A6D9-891A-8EAA-237D61442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a good tutorial on YouTube that shows how to setup python tests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document largely follows this </a:t>
            </a:r>
            <a:r>
              <a:rPr lang="en-US" dirty="0" err="1"/>
              <a:t>youtube</a:t>
            </a:r>
            <a:r>
              <a:rPr lang="en-US" dirty="0"/>
              <a:t> video: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https://www.youtube.com/watch?v=DhUpxWjOhME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72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67AD1-5000-EDAA-4883-300BA61BD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F323CA-6EE8-B628-2A66-892BCCA5220B}"/>
              </a:ext>
            </a:extLst>
          </p:cNvPr>
          <p:cNvSpPr txBox="1"/>
          <p:nvPr/>
        </p:nvSpPr>
        <p:spPr>
          <a:xfrm>
            <a:off x="118203" y="215899"/>
            <a:ext cx="4014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Running tests on GitHub Actions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CFDF6-9BEC-3DA5-0C0B-A3EDF5A68318}"/>
              </a:ext>
            </a:extLst>
          </p:cNvPr>
          <p:cNvSpPr txBox="1"/>
          <p:nvPr/>
        </p:nvSpPr>
        <p:spPr>
          <a:xfrm>
            <a:off x="0" y="2271406"/>
            <a:ext cx="480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MyProject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/</a:t>
            </a:r>
          </a:p>
          <a:p>
            <a:r>
              <a:rPr lang="en-US" dirty="0">
                <a:solidFill>
                  <a:srgbClr val="FF0000"/>
                </a:solidFill>
              </a:rPr>
              <a:t>		/workflows</a:t>
            </a:r>
          </a:p>
          <a:p>
            <a:r>
              <a:rPr lang="en-US" dirty="0">
                <a:solidFill>
                  <a:srgbClr val="FF0000"/>
                </a:solidFill>
              </a:rPr>
              <a:t>			/</a:t>
            </a:r>
            <a:r>
              <a:rPr lang="en-US" dirty="0" err="1">
                <a:solidFill>
                  <a:srgbClr val="FF0000"/>
                </a:solidFill>
              </a:rPr>
              <a:t>tests.yml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	/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		/</a:t>
            </a:r>
            <a:r>
              <a:rPr lang="en-US" dirty="0" err="1"/>
              <a:t>virtualwebcam</a:t>
            </a:r>
            <a:endParaRPr lang="en-US" dirty="0"/>
          </a:p>
          <a:p>
            <a:r>
              <a:rPr lang="en-US" dirty="0"/>
              <a:t>	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mycode.py</a:t>
            </a:r>
            <a:endParaRPr lang="en-US" dirty="0"/>
          </a:p>
          <a:p>
            <a:r>
              <a:rPr lang="en-US" dirty="0"/>
              <a:t>	/tests</a:t>
            </a:r>
          </a:p>
          <a:p>
            <a:r>
              <a:rPr lang="en-US" dirty="0"/>
              <a:t>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test_mycode.py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/</a:t>
            </a:r>
            <a:r>
              <a:rPr lang="en-US" dirty="0" err="1"/>
              <a:t>pyproject.toml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setup.py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setup.cfg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tox.ini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B3D21-22C8-6765-8A53-A778E9EF2D3E}"/>
              </a:ext>
            </a:extLst>
          </p:cNvPr>
          <p:cNvSpPr txBox="1"/>
          <p:nvPr/>
        </p:nvSpPr>
        <p:spPr>
          <a:xfrm>
            <a:off x="457200" y="1684260"/>
            <a:ext cx="50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11.  Add .</a:t>
            </a:r>
            <a:r>
              <a:rPr lang="en-US" b="1" dirty="0" err="1"/>
              <a:t>github</a:t>
            </a:r>
            <a:r>
              <a:rPr lang="en-US" b="1" dirty="0"/>
              <a:t> config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11A7C-7259-2E86-2EA4-98675920A86D}"/>
              </a:ext>
            </a:extLst>
          </p:cNvPr>
          <p:cNvSpPr txBox="1"/>
          <p:nvPr/>
        </p:nvSpPr>
        <p:spPr>
          <a:xfrm>
            <a:off x="4800600" y="55414"/>
            <a:ext cx="806696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name: Tests</a:t>
            </a:r>
          </a:p>
          <a:p>
            <a:pPr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on:</a:t>
            </a:r>
          </a:p>
          <a:p>
            <a:pPr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- push</a:t>
            </a:r>
          </a:p>
          <a:p>
            <a:pPr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pull_request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jobs:</a:t>
            </a:r>
          </a:p>
          <a:p>
            <a:pPr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test:</a:t>
            </a:r>
          </a:p>
          <a:p>
            <a:pPr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runs-on: ${{ </a:t>
            </a:r>
            <a:r>
              <a:rPr lang="en-US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matrix.os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}}</a:t>
            </a:r>
          </a:p>
          <a:p>
            <a:pPr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strategy:</a:t>
            </a:r>
          </a:p>
          <a:p>
            <a:pPr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matrix:</a:t>
            </a:r>
          </a:p>
          <a:p>
            <a:pPr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[ubuntu-latest, windows-latest]</a:t>
            </a:r>
          </a:p>
          <a:p>
            <a:pPr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python-version: ['3.12’]</a:t>
            </a:r>
          </a:p>
          <a:p>
            <a:pPr>
              <a:buNone/>
            </a:pPr>
            <a:b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steps:</a:t>
            </a:r>
          </a:p>
          <a:p>
            <a:pPr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- uses: actions/checkout@v2</a:t>
            </a:r>
          </a:p>
          <a:p>
            <a:pPr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- name: Set up Python ${{ </a:t>
            </a:r>
            <a:r>
              <a:rPr lang="en-US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matrix.python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-version }}</a:t>
            </a:r>
          </a:p>
          <a:p>
            <a:pPr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uses: actions/setup-python@v2</a:t>
            </a:r>
          </a:p>
          <a:p>
            <a:pPr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with:</a:t>
            </a:r>
          </a:p>
          <a:p>
            <a:pPr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python-version: ${{ </a:t>
            </a:r>
            <a:r>
              <a:rPr lang="en-US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matrix.python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-version }}</a:t>
            </a:r>
          </a:p>
          <a:p>
            <a:pPr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- name: Install dependencies</a:t>
            </a:r>
          </a:p>
          <a:p>
            <a:pPr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run: |</a:t>
            </a:r>
          </a:p>
          <a:p>
            <a:pPr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python -m pip install --upgrade pip</a:t>
            </a:r>
          </a:p>
          <a:p>
            <a:pPr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	pip install tox tox-</a:t>
            </a:r>
            <a:r>
              <a:rPr lang="en-US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gh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-actions</a:t>
            </a:r>
          </a:p>
          <a:p>
            <a:pPr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- name: Test with tox</a:t>
            </a:r>
          </a:p>
          <a:p>
            <a:pPr>
              <a:buNone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	run: tox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95BD25B2-D52E-E3C3-BA2B-9BDFEC8CE849}"/>
              </a:ext>
            </a:extLst>
          </p:cNvPr>
          <p:cNvSpPr/>
          <p:nvPr/>
        </p:nvSpPr>
        <p:spPr>
          <a:xfrm>
            <a:off x="3927423" y="62279"/>
            <a:ext cx="689547" cy="648842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9DCFC-7253-9E94-C9D1-0DBE56E0F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1626D6-0095-0F2A-8B80-230F97A87250}"/>
              </a:ext>
            </a:extLst>
          </p:cNvPr>
          <p:cNvSpPr txBox="1"/>
          <p:nvPr/>
        </p:nvSpPr>
        <p:spPr>
          <a:xfrm>
            <a:off x="118203" y="215899"/>
            <a:ext cx="5857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TOX:  Testing your code in different environments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10A6F-2F8D-C3BE-C950-1511A10598A9}"/>
              </a:ext>
            </a:extLst>
          </p:cNvPr>
          <p:cNvSpPr txBox="1"/>
          <p:nvPr/>
        </p:nvSpPr>
        <p:spPr>
          <a:xfrm>
            <a:off x="1285173" y="2218334"/>
            <a:ext cx="48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MyProject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		/</a:t>
            </a:r>
            <a:r>
              <a:rPr lang="en-US" dirty="0" err="1"/>
              <a:t>virtualwebcam</a:t>
            </a:r>
            <a:endParaRPr lang="en-US" dirty="0"/>
          </a:p>
          <a:p>
            <a:r>
              <a:rPr lang="en-US" dirty="0"/>
              <a:t>	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mycode.py</a:t>
            </a:r>
            <a:endParaRPr lang="en-US" dirty="0"/>
          </a:p>
          <a:p>
            <a:r>
              <a:rPr lang="en-US" dirty="0"/>
              <a:t>	/tests</a:t>
            </a:r>
          </a:p>
          <a:p>
            <a:r>
              <a:rPr lang="en-US" dirty="0"/>
              <a:t>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test_mycode.py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/</a:t>
            </a:r>
            <a:r>
              <a:rPr lang="en-US" dirty="0" err="1"/>
              <a:t>pyproject.toml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setup.py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setup.cfg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tox.ini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6DB37-7399-D41D-FBD4-45AED58299E1}"/>
              </a:ext>
            </a:extLst>
          </p:cNvPr>
          <p:cNvSpPr txBox="1"/>
          <p:nvPr/>
        </p:nvSpPr>
        <p:spPr>
          <a:xfrm>
            <a:off x="513400" y="1416796"/>
            <a:ext cx="506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10.  Add </a:t>
            </a:r>
            <a:r>
              <a:rPr lang="en-US" b="1" dirty="0" err="1"/>
              <a:t>tox.ini</a:t>
            </a:r>
            <a:r>
              <a:rPr lang="en-US" b="1" dirty="0"/>
              <a:t> file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C8CAC1C-3C70-0647-E4AF-49C9BE26F898}"/>
              </a:ext>
            </a:extLst>
          </p:cNvPr>
          <p:cNvSpPr/>
          <p:nvPr/>
        </p:nvSpPr>
        <p:spPr>
          <a:xfrm>
            <a:off x="5477264" y="946347"/>
            <a:ext cx="1066800" cy="5601166"/>
          </a:xfrm>
          <a:prstGeom prst="leftBrace">
            <a:avLst>
              <a:gd name="adj1" fmla="val 8333"/>
              <a:gd name="adj2" fmla="val 875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BEC6E-C471-C03F-C05A-0B262A44E301}"/>
              </a:ext>
            </a:extLst>
          </p:cNvPr>
          <p:cNvSpPr txBox="1"/>
          <p:nvPr/>
        </p:nvSpPr>
        <p:spPr>
          <a:xfrm>
            <a:off x="6544064" y="972066"/>
            <a:ext cx="6096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[tox]</a:t>
            </a:r>
          </a:p>
          <a:p>
            <a:r>
              <a:rPr lang="en-US" sz="1600" dirty="0" err="1"/>
              <a:t>minversion</a:t>
            </a:r>
            <a:r>
              <a:rPr lang="en-US" sz="1600" dirty="0"/>
              <a:t> = 3.12.0</a:t>
            </a:r>
          </a:p>
          <a:p>
            <a:r>
              <a:rPr lang="en-US" sz="1600" dirty="0" err="1"/>
              <a:t>envlist</a:t>
            </a:r>
            <a:r>
              <a:rPr lang="en-US" sz="1600" dirty="0"/>
              <a:t> = py312, </a:t>
            </a:r>
            <a:r>
              <a:rPr lang="en-US" sz="1600" dirty="0" err="1"/>
              <a:t>mypy</a:t>
            </a:r>
            <a:r>
              <a:rPr lang="en-US" sz="1600" dirty="0"/>
              <a:t>, flake8</a:t>
            </a:r>
          </a:p>
          <a:p>
            <a:r>
              <a:rPr lang="en-US" sz="1600" dirty="0" err="1"/>
              <a:t>isolated_build</a:t>
            </a:r>
            <a:r>
              <a:rPr lang="en-US" sz="1600" dirty="0"/>
              <a:t> = true</a:t>
            </a:r>
          </a:p>
          <a:p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</a:rPr>
              <a:t>[</a:t>
            </a:r>
            <a:r>
              <a:rPr lang="en-US" sz="1600" dirty="0" err="1">
                <a:solidFill>
                  <a:srgbClr val="FF0000"/>
                </a:solidFill>
              </a:rPr>
              <a:t>gh</a:t>
            </a:r>
            <a:r>
              <a:rPr lang="en-US" sz="1600" dirty="0">
                <a:solidFill>
                  <a:srgbClr val="FF0000"/>
                </a:solidFill>
              </a:rPr>
              <a:t>-actions]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python = 3.12: py3, </a:t>
            </a:r>
            <a:r>
              <a:rPr lang="en-US" sz="1600" dirty="0" err="1">
                <a:solidFill>
                  <a:srgbClr val="FF0000"/>
                </a:solidFill>
              </a:rPr>
              <a:t>mypy</a:t>
            </a:r>
            <a:r>
              <a:rPr lang="en-US" sz="1600" dirty="0">
                <a:solidFill>
                  <a:srgbClr val="FF0000"/>
                </a:solidFill>
              </a:rPr>
              <a:t>, flake8</a:t>
            </a:r>
          </a:p>
          <a:p>
            <a:endParaRPr lang="en-US" sz="1600" dirty="0"/>
          </a:p>
          <a:p>
            <a:r>
              <a:rPr lang="en-US" sz="1600" dirty="0"/>
              <a:t>[</a:t>
            </a:r>
            <a:r>
              <a:rPr lang="en-US" sz="1600" dirty="0" err="1"/>
              <a:t>testenv</a:t>
            </a:r>
            <a:r>
              <a:rPr lang="en-US" sz="1600" dirty="0"/>
              <a:t>]</a:t>
            </a:r>
          </a:p>
          <a:p>
            <a:r>
              <a:rPr lang="en-US" sz="1600" dirty="0" err="1"/>
              <a:t>setenv</a:t>
            </a:r>
            <a:r>
              <a:rPr lang="en-US" sz="1600" dirty="0"/>
              <a:t> = PYTHONPATH = {</a:t>
            </a:r>
            <a:r>
              <a:rPr lang="en-US" sz="1600" dirty="0" err="1"/>
              <a:t>toxinidir</a:t>
            </a:r>
            <a:r>
              <a:rPr lang="en-US" sz="1600" dirty="0"/>
              <a:t>}</a:t>
            </a:r>
          </a:p>
          <a:p>
            <a:r>
              <a:rPr lang="en-US" sz="1600" dirty="0"/>
              <a:t>deps = -r{</a:t>
            </a:r>
            <a:r>
              <a:rPr lang="en-US" sz="1600" dirty="0" err="1"/>
              <a:t>toxinidir</a:t>
            </a:r>
            <a:r>
              <a:rPr lang="en-US" sz="1600" dirty="0"/>
              <a:t>}/</a:t>
            </a:r>
            <a:r>
              <a:rPr lang="en-US" sz="1600" dirty="0" err="1"/>
              <a:t>requirements_dev.txt</a:t>
            </a:r>
            <a:endParaRPr lang="en-US" sz="1600" dirty="0"/>
          </a:p>
          <a:p>
            <a:r>
              <a:rPr lang="en-US" sz="1600" dirty="0"/>
              <a:t>commands = pytest --</a:t>
            </a:r>
            <a:r>
              <a:rPr lang="en-US" sz="1600" dirty="0" err="1"/>
              <a:t>basetemp</a:t>
            </a:r>
            <a:r>
              <a:rPr lang="en-US" sz="1600" dirty="0"/>
              <a:t>={</a:t>
            </a:r>
            <a:r>
              <a:rPr lang="en-US" sz="1600" dirty="0" err="1"/>
              <a:t>envtmpdir</a:t>
            </a:r>
            <a:r>
              <a:rPr lang="en-US" sz="1600" dirty="0"/>
              <a:t>}</a:t>
            </a:r>
          </a:p>
          <a:p>
            <a:br>
              <a:rPr lang="en-US" sz="1600" dirty="0"/>
            </a:br>
            <a:r>
              <a:rPr lang="en-US" sz="1600" dirty="0"/>
              <a:t>[testenv:flake8]</a:t>
            </a:r>
          </a:p>
          <a:p>
            <a:r>
              <a:rPr lang="en-US" sz="1600" dirty="0" err="1"/>
              <a:t>basepython</a:t>
            </a:r>
            <a:r>
              <a:rPr lang="en-US" sz="1600" dirty="0"/>
              <a:t> = python3.12</a:t>
            </a:r>
          </a:p>
          <a:p>
            <a:r>
              <a:rPr lang="en-US" sz="1600" dirty="0"/>
              <a:t>deps = flake8</a:t>
            </a:r>
          </a:p>
          <a:p>
            <a:r>
              <a:rPr lang="en-US" sz="1600" dirty="0"/>
              <a:t>commands = flake8 </a:t>
            </a:r>
            <a:r>
              <a:rPr lang="en-US" sz="1600" dirty="0" err="1"/>
              <a:t>src</a:t>
            </a:r>
            <a:r>
              <a:rPr lang="en-US" sz="1600" dirty="0"/>
              <a:t> tests</a:t>
            </a:r>
          </a:p>
          <a:p>
            <a:endParaRPr lang="en-US" sz="1600" dirty="0"/>
          </a:p>
          <a:p>
            <a:r>
              <a:rPr lang="en-US" sz="1600" dirty="0"/>
              <a:t>[</a:t>
            </a:r>
            <a:r>
              <a:rPr lang="en-US" sz="1600" dirty="0" err="1"/>
              <a:t>testenv:mypy</a:t>
            </a:r>
            <a:r>
              <a:rPr lang="en-US" sz="1600" dirty="0"/>
              <a:t>]</a:t>
            </a:r>
          </a:p>
          <a:p>
            <a:r>
              <a:rPr lang="en-US" sz="1600" dirty="0" err="1"/>
              <a:t>basepython</a:t>
            </a:r>
            <a:r>
              <a:rPr lang="en-US" sz="1600" dirty="0"/>
              <a:t> = python3.12</a:t>
            </a:r>
          </a:p>
          <a:p>
            <a:r>
              <a:rPr lang="en-US" sz="1600" dirty="0"/>
              <a:t>deps = -r{</a:t>
            </a:r>
            <a:r>
              <a:rPr lang="en-US" sz="1600" dirty="0" err="1"/>
              <a:t>toxinidir</a:t>
            </a:r>
            <a:r>
              <a:rPr lang="en-US" sz="1600" dirty="0"/>
              <a:t>}/</a:t>
            </a:r>
            <a:r>
              <a:rPr lang="en-US" sz="1600" dirty="0" err="1"/>
              <a:t>requirements_dev.txt</a:t>
            </a:r>
            <a:endParaRPr lang="en-US" sz="1600" dirty="0"/>
          </a:p>
          <a:p>
            <a:r>
              <a:rPr lang="en-US" sz="1600" dirty="0"/>
              <a:t>commands = </a:t>
            </a:r>
            <a:r>
              <a:rPr lang="en-US" sz="1600" dirty="0" err="1"/>
              <a:t>mypy</a:t>
            </a:r>
            <a:r>
              <a:rPr lang="en-US" sz="1600" dirty="0"/>
              <a:t> </a:t>
            </a:r>
            <a:r>
              <a:rPr lang="en-US" sz="1600" dirty="0" err="1"/>
              <a:t>src</a:t>
            </a:r>
            <a:endParaRPr lang="en-US" sz="1600" dirty="0"/>
          </a:p>
          <a:p>
            <a:br>
              <a:rPr lang="en-US" sz="1600" dirty="0"/>
            </a:b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2D6C8E-AEC6-0D1F-055E-930EB77A4F65}"/>
              </a:ext>
            </a:extLst>
          </p:cNvPr>
          <p:cNvSpPr txBox="1"/>
          <p:nvPr/>
        </p:nvSpPr>
        <p:spPr>
          <a:xfrm>
            <a:off x="8091538" y="48736"/>
            <a:ext cx="4152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”translates” between what GitHub actions calls the python </a:t>
            </a:r>
            <a:r>
              <a:rPr lang="en-US" dirty="0" err="1">
                <a:solidFill>
                  <a:srgbClr val="FF0000"/>
                </a:solidFill>
              </a:rPr>
              <a:t>envs</a:t>
            </a:r>
            <a:r>
              <a:rPr lang="en-US" dirty="0">
                <a:solidFill>
                  <a:srgbClr val="FF0000"/>
                </a:solidFill>
              </a:rPr>
              <a:t> and what tox needs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9C8CCC-71C8-4660-68DA-258EF31A4DC4}"/>
              </a:ext>
            </a:extLst>
          </p:cNvPr>
          <p:cNvSpPr txBox="1"/>
          <p:nvPr/>
        </p:nvSpPr>
        <p:spPr>
          <a:xfrm>
            <a:off x="417794" y="707591"/>
            <a:ext cx="4074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 virtual environments and runs your tests in each environment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8B53A9-1993-7EEA-9D77-FF33A8265E13}"/>
              </a:ext>
            </a:extLst>
          </p:cNvPr>
          <p:cNvCxnSpPr/>
          <p:nvPr/>
        </p:nvCxnSpPr>
        <p:spPr>
          <a:xfrm flipH="1">
            <a:off x="9278911" y="824459"/>
            <a:ext cx="1079292" cy="1499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221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409E4E-2021-62E5-B822-C86745E7A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9" y="693921"/>
            <a:ext cx="7772397" cy="234418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593369-9139-349F-01E2-2CA9A1B311DC}"/>
              </a:ext>
            </a:extLst>
          </p:cNvPr>
          <p:cNvCxnSpPr/>
          <p:nvPr/>
        </p:nvCxnSpPr>
        <p:spPr>
          <a:xfrm flipH="1">
            <a:off x="3477718" y="194872"/>
            <a:ext cx="1618938" cy="659567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639805-F418-D44D-E66A-6EFDF29B8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84" y="4014764"/>
            <a:ext cx="7772400" cy="1852300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A38F84-2242-B411-84CA-1AB6CE3C7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395" y="1122704"/>
            <a:ext cx="6360826" cy="3150764"/>
          </a:xfrm>
          <a:prstGeom prst="rect">
            <a:avLst/>
          </a:prstGeom>
        </p:spPr>
      </p:pic>
      <p:pic>
        <p:nvPicPr>
          <p:cNvPr id="15" name="Picture 14" descr="A screenshot of a web page&#10;&#10;AI-generated content may be incorrect.">
            <a:extLst>
              <a:ext uri="{FF2B5EF4-FFF2-40B4-BE49-F238E27FC236}">
                <a16:creationId xmlns:a16="http://schemas.microsoft.com/office/drawing/2014/main" id="{937B9357-3ED5-1802-8CA5-EB30A6EA2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216" y="3503430"/>
            <a:ext cx="5181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6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A2AB1-153B-2CD4-2E47-5B1A84A73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4EDE-1F07-F331-B5FB-DEA2A5C47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96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# create the blank environment.  In this case, I named it .</a:t>
            </a:r>
            <a:r>
              <a:rPr lang="en-US" i="1" dirty="0" err="1"/>
              <a:t>venv</a:t>
            </a:r>
            <a:endParaRPr lang="en-US" i="1" dirty="0"/>
          </a:p>
          <a:p>
            <a:pPr marL="0" indent="0">
              <a:buNone/>
            </a:pPr>
            <a:r>
              <a:rPr lang="en-US" b="1" dirty="0"/>
              <a:t>python3 -m </a:t>
            </a:r>
            <a:r>
              <a:rPr lang="en-US" b="1" dirty="0" err="1"/>
              <a:t>venv</a:t>
            </a:r>
            <a:r>
              <a:rPr lang="en-US" b="1" dirty="0"/>
              <a:t> .</a:t>
            </a:r>
            <a:r>
              <a:rPr lang="en-US" b="1" dirty="0" err="1"/>
              <a:t>venv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# once you have the environment, you need to activate it by calling the activate code located in the bin subfolder</a:t>
            </a:r>
          </a:p>
          <a:p>
            <a:pPr marL="0" indent="0">
              <a:buNone/>
            </a:pPr>
            <a:r>
              <a:rPr lang="en-US" b="1" dirty="0"/>
              <a:t>source .</a:t>
            </a:r>
            <a:r>
              <a:rPr lang="en-US" b="1" dirty="0" err="1"/>
              <a:t>venv</a:t>
            </a:r>
            <a:r>
              <a:rPr lang="en-US" b="1" dirty="0"/>
              <a:t>/bin/activate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# now that the code is activated, any pip installs you make will be added to this 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E4EF04-2AA8-59DE-6BE2-B5B463458A9F}"/>
              </a:ext>
            </a:extLst>
          </p:cNvPr>
          <p:cNvSpPr txBox="1"/>
          <p:nvPr/>
        </p:nvSpPr>
        <p:spPr>
          <a:xfrm>
            <a:off x="330200" y="304800"/>
            <a:ext cx="5958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Creating a dedicated python environment</a:t>
            </a:r>
          </a:p>
        </p:txBody>
      </p:sp>
    </p:spTree>
    <p:extLst>
      <p:ext uri="{BB962C8B-B14F-4D97-AF65-F5344CB8AC3E}">
        <p14:creationId xmlns:p14="http://schemas.microsoft.com/office/powerpoint/2010/main" val="150077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9E96-8846-4C74-8B8F-769063EF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96" y="4315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 Let’s install some of the python code that we will use in this course.  Using the “==#.#.#” notation specifies a specific version of the library.  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pip3 install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opencv_python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4.11.0.86</a:t>
            </a: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pip3 install </a:t>
            </a:r>
            <a:r>
              <a:rPr lang="en-US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mediapipe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==0.10.21</a:t>
            </a: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pip3 install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pip3 install matplotlib</a:t>
            </a:r>
          </a:p>
        </p:txBody>
      </p:sp>
    </p:spTree>
    <p:extLst>
      <p:ext uri="{BB962C8B-B14F-4D97-AF65-F5344CB8AC3E}">
        <p14:creationId xmlns:p14="http://schemas.microsoft.com/office/powerpoint/2010/main" val="293909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F7DFF-5B44-1B7F-6A40-82DC035F8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pip3 freeze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requirements.txt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303CA-B4E1-90F9-2E5D-04C2CE7AAD65}"/>
              </a:ext>
            </a:extLst>
          </p:cNvPr>
          <p:cNvSpPr txBox="1"/>
          <p:nvPr/>
        </p:nvSpPr>
        <p:spPr>
          <a:xfrm>
            <a:off x="2108408" y="2386737"/>
            <a:ext cx="61009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0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US" sz="2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US" sz="20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3.10.1</a:t>
            </a:r>
            <a:endParaRPr lang="en-US" sz="20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000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mediapipe</a:t>
            </a:r>
            <a:r>
              <a:rPr lang="en-US" sz="2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US" sz="20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0.10.21</a:t>
            </a:r>
            <a:endParaRPr lang="en-US" sz="20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000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US" sz="20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1.26.4</a:t>
            </a:r>
            <a:endParaRPr lang="en-US" sz="20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000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sz="2000" b="0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contrib</a:t>
            </a:r>
            <a:r>
              <a:rPr lang="en-US" sz="2000" b="0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-python</a:t>
            </a:r>
            <a:r>
              <a:rPr lang="en-US" sz="2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US" sz="20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4.11.0.86</a:t>
            </a:r>
            <a:endParaRPr lang="en-US" sz="20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000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sz="2000" b="0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-python</a:t>
            </a:r>
            <a:r>
              <a:rPr lang="en-US" sz="2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US" sz="20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4.11.0.86</a:t>
            </a:r>
            <a:endParaRPr lang="en-US" sz="20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pillow</a:t>
            </a:r>
            <a:r>
              <a:rPr lang="en-US" sz="2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==</a:t>
            </a:r>
            <a:r>
              <a:rPr lang="en-US" sz="20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11.2.1</a:t>
            </a:r>
            <a:endParaRPr lang="en-US" sz="20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A4AA9-CCD7-6FBD-1A30-1CCF2B8475F3}"/>
              </a:ext>
            </a:extLst>
          </p:cNvPr>
          <p:cNvSpPr txBox="1"/>
          <p:nvPr/>
        </p:nvSpPr>
        <p:spPr>
          <a:xfrm>
            <a:off x="838200" y="5331714"/>
            <a:ext cx="61009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pip3 install -r ./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requirements.txt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7EBA1-FD9C-4700-DC6B-35CC87AB0205}"/>
              </a:ext>
            </a:extLst>
          </p:cNvPr>
          <p:cNvSpPr txBox="1"/>
          <p:nvPr/>
        </p:nvSpPr>
        <p:spPr>
          <a:xfrm>
            <a:off x="725583" y="621739"/>
            <a:ext cx="9398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 Once you have the python install the way that works for your code, you can use the pip freeze command to create a requirements file listing all the libraries you have installed and their exact versions.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CFBDD-3B4F-11D8-C1B4-F2DF38F97F2B}"/>
              </a:ext>
            </a:extLst>
          </p:cNvPr>
          <p:cNvSpPr txBox="1"/>
          <p:nvPr/>
        </p:nvSpPr>
        <p:spPr>
          <a:xfrm>
            <a:off x="838200" y="4743381"/>
            <a:ext cx="9398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 Someone else can then install your exact setup using this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requirements.txt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</a:p>
        </p:txBody>
      </p:sp>
    </p:spTree>
    <p:extLst>
      <p:ext uri="{BB962C8B-B14F-4D97-AF65-F5344CB8AC3E}">
        <p14:creationId xmlns:p14="http://schemas.microsoft.com/office/powerpoint/2010/main" val="267917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C2EC3B-3A4D-6302-2ECA-4B6E03AEC045}"/>
              </a:ext>
            </a:extLst>
          </p:cNvPr>
          <p:cNvSpPr txBox="1"/>
          <p:nvPr/>
        </p:nvSpPr>
        <p:spPr>
          <a:xfrm>
            <a:off x="165100" y="215900"/>
            <a:ext cx="628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Making your code a stand-alone installable python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4F70A-7D96-479D-E2BC-44B52BF0848B}"/>
              </a:ext>
            </a:extLst>
          </p:cNvPr>
          <p:cNvSpPr txBox="1"/>
          <p:nvPr/>
        </p:nvSpPr>
        <p:spPr>
          <a:xfrm>
            <a:off x="431800" y="1397674"/>
            <a:ext cx="4800600" cy="2374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MyProject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		/</a:t>
            </a:r>
            <a:r>
              <a:rPr lang="en-US" dirty="0" err="1"/>
              <a:t>virtualwebcam</a:t>
            </a:r>
            <a:endParaRPr lang="en-US" dirty="0"/>
          </a:p>
          <a:p>
            <a:r>
              <a:rPr lang="en-US" dirty="0"/>
              <a:t>	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mycode.py</a:t>
            </a:r>
            <a:endParaRPr lang="en-US" dirty="0"/>
          </a:p>
          <a:p>
            <a:r>
              <a:rPr lang="en-US" dirty="0"/>
              <a:t>	/tests</a:t>
            </a:r>
          </a:p>
          <a:p>
            <a:r>
              <a:rPr lang="en-US" dirty="0"/>
              <a:t>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test_mycode.py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D5C27-BC3D-9CCA-9D4A-485EEF1D0358}"/>
              </a:ext>
            </a:extLst>
          </p:cNvPr>
          <p:cNvSpPr txBox="1"/>
          <p:nvPr/>
        </p:nvSpPr>
        <p:spPr>
          <a:xfrm>
            <a:off x="431800" y="92710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1.  Structuring the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FF53E-78E9-36A9-FBFD-04E7756E189F}"/>
              </a:ext>
            </a:extLst>
          </p:cNvPr>
          <p:cNvSpPr txBox="1"/>
          <p:nvPr/>
        </p:nvSpPr>
        <p:spPr>
          <a:xfrm>
            <a:off x="6553200" y="3264574"/>
            <a:ext cx="5473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 in a directory tells Python that this is structure of the library.  This allows the functions in </a:t>
            </a:r>
            <a:r>
              <a:rPr lang="en-US" dirty="0" err="1"/>
              <a:t>mycode.py</a:t>
            </a:r>
            <a:r>
              <a:rPr lang="en-US" dirty="0"/>
              <a:t> to be called as:</a:t>
            </a:r>
          </a:p>
          <a:p>
            <a:r>
              <a:rPr lang="en-US" dirty="0"/>
              <a:t>	 </a:t>
            </a:r>
            <a:r>
              <a:rPr lang="en-US" dirty="0" err="1"/>
              <a:t>virtualwebcam.mycode</a:t>
            </a:r>
            <a:r>
              <a:rPr lang="en-US" dirty="0"/>
              <a:t>.&lt;function&gt;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This allows libraries to have organized structures.</a:t>
            </a:r>
          </a:p>
          <a:p>
            <a:endParaRPr lang="en-US" dirty="0"/>
          </a:p>
          <a:p>
            <a:r>
              <a:rPr lang="en-US" dirty="0"/>
              <a:t> For Python version 3.3 and later, the first level after source defines the namespace and does not include the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.  All subsequent levels do include this.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64C80C-6641-7A95-1C3D-9020CF9AEA9B}"/>
              </a:ext>
            </a:extLst>
          </p:cNvPr>
          <p:cNvSpPr txBox="1"/>
          <p:nvPr/>
        </p:nvSpPr>
        <p:spPr>
          <a:xfrm>
            <a:off x="5397336" y="159023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namespace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9303DD-40E5-C619-2E2E-9F36A7DBEEC5}"/>
              </a:ext>
            </a:extLst>
          </p:cNvPr>
          <p:cNvCxnSpPr>
            <a:cxnSpLocks/>
          </p:cNvCxnSpPr>
          <p:nvPr/>
        </p:nvCxnSpPr>
        <p:spPr>
          <a:xfrm flipH="1">
            <a:off x="4038600" y="1829832"/>
            <a:ext cx="1193800" cy="355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DADD86-30B8-69D1-FD52-20EA2C43C946}"/>
              </a:ext>
            </a:extLst>
          </p:cNvPr>
          <p:cNvSpPr txBox="1"/>
          <p:nvPr/>
        </p:nvSpPr>
        <p:spPr>
          <a:xfrm>
            <a:off x="3308268" y="1268968"/>
            <a:ext cx="208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__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__.</a:t>
            </a:r>
            <a:r>
              <a:rPr lang="en-US" dirty="0" err="1">
                <a:solidFill>
                  <a:srgbClr val="FF0000"/>
                </a:solidFill>
              </a:rPr>
              <a:t>py</a:t>
            </a:r>
            <a:r>
              <a:rPr lang="en-US" dirty="0">
                <a:solidFill>
                  <a:srgbClr val="FF0000"/>
                </a:solidFill>
              </a:rPr>
              <a:t> here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51D20F-CF3E-C8B9-80B1-26A23B19C07F}"/>
              </a:ext>
            </a:extLst>
          </p:cNvPr>
          <p:cNvCxnSpPr>
            <a:cxnSpLocks/>
          </p:cNvCxnSpPr>
          <p:nvPr/>
        </p:nvCxnSpPr>
        <p:spPr>
          <a:xfrm flipH="1">
            <a:off x="2197264" y="1590238"/>
            <a:ext cx="1193800" cy="355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098385-7E03-C18A-CDBE-F8FFBCBB5102}"/>
              </a:ext>
            </a:extLst>
          </p:cNvPr>
          <p:cNvSpPr txBox="1"/>
          <p:nvPr/>
        </p:nvSpPr>
        <p:spPr>
          <a:xfrm>
            <a:off x="5600536" y="1876146"/>
            <a:ext cx="208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yes __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__.</a:t>
            </a:r>
            <a:r>
              <a:rPr lang="en-US" dirty="0" err="1">
                <a:solidFill>
                  <a:srgbClr val="FF0000"/>
                </a:solidFill>
              </a:rPr>
              <a:t>py</a:t>
            </a:r>
            <a:r>
              <a:rPr lang="en-US" dirty="0">
                <a:solidFill>
                  <a:srgbClr val="FF0000"/>
                </a:solidFill>
              </a:rPr>
              <a:t> here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7BA6BC-C34A-8B04-50E1-233E718A1C75}"/>
              </a:ext>
            </a:extLst>
          </p:cNvPr>
          <p:cNvCxnSpPr>
            <a:cxnSpLocks/>
          </p:cNvCxnSpPr>
          <p:nvPr/>
        </p:nvCxnSpPr>
        <p:spPr>
          <a:xfrm flipH="1">
            <a:off x="4489532" y="2197416"/>
            <a:ext cx="1193800" cy="355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56367F-610C-9A41-5F35-43E3D0F96340}"/>
              </a:ext>
            </a:extLst>
          </p:cNvPr>
          <p:cNvSpPr txBox="1"/>
          <p:nvPr/>
        </p:nvSpPr>
        <p:spPr>
          <a:xfrm>
            <a:off x="787400" y="4444663"/>
            <a:ext cx="3251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__</a:t>
            </a:r>
            <a:r>
              <a:rPr lang="en-US" i="1" dirty="0" err="1"/>
              <a:t>init</a:t>
            </a:r>
            <a:r>
              <a:rPr lang="en-US" i="1" dirty="0"/>
              <a:t>__.</a:t>
            </a:r>
            <a:r>
              <a:rPr lang="en-US" i="1" dirty="0" err="1"/>
              <a:t>py</a:t>
            </a:r>
            <a:r>
              <a:rPr lang="en-US" i="1" dirty="0"/>
              <a:t> file just needs to exist, but does not need to have anything in it.   </a:t>
            </a:r>
          </a:p>
          <a:p>
            <a:endParaRPr lang="en-US" i="1" dirty="0"/>
          </a:p>
          <a:p>
            <a:r>
              <a:rPr lang="en-US" i="1" dirty="0"/>
              <a:t>It can have optional info on the version and/or import directives</a:t>
            </a:r>
          </a:p>
        </p:txBody>
      </p:sp>
    </p:spTree>
    <p:extLst>
      <p:ext uri="{BB962C8B-B14F-4D97-AF65-F5344CB8AC3E}">
        <p14:creationId xmlns:p14="http://schemas.microsoft.com/office/powerpoint/2010/main" val="116207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EEE78-8CD7-AAE1-6A56-4E552FC08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1D0F9F-054C-3E1A-5F14-5931CBC19D25}"/>
              </a:ext>
            </a:extLst>
          </p:cNvPr>
          <p:cNvSpPr txBox="1"/>
          <p:nvPr/>
        </p:nvSpPr>
        <p:spPr>
          <a:xfrm>
            <a:off x="165100" y="215900"/>
            <a:ext cx="628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Making your code a stand-alone installable python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F80A5-C31A-1447-93CC-E1A8AB92F8C6}"/>
              </a:ext>
            </a:extLst>
          </p:cNvPr>
          <p:cNvSpPr txBox="1"/>
          <p:nvPr/>
        </p:nvSpPr>
        <p:spPr>
          <a:xfrm>
            <a:off x="431800" y="1397674"/>
            <a:ext cx="480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MyProject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		/</a:t>
            </a:r>
            <a:r>
              <a:rPr lang="en-US" dirty="0" err="1"/>
              <a:t>virtualwebcam</a:t>
            </a:r>
            <a:endParaRPr lang="en-US" dirty="0"/>
          </a:p>
          <a:p>
            <a:r>
              <a:rPr lang="en-US" dirty="0"/>
              <a:t>	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mycode.py</a:t>
            </a:r>
            <a:endParaRPr lang="en-US" dirty="0"/>
          </a:p>
          <a:p>
            <a:r>
              <a:rPr lang="en-US" dirty="0"/>
              <a:t>	/tests</a:t>
            </a:r>
          </a:p>
          <a:p>
            <a:r>
              <a:rPr lang="en-US" dirty="0"/>
              <a:t>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test_mycode.py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/</a:t>
            </a:r>
            <a:r>
              <a:rPr lang="en-US" dirty="0" err="1"/>
              <a:t>pyproject.toml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57C93-5F37-A5FB-5CCD-BD5C74E45A0C}"/>
              </a:ext>
            </a:extLst>
          </p:cNvPr>
          <p:cNvSpPr txBox="1"/>
          <p:nvPr/>
        </p:nvSpPr>
        <p:spPr>
          <a:xfrm>
            <a:off x="431800" y="92710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2.  </a:t>
            </a:r>
            <a:r>
              <a:rPr lang="en-US" b="1" dirty="0" err="1"/>
              <a:t>pyproject.toml</a:t>
            </a:r>
            <a:r>
              <a:rPr lang="en-US" b="1" dirty="0"/>
              <a:t> file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2A586D-D2D9-5D5E-D2BC-B7F7664562F6}"/>
              </a:ext>
            </a:extLst>
          </p:cNvPr>
          <p:cNvSpPr txBox="1"/>
          <p:nvPr/>
        </p:nvSpPr>
        <p:spPr>
          <a:xfrm>
            <a:off x="2832100" y="4583163"/>
            <a:ext cx="42391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Contents of </a:t>
            </a:r>
            <a:r>
              <a:rPr lang="en-US" i="1" u="sng" dirty="0" err="1"/>
              <a:t>pyproject.toml</a:t>
            </a:r>
            <a:r>
              <a:rPr lang="en-US" i="1" u="sng" dirty="0"/>
              <a:t> </a:t>
            </a:r>
          </a:p>
          <a:p>
            <a:endParaRPr lang="en-US" i="1" dirty="0"/>
          </a:p>
          <a:p>
            <a:r>
              <a:rPr lang="en-US" i="1" dirty="0"/>
              <a:t>[build-system]</a:t>
            </a:r>
          </a:p>
          <a:p>
            <a:r>
              <a:rPr lang="en-US" i="1" dirty="0"/>
              <a:t>requires = ["</a:t>
            </a:r>
            <a:r>
              <a:rPr lang="en-US" i="1" dirty="0" err="1"/>
              <a:t>setuptools</a:t>
            </a:r>
            <a:r>
              <a:rPr lang="en-US" i="1" dirty="0"/>
              <a:t>&gt;42.0", "wheel"]</a:t>
            </a:r>
          </a:p>
          <a:p>
            <a:r>
              <a:rPr lang="en-US" i="1" dirty="0"/>
              <a:t>build-backend = "</a:t>
            </a:r>
            <a:r>
              <a:rPr lang="en-US" i="1" dirty="0" err="1"/>
              <a:t>setuptools.build_meta</a:t>
            </a:r>
            <a:r>
              <a:rPr lang="en-US" i="1" dirty="0"/>
              <a:t>"</a:t>
            </a:r>
          </a:p>
          <a:p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0A80B-9D59-026C-F989-C36CB964A6A6}"/>
              </a:ext>
            </a:extLst>
          </p:cNvPr>
          <p:cNvSpPr txBox="1"/>
          <p:nvPr/>
        </p:nvSpPr>
        <p:spPr>
          <a:xfrm>
            <a:off x="6096000" y="2102704"/>
            <a:ext cx="5397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</a:t>
            </a:r>
            <a:r>
              <a:rPr lang="en-US" i="1" dirty="0" err="1"/>
              <a:t>pyproject.toml</a:t>
            </a:r>
            <a:r>
              <a:rPr lang="en-US" i="1" dirty="0"/>
              <a:t> file is used to tell python how to run setup for your program.  Here, we will tell python to use the legacy </a:t>
            </a:r>
            <a:r>
              <a:rPr lang="en-US" i="1" dirty="0" err="1"/>
              <a:t>setuptools</a:t>
            </a:r>
            <a:r>
              <a:rPr lang="en-US" i="1" dirty="0"/>
              <a:t> method, which will use a </a:t>
            </a:r>
            <a:r>
              <a:rPr lang="en-US" i="1" dirty="0" err="1"/>
              <a:t>setup.py</a:t>
            </a:r>
            <a:r>
              <a:rPr lang="en-US" i="1" dirty="0"/>
              <a:t> file that we will create next.</a:t>
            </a:r>
          </a:p>
          <a:p>
            <a:endParaRPr lang="en-US" i="1" dirty="0"/>
          </a:p>
          <a:p>
            <a:r>
              <a:rPr lang="en-US" i="1" dirty="0"/>
              <a:t>Later, we will add info for our pytest code into this </a:t>
            </a:r>
            <a:r>
              <a:rPr lang="en-US" i="1" dirty="0" err="1"/>
              <a:t>pyproject.toml</a:t>
            </a:r>
            <a:r>
              <a:rPr lang="en-US" i="1" dirty="0"/>
              <a:t>  file</a:t>
            </a:r>
          </a:p>
        </p:txBody>
      </p:sp>
    </p:spTree>
    <p:extLst>
      <p:ext uri="{BB962C8B-B14F-4D97-AF65-F5344CB8AC3E}">
        <p14:creationId xmlns:p14="http://schemas.microsoft.com/office/powerpoint/2010/main" val="338688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D4B70-BFAA-5B15-6F86-2D256D51F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2F1045-EC66-1AFE-72D6-EA7B850FD310}"/>
              </a:ext>
            </a:extLst>
          </p:cNvPr>
          <p:cNvSpPr txBox="1"/>
          <p:nvPr/>
        </p:nvSpPr>
        <p:spPr>
          <a:xfrm>
            <a:off x="165100" y="215900"/>
            <a:ext cx="628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Making your code a stand-alone installable python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70945C-C264-E95E-F3E7-866D15631F33}"/>
              </a:ext>
            </a:extLst>
          </p:cNvPr>
          <p:cNvSpPr txBox="1"/>
          <p:nvPr/>
        </p:nvSpPr>
        <p:spPr>
          <a:xfrm>
            <a:off x="431800" y="1397674"/>
            <a:ext cx="480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MyProject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		/</a:t>
            </a:r>
            <a:r>
              <a:rPr lang="en-US" dirty="0" err="1"/>
              <a:t>virtualwebcam</a:t>
            </a:r>
            <a:endParaRPr lang="en-US" dirty="0"/>
          </a:p>
          <a:p>
            <a:r>
              <a:rPr lang="en-US" dirty="0"/>
              <a:t>	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mycode.py</a:t>
            </a:r>
            <a:endParaRPr lang="en-US" dirty="0"/>
          </a:p>
          <a:p>
            <a:r>
              <a:rPr lang="en-US" dirty="0"/>
              <a:t>	/tests</a:t>
            </a:r>
          </a:p>
          <a:p>
            <a:r>
              <a:rPr lang="en-US" dirty="0"/>
              <a:t>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test_mycode.py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/</a:t>
            </a:r>
            <a:r>
              <a:rPr lang="en-US" dirty="0" err="1"/>
              <a:t>pyproject.toml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setup.py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20F84-769A-848F-13AB-D3AB47FB6FDB}"/>
              </a:ext>
            </a:extLst>
          </p:cNvPr>
          <p:cNvSpPr txBox="1"/>
          <p:nvPr/>
        </p:nvSpPr>
        <p:spPr>
          <a:xfrm>
            <a:off x="431800" y="92710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3.  </a:t>
            </a:r>
            <a:r>
              <a:rPr lang="en-US" b="1" dirty="0" err="1"/>
              <a:t>setup.py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A902A-56A0-239B-79CC-4EA32824C6EF}"/>
              </a:ext>
            </a:extLst>
          </p:cNvPr>
          <p:cNvSpPr txBox="1"/>
          <p:nvPr/>
        </p:nvSpPr>
        <p:spPr>
          <a:xfrm>
            <a:off x="3390818" y="4610775"/>
            <a:ext cx="54103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Contents of </a:t>
            </a:r>
            <a:r>
              <a:rPr lang="en-US" i="1" u="sng" dirty="0" err="1"/>
              <a:t>setup.py</a:t>
            </a:r>
            <a:endParaRPr lang="en-US" i="1" u="sng" dirty="0"/>
          </a:p>
          <a:p>
            <a:endParaRPr lang="en-US" i="1" dirty="0"/>
          </a:p>
          <a:p>
            <a:r>
              <a:rPr lang="en-US" dirty="0"/>
              <a:t>from </a:t>
            </a:r>
            <a:r>
              <a:rPr lang="en-US" dirty="0" err="1"/>
              <a:t>setuptools</a:t>
            </a:r>
            <a:r>
              <a:rPr lang="en-US" dirty="0"/>
              <a:t> import setup</a:t>
            </a:r>
          </a:p>
          <a:p>
            <a:br>
              <a:rPr lang="en-US" dirty="0"/>
            </a:br>
            <a:r>
              <a:rPr lang="en-US" dirty="0"/>
              <a:t>if __name__ == "__main__":</a:t>
            </a:r>
          </a:p>
          <a:p>
            <a:r>
              <a:rPr lang="en-US" dirty="0"/>
              <a:t>	setup()</a:t>
            </a:r>
          </a:p>
          <a:p>
            <a:endParaRPr lang="en-US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23D5D-77E5-2E9B-590A-35A97CF62BC5}"/>
              </a:ext>
            </a:extLst>
          </p:cNvPr>
          <p:cNvSpPr txBox="1"/>
          <p:nvPr/>
        </p:nvSpPr>
        <p:spPr>
          <a:xfrm>
            <a:off x="6096000" y="2247225"/>
            <a:ext cx="5397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</a:t>
            </a:r>
            <a:r>
              <a:rPr lang="en-US" i="1" dirty="0" err="1"/>
              <a:t>pyproject.toml</a:t>
            </a:r>
            <a:r>
              <a:rPr lang="en-US" i="1" dirty="0"/>
              <a:t> told Python that our code should be installed using the legacy </a:t>
            </a:r>
            <a:r>
              <a:rPr lang="en-US" i="1" dirty="0" err="1"/>
              <a:t>setuptools</a:t>
            </a:r>
            <a:r>
              <a:rPr lang="en-US" i="1" dirty="0"/>
              <a:t>.  This will then look for the file </a:t>
            </a:r>
            <a:r>
              <a:rPr lang="en-US" i="1" dirty="0" err="1"/>
              <a:t>setup.py</a:t>
            </a:r>
            <a:r>
              <a:rPr lang="en-US" i="1" dirty="0"/>
              <a:t>.  This file simply calls setup() from the </a:t>
            </a:r>
            <a:r>
              <a:rPr lang="en-US" i="1" dirty="0" err="1"/>
              <a:t>setuptools</a:t>
            </a:r>
            <a:r>
              <a:rPr lang="en-US" i="1" dirty="0"/>
              <a:t> library.  </a:t>
            </a:r>
          </a:p>
          <a:p>
            <a:endParaRPr lang="en-US" i="1" dirty="0"/>
          </a:p>
          <a:p>
            <a:r>
              <a:rPr lang="en-US" i="1" dirty="0"/>
              <a:t>The setup( ) function call is now going to look for a </a:t>
            </a:r>
            <a:r>
              <a:rPr lang="en-US" i="1" dirty="0" err="1"/>
              <a:t>setup.cfg</a:t>
            </a:r>
            <a:r>
              <a:rPr lang="en-US" i="1" dirty="0"/>
              <a:t> file, that we need to create next </a:t>
            </a:r>
          </a:p>
        </p:txBody>
      </p:sp>
    </p:spTree>
    <p:extLst>
      <p:ext uri="{BB962C8B-B14F-4D97-AF65-F5344CB8AC3E}">
        <p14:creationId xmlns:p14="http://schemas.microsoft.com/office/powerpoint/2010/main" val="158334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9BAB9-64A3-8D4B-AA57-58C02C2AB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2D21F1-B993-3521-092B-51ADBB5112F6}"/>
              </a:ext>
            </a:extLst>
          </p:cNvPr>
          <p:cNvSpPr txBox="1"/>
          <p:nvPr/>
        </p:nvSpPr>
        <p:spPr>
          <a:xfrm>
            <a:off x="165100" y="215900"/>
            <a:ext cx="628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Making your code a stand-alone installable python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4919D-7C3A-75F2-1EA1-EB4FB15680CD}"/>
              </a:ext>
            </a:extLst>
          </p:cNvPr>
          <p:cNvSpPr txBox="1"/>
          <p:nvPr/>
        </p:nvSpPr>
        <p:spPr>
          <a:xfrm>
            <a:off x="431800" y="1397674"/>
            <a:ext cx="480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MyProject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		/</a:t>
            </a:r>
            <a:r>
              <a:rPr lang="en-US" dirty="0" err="1"/>
              <a:t>virtualwebcam</a:t>
            </a:r>
            <a:endParaRPr lang="en-US" dirty="0"/>
          </a:p>
          <a:p>
            <a:r>
              <a:rPr lang="en-US" dirty="0"/>
              <a:t>	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		</a:t>
            </a:r>
            <a:r>
              <a:rPr lang="en-US" dirty="0" err="1"/>
              <a:t>mycode.py</a:t>
            </a:r>
            <a:endParaRPr lang="en-US" dirty="0"/>
          </a:p>
          <a:p>
            <a:r>
              <a:rPr lang="en-US" dirty="0"/>
              <a:t>	/tests</a:t>
            </a:r>
          </a:p>
          <a:p>
            <a:r>
              <a:rPr lang="en-US" dirty="0"/>
              <a:t>		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test_mycode.py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/</a:t>
            </a:r>
            <a:r>
              <a:rPr lang="en-US" dirty="0" err="1"/>
              <a:t>pyproject.toml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setup.py</a:t>
            </a:r>
            <a:endParaRPr lang="en-US" dirty="0"/>
          </a:p>
          <a:p>
            <a:r>
              <a:rPr lang="en-US" dirty="0"/>
              <a:t>	/</a:t>
            </a:r>
            <a:r>
              <a:rPr lang="en-US" dirty="0" err="1"/>
              <a:t>setup.cfg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F489F-E7C8-5AE4-0B96-8283E60B0307}"/>
              </a:ext>
            </a:extLst>
          </p:cNvPr>
          <p:cNvSpPr txBox="1"/>
          <p:nvPr/>
        </p:nvSpPr>
        <p:spPr>
          <a:xfrm>
            <a:off x="431800" y="927100"/>
            <a:ext cx="425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4.  </a:t>
            </a:r>
            <a:r>
              <a:rPr lang="en-US" b="1" dirty="0" err="1"/>
              <a:t>setup.cfg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CC036-EFF3-9CE1-DFD5-71AC92E1B3E5}"/>
              </a:ext>
            </a:extLst>
          </p:cNvPr>
          <p:cNvSpPr txBox="1"/>
          <p:nvPr/>
        </p:nvSpPr>
        <p:spPr>
          <a:xfrm>
            <a:off x="6680036" y="1111766"/>
            <a:ext cx="6489700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[metadata]</a:t>
            </a:r>
          </a:p>
          <a:p>
            <a:pPr>
              <a:buNone/>
            </a:pP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 = </a:t>
            </a:r>
            <a:r>
              <a:rPr lang="en-US" sz="16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virtualwebcam</a:t>
            </a:r>
            <a:endParaRPr lang="en-US" sz="1600" b="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description = example project for ECE 1390/2390</a:t>
            </a:r>
          </a:p>
          <a:p>
            <a:pPr>
              <a:buNone/>
            </a:pP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author = Dr Huppert</a:t>
            </a:r>
          </a:p>
          <a:p>
            <a:pPr>
              <a:buNone/>
            </a:pP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license = MIT</a:t>
            </a:r>
          </a:p>
          <a:p>
            <a:pPr>
              <a:buNone/>
            </a:pPr>
            <a:r>
              <a:rPr lang="en-US" sz="16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license_file</a:t>
            </a: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LICENSE.md</a:t>
            </a:r>
            <a:endParaRPr lang="en-US" sz="1600" b="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600" b="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platforms = </a:t>
            </a:r>
            <a:r>
              <a:rPr lang="en-US" sz="16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unix</a:t>
            </a: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cygwin</a:t>
            </a: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osx</a:t>
            </a: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win32</a:t>
            </a:r>
          </a:p>
          <a:p>
            <a:pPr>
              <a:buNone/>
            </a:pP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classifiers =</a:t>
            </a:r>
          </a:p>
          <a:p>
            <a:pPr>
              <a:buNone/>
            </a:pP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Programming Language :: Python :: 3.12</a:t>
            </a:r>
          </a:p>
          <a:p>
            <a:pPr>
              <a:buNone/>
            </a:pPr>
            <a:b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[options]</a:t>
            </a:r>
          </a:p>
          <a:p>
            <a:pPr>
              <a:buNone/>
            </a:pP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packages = </a:t>
            </a:r>
            <a:r>
              <a:rPr lang="en-US" sz="16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virtualwebcam</a:t>
            </a:r>
            <a:endParaRPr lang="en-US" sz="1600" b="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6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install_requires</a:t>
            </a: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</a:p>
          <a:p>
            <a:pPr>
              <a:buNone/>
            </a:pP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matplotlib&gt;=3.0</a:t>
            </a:r>
          </a:p>
          <a:p>
            <a:pPr>
              <a:buNone/>
            </a:pP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mediapipe</a:t>
            </a: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&gt;=0.10</a:t>
            </a:r>
          </a:p>
          <a:p>
            <a:pPr>
              <a:buNone/>
            </a:pP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&gt;=1.26</a:t>
            </a:r>
          </a:p>
          <a:p>
            <a:pPr>
              <a:buNone/>
            </a:pP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contrib</a:t>
            </a: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-python&gt;=4.11</a:t>
            </a:r>
          </a:p>
          <a:p>
            <a:pPr>
              <a:buNone/>
            </a:pP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-python&gt;=4.11</a:t>
            </a:r>
          </a:p>
          <a:p>
            <a:pPr>
              <a:buNone/>
            </a:pP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pillow&gt;=11.2</a:t>
            </a:r>
          </a:p>
          <a:p>
            <a:pPr>
              <a:buNone/>
            </a:pP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6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package_dir</a:t>
            </a: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  <a:p>
            <a:pPr>
              <a:buNone/>
            </a:pPr>
            <a: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=</a:t>
            </a:r>
            <a:r>
              <a:rPr lang="en-US" sz="16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endParaRPr lang="en-US" sz="1600" b="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br>
              <a:rPr lang="en-US" sz="16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0" i="1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0" i="1" dirty="0">
              <a:solidFill>
                <a:srgbClr val="2929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B52D3AA-9CBB-4930-D362-5D46A9F066A3}"/>
              </a:ext>
            </a:extLst>
          </p:cNvPr>
          <p:cNvSpPr/>
          <p:nvPr/>
        </p:nvSpPr>
        <p:spPr>
          <a:xfrm>
            <a:off x="4006932" y="1111766"/>
            <a:ext cx="1676236" cy="5644634"/>
          </a:xfrm>
          <a:prstGeom prst="leftBrace">
            <a:avLst>
              <a:gd name="adj1" fmla="val 8333"/>
              <a:gd name="adj2" fmla="val 6237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DD4A3-C995-05DA-2A2E-460E1A407FC6}"/>
              </a:ext>
            </a:extLst>
          </p:cNvPr>
          <p:cNvSpPr txBox="1"/>
          <p:nvPr/>
        </p:nvSpPr>
        <p:spPr>
          <a:xfrm>
            <a:off x="165100" y="5441771"/>
            <a:ext cx="450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Note, the </a:t>
            </a:r>
            <a:r>
              <a:rPr lang="en-US" dirty="0" err="1">
                <a:solidFill>
                  <a:srgbClr val="FF0000"/>
                </a:solidFill>
              </a:rPr>
              <a:t>requirements.txt</a:t>
            </a:r>
            <a:r>
              <a:rPr lang="en-US" dirty="0">
                <a:solidFill>
                  <a:srgbClr val="FF0000"/>
                </a:solidFill>
              </a:rPr>
              <a:t> was used to setup the python env.  The install requirements are what THIS package needs to allow installation, </a:t>
            </a:r>
          </a:p>
        </p:txBody>
      </p:sp>
    </p:spTree>
    <p:extLst>
      <p:ext uri="{BB962C8B-B14F-4D97-AF65-F5344CB8AC3E}">
        <p14:creationId xmlns:p14="http://schemas.microsoft.com/office/powerpoint/2010/main" val="257682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2682</Words>
  <Application>Microsoft Macintosh PowerPoint</Application>
  <PresentationFormat>Widescreen</PresentationFormat>
  <Paragraphs>441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Menlo</vt:lpstr>
      <vt:lpstr>Office Theme</vt:lpstr>
      <vt:lpstr>Introduction to Automated Code Testing and GitHub 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Huppert, Theodore J</dc:creator>
  <cp:lastModifiedBy>Huppert, Theodore J</cp:lastModifiedBy>
  <cp:revision>7</cp:revision>
  <dcterms:created xsi:type="dcterms:W3CDTF">2025-08-24T19:34:34Z</dcterms:created>
  <dcterms:modified xsi:type="dcterms:W3CDTF">2025-08-25T13:23:51Z</dcterms:modified>
</cp:coreProperties>
</file>