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58"/>
  </p:normalViewPr>
  <p:slideViewPr>
    <p:cSldViewPr snapToGrid="0">
      <p:cViewPr>
        <p:scale>
          <a:sx n="100" d="100"/>
          <a:sy n="100" d="100"/>
        </p:scale>
        <p:origin x="3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37B7-3130-CF4E-6E25-42690B7D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5AD7-A72E-51E4-5EAF-E2DA32680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A765-FCA2-0E00-82A8-4208FB8D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5EE5-7759-06A7-A972-4C23D643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1A2A-9FEC-8F89-B01B-A8DA6A4C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B6D4-CA10-D470-42FB-E1D2E648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76FA5-BB17-D594-5451-15C6D7F88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9D65-3ADC-9B3A-6CA4-6AA5B9C3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2C9C-96D5-5538-4CCB-C40E85D3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C158-6AA8-9739-A615-A6A0FEF5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3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D71F7-2E3E-DAAA-0B24-893D1BEF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DF218-CCC3-9F6F-85AF-225FB7BA5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20FC-E089-F123-2265-D781F386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2A1C-B293-63A7-3891-A68C48B8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0D09-9BA2-E71C-7FB3-6D958461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9FC5-747D-BC35-A49F-543BE184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DAAC-BC09-25DF-A8FA-C9181F58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5B79-1E92-7CCD-0556-6B53066A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560A-3285-6707-A4E3-FB77ECF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DC57-4CA9-EF7D-0BA6-423F4BA9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2FB-9EA5-A5DA-689A-A7219DF6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7EC01-F3CA-ECE3-5851-21384366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BF0B-0A32-930C-2FBD-299A9C51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8D09-8E39-4CC6-86B0-4F720D5C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D495-10B8-39F4-DA47-A13B45D1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5623-0625-CDF4-08F4-18DE775C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78-6BA0-A430-E4BC-49A7D5164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919BA-C221-049F-186B-AE1D2D194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FE19D-FC79-3D28-7C59-B1E69686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A496-5F2D-C312-652D-1A824A6B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A7E7-E5A1-9B4A-8D62-FA0D9292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CA4F-D5F3-70F4-2078-5B35EBE1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16C7-F6B6-3CB9-9149-4D3F8BC3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9339C-604B-CB4B-B67F-E3945985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A432F-40C8-8853-B697-1C67FFF84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7FC26-D9A8-3E3E-E6AD-F6AC2C62E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4E44C-9678-6E5D-3689-0B150CBC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CE095-D559-CA5F-97D1-4626EE4B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974B-6523-FFB8-8B37-D9C9B1B8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7F9C-9EF3-D82D-0D37-0D7BBCB3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B2443-A2F8-8FE0-5597-48E0ACB5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7A5BE-F88D-C4EF-07A9-136EFBA8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BE187-1C52-333D-8F87-C6F06EA6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04E4E-639B-1B19-795C-52BA3E8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5DF3D-CC68-8157-831F-DBB9BD2E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82626-0231-2A93-D453-7E697FD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F9A9-2FC9-46F2-237D-31938A01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F7A9-BA03-ACDF-3B83-60E38089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D529F-DDE1-C72E-3B22-38496990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B72DE-74B0-0A9D-4157-34B58933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2B993-3DC3-A74E-9933-D6B33BCD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A14DF-9BD9-D1AE-E8A8-14E60BD7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8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9019-719F-67C8-E07B-23DDA12B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10383-30B3-B9B7-33CF-5605ECC22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C15F2-BFF5-3830-68EB-0557DB3F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1519-860C-DA22-B32C-FD6F36A0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4E634-B96E-590F-AB03-F8DDA3B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D940B-497F-5135-BB44-83F405E8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3EAFB-4D15-B6EE-34F1-7EF763DF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C7E1-F8AB-F5A1-8075-189389D4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88BCA-E1BC-85EF-3883-F3205DA10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358DA-9E58-F847-B074-B4318D90ECA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322C-00FA-DE3F-E4A8-B87B4022C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1EF2-BBC8-66CB-5934-255C4F974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1F35F-693C-1E4C-8592-01CAFDE1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8CF94-F43D-53A6-837F-5C2F69ED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Hough Lines and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2D68F-31A6-67C6-2845-68129AE46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adiation Tracks in a Cloud Chamber The ...">
            <a:extLst>
              <a:ext uri="{FF2B5EF4-FFF2-40B4-BE49-F238E27FC236}">
                <a16:creationId xmlns:a16="http://schemas.microsoft.com/office/drawing/2014/main" id="{4BDF8384-6F4F-467F-A3A9-FE1B6B416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7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7AB0E-931D-5AD9-872E-696110AB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650" y="711200"/>
            <a:ext cx="5295900" cy="543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FF006-338C-0AF6-A9EE-421ACA54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711200"/>
            <a:ext cx="52959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DE1F-F734-DA1E-D464-6AEC9416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Circles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57B8D-2C59-B1CC-F682-946D3E50CAA4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0C0359-C490-78AB-7523-36B9006D8DB1}"/>
              </a:ext>
            </a:extLst>
          </p:cNvPr>
          <p:cNvSpPr/>
          <p:nvPr/>
        </p:nvSpPr>
        <p:spPr>
          <a:xfrm>
            <a:off x="4428672" y="3292928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F84418-A3ED-CE5B-80FC-5D8B71B36C09}"/>
              </a:ext>
            </a:extLst>
          </p:cNvPr>
          <p:cNvSpPr/>
          <p:nvPr/>
        </p:nvSpPr>
        <p:spPr>
          <a:xfrm>
            <a:off x="1816100" y="2540000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5AF930-1053-3BDF-8A87-1D28FD18615D}"/>
              </a:ext>
            </a:extLst>
          </p:cNvPr>
          <p:cNvSpPr/>
          <p:nvPr/>
        </p:nvSpPr>
        <p:spPr>
          <a:xfrm>
            <a:off x="3187700" y="4982028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534E31-0ECE-793C-BE88-36611E7D5A16}"/>
              </a:ext>
            </a:extLst>
          </p:cNvPr>
          <p:cNvSpPr/>
          <p:nvPr/>
        </p:nvSpPr>
        <p:spPr>
          <a:xfrm>
            <a:off x="1750786" y="369931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CAAFC8-BFFD-A97A-A6DA-56CA4C5CCCF5}"/>
              </a:ext>
            </a:extLst>
          </p:cNvPr>
          <p:cNvSpPr/>
          <p:nvPr/>
        </p:nvSpPr>
        <p:spPr>
          <a:xfrm>
            <a:off x="3178628" y="2422857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1E17D9-2434-AED2-B254-E53E1627F704}"/>
              </a:ext>
            </a:extLst>
          </p:cNvPr>
          <p:cNvSpPr/>
          <p:nvPr/>
        </p:nvSpPr>
        <p:spPr>
          <a:xfrm>
            <a:off x="2233386" y="2704056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DE7B49-1F5E-7450-3172-7BD2D485A1A6}"/>
              </a:ext>
            </a:extLst>
          </p:cNvPr>
          <p:cNvSpPr/>
          <p:nvPr/>
        </p:nvSpPr>
        <p:spPr>
          <a:xfrm>
            <a:off x="2168072" y="455021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795630-A5CF-4B86-F257-E92F2B49B5A0}"/>
              </a:ext>
            </a:extLst>
          </p:cNvPr>
          <p:cNvSpPr/>
          <p:nvPr/>
        </p:nvSpPr>
        <p:spPr>
          <a:xfrm>
            <a:off x="4223658" y="4414141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2AF441-66F3-9593-0CD2-FC04B82A6738}"/>
              </a:ext>
            </a:extLst>
          </p:cNvPr>
          <p:cNvSpPr/>
          <p:nvPr/>
        </p:nvSpPr>
        <p:spPr>
          <a:xfrm>
            <a:off x="3906010" y="2627840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860B50-A5FD-CEAB-4539-09FCDBF9062E}"/>
              </a:ext>
            </a:extLst>
          </p:cNvPr>
          <p:cNvSpPr/>
          <p:nvPr/>
        </p:nvSpPr>
        <p:spPr>
          <a:xfrm>
            <a:off x="10481423" y="3261435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DDFBF3-C95D-D9E5-A2A8-721DB11B89BA}"/>
              </a:ext>
            </a:extLst>
          </p:cNvPr>
          <p:cNvSpPr/>
          <p:nvPr/>
        </p:nvSpPr>
        <p:spPr>
          <a:xfrm>
            <a:off x="9240451" y="4950535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DAD92B-E3EE-E279-F924-2460E5C49D90}"/>
              </a:ext>
            </a:extLst>
          </p:cNvPr>
          <p:cNvSpPr/>
          <p:nvPr/>
        </p:nvSpPr>
        <p:spPr>
          <a:xfrm>
            <a:off x="7803537" y="3667820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06AA7F-71DF-9C9B-C5A6-32BF29A30143}"/>
              </a:ext>
            </a:extLst>
          </p:cNvPr>
          <p:cNvSpPr/>
          <p:nvPr/>
        </p:nvSpPr>
        <p:spPr>
          <a:xfrm>
            <a:off x="9231379" y="2391364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7C805-E09C-458F-861D-CCE1F684F033}"/>
              </a:ext>
            </a:extLst>
          </p:cNvPr>
          <p:cNvSpPr/>
          <p:nvPr/>
        </p:nvSpPr>
        <p:spPr>
          <a:xfrm>
            <a:off x="8286137" y="267256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CFFC1A-B026-72B7-40EA-8F3B31CB67E8}"/>
              </a:ext>
            </a:extLst>
          </p:cNvPr>
          <p:cNvSpPr/>
          <p:nvPr/>
        </p:nvSpPr>
        <p:spPr>
          <a:xfrm>
            <a:off x="8220823" y="4518720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4F9453-EE89-22EA-AB94-7E7296E6F90B}"/>
              </a:ext>
            </a:extLst>
          </p:cNvPr>
          <p:cNvSpPr/>
          <p:nvPr/>
        </p:nvSpPr>
        <p:spPr>
          <a:xfrm>
            <a:off x="10276409" y="4382648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A745B1-46FD-AC12-B220-E6FF4EF43726}"/>
              </a:ext>
            </a:extLst>
          </p:cNvPr>
          <p:cNvSpPr/>
          <p:nvPr/>
        </p:nvSpPr>
        <p:spPr>
          <a:xfrm>
            <a:off x="9958761" y="2596347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D4B26E-AEFB-9A91-B57C-A4F21FC12D14}"/>
              </a:ext>
            </a:extLst>
          </p:cNvPr>
          <p:cNvSpPr/>
          <p:nvPr/>
        </p:nvSpPr>
        <p:spPr>
          <a:xfrm>
            <a:off x="6944105" y="1519584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6229EF-8869-D571-4033-58EC2C2B468D}"/>
              </a:ext>
            </a:extLst>
          </p:cNvPr>
          <p:cNvSpPr/>
          <p:nvPr/>
        </p:nvSpPr>
        <p:spPr>
          <a:xfrm>
            <a:off x="7913621" y="1202758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D379A7-949F-6460-B258-81C413287DC2}"/>
              </a:ext>
            </a:extLst>
          </p:cNvPr>
          <p:cNvSpPr/>
          <p:nvPr/>
        </p:nvSpPr>
        <p:spPr>
          <a:xfrm>
            <a:off x="8610600" y="1443368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C60BFD-410C-ACB2-7404-90BF4877E3E4}"/>
              </a:ext>
            </a:extLst>
          </p:cNvPr>
          <p:cNvSpPr/>
          <p:nvPr/>
        </p:nvSpPr>
        <p:spPr>
          <a:xfrm>
            <a:off x="6488179" y="2726431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0945DF6-E76C-C813-A71F-7C1E1BDB96E9}"/>
              </a:ext>
            </a:extLst>
          </p:cNvPr>
          <p:cNvSpPr/>
          <p:nvPr/>
        </p:nvSpPr>
        <p:spPr>
          <a:xfrm>
            <a:off x="6836230" y="3335842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C4212C-0379-AED1-B455-7A99B437583D}"/>
              </a:ext>
            </a:extLst>
          </p:cNvPr>
          <p:cNvSpPr/>
          <p:nvPr/>
        </p:nvSpPr>
        <p:spPr>
          <a:xfrm>
            <a:off x="7909058" y="3780858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0CD63F-E0D1-D1EC-94DF-61BA1FEBD191}"/>
              </a:ext>
            </a:extLst>
          </p:cNvPr>
          <p:cNvSpPr/>
          <p:nvPr/>
        </p:nvSpPr>
        <p:spPr>
          <a:xfrm>
            <a:off x="8992140" y="3272918"/>
            <a:ext cx="2743200" cy="2578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1FC7400-4BEC-86A7-5AA9-59193528E75E}"/>
              </a:ext>
            </a:extLst>
          </p:cNvPr>
          <p:cNvSpPr/>
          <p:nvPr/>
        </p:nvSpPr>
        <p:spPr>
          <a:xfrm rot="1313144">
            <a:off x="7529313" y="3237725"/>
            <a:ext cx="1609565" cy="437347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4C02FC-8D5D-320B-FAC5-072C411AC5EB}"/>
              </a:ext>
            </a:extLst>
          </p:cNvPr>
          <p:cNvSpPr txBox="1"/>
          <p:nvPr/>
        </p:nvSpPr>
        <p:spPr>
          <a:xfrm>
            <a:off x="5779065" y="2558928"/>
            <a:ext cx="1847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There is a circle of radius R centered here</a:t>
            </a:r>
          </a:p>
        </p:txBody>
      </p:sp>
    </p:spTree>
    <p:extLst>
      <p:ext uri="{BB962C8B-B14F-4D97-AF65-F5344CB8AC3E}">
        <p14:creationId xmlns:p14="http://schemas.microsoft.com/office/powerpoint/2010/main" val="26745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274418-E226-8DF3-375A-C3EE2A54BFE5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1AF251-6DB7-F8E1-556C-417C278AA73E}"/>
              </a:ext>
            </a:extLst>
          </p:cNvPr>
          <p:cNvCxnSpPr/>
          <p:nvPr/>
        </p:nvCxnSpPr>
        <p:spPr>
          <a:xfrm>
            <a:off x="849086" y="1240971"/>
            <a:ext cx="3461657" cy="25472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9C3CD50-46EA-76A4-E2FA-10EBDEA9A661}"/>
              </a:ext>
            </a:extLst>
          </p:cNvPr>
          <p:cNvSpPr/>
          <p:nvPr/>
        </p:nvSpPr>
        <p:spPr>
          <a:xfrm>
            <a:off x="849086" y="1143000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073B29-D0DE-9DCA-1B01-443DEF74D80C}"/>
              </a:ext>
            </a:extLst>
          </p:cNvPr>
          <p:cNvSpPr/>
          <p:nvPr/>
        </p:nvSpPr>
        <p:spPr>
          <a:xfrm>
            <a:off x="1903748" y="192253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25F88B-01FD-6A2B-9140-1B820A20A7DE}"/>
              </a:ext>
            </a:extLst>
          </p:cNvPr>
          <p:cNvSpPr/>
          <p:nvPr/>
        </p:nvSpPr>
        <p:spPr>
          <a:xfrm>
            <a:off x="3011008" y="27263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5AB1AD-2666-4B13-1EE2-B32C39A5C9F9}"/>
              </a:ext>
            </a:extLst>
          </p:cNvPr>
          <p:cNvSpPr/>
          <p:nvPr/>
        </p:nvSpPr>
        <p:spPr>
          <a:xfrm>
            <a:off x="4180115" y="3589638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B539E-71A8-F90A-E665-1097AF4BA240}"/>
                  </a:ext>
                </a:extLst>
              </p:cNvPr>
              <p:cNvSpPr txBox="1"/>
              <p:nvPr/>
            </p:nvSpPr>
            <p:spPr>
              <a:xfrm>
                <a:off x="8174004" y="1415143"/>
                <a:ext cx="26902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B539E-71A8-F90A-E665-1097AF4BA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004" y="1415143"/>
                <a:ext cx="2690224" cy="492443"/>
              </a:xfrm>
              <a:prstGeom prst="rect">
                <a:avLst/>
              </a:prstGeom>
              <a:blipFill>
                <a:blip r:embed="rId2"/>
                <a:stretch>
                  <a:fillRect l="-3286" t="-7500" r="-281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4B36D2B-35A9-7EE7-FED1-CE4835796063}"/>
              </a:ext>
            </a:extLst>
          </p:cNvPr>
          <p:cNvSpPr txBox="1"/>
          <p:nvPr/>
        </p:nvSpPr>
        <p:spPr>
          <a:xfrm>
            <a:off x="7220197" y="594640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cartesian space, a line is defined by two parameters (slope &amp; intercept)</a:t>
            </a:r>
          </a:p>
        </p:txBody>
      </p:sp>
    </p:spTree>
    <p:extLst>
      <p:ext uri="{BB962C8B-B14F-4D97-AF65-F5344CB8AC3E}">
        <p14:creationId xmlns:p14="http://schemas.microsoft.com/office/powerpoint/2010/main" val="159058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FC6AF-B55C-40DF-9E3C-A94740BF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7F9000-E894-2220-DC97-55F36E9EDB5A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7772F7-C9A5-74A3-7791-A7CE2AD7DA30}"/>
              </a:ext>
            </a:extLst>
          </p:cNvPr>
          <p:cNvCxnSpPr/>
          <p:nvPr/>
        </p:nvCxnSpPr>
        <p:spPr>
          <a:xfrm>
            <a:off x="849086" y="1240971"/>
            <a:ext cx="3461657" cy="254725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EE03E4D-D4F0-01FB-42B6-B6A46EE4DB41}"/>
              </a:ext>
            </a:extLst>
          </p:cNvPr>
          <p:cNvSpPr/>
          <p:nvPr/>
        </p:nvSpPr>
        <p:spPr>
          <a:xfrm>
            <a:off x="849086" y="1143000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C0FBC5-64FF-14AB-8BC9-13072222CEB6}"/>
              </a:ext>
            </a:extLst>
          </p:cNvPr>
          <p:cNvSpPr/>
          <p:nvPr/>
        </p:nvSpPr>
        <p:spPr>
          <a:xfrm>
            <a:off x="1903748" y="192253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5EA149-598B-262F-6920-CCA3846C370C}"/>
              </a:ext>
            </a:extLst>
          </p:cNvPr>
          <p:cNvSpPr/>
          <p:nvPr/>
        </p:nvSpPr>
        <p:spPr>
          <a:xfrm>
            <a:off x="3011008" y="27263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9D5AA-50A8-FB17-7723-EF8AFEF22B0A}"/>
              </a:ext>
            </a:extLst>
          </p:cNvPr>
          <p:cNvSpPr/>
          <p:nvPr/>
        </p:nvSpPr>
        <p:spPr>
          <a:xfrm>
            <a:off x="4180115" y="3589638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F46D3-B786-4CD0-E787-E2CA02092835}"/>
              </a:ext>
            </a:extLst>
          </p:cNvPr>
          <p:cNvCxnSpPr>
            <a:cxnSpLocks/>
          </p:cNvCxnSpPr>
          <p:nvPr/>
        </p:nvCxnSpPr>
        <p:spPr>
          <a:xfrm flipV="1">
            <a:off x="469557" y="2949393"/>
            <a:ext cx="2672079" cy="3574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-Shape 14">
            <a:extLst>
              <a:ext uri="{FF2B5EF4-FFF2-40B4-BE49-F238E27FC236}">
                <a16:creationId xmlns:a16="http://schemas.microsoft.com/office/drawing/2014/main" id="{66AB81F2-2929-D9E2-F459-D1B630BFC83D}"/>
              </a:ext>
            </a:extLst>
          </p:cNvPr>
          <p:cNvSpPr/>
          <p:nvPr/>
        </p:nvSpPr>
        <p:spPr>
          <a:xfrm rot="2196413">
            <a:off x="2781951" y="2837431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1C0DB0-A8F8-71B6-DA35-8A1EE0D7F97C}"/>
                  </a:ext>
                </a:extLst>
              </p:cNvPr>
              <p:cNvSpPr txBox="1"/>
              <p:nvPr/>
            </p:nvSpPr>
            <p:spPr>
              <a:xfrm>
                <a:off x="8174004" y="1415143"/>
                <a:ext cx="26902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1C0DB0-A8F8-71B6-DA35-8A1EE0D7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004" y="1415143"/>
                <a:ext cx="2690224" cy="492443"/>
              </a:xfrm>
              <a:prstGeom prst="rect">
                <a:avLst/>
              </a:prstGeom>
              <a:blipFill>
                <a:blip r:embed="rId2"/>
                <a:stretch>
                  <a:fillRect l="-3286" t="-7500" r="-281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524AE9B-7298-F814-C8DE-91D1C852375E}"/>
              </a:ext>
            </a:extLst>
          </p:cNvPr>
          <p:cNvSpPr txBox="1"/>
          <p:nvPr/>
        </p:nvSpPr>
        <p:spPr>
          <a:xfrm>
            <a:off x="7220197" y="594640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cartesian space, a line is defined by two parameters (slope &amp; intercept)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7BD88E-BF9F-09DF-3664-6A2BE9F57F13}"/>
                  </a:ext>
                </a:extLst>
              </p:cNvPr>
              <p:cNvSpPr txBox="1"/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7BD88E-BF9F-09DF-3664-6A2BE9F5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blipFill>
                <a:blip r:embed="rId3"/>
                <a:stretch>
                  <a:fillRect l="-8108" r="-54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F61F21B0-6AFE-EB98-3213-96156E723E39}"/>
              </a:ext>
            </a:extLst>
          </p:cNvPr>
          <p:cNvSpPr/>
          <p:nvPr/>
        </p:nvSpPr>
        <p:spPr>
          <a:xfrm>
            <a:off x="318392" y="5617029"/>
            <a:ext cx="1650670" cy="18288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5A7A7-8114-D449-8AFD-E6C79B6B577D}"/>
              </a:ext>
            </a:extLst>
          </p:cNvPr>
          <p:cNvSpPr txBox="1"/>
          <p:nvPr/>
        </p:nvSpPr>
        <p:spPr>
          <a:xfrm rot="18542023">
            <a:off x="1624677" y="3832810"/>
            <a:ext cx="558141" cy="5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C9556E-CA29-A374-D29A-FEDCB9FE4645}"/>
                  </a:ext>
                </a:extLst>
              </p:cNvPr>
              <p:cNvSpPr txBox="1"/>
              <p:nvPr/>
            </p:nvSpPr>
            <p:spPr>
              <a:xfrm>
                <a:off x="6823814" y="4950414"/>
                <a:ext cx="51451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0C9556E-CA29-A374-D29A-FEDCB9FE4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14" y="4950414"/>
                <a:ext cx="5145191" cy="492443"/>
              </a:xfrm>
              <a:prstGeom prst="rect">
                <a:avLst/>
              </a:prstGeom>
              <a:blipFill>
                <a:blip r:embed="rId4"/>
                <a:stretch>
                  <a:fillRect l="-739" t="-7500" r="-246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D98D3AE-2D9C-8617-ED9D-3F99FA35DFF5}"/>
              </a:ext>
            </a:extLst>
          </p:cNvPr>
          <p:cNvSpPr txBox="1"/>
          <p:nvPr/>
        </p:nvSpPr>
        <p:spPr>
          <a:xfrm>
            <a:off x="7220197" y="2548835"/>
            <a:ext cx="42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polar space, a line is defined by the angle and distance from the origin to a point perpendicular to the line</a:t>
            </a:r>
          </a:p>
        </p:txBody>
      </p:sp>
    </p:spTree>
    <p:extLst>
      <p:ext uri="{BB962C8B-B14F-4D97-AF65-F5344CB8AC3E}">
        <p14:creationId xmlns:p14="http://schemas.microsoft.com/office/powerpoint/2010/main" val="5951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C915-FEBE-174A-49F8-A0D2BAE3F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456F4F-9AA2-AFE0-5C2B-394EA135459C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ACE43C-95C7-192A-7864-9B4A89389876}"/>
              </a:ext>
            </a:extLst>
          </p:cNvPr>
          <p:cNvCxnSpPr>
            <a:cxnSpLocks/>
          </p:cNvCxnSpPr>
          <p:nvPr/>
        </p:nvCxnSpPr>
        <p:spPr>
          <a:xfrm>
            <a:off x="467831" y="917805"/>
            <a:ext cx="6204818" cy="45250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74B937C-33CE-0AFE-7A94-7A4A013B9F57}"/>
              </a:ext>
            </a:extLst>
          </p:cNvPr>
          <p:cNvSpPr/>
          <p:nvPr/>
        </p:nvSpPr>
        <p:spPr>
          <a:xfrm>
            <a:off x="3011008" y="27263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0CF42D-CF24-26C8-35AD-D8F83779B429}"/>
              </a:ext>
            </a:extLst>
          </p:cNvPr>
          <p:cNvCxnSpPr>
            <a:cxnSpLocks/>
          </p:cNvCxnSpPr>
          <p:nvPr/>
        </p:nvCxnSpPr>
        <p:spPr>
          <a:xfrm flipV="1">
            <a:off x="469557" y="2949393"/>
            <a:ext cx="2672079" cy="3574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-Shape 14">
            <a:extLst>
              <a:ext uri="{FF2B5EF4-FFF2-40B4-BE49-F238E27FC236}">
                <a16:creationId xmlns:a16="http://schemas.microsoft.com/office/drawing/2014/main" id="{807A2F07-713B-ED6F-556E-F0ACEFB2B834}"/>
              </a:ext>
            </a:extLst>
          </p:cNvPr>
          <p:cNvSpPr/>
          <p:nvPr/>
        </p:nvSpPr>
        <p:spPr>
          <a:xfrm rot="2196413">
            <a:off x="2781951" y="2837431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D2DC8A-DE36-CFDC-0250-FBA79C86EACA}"/>
                  </a:ext>
                </a:extLst>
              </p:cNvPr>
              <p:cNvSpPr txBox="1"/>
              <p:nvPr/>
            </p:nvSpPr>
            <p:spPr>
              <a:xfrm>
                <a:off x="8174004" y="1415143"/>
                <a:ext cx="26902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D2DC8A-DE36-CFDC-0250-FBA79C86E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004" y="1415143"/>
                <a:ext cx="2690224" cy="492443"/>
              </a:xfrm>
              <a:prstGeom prst="rect">
                <a:avLst/>
              </a:prstGeom>
              <a:blipFill>
                <a:blip r:embed="rId2"/>
                <a:stretch>
                  <a:fillRect l="-3286" t="-7500" r="-281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DD7AE59-0E8E-7DE3-07BF-40FAFA9397E6}"/>
              </a:ext>
            </a:extLst>
          </p:cNvPr>
          <p:cNvSpPr txBox="1"/>
          <p:nvPr/>
        </p:nvSpPr>
        <p:spPr>
          <a:xfrm>
            <a:off x="7220197" y="594640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cartesian space, a line is defined by two parameters (slope &amp; intercept)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BBA93-BE39-15E7-BF04-30D57403A84C}"/>
                  </a:ext>
                </a:extLst>
              </p:cNvPr>
              <p:cNvSpPr txBox="1"/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BBA93-BE39-15E7-BF04-30D57403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blipFill>
                <a:blip r:embed="rId3"/>
                <a:stretch>
                  <a:fillRect l="-8108" r="-54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1A0C4C5D-A850-49D3-6A86-0F3B7747CC4C}"/>
              </a:ext>
            </a:extLst>
          </p:cNvPr>
          <p:cNvSpPr/>
          <p:nvPr/>
        </p:nvSpPr>
        <p:spPr>
          <a:xfrm>
            <a:off x="318392" y="5617029"/>
            <a:ext cx="1650670" cy="18288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28432-032F-2C16-0A70-1B19D0446867}"/>
              </a:ext>
            </a:extLst>
          </p:cNvPr>
          <p:cNvSpPr txBox="1"/>
          <p:nvPr/>
        </p:nvSpPr>
        <p:spPr>
          <a:xfrm rot="18542023">
            <a:off x="1624677" y="3832810"/>
            <a:ext cx="558141" cy="5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CBF64F-DCAF-F9E9-3218-FB50F8DBAF51}"/>
                  </a:ext>
                </a:extLst>
              </p:cNvPr>
              <p:cNvSpPr txBox="1"/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CBF64F-DCAF-F9E9-3218-FB50F8DBA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blipFill>
                <a:blip r:embed="rId4"/>
                <a:stretch>
                  <a:fillRect l="-739" t="-7500" r="-22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B393DE0-B3F0-79F1-4292-6485736424E3}"/>
              </a:ext>
            </a:extLst>
          </p:cNvPr>
          <p:cNvSpPr txBox="1"/>
          <p:nvPr/>
        </p:nvSpPr>
        <p:spPr>
          <a:xfrm>
            <a:off x="7220197" y="2548835"/>
            <a:ext cx="42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polar space, a line is defined by the angle and distance from the origin to a point perpendicular to the 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64F524-EBA2-AA67-6F62-854CE979CAD0}"/>
              </a:ext>
            </a:extLst>
          </p:cNvPr>
          <p:cNvCxnSpPr>
            <a:cxnSpLocks/>
          </p:cNvCxnSpPr>
          <p:nvPr/>
        </p:nvCxnSpPr>
        <p:spPr>
          <a:xfrm>
            <a:off x="2084013" y="654908"/>
            <a:ext cx="2558978" cy="5876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C7795B-71D4-F2A5-2B5B-2B025E183344}"/>
              </a:ext>
            </a:extLst>
          </p:cNvPr>
          <p:cNvCxnSpPr>
            <a:cxnSpLocks/>
          </p:cNvCxnSpPr>
          <p:nvPr/>
        </p:nvCxnSpPr>
        <p:spPr>
          <a:xfrm>
            <a:off x="485341" y="2639150"/>
            <a:ext cx="6096362" cy="4082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44942E-ACB0-49B8-CEAE-683ADE6A956A}"/>
              </a:ext>
            </a:extLst>
          </p:cNvPr>
          <p:cNvCxnSpPr>
            <a:cxnSpLocks/>
          </p:cNvCxnSpPr>
          <p:nvPr/>
        </p:nvCxnSpPr>
        <p:spPr>
          <a:xfrm flipV="1">
            <a:off x="0" y="743633"/>
            <a:ext cx="6567055" cy="39240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23954-AFEF-4BB7-5452-D618A265774D}"/>
              </a:ext>
            </a:extLst>
          </p:cNvPr>
          <p:cNvCxnSpPr>
            <a:cxnSpLocks/>
          </p:cNvCxnSpPr>
          <p:nvPr/>
        </p:nvCxnSpPr>
        <p:spPr>
          <a:xfrm flipV="1">
            <a:off x="454909" y="5270281"/>
            <a:ext cx="3618327" cy="12611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-Shape 30">
            <a:extLst>
              <a:ext uri="{FF2B5EF4-FFF2-40B4-BE49-F238E27FC236}">
                <a16:creationId xmlns:a16="http://schemas.microsoft.com/office/drawing/2014/main" id="{9C0BB42E-1A97-0FF1-D090-804741A11AF8}"/>
              </a:ext>
            </a:extLst>
          </p:cNvPr>
          <p:cNvSpPr/>
          <p:nvPr/>
        </p:nvSpPr>
        <p:spPr>
          <a:xfrm rot="4098616">
            <a:off x="3729458" y="4996441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4E7018-A975-8575-5DCD-2A4E1C232AE0}"/>
              </a:ext>
            </a:extLst>
          </p:cNvPr>
          <p:cNvCxnSpPr>
            <a:cxnSpLocks/>
          </p:cNvCxnSpPr>
          <p:nvPr/>
        </p:nvCxnSpPr>
        <p:spPr>
          <a:xfrm flipV="1">
            <a:off x="485341" y="2639150"/>
            <a:ext cx="262804" cy="38602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DB4E15-982C-E369-6C68-DFB3495ABEC9}"/>
              </a:ext>
            </a:extLst>
          </p:cNvPr>
          <p:cNvCxnSpPr>
            <a:cxnSpLocks/>
          </p:cNvCxnSpPr>
          <p:nvPr/>
        </p:nvCxnSpPr>
        <p:spPr>
          <a:xfrm flipH="1" flipV="1">
            <a:off x="-16977" y="4694964"/>
            <a:ext cx="519573" cy="18044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L-Shape 39">
            <a:extLst>
              <a:ext uri="{FF2B5EF4-FFF2-40B4-BE49-F238E27FC236}">
                <a16:creationId xmlns:a16="http://schemas.microsoft.com/office/drawing/2014/main" id="{F49B4469-1505-2376-6EA9-E857BB3C1401}"/>
              </a:ext>
            </a:extLst>
          </p:cNvPr>
          <p:cNvSpPr/>
          <p:nvPr/>
        </p:nvSpPr>
        <p:spPr>
          <a:xfrm rot="16415640">
            <a:off x="722650" y="2676869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8E6A4B04-55B5-9F6F-FC73-3BF4FC8A6D48}"/>
              </a:ext>
            </a:extLst>
          </p:cNvPr>
          <p:cNvSpPr/>
          <p:nvPr/>
        </p:nvSpPr>
        <p:spPr>
          <a:xfrm rot="14468077">
            <a:off x="-2207" y="4611040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0E5989-CEFC-5D39-7FBD-13E635B8C6E0}"/>
              </a:ext>
            </a:extLst>
          </p:cNvPr>
          <p:cNvSpPr txBox="1"/>
          <p:nvPr/>
        </p:nvSpPr>
        <p:spPr>
          <a:xfrm>
            <a:off x="7096227" y="4023129"/>
            <a:ext cx="42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polar parameter space spanned by EVERY possible line going a point (xo, </a:t>
            </a:r>
            <a:r>
              <a:rPr lang="en-US" dirty="0" err="1"/>
              <a:t>yo</a:t>
            </a:r>
            <a:r>
              <a:rPr lang="en-US" dirty="0"/>
              <a:t>) is given by:</a:t>
            </a:r>
          </a:p>
        </p:txBody>
      </p:sp>
    </p:spTree>
    <p:extLst>
      <p:ext uri="{BB962C8B-B14F-4D97-AF65-F5344CB8AC3E}">
        <p14:creationId xmlns:p14="http://schemas.microsoft.com/office/powerpoint/2010/main" val="66635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0319D-6CBA-5998-2D06-83064148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0EFBD9-2971-A2B5-79E8-99DC4CE7C0FF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83AF37-D6AE-2F4D-F06F-D2677EA7C989}"/>
              </a:ext>
            </a:extLst>
          </p:cNvPr>
          <p:cNvCxnSpPr>
            <a:cxnSpLocks/>
          </p:cNvCxnSpPr>
          <p:nvPr/>
        </p:nvCxnSpPr>
        <p:spPr>
          <a:xfrm>
            <a:off x="467831" y="917805"/>
            <a:ext cx="6204818" cy="45250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CD51AF-1BEB-F5D7-D568-008448C56983}"/>
              </a:ext>
            </a:extLst>
          </p:cNvPr>
          <p:cNvSpPr/>
          <p:nvPr/>
        </p:nvSpPr>
        <p:spPr>
          <a:xfrm>
            <a:off x="3011008" y="27263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6178BD-498F-802A-4417-4D80D9D32B9C}"/>
              </a:ext>
            </a:extLst>
          </p:cNvPr>
          <p:cNvCxnSpPr>
            <a:cxnSpLocks/>
          </p:cNvCxnSpPr>
          <p:nvPr/>
        </p:nvCxnSpPr>
        <p:spPr>
          <a:xfrm flipV="1">
            <a:off x="469557" y="2949393"/>
            <a:ext cx="2672079" cy="3574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-Shape 14">
            <a:extLst>
              <a:ext uri="{FF2B5EF4-FFF2-40B4-BE49-F238E27FC236}">
                <a16:creationId xmlns:a16="http://schemas.microsoft.com/office/drawing/2014/main" id="{1C7EAF70-9903-30A0-D230-7CB096665A8B}"/>
              </a:ext>
            </a:extLst>
          </p:cNvPr>
          <p:cNvSpPr/>
          <p:nvPr/>
        </p:nvSpPr>
        <p:spPr>
          <a:xfrm rot="2196413">
            <a:off x="2781951" y="2837431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C31E9-757A-CB60-4DC9-938DE2E1FB78}"/>
                  </a:ext>
                </a:extLst>
              </p:cNvPr>
              <p:cNvSpPr txBox="1"/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9C31E9-757A-CB60-4DC9-938DE2E1F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blipFill>
                <a:blip r:embed="rId2"/>
                <a:stretch>
                  <a:fillRect l="-8108" r="-54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D5D366C0-6BCA-E7BE-E413-FD2E60D744EF}"/>
              </a:ext>
            </a:extLst>
          </p:cNvPr>
          <p:cNvSpPr/>
          <p:nvPr/>
        </p:nvSpPr>
        <p:spPr>
          <a:xfrm>
            <a:off x="318392" y="5617029"/>
            <a:ext cx="1650670" cy="18288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8C991-B415-0202-56E9-A2E842E633A1}"/>
              </a:ext>
            </a:extLst>
          </p:cNvPr>
          <p:cNvSpPr txBox="1"/>
          <p:nvPr/>
        </p:nvSpPr>
        <p:spPr>
          <a:xfrm rot="18542023">
            <a:off x="1624677" y="3832810"/>
            <a:ext cx="558141" cy="5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11F783-E0E0-13FD-5D7F-3639CBBBB696}"/>
                  </a:ext>
                </a:extLst>
              </p:cNvPr>
              <p:cNvSpPr txBox="1"/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11F783-E0E0-13FD-5D7F-3639CBBB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blipFill>
                <a:blip r:embed="rId3"/>
                <a:stretch>
                  <a:fillRect l="-739" t="-7500" r="-22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CAD104-456A-7D3E-4360-1A8A744262AB}"/>
              </a:ext>
            </a:extLst>
          </p:cNvPr>
          <p:cNvCxnSpPr>
            <a:cxnSpLocks/>
          </p:cNvCxnSpPr>
          <p:nvPr/>
        </p:nvCxnSpPr>
        <p:spPr>
          <a:xfrm>
            <a:off x="2084013" y="654908"/>
            <a:ext cx="2558978" cy="5876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B5A025-5BB8-5F69-D47D-639976185E62}"/>
              </a:ext>
            </a:extLst>
          </p:cNvPr>
          <p:cNvCxnSpPr>
            <a:cxnSpLocks/>
          </p:cNvCxnSpPr>
          <p:nvPr/>
        </p:nvCxnSpPr>
        <p:spPr>
          <a:xfrm>
            <a:off x="485341" y="2639150"/>
            <a:ext cx="6096362" cy="4082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6F1304-92F0-7AB9-E81A-C2299A60A2B6}"/>
              </a:ext>
            </a:extLst>
          </p:cNvPr>
          <p:cNvCxnSpPr>
            <a:cxnSpLocks/>
          </p:cNvCxnSpPr>
          <p:nvPr/>
        </p:nvCxnSpPr>
        <p:spPr>
          <a:xfrm flipV="1">
            <a:off x="0" y="743633"/>
            <a:ext cx="6567055" cy="39240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94F2D6-3413-61B8-4B31-131602E192A6}"/>
              </a:ext>
            </a:extLst>
          </p:cNvPr>
          <p:cNvCxnSpPr>
            <a:cxnSpLocks/>
          </p:cNvCxnSpPr>
          <p:nvPr/>
        </p:nvCxnSpPr>
        <p:spPr>
          <a:xfrm flipV="1">
            <a:off x="454909" y="5270281"/>
            <a:ext cx="3618327" cy="12611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-Shape 30">
            <a:extLst>
              <a:ext uri="{FF2B5EF4-FFF2-40B4-BE49-F238E27FC236}">
                <a16:creationId xmlns:a16="http://schemas.microsoft.com/office/drawing/2014/main" id="{8FE39117-1C2E-396F-443A-61E7A10F2EE0}"/>
              </a:ext>
            </a:extLst>
          </p:cNvPr>
          <p:cNvSpPr/>
          <p:nvPr/>
        </p:nvSpPr>
        <p:spPr>
          <a:xfrm rot="4098616">
            <a:off x="3729458" y="4996441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4865FA-8F0E-5D26-DCAE-F00FF6D31AE7}"/>
              </a:ext>
            </a:extLst>
          </p:cNvPr>
          <p:cNvCxnSpPr>
            <a:cxnSpLocks/>
          </p:cNvCxnSpPr>
          <p:nvPr/>
        </p:nvCxnSpPr>
        <p:spPr>
          <a:xfrm flipV="1">
            <a:off x="485341" y="2639150"/>
            <a:ext cx="262804" cy="38602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10B5FC-C966-1740-031C-6C0371EB1463}"/>
              </a:ext>
            </a:extLst>
          </p:cNvPr>
          <p:cNvCxnSpPr>
            <a:cxnSpLocks/>
          </p:cNvCxnSpPr>
          <p:nvPr/>
        </p:nvCxnSpPr>
        <p:spPr>
          <a:xfrm flipH="1" flipV="1">
            <a:off x="-16977" y="4694964"/>
            <a:ext cx="519573" cy="18044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L-Shape 39">
            <a:extLst>
              <a:ext uri="{FF2B5EF4-FFF2-40B4-BE49-F238E27FC236}">
                <a16:creationId xmlns:a16="http://schemas.microsoft.com/office/drawing/2014/main" id="{7F0218B0-3C45-BDC8-AF36-2465D72A9D56}"/>
              </a:ext>
            </a:extLst>
          </p:cNvPr>
          <p:cNvSpPr/>
          <p:nvPr/>
        </p:nvSpPr>
        <p:spPr>
          <a:xfrm rot="16415640">
            <a:off x="722650" y="2676869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3E540FF4-2498-B90E-CF46-6C89BBF6C2A6}"/>
              </a:ext>
            </a:extLst>
          </p:cNvPr>
          <p:cNvSpPr/>
          <p:nvPr/>
        </p:nvSpPr>
        <p:spPr>
          <a:xfrm rot="14468077">
            <a:off x="-2207" y="4611040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90E17C-955F-7455-B9AB-8FA27E86C2EB}"/>
              </a:ext>
            </a:extLst>
          </p:cNvPr>
          <p:cNvSpPr txBox="1"/>
          <p:nvPr/>
        </p:nvSpPr>
        <p:spPr>
          <a:xfrm>
            <a:off x="7096227" y="4023129"/>
            <a:ext cx="42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polar parameter space spanned by EVERY possible line going a point (xo, </a:t>
            </a:r>
            <a:r>
              <a:rPr lang="en-US" dirty="0" err="1"/>
              <a:t>yo</a:t>
            </a:r>
            <a:r>
              <a:rPr lang="en-US" dirty="0"/>
              <a:t>) is given by: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F9D3C-8CD2-524F-4197-8D09DE246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04" y="91422"/>
            <a:ext cx="4874712" cy="37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B2BF-4EDB-7714-C56B-20453F0E7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4528A-B274-45CF-ACE5-41BA76102EC5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D68C2E-1CAB-9373-6584-279DEAA8D113}"/>
              </a:ext>
            </a:extLst>
          </p:cNvPr>
          <p:cNvCxnSpPr>
            <a:cxnSpLocks/>
          </p:cNvCxnSpPr>
          <p:nvPr/>
        </p:nvCxnSpPr>
        <p:spPr>
          <a:xfrm>
            <a:off x="467831" y="917805"/>
            <a:ext cx="6204818" cy="45250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99C970D-3FC9-32F7-CC7C-00DF08684957}"/>
              </a:ext>
            </a:extLst>
          </p:cNvPr>
          <p:cNvSpPr/>
          <p:nvPr/>
        </p:nvSpPr>
        <p:spPr>
          <a:xfrm>
            <a:off x="3011008" y="27263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6D1A2B-CFBE-E8EF-86C0-0CC2F5D62EE3}"/>
              </a:ext>
            </a:extLst>
          </p:cNvPr>
          <p:cNvCxnSpPr>
            <a:cxnSpLocks/>
          </p:cNvCxnSpPr>
          <p:nvPr/>
        </p:nvCxnSpPr>
        <p:spPr>
          <a:xfrm flipV="1">
            <a:off x="469557" y="2949393"/>
            <a:ext cx="2672079" cy="3574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-Shape 14">
            <a:extLst>
              <a:ext uri="{FF2B5EF4-FFF2-40B4-BE49-F238E27FC236}">
                <a16:creationId xmlns:a16="http://schemas.microsoft.com/office/drawing/2014/main" id="{1D09A5C4-C517-6FCD-2F2C-84C81743339D}"/>
              </a:ext>
            </a:extLst>
          </p:cNvPr>
          <p:cNvSpPr/>
          <p:nvPr/>
        </p:nvSpPr>
        <p:spPr>
          <a:xfrm rot="2196413">
            <a:off x="2725828" y="2760937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7E8F7-9102-0B13-AD97-357D80E64664}"/>
                  </a:ext>
                </a:extLst>
              </p:cNvPr>
              <p:cNvSpPr txBox="1"/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7E8F7-9102-0B13-AD97-357D80E64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6" y="5956870"/>
                <a:ext cx="455221" cy="492443"/>
              </a:xfrm>
              <a:prstGeom prst="rect">
                <a:avLst/>
              </a:prstGeom>
              <a:blipFill>
                <a:blip r:embed="rId2"/>
                <a:stretch>
                  <a:fillRect l="-8108" r="-5405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>
            <a:extLst>
              <a:ext uri="{FF2B5EF4-FFF2-40B4-BE49-F238E27FC236}">
                <a16:creationId xmlns:a16="http://schemas.microsoft.com/office/drawing/2014/main" id="{6FC3A04C-0D38-3CB5-70B6-933C8B3692DC}"/>
              </a:ext>
            </a:extLst>
          </p:cNvPr>
          <p:cNvSpPr/>
          <p:nvPr/>
        </p:nvSpPr>
        <p:spPr>
          <a:xfrm>
            <a:off x="318392" y="5617029"/>
            <a:ext cx="1650670" cy="18288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A1921-16B7-4F69-D1A6-E0F9A3E4C501}"/>
              </a:ext>
            </a:extLst>
          </p:cNvPr>
          <p:cNvSpPr txBox="1"/>
          <p:nvPr/>
        </p:nvSpPr>
        <p:spPr>
          <a:xfrm rot="18542023">
            <a:off x="1624677" y="3832810"/>
            <a:ext cx="558141" cy="59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B1C3A0-D9BD-CC9D-DCD2-72FB0DE3A9BA}"/>
                  </a:ext>
                </a:extLst>
              </p:cNvPr>
              <p:cNvSpPr txBox="1"/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B1C3A0-D9BD-CC9D-DCD2-72FB0DE3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blipFill>
                <a:blip r:embed="rId3"/>
                <a:stretch>
                  <a:fillRect l="-739" t="-7500" r="-22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4EF2C8-1FFD-01E7-C4DD-AEC20DC19CCA}"/>
              </a:ext>
            </a:extLst>
          </p:cNvPr>
          <p:cNvCxnSpPr>
            <a:cxnSpLocks/>
          </p:cNvCxnSpPr>
          <p:nvPr/>
        </p:nvCxnSpPr>
        <p:spPr>
          <a:xfrm>
            <a:off x="1303533" y="572792"/>
            <a:ext cx="2558978" cy="587652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78C267-2C40-CC9F-FA48-36B75DADC91F}"/>
              </a:ext>
            </a:extLst>
          </p:cNvPr>
          <p:cNvCxnSpPr>
            <a:cxnSpLocks/>
          </p:cNvCxnSpPr>
          <p:nvPr/>
        </p:nvCxnSpPr>
        <p:spPr>
          <a:xfrm>
            <a:off x="449749" y="1902430"/>
            <a:ext cx="6096362" cy="40821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7CFBA7-6579-6561-1097-A5A7F046BB71}"/>
              </a:ext>
            </a:extLst>
          </p:cNvPr>
          <p:cNvCxnSpPr>
            <a:cxnSpLocks/>
          </p:cNvCxnSpPr>
          <p:nvPr/>
        </p:nvCxnSpPr>
        <p:spPr>
          <a:xfrm flipV="1">
            <a:off x="-346524" y="654908"/>
            <a:ext cx="4772162" cy="259026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D5864C-340D-E08E-0A53-5A2C079A71A9}"/>
              </a:ext>
            </a:extLst>
          </p:cNvPr>
          <p:cNvCxnSpPr>
            <a:cxnSpLocks/>
          </p:cNvCxnSpPr>
          <p:nvPr/>
        </p:nvCxnSpPr>
        <p:spPr>
          <a:xfrm flipV="1">
            <a:off x="454909" y="5353039"/>
            <a:ext cx="2910591" cy="11783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-Shape 30">
            <a:extLst>
              <a:ext uri="{FF2B5EF4-FFF2-40B4-BE49-F238E27FC236}">
                <a16:creationId xmlns:a16="http://schemas.microsoft.com/office/drawing/2014/main" id="{E60F618A-D36C-E71D-5E97-E76446A30D04}"/>
              </a:ext>
            </a:extLst>
          </p:cNvPr>
          <p:cNvSpPr/>
          <p:nvPr/>
        </p:nvSpPr>
        <p:spPr>
          <a:xfrm rot="4098616">
            <a:off x="3043844" y="5083623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985F8D-7C6F-9911-C74D-113C1CF8035D}"/>
              </a:ext>
            </a:extLst>
          </p:cNvPr>
          <p:cNvCxnSpPr>
            <a:cxnSpLocks/>
          </p:cNvCxnSpPr>
          <p:nvPr/>
        </p:nvCxnSpPr>
        <p:spPr>
          <a:xfrm flipV="1">
            <a:off x="485341" y="1918372"/>
            <a:ext cx="211605" cy="45810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5CDB3B-1C26-4BB4-1F76-579775A10FBE}"/>
              </a:ext>
            </a:extLst>
          </p:cNvPr>
          <p:cNvCxnSpPr>
            <a:cxnSpLocks/>
          </p:cNvCxnSpPr>
          <p:nvPr/>
        </p:nvCxnSpPr>
        <p:spPr>
          <a:xfrm flipH="1" flipV="1">
            <a:off x="-402483" y="3320225"/>
            <a:ext cx="905079" cy="3179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L-Shape 39">
            <a:extLst>
              <a:ext uri="{FF2B5EF4-FFF2-40B4-BE49-F238E27FC236}">
                <a16:creationId xmlns:a16="http://schemas.microsoft.com/office/drawing/2014/main" id="{B9CBAB07-60FB-FB38-C77F-5A8BA4B8138B}"/>
              </a:ext>
            </a:extLst>
          </p:cNvPr>
          <p:cNvSpPr/>
          <p:nvPr/>
        </p:nvSpPr>
        <p:spPr>
          <a:xfrm rot="16415640">
            <a:off x="699158" y="1938318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3C2305DE-2B90-121D-74E3-BD61205D0C68}"/>
              </a:ext>
            </a:extLst>
          </p:cNvPr>
          <p:cNvSpPr/>
          <p:nvPr/>
        </p:nvSpPr>
        <p:spPr>
          <a:xfrm rot="14468077">
            <a:off x="-298066" y="3238616"/>
            <a:ext cx="304800" cy="290689"/>
          </a:xfrm>
          <a:prstGeom prst="corner">
            <a:avLst>
              <a:gd name="adj1" fmla="val 8025"/>
              <a:gd name="adj2" fmla="val 11728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023CF2-6870-F5DB-B025-79397D23A1D3}"/>
              </a:ext>
            </a:extLst>
          </p:cNvPr>
          <p:cNvSpPr txBox="1"/>
          <p:nvPr/>
        </p:nvSpPr>
        <p:spPr>
          <a:xfrm>
            <a:off x="7096227" y="4023129"/>
            <a:ext cx="42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polar parameter space spanned by EVERY possible line going a point (xo, </a:t>
            </a:r>
            <a:r>
              <a:rPr lang="en-US" dirty="0" err="1"/>
              <a:t>yo</a:t>
            </a:r>
            <a:r>
              <a:rPr lang="en-US" dirty="0"/>
              <a:t>) is given by: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30F793-A8A2-877F-0AB4-9B9B52EE7893}"/>
              </a:ext>
            </a:extLst>
          </p:cNvPr>
          <p:cNvSpPr/>
          <p:nvPr/>
        </p:nvSpPr>
        <p:spPr>
          <a:xfrm>
            <a:off x="1903748" y="192253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581EBC-9E88-99F3-3E8A-18D0BD47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88" y="78447"/>
            <a:ext cx="4738618" cy="38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D9A3-FEEE-B356-3EFA-19BDCED2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DD8EDE-C84B-0E83-0D2B-30B38BB7F609}"/>
              </a:ext>
            </a:extLst>
          </p:cNvPr>
          <p:cNvSpPr/>
          <p:nvPr/>
        </p:nvSpPr>
        <p:spPr>
          <a:xfrm>
            <a:off x="469557" y="654908"/>
            <a:ext cx="6203092" cy="586946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FC131B-DB4C-E133-5F20-D9FE7F682E73}"/>
              </a:ext>
            </a:extLst>
          </p:cNvPr>
          <p:cNvCxnSpPr>
            <a:cxnSpLocks/>
          </p:cNvCxnSpPr>
          <p:nvPr/>
        </p:nvCxnSpPr>
        <p:spPr>
          <a:xfrm>
            <a:off x="467831" y="917805"/>
            <a:ext cx="6204818" cy="45250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6D89099-FD18-475A-0581-362EFB2F662C}"/>
              </a:ext>
            </a:extLst>
          </p:cNvPr>
          <p:cNvSpPr/>
          <p:nvPr/>
        </p:nvSpPr>
        <p:spPr>
          <a:xfrm>
            <a:off x="3011008" y="27263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733F04-D0FE-F29C-215C-E02C15B4CDBE}"/>
                  </a:ext>
                </a:extLst>
              </p:cNvPr>
              <p:cNvSpPr txBox="1"/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733F04-D0FE-F29C-215C-E02C15B4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20" y="5090890"/>
                <a:ext cx="5145191" cy="492443"/>
              </a:xfrm>
              <a:prstGeom prst="rect">
                <a:avLst/>
              </a:prstGeom>
              <a:blipFill>
                <a:blip r:embed="rId2"/>
                <a:stretch>
                  <a:fillRect l="-739" t="-7500" r="-221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38734D88-8445-D692-AB2D-B60892B95F82}"/>
              </a:ext>
            </a:extLst>
          </p:cNvPr>
          <p:cNvSpPr txBox="1"/>
          <p:nvPr/>
        </p:nvSpPr>
        <p:spPr>
          <a:xfrm>
            <a:off x="7096227" y="4023129"/>
            <a:ext cx="425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polar parameter space spanned by EVERY possible line going a point (xo, </a:t>
            </a:r>
            <a:r>
              <a:rPr lang="en-US" dirty="0" err="1"/>
              <a:t>yo</a:t>
            </a:r>
            <a:r>
              <a:rPr lang="en-US" dirty="0"/>
              <a:t>) is given by: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6ABECF-4334-6412-112B-E9E27DFAD102}"/>
              </a:ext>
            </a:extLst>
          </p:cNvPr>
          <p:cNvSpPr/>
          <p:nvPr/>
        </p:nvSpPr>
        <p:spPr>
          <a:xfrm>
            <a:off x="1903748" y="1922533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F53AE-8AD0-3FCB-14C8-9E9CC76D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54" y="140891"/>
            <a:ext cx="4772162" cy="38822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E931137-5398-2945-B5B5-F4852939C475}"/>
              </a:ext>
            </a:extLst>
          </p:cNvPr>
          <p:cNvSpPr/>
          <p:nvPr/>
        </p:nvSpPr>
        <p:spPr>
          <a:xfrm>
            <a:off x="3438577" y="2998485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1F2459-CD1C-CD8A-69B7-7E25270ECA38}"/>
              </a:ext>
            </a:extLst>
          </p:cNvPr>
          <p:cNvSpPr/>
          <p:nvPr/>
        </p:nvSpPr>
        <p:spPr>
          <a:xfrm>
            <a:off x="3849208" y="3317495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E12BDE-24AC-BDCD-4AC8-6C99650803D1}"/>
              </a:ext>
            </a:extLst>
          </p:cNvPr>
          <p:cNvSpPr/>
          <p:nvPr/>
        </p:nvSpPr>
        <p:spPr>
          <a:xfrm>
            <a:off x="2528408" y="2332642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5AA8D7-BA93-BA84-C783-6E2909A8264E}"/>
              </a:ext>
            </a:extLst>
          </p:cNvPr>
          <p:cNvSpPr/>
          <p:nvPr/>
        </p:nvSpPr>
        <p:spPr>
          <a:xfrm>
            <a:off x="1423508" y="1537375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9F561-62D8-7C76-3D35-A10B35576C58}"/>
              </a:ext>
            </a:extLst>
          </p:cNvPr>
          <p:cNvSpPr/>
          <p:nvPr/>
        </p:nvSpPr>
        <p:spPr>
          <a:xfrm>
            <a:off x="890108" y="1143000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1E4AC0-F41D-8E92-7ED1-DEF7651A5FF5}"/>
              </a:ext>
            </a:extLst>
          </p:cNvPr>
          <p:cNvSpPr/>
          <p:nvPr/>
        </p:nvSpPr>
        <p:spPr>
          <a:xfrm>
            <a:off x="4382608" y="3621156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6258D5-656F-3BE3-E989-0351B504C0E4}"/>
              </a:ext>
            </a:extLst>
          </p:cNvPr>
          <p:cNvSpPr/>
          <p:nvPr/>
        </p:nvSpPr>
        <p:spPr>
          <a:xfrm>
            <a:off x="4941408" y="4067347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AAE198-973E-D1C1-F91C-02D59D06B637}"/>
              </a:ext>
            </a:extLst>
          </p:cNvPr>
          <p:cNvSpPr/>
          <p:nvPr/>
        </p:nvSpPr>
        <p:spPr>
          <a:xfrm>
            <a:off x="5525608" y="4484794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1F082D-0151-4DCA-86DA-29E1CED177EE}"/>
              </a:ext>
            </a:extLst>
          </p:cNvPr>
          <p:cNvSpPr/>
          <p:nvPr/>
        </p:nvSpPr>
        <p:spPr>
          <a:xfrm>
            <a:off x="6186008" y="4954818"/>
            <a:ext cx="130628" cy="2721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581DB-A02C-0166-4240-00BE8FB96D91}"/>
                  </a:ext>
                </a:extLst>
              </p:cNvPr>
              <p:cNvSpPr txBox="1"/>
              <p:nvPr/>
            </p:nvSpPr>
            <p:spPr>
              <a:xfrm>
                <a:off x="9664700" y="738091"/>
                <a:ext cx="12319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R=6.4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=0.471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3581DB-A02C-0166-4240-00BE8FB9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0" y="738091"/>
                <a:ext cx="1231900" cy="923330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9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403CD7-854B-C1CB-24C5-159E1A74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506" y="1422400"/>
            <a:ext cx="3495542" cy="358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2BBB3-8C15-7460-6A8E-815EE218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844" y="1422400"/>
            <a:ext cx="3969856" cy="392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1420D-CD5C-8254-63C2-0E34DC810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1422400"/>
            <a:ext cx="3495542" cy="358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31351-5FE2-8B41-E08B-7E3ADCD09D7C}"/>
              </a:ext>
            </a:extLst>
          </p:cNvPr>
          <p:cNvSpPr txBox="1"/>
          <p:nvPr/>
        </p:nvSpPr>
        <p:spPr>
          <a:xfrm>
            <a:off x="744471" y="9144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E0F09-0FFD-A3C1-6B9D-F2B8B2DE9D39}"/>
              </a:ext>
            </a:extLst>
          </p:cNvPr>
          <p:cNvSpPr txBox="1"/>
          <p:nvPr/>
        </p:nvSpPr>
        <p:spPr>
          <a:xfrm>
            <a:off x="8535082" y="789801"/>
            <a:ext cx="309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Hough Transform of all Canny Edge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F8B7F-86AC-5A37-FAAD-33BC26E9E860}"/>
              </a:ext>
            </a:extLst>
          </p:cNvPr>
          <p:cNvSpPr txBox="1"/>
          <p:nvPr/>
        </p:nvSpPr>
        <p:spPr>
          <a:xfrm>
            <a:off x="4696927" y="707767"/>
            <a:ext cx="229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Cany Edge Filter &amp; Binary mask </a:t>
            </a:r>
          </a:p>
        </p:txBody>
      </p:sp>
    </p:spTree>
    <p:extLst>
      <p:ext uri="{BB962C8B-B14F-4D97-AF65-F5344CB8AC3E}">
        <p14:creationId xmlns:p14="http://schemas.microsoft.com/office/powerpoint/2010/main" val="274769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FF658-E0CD-462A-DFC3-147C02AB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11313"/>
            <a:ext cx="4368800" cy="401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DE340-5717-F51D-782D-7BFFABA7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65" y="1611313"/>
            <a:ext cx="3815159" cy="3915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61BE90-0376-48AA-B54B-5D1A45DEA1E9}"/>
                  </a:ext>
                </a:extLst>
              </p:cNvPr>
              <p:cNvSpPr txBox="1"/>
              <p:nvPr/>
            </p:nvSpPr>
            <p:spPr>
              <a:xfrm>
                <a:off x="5981069" y="3854731"/>
                <a:ext cx="153106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61BE90-0376-48AA-B54B-5D1A45DEA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069" y="3854731"/>
                <a:ext cx="1531060" cy="569580"/>
              </a:xfrm>
              <a:prstGeom prst="rect">
                <a:avLst/>
              </a:prstGeom>
              <a:blipFill>
                <a:blip r:embed="rId4"/>
                <a:stretch>
                  <a:fillRect l="-820" t="-4348" r="-409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0C9837-2F52-3AAB-E6E9-CC972C979486}"/>
                  </a:ext>
                </a:extLst>
              </p:cNvPr>
              <p:cNvSpPr txBox="1"/>
              <p:nvPr/>
            </p:nvSpPr>
            <p:spPr>
              <a:xfrm>
                <a:off x="6019587" y="4600357"/>
                <a:ext cx="1226297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0C9837-2F52-3AAB-E6E9-CC972C97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87" y="4600357"/>
                <a:ext cx="1226297" cy="523541"/>
              </a:xfrm>
              <a:prstGeom prst="rect">
                <a:avLst/>
              </a:prstGeom>
              <a:blipFill>
                <a:blip r:embed="rId5"/>
                <a:stretch>
                  <a:fillRect l="-4082" t="-2381" r="-612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C89F98-1182-84A7-D943-A234F4E3A95B}"/>
              </a:ext>
            </a:extLst>
          </p:cNvPr>
          <p:cNvSpPr txBox="1"/>
          <p:nvPr/>
        </p:nvSpPr>
        <p:spPr>
          <a:xfrm>
            <a:off x="4827695" y="1611313"/>
            <a:ext cx="246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most intense spots on the image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8E20B-139D-D47A-E841-743221A4A57B}"/>
              </a:ext>
            </a:extLst>
          </p:cNvPr>
          <p:cNvSpPr txBox="1"/>
          <p:nvPr/>
        </p:nvSpPr>
        <p:spPr>
          <a:xfrm>
            <a:off x="4453660" y="2761456"/>
            <a:ext cx="135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Top 10 crossings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62458F-184C-CF17-157E-42F06C5754D6}"/>
              </a:ext>
            </a:extLst>
          </p:cNvPr>
          <p:cNvCxnSpPr/>
          <p:nvPr/>
        </p:nvCxnSpPr>
        <p:spPr>
          <a:xfrm flipH="1">
            <a:off x="3860800" y="3569212"/>
            <a:ext cx="966895" cy="62717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ABB49CA-6E65-2963-D656-A0EFACD35DDB}"/>
              </a:ext>
            </a:extLst>
          </p:cNvPr>
          <p:cNvSpPr/>
          <p:nvPr/>
        </p:nvSpPr>
        <p:spPr>
          <a:xfrm>
            <a:off x="5981069" y="3407787"/>
            <a:ext cx="1677031" cy="300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326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Hough Lines and Transforms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Hough Circles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Huppert, Theodore J</dc:creator>
  <cp:lastModifiedBy>Huppert, Theodore J</cp:lastModifiedBy>
  <cp:revision>3</cp:revision>
  <dcterms:created xsi:type="dcterms:W3CDTF">2025-10-19T21:44:02Z</dcterms:created>
  <dcterms:modified xsi:type="dcterms:W3CDTF">2025-10-20T21:54:16Z</dcterms:modified>
</cp:coreProperties>
</file>