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322" r:id="rId3"/>
    <p:sldId id="274" r:id="rId4"/>
    <p:sldId id="333" r:id="rId5"/>
    <p:sldId id="275" r:id="rId6"/>
    <p:sldId id="345" r:id="rId7"/>
    <p:sldId id="277" r:id="rId8"/>
    <p:sldId id="354" r:id="rId9"/>
    <p:sldId id="355" r:id="rId10"/>
    <p:sldId id="346" r:id="rId11"/>
    <p:sldId id="358" r:id="rId12"/>
    <p:sldId id="359" r:id="rId13"/>
    <p:sldId id="360" r:id="rId14"/>
    <p:sldId id="381" r:id="rId15"/>
    <p:sldId id="380" r:id="rId16"/>
    <p:sldId id="382" r:id="rId17"/>
    <p:sldId id="356" r:id="rId18"/>
    <p:sldId id="347" r:id="rId19"/>
    <p:sldId id="348" r:id="rId20"/>
    <p:sldId id="349" r:id="rId21"/>
    <p:sldId id="350" r:id="rId22"/>
    <p:sldId id="353" r:id="rId23"/>
    <p:sldId id="335" r:id="rId24"/>
    <p:sldId id="337" r:id="rId25"/>
    <p:sldId id="338" r:id="rId26"/>
    <p:sldId id="339" r:id="rId27"/>
    <p:sldId id="340" r:id="rId28"/>
    <p:sldId id="357" r:id="rId29"/>
    <p:sldId id="351" r:id="rId30"/>
    <p:sldId id="352" r:id="rId31"/>
    <p:sldId id="283" r:id="rId32"/>
    <p:sldId id="3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94856"/>
  </p:normalViewPr>
  <p:slideViewPr>
    <p:cSldViewPr snapToGrid="0">
      <p:cViewPr>
        <p:scale>
          <a:sx n="116" d="100"/>
          <a:sy n="116" d="100"/>
        </p:scale>
        <p:origin x="-6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182BA-D6B2-8C4C-A437-30BC8B3E8EFF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5C116-8FE2-EF4A-B3C0-8D05856357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5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440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5C116-8FE2-EF4A-B3C0-8D05856357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2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emf"/><Relationship Id="rId7" Type="http://schemas.openxmlformats.org/officeDocument/2006/relationships/image" Target="../media/image23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90.png"/><Relationship Id="rId3" Type="http://schemas.openxmlformats.org/officeDocument/2006/relationships/image" Target="../media/image80.png"/><Relationship Id="rId7" Type="http://schemas.openxmlformats.org/officeDocument/2006/relationships/image" Target="../media/image26.emf"/><Relationship Id="rId12" Type="http://schemas.openxmlformats.org/officeDocument/2006/relationships/image" Target="../media/image89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0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7/d1b/group__imgproc__misc.html#ggaa9e58d2860d4afa658ef70a9b1115576a19120b1a11d8067576cc24f4d2f03754" TargetMode="External"/><Relationship Id="rId2" Type="http://schemas.openxmlformats.org/officeDocument/2006/relationships/hyperlink" Target="https://docs.opencv.org/4.x/d7/d1b/group__imgproc__misc.html#ggaa9e58d2860d4afa658ef70a9b1115576a147222a96556ebc1d948b372bcd7ac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opencv.org/4.x/d7/d1b/group__imgproc__misc.html#ggaa9e58d2860d4afa658ef70a9b1115576a47518a30aae90d799035bdcf0bb39a50" TargetMode="External"/><Relationship Id="rId5" Type="http://schemas.openxmlformats.org/officeDocument/2006/relationships/hyperlink" Target="https://docs.opencv.org/4.x/d7/d1b/group__imgproc__misc.html#ggaa9e58d2860d4afa658ef70a9b1115576a0e50a338a4b711a8c48f06a6b105dd98" TargetMode="External"/><Relationship Id="rId4" Type="http://schemas.openxmlformats.org/officeDocument/2006/relationships/hyperlink" Target="https://docs.opencv.org/4.x/d7/d1b/group__imgproc__misc.html#ggaa9e58d2860d4afa658ef70a9b1115576ac7e89a5e95490116e7d2082b3096b2b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2</a:t>
            </a:r>
            <a:br>
              <a:rPr lang="en-US" dirty="0"/>
            </a:br>
            <a:r>
              <a:rPr lang="en-US" dirty="0"/>
              <a:t>Operations on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A0098-675E-E0C4-8109-2166A249C06F}"/>
              </a:ext>
            </a:extLst>
          </p:cNvPr>
          <p:cNvSpPr txBox="1">
            <a:spLocks/>
          </p:cNvSpPr>
          <p:nvPr/>
        </p:nvSpPr>
        <p:spPr>
          <a:xfrm>
            <a:off x="660981" y="3745468"/>
            <a:ext cx="9144000" cy="222353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Mathematical operations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Bitwise/Logical operations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Dealing with overflow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Masking and thresholding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851E5E0-3A82-2E4F-FB1E-D259ADA60F08}"/>
              </a:ext>
            </a:extLst>
          </p:cNvPr>
          <p:cNvSpPr/>
          <p:nvPr/>
        </p:nvSpPr>
        <p:spPr>
          <a:xfrm>
            <a:off x="6337229" y="3529567"/>
            <a:ext cx="2599508" cy="2655332"/>
          </a:xfrm>
          <a:prstGeom prst="ellipse">
            <a:avLst/>
          </a:prstGeom>
          <a:solidFill>
            <a:schemeClr val="accent1">
              <a:alpha val="52764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AF2B8B-9EBF-3182-6B97-80E3457BCB06}"/>
              </a:ext>
            </a:extLst>
          </p:cNvPr>
          <p:cNvSpPr/>
          <p:nvPr/>
        </p:nvSpPr>
        <p:spPr>
          <a:xfrm>
            <a:off x="7952669" y="3529567"/>
            <a:ext cx="2599508" cy="2655332"/>
          </a:xfrm>
          <a:prstGeom prst="ellipse">
            <a:avLst/>
          </a:prstGeom>
          <a:solidFill>
            <a:srgbClr val="FF0000">
              <a:alpha val="5692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3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210803-3123-F78D-B7CD-C82CF941E461}"/>
              </a:ext>
            </a:extLst>
          </p:cNvPr>
          <p:cNvSpPr txBox="1"/>
          <p:nvPr/>
        </p:nvSpPr>
        <p:spPr>
          <a:xfrm>
            <a:off x="3338257" y="1511166"/>
            <a:ext cx="2757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Point Spread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709072-FFE3-E17B-A2AF-B784B92F13B0}"/>
                  </a:ext>
                </a:extLst>
              </p:cNvPr>
              <p:cNvSpPr txBox="1"/>
              <p:nvPr/>
            </p:nvSpPr>
            <p:spPr>
              <a:xfrm>
                <a:off x="5130265" y="2285756"/>
                <a:ext cx="17967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709072-FFE3-E17B-A2AF-B784B92F1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65" y="2285756"/>
                <a:ext cx="1796710" cy="430887"/>
              </a:xfrm>
              <a:prstGeom prst="rect">
                <a:avLst/>
              </a:prstGeom>
              <a:blipFill>
                <a:blip r:embed="rId3"/>
                <a:stretch>
                  <a:fillRect l="-4930" t="-2857" r="-6338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6D7B2-C551-4A60-A240-096F03FF6D96}"/>
                  </a:ext>
                </a:extLst>
              </p:cNvPr>
              <p:cNvSpPr txBox="1"/>
              <p:nvPr/>
            </p:nvSpPr>
            <p:spPr>
              <a:xfrm>
                <a:off x="5130265" y="4135842"/>
                <a:ext cx="23840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36D7B2-C551-4A60-A240-096F03FF6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265" y="4135842"/>
                <a:ext cx="2384050" cy="430887"/>
              </a:xfrm>
              <a:prstGeom prst="rect">
                <a:avLst/>
              </a:prstGeom>
              <a:blipFill>
                <a:blip r:embed="rId4"/>
                <a:stretch>
                  <a:fillRect l="-3723" t="-2857" r="-478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4B592C-5F33-281B-D617-51CAD0E314AC}"/>
              </a:ext>
            </a:extLst>
          </p:cNvPr>
          <p:cNvSpPr txBox="1"/>
          <p:nvPr/>
        </p:nvSpPr>
        <p:spPr>
          <a:xfrm>
            <a:off x="4307027" y="3686477"/>
            <a:ext cx="1646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invariant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3EBA52-E86E-64D4-78B2-B100E9B11D65}"/>
              </a:ext>
            </a:extLst>
          </p:cNvPr>
          <p:cNvSpPr txBox="1"/>
          <p:nvPr/>
        </p:nvSpPr>
        <p:spPr>
          <a:xfrm>
            <a:off x="4345528" y="1851146"/>
            <a:ext cx="101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General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500C6-E243-364E-7B58-CBF9FFDFB017}"/>
              </a:ext>
            </a:extLst>
          </p:cNvPr>
          <p:cNvSpPr txBox="1"/>
          <p:nvPr/>
        </p:nvSpPr>
        <p:spPr>
          <a:xfrm>
            <a:off x="5358498" y="2839453"/>
            <a:ext cx="655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varies depending on which position (</a:t>
            </a:r>
            <a:r>
              <a:rPr lang="en-US" dirty="0" err="1"/>
              <a:t>x,y</a:t>
            </a:r>
            <a:r>
              <a:rPr lang="en-US" dirty="0"/>
              <a:t>) in the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2FE83B-F31E-1BF8-7CE5-2C2167F2E958}"/>
              </a:ext>
            </a:extLst>
          </p:cNvPr>
          <p:cNvSpPr txBox="1"/>
          <p:nvPr/>
        </p:nvSpPr>
        <p:spPr>
          <a:xfrm>
            <a:off x="5493252" y="4798200"/>
            <a:ext cx="5811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is independent of the position (</a:t>
            </a:r>
            <a:r>
              <a:rPr lang="en-US" dirty="0" err="1"/>
              <a:t>x,y</a:t>
            </a:r>
            <a:r>
              <a:rPr lang="en-US" dirty="0"/>
              <a:t>) in the image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3AFF7-4EB4-0DC0-4345-72BE99A66D53}"/>
              </a:ext>
            </a:extLst>
          </p:cNvPr>
          <p:cNvGrpSpPr/>
          <p:nvPr/>
        </p:nvGrpSpPr>
        <p:grpSpPr>
          <a:xfrm>
            <a:off x="1081103" y="2506715"/>
            <a:ext cx="2539975" cy="2743193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B1E443-656F-FE89-550F-94F02EEE65DD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C0E143-0D21-9D70-C805-14033F0AFA74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1136A38C-C7E8-E8E7-65D0-6096CFD84F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785EBC8-C222-6AC4-14A2-3B64DA999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7424C71-0245-C941-C265-81B3974DB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021A35C-E96A-7898-68AE-9BE4CE0E60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F2AC8BF-0539-74B2-1483-61F0C0F93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E843F69-29D5-6F97-C5C3-A180D9EC63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1068300-F9D6-6DB2-0537-36D05E7429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58389A-EC0D-AB65-3267-4FEC75B9FB48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EB93441-FCAE-E9A6-5276-1EAB5778F5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C8E1B46-FA76-5D8E-CAF1-0F52431B93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2DE5504-DDF2-0092-C301-FCAA91AC5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5A26F9E-FCB9-637A-88F1-0EFEFC72AA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2F69A8-32FA-B4FF-D611-0C23797E0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80D549A-3155-915C-59DC-81BC7F82DF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1CC20D-69BB-10EE-65C0-CA93FF16F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3431B99-5A86-7962-CD70-7F7F1A752708}"/>
              </a:ext>
            </a:extLst>
          </p:cNvPr>
          <p:cNvSpPr txBox="1"/>
          <p:nvPr/>
        </p:nvSpPr>
        <p:spPr>
          <a:xfrm>
            <a:off x="2128973" y="3453899"/>
            <a:ext cx="7057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(</a:t>
            </a:r>
            <a:r>
              <a:rPr lang="en-US" sz="2400" dirty="0" err="1">
                <a:solidFill>
                  <a:srgbClr val="FF0000"/>
                </a:solidFill>
              </a:rPr>
              <a:t>x,y</a:t>
            </a:r>
            <a:r>
              <a:rPr lang="en-US" sz="24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F7AB1BC-6E33-AC1C-12D9-C78B5D5138DE}"/>
              </a:ext>
            </a:extLst>
          </p:cNvPr>
          <p:cNvSpPr txBox="1"/>
          <p:nvPr/>
        </p:nvSpPr>
        <p:spPr>
          <a:xfrm>
            <a:off x="2957052" y="345389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034F06-AA61-14F8-808A-AA83387B2DD8}"/>
              </a:ext>
            </a:extLst>
          </p:cNvPr>
          <p:cNvSpPr txBox="1"/>
          <p:nvPr/>
        </p:nvSpPr>
        <p:spPr>
          <a:xfrm>
            <a:off x="2943600" y="2728993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924D4D2-7635-08C6-EB59-3B38F692FD91}"/>
              </a:ext>
            </a:extLst>
          </p:cNvPr>
          <p:cNvCxnSpPr/>
          <p:nvPr/>
        </p:nvCxnSpPr>
        <p:spPr>
          <a:xfrm>
            <a:off x="2510023" y="3878311"/>
            <a:ext cx="64931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4D5EDF5-87E9-A2E1-101A-D754E8CB1816}"/>
              </a:ext>
            </a:extLst>
          </p:cNvPr>
          <p:cNvCxnSpPr>
            <a:cxnSpLocks/>
          </p:cNvCxnSpPr>
          <p:nvPr/>
        </p:nvCxnSpPr>
        <p:spPr>
          <a:xfrm flipV="1">
            <a:off x="3310636" y="2959825"/>
            <a:ext cx="0" cy="80902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234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E2091-6E26-871D-D13D-AC82B0BAA54C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5C16D-C168-05E9-2C87-98E4979D01F4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F5C16D-C168-05E9-2C87-98E4979D0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D45A9-7881-BB22-71AF-34B5AA51A31C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6D45A9-7881-BB22-71AF-34B5AA51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967E395-753A-0D6B-B991-996FD92CC0BC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22B71B-B97F-0091-952C-14A719DBF1E9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</p:spTree>
    <p:extLst>
      <p:ext uri="{BB962C8B-B14F-4D97-AF65-F5344CB8AC3E}">
        <p14:creationId xmlns:p14="http://schemas.microsoft.com/office/powerpoint/2010/main" val="2814718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79BB1-2098-F497-6E41-A07040403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BAF5D-5607-F6CD-606A-10DC196A3C7D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C20D57-F4EC-127A-19F1-5C0A542C0698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C20D57-F4EC-127A-19F1-5C0A542C0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46142-CF6D-0179-70B4-C29B4E65DEB0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A46142-CF6D-0179-70B4-C29B4E65D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CA318F-C8B7-EA30-88DD-80B8793269EE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111CE-FB88-A4C0-4D7E-4EF4262B8908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486395-D622-9D0B-5E6F-4AEC895C9AD7}"/>
              </a:ext>
            </a:extLst>
          </p:cNvPr>
          <p:cNvSpPr/>
          <p:nvPr/>
        </p:nvSpPr>
        <p:spPr>
          <a:xfrm>
            <a:off x="1569077" y="5383369"/>
            <a:ext cx="1828800" cy="5409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8DDF457-35AE-E04B-D64F-5E2222CA30DA}"/>
              </a:ext>
            </a:extLst>
          </p:cNvPr>
          <p:cNvCxnSpPr/>
          <p:nvPr/>
        </p:nvCxnSpPr>
        <p:spPr>
          <a:xfrm>
            <a:off x="575525" y="5924282"/>
            <a:ext cx="405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3F840E-13C9-B5D9-A315-50A873DEF93F}"/>
              </a:ext>
            </a:extLst>
          </p:cNvPr>
          <p:cNvCxnSpPr>
            <a:cxnSpLocks/>
          </p:cNvCxnSpPr>
          <p:nvPr/>
        </p:nvCxnSpPr>
        <p:spPr>
          <a:xfrm flipV="1">
            <a:off x="2483477" y="3771900"/>
            <a:ext cx="0" cy="252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F0E14-A8F1-DA9E-2132-A4598C693C51}"/>
                  </a:ext>
                </a:extLst>
              </p:cNvPr>
              <p:cNvSpPr txBox="1"/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EF0E14-A8F1-DA9E-2132-A4598C693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0E3BA6F-9879-4862-8C83-2391ACDDFEDE}"/>
              </a:ext>
            </a:extLst>
          </p:cNvPr>
          <p:cNvSpPr txBox="1"/>
          <p:nvPr/>
        </p:nvSpPr>
        <p:spPr>
          <a:xfrm>
            <a:off x="3356025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54952-4BD8-F01D-41DC-9CC7058F1CAC}"/>
              </a:ext>
            </a:extLst>
          </p:cNvPr>
          <p:cNvSpPr txBox="1"/>
          <p:nvPr/>
        </p:nvSpPr>
        <p:spPr>
          <a:xfrm>
            <a:off x="2937764" y="4570007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low-pass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15A7AF-9220-0350-7A7A-2153048EB63C}"/>
              </a:ext>
            </a:extLst>
          </p:cNvPr>
          <p:cNvSpPr txBox="1"/>
          <p:nvPr/>
        </p:nvSpPr>
        <p:spPr>
          <a:xfrm>
            <a:off x="2190572" y="6254202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6E1A11-1F11-570D-2ABC-1D3BEA204443}"/>
              </a:ext>
            </a:extLst>
          </p:cNvPr>
          <p:cNvSpPr txBox="1"/>
          <p:nvPr/>
        </p:nvSpPr>
        <p:spPr>
          <a:xfrm>
            <a:off x="1380159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-f</a:t>
            </a:r>
          </a:p>
        </p:txBody>
      </p:sp>
      <p:pic>
        <p:nvPicPr>
          <p:cNvPr id="16" name="Picture 2" descr="Sinc Function - an overview | ScienceDirect Topics">
            <a:extLst>
              <a:ext uri="{FF2B5EF4-FFF2-40B4-BE49-F238E27FC236}">
                <a16:creationId xmlns:a16="http://schemas.microsoft.com/office/drawing/2014/main" id="{5EE81F1F-D956-BF9C-1AC2-E2B4B71A3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00" y="4128453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A1644-A225-0FCB-F201-AD5565F201F0}"/>
                  </a:ext>
                </a:extLst>
              </p:cNvPr>
              <p:cNvSpPr txBox="1"/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𝐿𝑃𝐹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5A1644-A225-0FCB-F201-AD5565F2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74FAA9E-C847-D599-57ED-E4ADC6049AFD}"/>
              </a:ext>
            </a:extLst>
          </p:cNvPr>
          <p:cNvSpPr txBox="1"/>
          <p:nvPr/>
        </p:nvSpPr>
        <p:spPr>
          <a:xfrm>
            <a:off x="9226603" y="5185656"/>
            <a:ext cx="1996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Wiggles extend forever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25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1D4B-78F0-AD6A-6EED-D12D2D33A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6E18B2-04C0-31C5-914F-5E59AADC40A1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521DEB-0E7D-741E-8226-B7DFA6D49E4F}"/>
                  </a:ext>
                </a:extLst>
              </p:cNvPr>
              <p:cNvSpPr txBox="1"/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521DEB-0E7D-741E-8226-B7DFA6D49E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761" y="1732287"/>
                <a:ext cx="2234266" cy="492443"/>
              </a:xfrm>
              <a:prstGeom prst="rect">
                <a:avLst/>
              </a:prstGeom>
              <a:blipFill>
                <a:blip r:embed="rId2"/>
                <a:stretch>
                  <a:fillRect l="-3955" t="-2500" r="-6215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9532-968A-40D5-0C27-88788F81DB3C}"/>
                  </a:ext>
                </a:extLst>
              </p:cNvPr>
              <p:cNvSpPr txBox="1"/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469532-968A-40D5-0C27-88788F81D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714" y="1732286"/>
                <a:ext cx="1824730" cy="492443"/>
              </a:xfrm>
              <a:prstGeom prst="rect">
                <a:avLst/>
              </a:prstGeom>
              <a:blipFill>
                <a:blip r:embed="rId3"/>
                <a:stretch>
                  <a:fillRect l="-4828" t="-2500" r="-7586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FA9A28F-CB0D-ED15-215B-CAC693F1C3F2}"/>
              </a:ext>
            </a:extLst>
          </p:cNvPr>
          <p:cNvSpPr txBox="1"/>
          <p:nvPr/>
        </p:nvSpPr>
        <p:spPr>
          <a:xfrm>
            <a:off x="2373305" y="2668760"/>
            <a:ext cx="2734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Multiplication in the Fourier domain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92272F-9F06-AA31-ED86-1B08748544BE}"/>
              </a:ext>
            </a:extLst>
          </p:cNvPr>
          <p:cNvSpPr txBox="1"/>
          <p:nvPr/>
        </p:nvSpPr>
        <p:spPr>
          <a:xfrm>
            <a:off x="6805555" y="2675342"/>
            <a:ext cx="2421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 in the Time domain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7F77EC-F140-2131-FA56-E3F49499B8FB}"/>
              </a:ext>
            </a:extLst>
          </p:cNvPr>
          <p:cNvSpPr/>
          <p:nvPr/>
        </p:nvSpPr>
        <p:spPr>
          <a:xfrm>
            <a:off x="1569077" y="5383369"/>
            <a:ext cx="1828800" cy="540913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ACD4B2E-C2D3-66B2-AF20-C8AD36D593AA}"/>
              </a:ext>
            </a:extLst>
          </p:cNvPr>
          <p:cNvCxnSpPr/>
          <p:nvPr/>
        </p:nvCxnSpPr>
        <p:spPr>
          <a:xfrm>
            <a:off x="575525" y="5924282"/>
            <a:ext cx="40568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D6AFB61-BE0A-C3DE-BCF8-D3BD00E4A741}"/>
              </a:ext>
            </a:extLst>
          </p:cNvPr>
          <p:cNvCxnSpPr>
            <a:cxnSpLocks/>
          </p:cNvCxnSpPr>
          <p:nvPr/>
        </p:nvCxnSpPr>
        <p:spPr>
          <a:xfrm flipV="1">
            <a:off x="2483477" y="3771900"/>
            <a:ext cx="0" cy="2523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EFFE5-DE42-BF5D-2639-CFF950D248C5}"/>
                  </a:ext>
                </a:extLst>
              </p:cNvPr>
              <p:cNvSpPr txBox="1"/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𝐿𝑃𝐹</m:t>
                          </m:r>
                        </m:sub>
                      </m:sSub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5EFFE5-DE42-BF5D-2639-CFF950D24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151" y="3759121"/>
                <a:ext cx="1583249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333332D-E687-BB35-DA80-054DFEC1DD5B}"/>
              </a:ext>
            </a:extLst>
          </p:cNvPr>
          <p:cNvSpPr txBox="1"/>
          <p:nvPr/>
        </p:nvSpPr>
        <p:spPr>
          <a:xfrm>
            <a:off x="3356025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54518C-2410-DE1F-33EE-59F44B51EB19}"/>
              </a:ext>
            </a:extLst>
          </p:cNvPr>
          <p:cNvSpPr txBox="1"/>
          <p:nvPr/>
        </p:nvSpPr>
        <p:spPr>
          <a:xfrm>
            <a:off x="2937764" y="4570007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Ideal low-pass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63A61B-E8BA-7387-E96C-986D3A201C96}"/>
              </a:ext>
            </a:extLst>
          </p:cNvPr>
          <p:cNvSpPr txBox="1"/>
          <p:nvPr/>
        </p:nvSpPr>
        <p:spPr>
          <a:xfrm>
            <a:off x="2190572" y="6254202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9097F4-02CC-A0BF-0DAC-C04466FE3287}"/>
              </a:ext>
            </a:extLst>
          </p:cNvPr>
          <p:cNvSpPr txBox="1"/>
          <p:nvPr/>
        </p:nvSpPr>
        <p:spPr>
          <a:xfrm>
            <a:off x="1380159" y="5956063"/>
            <a:ext cx="606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-f</a:t>
            </a:r>
          </a:p>
        </p:txBody>
      </p:sp>
      <p:pic>
        <p:nvPicPr>
          <p:cNvPr id="16" name="Picture 2" descr="Sinc Function - an overview | ScienceDirect Topics">
            <a:extLst>
              <a:ext uri="{FF2B5EF4-FFF2-40B4-BE49-F238E27FC236}">
                <a16:creationId xmlns:a16="http://schemas.microsoft.com/office/drawing/2014/main" id="{A293AC0B-9EEB-A292-11D5-B52FE5556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200" y="4128453"/>
            <a:ext cx="3575758" cy="2114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48EF-7A4E-AA88-2B79-A92A8D16CF84}"/>
                  </a:ext>
                </a:extLst>
              </p:cNvPr>
              <p:cNvSpPr txBox="1"/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sz="18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𝐿𝑃𝐹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9348EF-7A4E-AA88-2B79-A92A8D16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567" y="3574455"/>
                <a:ext cx="609407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BDAD548-EEE1-235B-BB32-9E409E31FBA5}"/>
              </a:ext>
            </a:extLst>
          </p:cNvPr>
          <p:cNvSpPr txBox="1"/>
          <p:nvPr/>
        </p:nvSpPr>
        <p:spPr>
          <a:xfrm>
            <a:off x="9184293" y="4460039"/>
            <a:ext cx="1996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 or taper the response to zero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28A367-BE60-FF4C-B694-5519AD4BE87D}"/>
              </a:ext>
            </a:extLst>
          </p:cNvPr>
          <p:cNvCxnSpPr/>
          <p:nvPr/>
        </p:nvCxnSpPr>
        <p:spPr>
          <a:xfrm flipH="1">
            <a:off x="6096000" y="4570007"/>
            <a:ext cx="1821084" cy="138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C347D-5E98-E43F-E89C-11634AD3EDF0}"/>
              </a:ext>
            </a:extLst>
          </p:cNvPr>
          <p:cNvCxnSpPr>
            <a:cxnSpLocks/>
          </p:cNvCxnSpPr>
          <p:nvPr/>
        </p:nvCxnSpPr>
        <p:spPr>
          <a:xfrm>
            <a:off x="7917084" y="4570007"/>
            <a:ext cx="1886874" cy="1386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232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3B2DD-7920-CC2A-E7F4-0993F55BA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6D4375-ADD8-1E8F-6EBE-73B4CAEAE337}"/>
              </a:ext>
            </a:extLst>
          </p:cNvPr>
          <p:cNvSpPr txBox="1"/>
          <p:nvPr/>
        </p:nvSpPr>
        <p:spPr>
          <a:xfrm>
            <a:off x="376518" y="555812"/>
            <a:ext cx="3628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Windowed FIR Filters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0FBFE9-3B7E-B7FD-7CB9-B595F77B2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364" y="1211428"/>
            <a:ext cx="1684682" cy="18211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1F09A65-DD4F-1B63-0D5B-90C5643A1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06" y="3032567"/>
            <a:ext cx="1731398" cy="182113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5B75427-F17A-732C-E618-42EF65EED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1493" y="4813748"/>
            <a:ext cx="1820847" cy="20442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10B7E1-701C-5EE5-4D01-FFCA98286EDC}"/>
              </a:ext>
            </a:extLst>
          </p:cNvPr>
          <p:cNvSpPr txBox="1"/>
          <p:nvPr/>
        </p:nvSpPr>
        <p:spPr>
          <a:xfrm>
            <a:off x="208344" y="1689904"/>
            <a:ext cx="230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Truncated window (square window)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A56159-BAF0-E0D1-6936-8B9DFFF24B68}"/>
              </a:ext>
            </a:extLst>
          </p:cNvPr>
          <p:cNvSpPr txBox="1"/>
          <p:nvPr/>
        </p:nvSpPr>
        <p:spPr>
          <a:xfrm>
            <a:off x="208344" y="3573804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Triangle window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4D58C4-144B-DF58-FBD4-E44D6EB18B23}"/>
              </a:ext>
            </a:extLst>
          </p:cNvPr>
          <p:cNvSpPr txBox="1"/>
          <p:nvPr/>
        </p:nvSpPr>
        <p:spPr>
          <a:xfrm>
            <a:off x="231702" y="5025611"/>
            <a:ext cx="230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Hann window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DE132150-0C54-3356-D9EE-4BA4A651B9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51420"/>
          <a:stretch>
            <a:fillRect/>
          </a:stretch>
        </p:blipFill>
        <p:spPr>
          <a:xfrm>
            <a:off x="525085" y="5394941"/>
            <a:ext cx="1199910" cy="123497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49513BBB-95E9-70E4-9062-D83D9A7113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r="50007"/>
          <a:stretch>
            <a:fillRect/>
          </a:stretch>
        </p:blipFill>
        <p:spPr>
          <a:xfrm>
            <a:off x="525085" y="3878724"/>
            <a:ext cx="1211118" cy="121129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C29381F-D412-E453-5AF1-28469DF790B8}"/>
              </a:ext>
            </a:extLst>
          </p:cNvPr>
          <p:cNvSpPr txBox="1"/>
          <p:nvPr/>
        </p:nvSpPr>
        <p:spPr>
          <a:xfrm>
            <a:off x="5058136" y="1689904"/>
            <a:ext cx="2912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larger the window &amp; more side lobes of the Sinc included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FD490D-9563-40A2-94C7-06F770C9FFBD}"/>
              </a:ext>
            </a:extLst>
          </p:cNvPr>
          <p:cNvSpPr txBox="1"/>
          <p:nvPr/>
        </p:nvSpPr>
        <p:spPr>
          <a:xfrm>
            <a:off x="9259458" y="1575479"/>
            <a:ext cx="2304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the sharper the transition in the Fourier domain</a:t>
            </a:r>
            <a:endParaRPr lang="en-US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A562DBA6-FB64-7BD5-745E-7E7ECCF47F0A}"/>
              </a:ext>
            </a:extLst>
          </p:cNvPr>
          <p:cNvSpPr/>
          <p:nvPr/>
        </p:nvSpPr>
        <p:spPr>
          <a:xfrm>
            <a:off x="8229600" y="1828800"/>
            <a:ext cx="659757" cy="4166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2030F0-EF99-A597-57B0-6FBBA89A5396}"/>
              </a:ext>
            </a:extLst>
          </p:cNvPr>
          <p:cNvSpPr txBox="1"/>
          <p:nvPr/>
        </p:nvSpPr>
        <p:spPr>
          <a:xfrm>
            <a:off x="5058136" y="3435862"/>
            <a:ext cx="2912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smoother the window transitions to zero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46C976-7A1E-7598-527F-65BDE7BC9FA8}"/>
              </a:ext>
            </a:extLst>
          </p:cNvPr>
          <p:cNvSpPr txBox="1"/>
          <p:nvPr/>
        </p:nvSpPr>
        <p:spPr>
          <a:xfrm>
            <a:off x="9259458" y="3321437"/>
            <a:ext cx="23046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ym typeface="Wingdings" pitchFamily="2" charset="2"/>
              </a:rPr>
              <a:t>the fewer ripples in the pass/stop band in the Fourier domain</a:t>
            </a:r>
            <a:endParaRPr lang="en-US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6F98CC94-DB27-D33D-D594-103BB86AF19E}"/>
              </a:ext>
            </a:extLst>
          </p:cNvPr>
          <p:cNvSpPr/>
          <p:nvPr/>
        </p:nvSpPr>
        <p:spPr>
          <a:xfrm>
            <a:off x="8229600" y="3574758"/>
            <a:ext cx="659757" cy="4166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62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/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98AB5F-6100-DF82-17D1-A85E4205C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55487"/>
                <a:ext cx="1540998" cy="879343"/>
              </a:xfrm>
              <a:prstGeom prst="rect">
                <a:avLst/>
              </a:prstGeom>
              <a:blipFill>
                <a:blip r:embed="rId2"/>
                <a:stretch>
                  <a:fillRect l="-4878" t="-8571" r="-731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/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D7B3A44-D5C7-07E8-0F41-1A626BB3E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2032049"/>
                <a:ext cx="1827936" cy="879343"/>
              </a:xfrm>
              <a:prstGeom prst="rect">
                <a:avLst/>
              </a:prstGeom>
              <a:blipFill>
                <a:blip r:embed="rId3"/>
                <a:stretch>
                  <a:fillRect l="-690" t="-7042" r="-6897" b="-14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/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98AE4C-3633-8D95-7B3F-367B12C0A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3652843"/>
                <a:ext cx="4263988" cy="1352806"/>
              </a:xfrm>
              <a:prstGeom prst="rect">
                <a:avLst/>
              </a:prstGeom>
              <a:blipFill>
                <a:blip r:embed="rId4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/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𝑙𝑜𝑤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𝑢𝑝</m:t>
                              </m:r>
                            </m:sub>
                          </m:sSub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2192B-3C49-419D-658C-8BEC86767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2" y="5174259"/>
                <a:ext cx="4301627" cy="1352806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AC2981E5-996A-1684-95D5-2AA566B54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3166" y="1733023"/>
            <a:ext cx="4318834" cy="16959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E82ED8-DF7A-3BD9-3472-B30E34BD38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1974" y="-20038"/>
            <a:ext cx="4440026" cy="16959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CE92D08-6FB1-5DD0-967F-50CB8F5C51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73166" y="3526366"/>
            <a:ext cx="4318834" cy="16959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C3B4F4-672F-2912-0490-1E02A0D49A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3166" y="5222343"/>
            <a:ext cx="4318834" cy="16959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/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485A15F-9656-5D8D-4E62-ABEE63EF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74223"/>
                <a:ext cx="1596014" cy="787523"/>
              </a:xfrm>
              <a:prstGeom prst="rect">
                <a:avLst/>
              </a:prstGeom>
              <a:blipFill>
                <a:blip r:embed="rId10"/>
                <a:stretch>
                  <a:fillRect l="-3968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/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F29615-E932-30D5-62D1-C0DC3E14C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2032049"/>
                <a:ext cx="2267095" cy="787523"/>
              </a:xfrm>
              <a:prstGeom prst="rect">
                <a:avLst/>
              </a:prstGeom>
              <a:blipFill>
                <a:blip r:embed="rId11"/>
                <a:stretch>
                  <a:fillRect l="-279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/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CE78C82-80A0-9151-A655-104730B7F4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3565990"/>
                <a:ext cx="3054169" cy="799321"/>
              </a:xfrm>
              <a:prstGeom prst="rect">
                <a:avLst/>
              </a:prstGeom>
              <a:blipFill>
                <a:blip r:embed="rId12"/>
                <a:stretch>
                  <a:fillRect l="-2075" r="-41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/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0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𝑢𝑝</m:t>
                                  </m:r>
                                </m:sub>
                              </m:s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𝑙𝑜𝑤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C4C7A0-5DBA-6926-2D40-E8B3900F1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77" y="5265226"/>
                <a:ext cx="3725251" cy="799321"/>
              </a:xfrm>
              <a:prstGeom prst="rect">
                <a:avLst/>
              </a:prstGeom>
              <a:blipFill>
                <a:blip r:embed="rId13"/>
                <a:stretch>
                  <a:fillRect l="-1361" r="-340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0FCEECC-0919-E94A-C487-32F269010513}"/>
              </a:ext>
            </a:extLst>
          </p:cNvPr>
          <p:cNvSpPr txBox="1"/>
          <p:nvPr/>
        </p:nvSpPr>
        <p:spPr>
          <a:xfrm>
            <a:off x="-22277" y="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Low-pass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E101EF-25C1-AB04-F759-60901751928F}"/>
              </a:ext>
            </a:extLst>
          </p:cNvPr>
          <p:cNvSpPr txBox="1"/>
          <p:nvPr/>
        </p:nvSpPr>
        <p:spPr>
          <a:xfrm>
            <a:off x="0" y="1476489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High-pass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1BFF75-16F6-7BC7-C5B4-938A32B8AC9C}"/>
              </a:ext>
            </a:extLst>
          </p:cNvPr>
          <p:cNvSpPr txBox="1"/>
          <p:nvPr/>
        </p:nvSpPr>
        <p:spPr>
          <a:xfrm>
            <a:off x="-22277" y="3106873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Band-pass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DA2B6-68E6-D300-3C24-3202BF866706}"/>
              </a:ext>
            </a:extLst>
          </p:cNvPr>
          <p:cNvSpPr txBox="1"/>
          <p:nvPr/>
        </p:nvSpPr>
        <p:spPr>
          <a:xfrm>
            <a:off x="21464" y="4670350"/>
            <a:ext cx="1827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Notch</a:t>
            </a:r>
          </a:p>
        </p:txBody>
      </p:sp>
    </p:spTree>
    <p:extLst>
      <p:ext uri="{BB962C8B-B14F-4D97-AF65-F5344CB8AC3E}">
        <p14:creationId xmlns:p14="http://schemas.microsoft.com/office/powerpoint/2010/main" val="1500362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EC97D6-E835-BD55-5CA3-4124A5E59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259" y="4175281"/>
            <a:ext cx="4318834" cy="1695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67898F-208E-E522-D7C4-EB94DB680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8259" y="732317"/>
            <a:ext cx="4440026" cy="1695977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12B95E-4492-1AA1-FAEA-E9CF1682A1C5}"/>
              </a:ext>
            </a:extLst>
          </p:cNvPr>
          <p:cNvGraphicFramePr>
            <a:graphicFrameLocks noGrp="1"/>
          </p:cNvGraphicFramePr>
          <p:nvPr/>
        </p:nvGraphicFramePr>
        <p:xfrm>
          <a:off x="5932972" y="4246029"/>
          <a:ext cx="425691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970">
                  <a:extLst>
                    <a:ext uri="{9D8B030D-6E8A-4147-A177-3AD203B41FA5}">
                      <a16:colId xmlns:a16="http://schemas.microsoft.com/office/drawing/2014/main" val="861223517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51505296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217465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364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631F06-8D3C-36DB-EFCE-1925E2035573}"/>
              </a:ext>
            </a:extLst>
          </p:cNvPr>
          <p:cNvGraphicFramePr>
            <a:graphicFrameLocks noGrp="1"/>
          </p:cNvGraphicFramePr>
          <p:nvPr/>
        </p:nvGraphicFramePr>
        <p:xfrm>
          <a:off x="5932972" y="803065"/>
          <a:ext cx="4256910" cy="1554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8970">
                  <a:extLst>
                    <a:ext uri="{9D8B030D-6E8A-4147-A177-3AD203B41FA5}">
                      <a16:colId xmlns:a16="http://schemas.microsoft.com/office/drawing/2014/main" val="861223517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51505296"/>
                    </a:ext>
                  </a:extLst>
                </a:gridCol>
                <a:gridCol w="1418970">
                  <a:extLst>
                    <a:ext uri="{9D8B030D-6E8A-4147-A177-3AD203B41FA5}">
                      <a16:colId xmlns:a16="http://schemas.microsoft.com/office/drawing/2014/main" val="2174652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7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7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62364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6D661046-8C42-A649-4BB8-E62863C1D77E}"/>
              </a:ext>
            </a:extLst>
          </p:cNvPr>
          <p:cNvSpPr/>
          <p:nvPr/>
        </p:nvSpPr>
        <p:spPr>
          <a:xfrm>
            <a:off x="1944234" y="4175281"/>
            <a:ext cx="197073" cy="188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9285F93-93C0-6900-6CFB-3AC4AE123EA9}"/>
              </a:ext>
            </a:extLst>
          </p:cNvPr>
          <p:cNvSpPr/>
          <p:nvPr/>
        </p:nvSpPr>
        <p:spPr>
          <a:xfrm>
            <a:off x="2020737" y="732317"/>
            <a:ext cx="197073" cy="18898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FA7F8-A0FB-CBCD-6D18-9AD04E63F63B}"/>
              </a:ext>
            </a:extLst>
          </p:cNvPr>
          <p:cNvSpPr txBox="1"/>
          <p:nvPr/>
        </p:nvSpPr>
        <p:spPr>
          <a:xfrm>
            <a:off x="4885890" y="1318695"/>
            <a:ext cx="1047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1/16*</a:t>
            </a:r>
          </a:p>
        </p:txBody>
      </p:sp>
    </p:spTree>
    <p:extLst>
      <p:ext uri="{BB962C8B-B14F-4D97-AF65-F5344CB8AC3E}">
        <p14:creationId xmlns:p14="http://schemas.microsoft.com/office/powerpoint/2010/main" val="3353857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B1EC09-0B5A-8FEA-36B3-0A1FD17AC42C}"/>
                  </a:ext>
                </a:extLst>
              </p:cNvPr>
              <p:cNvSpPr txBox="1"/>
              <p:nvPr/>
            </p:nvSpPr>
            <p:spPr>
              <a:xfrm>
                <a:off x="838200" y="238619"/>
                <a:ext cx="361156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B1EC09-0B5A-8FEA-36B3-0A1FD17AC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8619"/>
                <a:ext cx="3611566" cy="677108"/>
              </a:xfrm>
              <a:prstGeom prst="rect">
                <a:avLst/>
              </a:prstGeom>
              <a:blipFill>
                <a:blip r:embed="rId2"/>
                <a:stretch>
                  <a:fillRect l="-3158" t="-1852" r="-3860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13E30E2-406F-EDC8-FA55-F3B48B1BC6F0}"/>
              </a:ext>
            </a:extLst>
          </p:cNvPr>
          <p:cNvGrpSpPr/>
          <p:nvPr/>
        </p:nvGrpSpPr>
        <p:grpSpPr>
          <a:xfrm>
            <a:off x="4449766" y="2392415"/>
            <a:ext cx="2539975" cy="2743193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4B7D739-AC8F-FC02-28B8-603563839046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609463-84FC-E8FA-8F0F-629B1310B021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AC912AE-20C7-EF51-1287-8E1189187A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9902AD-B95C-D015-CA68-71367DFF9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2E75DA5-6B2B-A84B-10AB-D20667AC4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4D5D746-F77E-EF0A-635E-640D4B4748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91A2EB4-662A-681F-8D86-E56415C5A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3A1D714-1897-E92B-B9E4-1E715E92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8797418-89E6-A897-6D8B-2AC714448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43BD07-88D9-FC9A-99B9-92691A854C9E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1FD4C27-77A3-75AA-5B36-116C6247F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7D5EFC97-FCE0-6B63-631A-44777CFB7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26C4DB6-8893-5A1E-8B37-35259A8DF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54B3EF6-2E6E-BD4C-8721-26F3733ED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7A304E5-F995-2098-F863-D9C402E7ED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834D9BA-BE17-18D8-0A56-E49426CBCA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F80CED4-CA61-EEF5-A427-73339385B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7BEFD1-4051-52D9-9769-3DB30986AA2D}"/>
                  </a:ext>
                </a:extLst>
              </p:cNvPr>
              <p:cNvSpPr txBox="1"/>
              <p:nvPr/>
            </p:nvSpPr>
            <p:spPr>
              <a:xfrm>
                <a:off x="3605354" y="1324207"/>
                <a:ext cx="144334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7BEFD1-4051-52D9-9769-3DB30986A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5354" y="1324207"/>
                <a:ext cx="1443344" cy="677108"/>
              </a:xfrm>
              <a:prstGeom prst="rect">
                <a:avLst/>
              </a:prstGeom>
              <a:blipFill>
                <a:blip r:embed="rId3"/>
                <a:stretch>
                  <a:fillRect l="-7826" r="-7826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eft Arrow 23">
            <a:extLst>
              <a:ext uri="{FF2B5EF4-FFF2-40B4-BE49-F238E27FC236}">
                <a16:creationId xmlns:a16="http://schemas.microsoft.com/office/drawing/2014/main" id="{2F635112-2CF5-2F41-4FB1-85101B330CF3}"/>
              </a:ext>
            </a:extLst>
          </p:cNvPr>
          <p:cNvSpPr/>
          <p:nvPr/>
        </p:nvSpPr>
        <p:spPr>
          <a:xfrm>
            <a:off x="3333750" y="2001315"/>
            <a:ext cx="2041068" cy="2084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3976AE2A-DE08-3452-51CC-6428C602AEB0}"/>
              </a:ext>
            </a:extLst>
          </p:cNvPr>
          <p:cNvSpPr/>
          <p:nvPr/>
        </p:nvSpPr>
        <p:spPr>
          <a:xfrm rot="16200000">
            <a:off x="6399569" y="3364983"/>
            <a:ext cx="2041068" cy="20848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456E0-19F1-1566-893F-2DDB4DFD9974}"/>
                  </a:ext>
                </a:extLst>
              </p:cNvPr>
              <p:cNvSpPr txBox="1"/>
              <p:nvPr/>
            </p:nvSpPr>
            <p:spPr>
              <a:xfrm>
                <a:off x="7771548" y="2209800"/>
                <a:ext cx="157267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D2456E0-19F1-1566-893F-2DDB4DFD9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548" y="2209800"/>
                <a:ext cx="1572675" cy="677108"/>
              </a:xfrm>
              <a:prstGeom prst="rect">
                <a:avLst/>
              </a:prstGeom>
              <a:blipFill>
                <a:blip r:embed="rId4"/>
                <a:stretch>
                  <a:fillRect l="-8065" t="-3704" r="-9677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EAD8C88-BECE-ADA8-4237-8A2D39449D46}"/>
              </a:ext>
            </a:extLst>
          </p:cNvPr>
          <p:cNvSpPr txBox="1"/>
          <p:nvPr/>
        </p:nvSpPr>
        <p:spPr>
          <a:xfrm>
            <a:off x="838200" y="5457783"/>
            <a:ext cx="102839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  = </a:t>
            </a:r>
            <a:r>
              <a:rPr lang="en-US" sz="2800" dirty="0" err="1"/>
              <a:t>kron</a:t>
            </a:r>
            <a:r>
              <a:rPr lang="en-US" sz="2800" dirty="0"/>
              <a:t>( </a:t>
            </a:r>
            <a:r>
              <a:rPr lang="en-US" sz="2800" dirty="0" err="1"/>
              <a:t>kron</a:t>
            </a:r>
            <a:r>
              <a:rPr lang="en-US" sz="2800" dirty="0"/>
              <a:t>(H,X), H')</a:t>
            </a:r>
          </a:p>
          <a:p>
            <a:r>
              <a:rPr lang="en-US" sz="2800" dirty="0"/>
              <a:t>Out  = </a:t>
            </a:r>
            <a:r>
              <a:rPr lang="en-US" sz="2800" dirty="0" err="1"/>
              <a:t>np.convolution</a:t>
            </a:r>
            <a:r>
              <a:rPr lang="en-US" sz="2800" dirty="0"/>
              <a:t>( </a:t>
            </a:r>
            <a:r>
              <a:rPr lang="en-US" sz="2800" dirty="0" err="1"/>
              <a:t>np.convolution</a:t>
            </a:r>
            <a:r>
              <a:rPr lang="en-US" sz="2800" dirty="0"/>
              <a:t>(</a:t>
            </a:r>
            <a:r>
              <a:rPr lang="en-US" sz="2800" dirty="0" err="1"/>
              <a:t>X,H,axis</a:t>
            </a:r>
            <a:r>
              <a:rPr lang="en-US" sz="2800" dirty="0"/>
              <a:t>=0), </a:t>
            </a:r>
            <a:r>
              <a:rPr lang="en-US" sz="2800" dirty="0" err="1"/>
              <a:t>H,axis</a:t>
            </a:r>
            <a:r>
              <a:rPr lang="en-US" sz="2800" dirty="0"/>
              <a:t>=1)</a:t>
            </a:r>
          </a:p>
        </p:txBody>
      </p:sp>
    </p:spTree>
    <p:extLst>
      <p:ext uri="{BB962C8B-B14F-4D97-AF65-F5344CB8AC3E}">
        <p14:creationId xmlns:p14="http://schemas.microsoft.com/office/powerpoint/2010/main" val="92725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DBDED-50E6-1DD6-1925-AC82F67BF7AC}"/>
                  </a:ext>
                </a:extLst>
              </p:cNvPr>
              <p:cNvSpPr txBox="1"/>
              <p:nvPr/>
            </p:nvSpPr>
            <p:spPr>
              <a:xfrm>
                <a:off x="4476750" y="1963557"/>
                <a:ext cx="892872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4DBDED-50E6-1DD6-1925-AC82F67BF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0" y="1963557"/>
                <a:ext cx="892872" cy="732573"/>
              </a:xfrm>
              <a:prstGeom prst="rect">
                <a:avLst/>
              </a:prstGeom>
              <a:blipFill>
                <a:blip r:embed="rId2"/>
                <a:stretch>
                  <a:fillRect l="-5634" r="-5634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73F16-E290-942C-C65C-DFCCBB64E5C4}"/>
                  </a:ext>
                </a:extLst>
              </p:cNvPr>
              <p:cNvSpPr txBox="1"/>
              <p:nvPr/>
            </p:nvSpPr>
            <p:spPr>
              <a:xfrm>
                <a:off x="1200150" y="1522507"/>
                <a:ext cx="2470228" cy="1614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D73F16-E290-942C-C65C-DFCCBB64E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150" y="1522507"/>
                <a:ext cx="2470228" cy="1614673"/>
              </a:xfrm>
              <a:prstGeom prst="rect">
                <a:avLst/>
              </a:prstGeom>
              <a:blipFill>
                <a:blip r:embed="rId3"/>
                <a:stretch>
                  <a:fillRect l="-513" t="-1563" r="-1026" b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078A284-57B3-0CEA-4DD6-A69B1DF4CA32}"/>
              </a:ext>
            </a:extLst>
          </p:cNvPr>
          <p:cNvSpPr txBox="1"/>
          <p:nvPr/>
        </p:nvSpPr>
        <p:spPr>
          <a:xfrm>
            <a:off x="1746250" y="3476719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6 x </a:t>
            </a:r>
            <a:r>
              <a:rPr lang="en-US" sz="2800" dirty="0">
                <a:solidFill>
                  <a:srgbClr val="FF0000"/>
                </a:solidFill>
              </a:rPr>
              <a:t>6</a:t>
            </a:r>
            <a:r>
              <a:rPr lang="en-US" sz="2800" dirty="0"/>
              <a:t> 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DDA19-3687-1BC6-AF6C-5BFB1FCE632B}"/>
              </a:ext>
            </a:extLst>
          </p:cNvPr>
          <p:cNvSpPr txBox="1"/>
          <p:nvPr/>
        </p:nvSpPr>
        <p:spPr>
          <a:xfrm>
            <a:off x="4264837" y="3461928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</a:t>
            </a:r>
            <a:r>
              <a:rPr lang="en-US" sz="2800" dirty="0">
                <a:solidFill>
                  <a:srgbClr val="00B0F0"/>
                </a:solidFill>
              </a:rPr>
              <a:t>3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/>
              <a:t>x 3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EE129-AEF6-67C6-AECC-E14994748330}"/>
                  </a:ext>
                </a:extLst>
              </p:cNvPr>
              <p:cNvSpPr txBox="1"/>
              <p:nvPr/>
            </p:nvSpPr>
            <p:spPr>
              <a:xfrm>
                <a:off x="7184330" y="2621135"/>
                <a:ext cx="1970091" cy="100322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FEE129-AEF6-67C6-AECC-E1499474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2621135"/>
                <a:ext cx="1970091" cy="1003223"/>
              </a:xfrm>
              <a:prstGeom prst="rect">
                <a:avLst/>
              </a:prstGeom>
              <a:blipFill>
                <a:blip r:embed="rId4"/>
                <a:stretch>
                  <a:fillRect l="-2548" r="-1911" b="-7317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7A96D6-229B-4BFF-5E85-A2EB9466EC11}"/>
                  </a:ext>
                </a:extLst>
              </p:cNvPr>
              <p:cNvSpPr txBox="1"/>
              <p:nvPr/>
            </p:nvSpPr>
            <p:spPr>
              <a:xfrm>
                <a:off x="7184330" y="3860243"/>
                <a:ext cx="1970091" cy="100886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7A96D6-229B-4BFF-5E85-A2EB9466E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3860243"/>
                <a:ext cx="1970091" cy="1008866"/>
              </a:xfrm>
              <a:prstGeom prst="rect">
                <a:avLst/>
              </a:prstGeom>
              <a:blipFill>
                <a:blip r:embed="rId5"/>
                <a:stretch>
                  <a:fillRect l="-2548" t="-1235" r="-1911" b="-6173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CA7B4C-06B7-ED03-6E3B-673F4F76197F}"/>
                  </a:ext>
                </a:extLst>
              </p:cNvPr>
              <p:cNvSpPr txBox="1"/>
              <p:nvPr/>
            </p:nvSpPr>
            <p:spPr>
              <a:xfrm>
                <a:off x="7184330" y="5215660"/>
                <a:ext cx="1970091" cy="100322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CA7B4C-06B7-ED03-6E3B-673F4F761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330" y="5215660"/>
                <a:ext cx="1970091" cy="1003223"/>
              </a:xfrm>
              <a:prstGeom prst="rect">
                <a:avLst/>
              </a:prstGeom>
              <a:blipFill>
                <a:blip r:embed="rId6"/>
                <a:stretch>
                  <a:fillRect l="-2548" r="-1911" b="-7407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A00D44E-E434-9749-8D6A-BEFC40FC493E}"/>
              </a:ext>
            </a:extLst>
          </p:cNvPr>
          <p:cNvSpPr txBox="1"/>
          <p:nvPr/>
        </p:nvSpPr>
        <p:spPr>
          <a:xfrm>
            <a:off x="9813408" y="2857984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 +1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8C85F88C-6476-8A06-5AB8-457690BADCD5}"/>
              </a:ext>
            </a:extLst>
          </p:cNvPr>
          <p:cNvSpPr/>
          <p:nvPr/>
        </p:nvSpPr>
        <p:spPr>
          <a:xfrm rot="10800000">
            <a:off x="9372700" y="2680625"/>
            <a:ext cx="406400" cy="884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B28E7-DBF0-54AA-B5A7-32D8ECA20773}"/>
              </a:ext>
            </a:extLst>
          </p:cNvPr>
          <p:cNvSpPr txBox="1"/>
          <p:nvPr/>
        </p:nvSpPr>
        <p:spPr>
          <a:xfrm>
            <a:off x="2719845" y="6230242"/>
            <a:ext cx="5905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Construction of “H” matrix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F435873-E5AD-B5E4-EBF4-5DFDFA689EFB}"/>
              </a:ext>
            </a:extLst>
          </p:cNvPr>
          <p:cNvSpPr/>
          <p:nvPr/>
        </p:nvSpPr>
        <p:spPr>
          <a:xfrm rot="5400000">
            <a:off x="8027538" y="1242006"/>
            <a:ext cx="327427" cy="192633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60D562-19FB-7C4F-B69E-358333ABD52D}"/>
              </a:ext>
            </a:extLst>
          </p:cNvPr>
          <p:cNvSpPr txBox="1"/>
          <p:nvPr/>
        </p:nvSpPr>
        <p:spPr>
          <a:xfrm>
            <a:off x="8015040" y="1490937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6</a:t>
            </a:r>
            <a:endParaRPr lang="en-US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D4A1DB-5F0A-374E-32D0-BCBDB77CD396}"/>
              </a:ext>
            </a:extLst>
          </p:cNvPr>
          <p:cNvCxnSpPr>
            <a:cxnSpLocks/>
          </p:cNvCxnSpPr>
          <p:nvPr/>
        </p:nvCxnSpPr>
        <p:spPr>
          <a:xfrm>
            <a:off x="5528839" y="2092477"/>
            <a:ext cx="1293541" cy="640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9411A9-C64C-068A-B2CA-D5882099D623}"/>
              </a:ext>
            </a:extLst>
          </p:cNvPr>
          <p:cNvCxnSpPr>
            <a:cxnSpLocks/>
          </p:cNvCxnSpPr>
          <p:nvPr/>
        </p:nvCxnSpPr>
        <p:spPr>
          <a:xfrm>
            <a:off x="5471107" y="2349874"/>
            <a:ext cx="1554006" cy="17769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3A738-9921-2F7F-03A1-185C398D16BF}"/>
              </a:ext>
            </a:extLst>
          </p:cNvPr>
          <p:cNvCxnSpPr>
            <a:cxnSpLocks/>
          </p:cNvCxnSpPr>
          <p:nvPr/>
        </p:nvCxnSpPr>
        <p:spPr>
          <a:xfrm>
            <a:off x="5398606" y="2673265"/>
            <a:ext cx="1567445" cy="26628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0422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CD305E-8FC6-8D2A-A965-81E932202480}"/>
                  </a:ext>
                </a:extLst>
              </p:cNvPr>
              <p:cNvSpPr txBox="1"/>
              <p:nvPr/>
            </p:nvSpPr>
            <p:spPr>
              <a:xfrm>
                <a:off x="368300" y="1720702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1CD305E-8FC6-8D2A-A965-81E93220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1720702"/>
                <a:ext cx="1750479" cy="891783"/>
              </a:xfrm>
              <a:prstGeom prst="rect">
                <a:avLst/>
              </a:prstGeom>
              <a:blipFill>
                <a:blip r:embed="rId2"/>
                <a:stretch>
                  <a:fillRect l="-2143" r="-2143" b="-684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01049E-6E3B-BA8F-CD0F-710A62980DBF}"/>
                  </a:ext>
                </a:extLst>
              </p:cNvPr>
              <p:cNvSpPr txBox="1"/>
              <p:nvPr/>
            </p:nvSpPr>
            <p:spPr>
              <a:xfrm>
                <a:off x="2209800" y="1732436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D01049E-6E3B-BA8F-CD0F-710A62980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732436"/>
                <a:ext cx="1750479" cy="896784"/>
              </a:xfrm>
              <a:prstGeom prst="rect">
                <a:avLst/>
              </a:prstGeom>
              <a:blipFill>
                <a:blip r:embed="rId3"/>
                <a:stretch>
                  <a:fillRect l="-2143" r="-2143" b="-6849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0D712E-FB5C-0353-0BE7-434BF4A82D91}"/>
                  </a:ext>
                </a:extLst>
              </p:cNvPr>
              <p:cNvSpPr txBox="1"/>
              <p:nvPr/>
            </p:nvSpPr>
            <p:spPr>
              <a:xfrm>
                <a:off x="4051300" y="1734936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80D712E-FB5C-0353-0BE7-434BF4A82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1734936"/>
                <a:ext cx="1750479" cy="891783"/>
              </a:xfrm>
              <a:prstGeom prst="rect">
                <a:avLst/>
              </a:prstGeom>
              <a:blipFill>
                <a:blip r:embed="rId4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094FF6-F790-7343-C2EE-53BD72521B18}"/>
                  </a:ext>
                </a:extLst>
              </p:cNvPr>
              <p:cNvSpPr txBox="1"/>
              <p:nvPr/>
            </p:nvSpPr>
            <p:spPr>
              <a:xfrm>
                <a:off x="2209800" y="2840737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0094FF6-F790-7343-C2EE-53BD72521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840737"/>
                <a:ext cx="1750479" cy="891783"/>
              </a:xfrm>
              <a:prstGeom prst="rect">
                <a:avLst/>
              </a:prstGeom>
              <a:blipFill>
                <a:blip r:embed="rId5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55414E-5E6C-1AB2-1F24-1F78BB9A70E9}"/>
                  </a:ext>
                </a:extLst>
              </p:cNvPr>
              <p:cNvSpPr txBox="1"/>
              <p:nvPr/>
            </p:nvSpPr>
            <p:spPr>
              <a:xfrm>
                <a:off x="4051300" y="2852471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B55414E-5E6C-1AB2-1F24-1F78BB9A7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2852471"/>
                <a:ext cx="1750479" cy="896784"/>
              </a:xfrm>
              <a:prstGeom prst="rect">
                <a:avLst/>
              </a:prstGeom>
              <a:blipFill>
                <a:blip r:embed="rId6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4775CE-4723-7253-EDE6-8256FD4AA3A7}"/>
                  </a:ext>
                </a:extLst>
              </p:cNvPr>
              <p:cNvSpPr txBox="1"/>
              <p:nvPr/>
            </p:nvSpPr>
            <p:spPr>
              <a:xfrm>
                <a:off x="5892800" y="2854971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84775CE-4723-7253-EDE6-8256FD4AA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2854971"/>
                <a:ext cx="1750479" cy="891783"/>
              </a:xfrm>
              <a:prstGeom prst="rect">
                <a:avLst/>
              </a:prstGeom>
              <a:blipFill>
                <a:blip r:embed="rId7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E7C084-99CF-F9FF-3248-08EF5F22EDF3}"/>
                  </a:ext>
                </a:extLst>
              </p:cNvPr>
              <p:cNvSpPr txBox="1"/>
              <p:nvPr/>
            </p:nvSpPr>
            <p:spPr>
              <a:xfrm>
                <a:off x="4051300" y="3946538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9E7C084-99CF-F9FF-3248-08EF5F22E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300" y="3946538"/>
                <a:ext cx="1750479" cy="891783"/>
              </a:xfrm>
              <a:prstGeom prst="rect">
                <a:avLst/>
              </a:prstGeom>
              <a:blipFill>
                <a:blip r:embed="rId8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44528-09BA-ABB9-CFFD-14618D85609C}"/>
                  </a:ext>
                </a:extLst>
              </p:cNvPr>
              <p:cNvSpPr txBox="1"/>
              <p:nvPr/>
            </p:nvSpPr>
            <p:spPr>
              <a:xfrm>
                <a:off x="5892800" y="3958272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2244528-09BA-ABB9-CFFD-14618D856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0" y="3958272"/>
                <a:ext cx="1750479" cy="896784"/>
              </a:xfrm>
              <a:prstGeom prst="rect">
                <a:avLst/>
              </a:prstGeom>
              <a:blipFill>
                <a:blip r:embed="rId9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90B6B2-05C4-3E39-7352-47CD04AF86DF}"/>
                  </a:ext>
                </a:extLst>
              </p:cNvPr>
              <p:cNvSpPr txBox="1"/>
              <p:nvPr/>
            </p:nvSpPr>
            <p:spPr>
              <a:xfrm>
                <a:off x="7734300" y="3960772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F90B6B2-05C4-3E39-7352-47CD04AF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00" y="3960772"/>
                <a:ext cx="1750479" cy="891783"/>
              </a:xfrm>
              <a:prstGeom prst="rect">
                <a:avLst/>
              </a:prstGeom>
              <a:blipFill>
                <a:blip r:embed="rId10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F90B52-DE0A-75DB-0F04-60832C567216}"/>
                  </a:ext>
                </a:extLst>
              </p:cNvPr>
              <p:cNvSpPr txBox="1"/>
              <p:nvPr/>
            </p:nvSpPr>
            <p:spPr>
              <a:xfrm>
                <a:off x="6007100" y="5052340"/>
                <a:ext cx="1750479" cy="891783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FBF90B52-DE0A-75DB-0F04-60832C567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5052340"/>
                <a:ext cx="1750479" cy="891783"/>
              </a:xfrm>
              <a:prstGeom prst="rect">
                <a:avLst/>
              </a:prstGeom>
              <a:blipFill>
                <a:blip r:embed="rId11"/>
                <a:stretch>
                  <a:fillRect l="-2143" r="-2143" b="-6944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EC1FF4-C0D1-D0D6-D69E-0D6374C650D5}"/>
                  </a:ext>
                </a:extLst>
              </p:cNvPr>
              <p:cNvSpPr txBox="1"/>
              <p:nvPr/>
            </p:nvSpPr>
            <p:spPr>
              <a:xfrm>
                <a:off x="7848600" y="5064074"/>
                <a:ext cx="1750479" cy="896784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7EC1FF4-C0D1-D0D6-D69E-0D6374C65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5064074"/>
                <a:ext cx="1750479" cy="896784"/>
              </a:xfrm>
              <a:prstGeom prst="rect">
                <a:avLst/>
              </a:prstGeom>
              <a:blipFill>
                <a:blip r:embed="rId12"/>
                <a:stretch>
                  <a:fillRect l="-2143" r="-2143" b="-6944"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7A6C-9DBC-7D73-0566-29D892CAC402}"/>
                  </a:ext>
                </a:extLst>
              </p:cNvPr>
              <p:cNvSpPr txBox="1"/>
              <p:nvPr/>
            </p:nvSpPr>
            <p:spPr>
              <a:xfrm>
                <a:off x="9690100" y="5066574"/>
                <a:ext cx="1750479" cy="891783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</m:mr>
                      </m:m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767A6C-9DBC-7D73-0566-29D892CAC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0100" y="5066574"/>
                <a:ext cx="1750479" cy="891783"/>
              </a:xfrm>
              <a:prstGeom prst="rect">
                <a:avLst/>
              </a:prstGeom>
              <a:blipFill>
                <a:blip r:embed="rId13"/>
                <a:stretch>
                  <a:fillRect l="-2143" r="-2143" b="-6944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A36A51BB-FCB0-BBD0-9514-CA3B06C8B6B5}"/>
              </a:ext>
            </a:extLst>
          </p:cNvPr>
          <p:cNvSpPr txBox="1"/>
          <p:nvPr/>
        </p:nvSpPr>
        <p:spPr>
          <a:xfrm>
            <a:off x="9484779" y="1856565"/>
            <a:ext cx="925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= 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617EF6-10E8-4BCC-6862-D1186C5C41ED}"/>
              </a:ext>
            </a:extLst>
          </p:cNvPr>
          <p:cNvSpPr txBox="1"/>
          <p:nvPr/>
        </p:nvSpPr>
        <p:spPr>
          <a:xfrm>
            <a:off x="231258" y="4852555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</a:t>
            </a:r>
            <a:r>
              <a:rPr lang="en-US" sz="2400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– </a:t>
            </a:r>
            <a:r>
              <a:rPr lang="en-US" sz="2400" dirty="0">
                <a:solidFill>
                  <a:srgbClr val="00B0F0"/>
                </a:solidFill>
              </a:rPr>
              <a:t>3</a:t>
            </a:r>
            <a:r>
              <a:rPr lang="en-US" sz="2400" dirty="0"/>
              <a:t>) +1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3295C-0DB9-CDC6-CF99-A8C7880D0DEC}"/>
              </a:ext>
            </a:extLst>
          </p:cNvPr>
          <p:cNvCxnSpPr/>
          <p:nvPr/>
        </p:nvCxnSpPr>
        <p:spPr>
          <a:xfrm flipV="1">
            <a:off x="368300" y="2852471"/>
            <a:ext cx="381000" cy="1393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210006-7422-E4B2-CA8A-114466344EE4}"/>
              </a:ext>
            </a:extLst>
          </p:cNvPr>
          <p:cNvCxnSpPr>
            <a:cxnSpLocks/>
          </p:cNvCxnSpPr>
          <p:nvPr/>
        </p:nvCxnSpPr>
        <p:spPr>
          <a:xfrm flipV="1">
            <a:off x="1053039" y="3429000"/>
            <a:ext cx="920751" cy="1120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DBF112-4F53-F35F-D9B4-05B240CD3D12}"/>
              </a:ext>
            </a:extLst>
          </p:cNvPr>
          <p:cNvCxnSpPr>
            <a:cxnSpLocks/>
          </p:cNvCxnSpPr>
          <p:nvPr/>
        </p:nvCxnSpPr>
        <p:spPr>
          <a:xfrm flipV="1">
            <a:off x="2117814" y="4339559"/>
            <a:ext cx="1334649" cy="816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9ED9DC-6F96-2C9C-99CF-3F31B96D76A0}"/>
              </a:ext>
            </a:extLst>
          </p:cNvPr>
          <p:cNvCxnSpPr>
            <a:cxnSpLocks/>
          </p:cNvCxnSpPr>
          <p:nvPr/>
        </p:nvCxnSpPr>
        <p:spPr>
          <a:xfrm>
            <a:off x="2444658" y="5365551"/>
            <a:ext cx="2688348" cy="57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8083EA2-6CA7-A136-7824-4DF1C249B619}"/>
              </a:ext>
            </a:extLst>
          </p:cNvPr>
          <p:cNvSpPr txBox="1"/>
          <p:nvPr/>
        </p:nvSpPr>
        <p:spPr>
          <a:xfrm>
            <a:off x="9313329" y="2659489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&lt;16 x 36 &gt;</a:t>
            </a:r>
          </a:p>
        </p:txBody>
      </p:sp>
    </p:spTree>
    <p:extLst>
      <p:ext uri="{BB962C8B-B14F-4D97-AF65-F5344CB8AC3E}">
        <p14:creationId xmlns:p14="http://schemas.microsoft.com/office/powerpoint/2010/main" val="2763728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435ADF8D-9061-59CB-A8B9-8E2D299B93DF}"/>
              </a:ext>
            </a:extLst>
          </p:cNvPr>
          <p:cNvGrpSpPr/>
          <p:nvPr/>
        </p:nvGrpSpPr>
        <p:grpSpPr>
          <a:xfrm>
            <a:off x="406400" y="3575538"/>
            <a:ext cx="2817446" cy="2664396"/>
            <a:chOff x="2489200" y="1701800"/>
            <a:chExt cx="4572000" cy="4572000"/>
          </a:xfrm>
          <a:solidFill>
            <a:schemeClr val="bg1">
              <a:alpha val="58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20C68E5-799C-57BF-59F3-05369C211417}"/>
                </a:ext>
              </a:extLst>
            </p:cNvPr>
            <p:cNvSpPr/>
            <p:nvPr/>
          </p:nvSpPr>
          <p:spPr>
            <a:xfrm>
              <a:off x="2489200" y="1701800"/>
              <a:ext cx="4572000" cy="4572000"/>
            </a:xfrm>
            <a:prstGeom prst="rect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9C4B233-2CB0-2910-E42A-63E0DBA2FE0F}"/>
                </a:ext>
              </a:extLst>
            </p:cNvPr>
            <p:cNvGrpSpPr/>
            <p:nvPr/>
          </p:nvGrpSpPr>
          <p:grpSpPr>
            <a:xfrm>
              <a:off x="2980267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8A5CDDD-1211-A80D-6CA9-1CFB090924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208C081-A874-F414-922C-20380A1DE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9FB0789-8130-4144-0256-4089AF9699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055E2CE-A5C3-B548-766E-8016CAD1ED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10E995-D649-4DA5-0A9E-D0ABB54402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E968A86-B1BC-9A7D-15B9-A1DA2C047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4D851CD-F325-DBBB-5BA6-9763C98D2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3928570-A9E3-4287-F690-22240F574A7A}"/>
                </a:ext>
              </a:extLst>
            </p:cNvPr>
            <p:cNvGrpSpPr/>
            <p:nvPr/>
          </p:nvGrpSpPr>
          <p:grpSpPr>
            <a:xfrm rot="5400000">
              <a:off x="3014133" y="1701800"/>
              <a:ext cx="3522133" cy="4572000"/>
              <a:chOff x="2980267" y="1701800"/>
              <a:chExt cx="3522133" cy="4572000"/>
            </a:xfrm>
            <a:grpFill/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42D0C0-8245-8D12-9A47-7EC76413F6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41333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761388D-DB73-10AF-715B-5010E0C4D2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537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025BBCD-9523-F17C-82DE-EC1BBE54D3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28355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7030FF5-06BD-B3C3-7DE5-401C1D00C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02400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B021C3F-883B-7357-6FF3-48E8785767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7289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00A883F-F13C-7E48-6132-97CB53F9B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0267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09BDC4F-45ED-6838-43B5-76C07777D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4311" y="1701800"/>
                <a:ext cx="0" cy="4572000"/>
              </a:xfrm>
              <a:prstGeom prst="line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8BF8EAC-F92B-A334-876F-9C8F8F08D88D}"/>
              </a:ext>
            </a:extLst>
          </p:cNvPr>
          <p:cNvSpPr txBox="1"/>
          <p:nvPr/>
        </p:nvSpPr>
        <p:spPr>
          <a:xfrm>
            <a:off x="406400" y="263733"/>
            <a:ext cx="80625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An image is a matrix of information </a:t>
            </a:r>
          </a:p>
          <a:p>
            <a:r>
              <a:rPr lang="en-US" sz="3200" dirty="0"/>
              <a:t>(tensor for color images)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7F7F2-0A33-5504-888E-BCDD8C8CDF96}"/>
              </a:ext>
            </a:extLst>
          </p:cNvPr>
          <p:cNvSpPr txBox="1"/>
          <p:nvPr/>
        </p:nvSpPr>
        <p:spPr>
          <a:xfrm>
            <a:off x="4642476" y="1254953"/>
            <a:ext cx="257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Math based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98B3B-C218-AE66-1820-BAF5D878C451}"/>
                  </a:ext>
                </a:extLst>
              </p:cNvPr>
              <p:cNvSpPr txBox="1"/>
              <p:nvPr/>
            </p:nvSpPr>
            <p:spPr>
              <a:xfrm>
                <a:off x="1662915" y="2840683"/>
                <a:ext cx="493084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C98B3B-C218-AE66-1820-BAF5D878C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915" y="2840683"/>
                <a:ext cx="493084" cy="677108"/>
              </a:xfrm>
              <a:prstGeom prst="rect">
                <a:avLst/>
              </a:prstGeom>
              <a:blipFill>
                <a:blip r:embed="rId2"/>
                <a:stretch>
                  <a:fillRect l="-28205" r="-2307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DF14D-7FF1-FA86-E27E-2D333919BA69}"/>
                  </a:ext>
                </a:extLst>
              </p:cNvPr>
              <p:cNvSpPr txBox="1"/>
              <p:nvPr/>
            </p:nvSpPr>
            <p:spPr>
              <a:xfrm>
                <a:off x="5856514" y="1611710"/>
                <a:ext cx="24330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83DF14D-7FF1-FA86-E27E-2D333919B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514" y="1611710"/>
                <a:ext cx="2433038" cy="677108"/>
              </a:xfrm>
              <a:prstGeom prst="rect">
                <a:avLst/>
              </a:prstGeom>
              <a:blipFill>
                <a:blip r:embed="rId3"/>
                <a:stretch>
                  <a:fillRect l="-5208" r="-41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FD7A3A-8A1A-0495-F33C-77A8E93B77FE}"/>
                  </a:ext>
                </a:extLst>
              </p:cNvPr>
              <p:cNvSpPr txBox="1"/>
              <p:nvPr/>
            </p:nvSpPr>
            <p:spPr>
              <a:xfrm>
                <a:off x="5774784" y="2288818"/>
                <a:ext cx="269419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𝑓𝑛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FD7A3A-8A1A-0495-F33C-77A8E93B7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84" y="2288818"/>
                <a:ext cx="2694199" cy="677108"/>
              </a:xfrm>
              <a:prstGeom prst="rect">
                <a:avLst/>
              </a:prstGeom>
              <a:blipFill>
                <a:blip r:embed="rId4"/>
                <a:stretch>
                  <a:fillRect l="-4225" t="-1852" r="-7512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73EBC-36FF-E08D-3DFB-AC84B94AC41B}"/>
                  </a:ext>
                </a:extLst>
              </p:cNvPr>
              <p:cNvSpPr txBox="1"/>
              <p:nvPr/>
            </p:nvSpPr>
            <p:spPr>
              <a:xfrm>
                <a:off x="5774784" y="3004794"/>
                <a:ext cx="3611566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173EBC-36FF-E08D-3DFB-AC84B94AC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784" y="3004794"/>
                <a:ext cx="3611566" cy="677108"/>
              </a:xfrm>
              <a:prstGeom prst="rect">
                <a:avLst/>
              </a:prstGeom>
              <a:blipFill>
                <a:blip r:embed="rId5"/>
                <a:stretch>
                  <a:fillRect l="-3147" t="-3704" r="-3846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F487C66-A8F4-1306-0A4A-CFA37674957D}"/>
              </a:ext>
            </a:extLst>
          </p:cNvPr>
          <p:cNvSpPr txBox="1"/>
          <p:nvPr/>
        </p:nvSpPr>
        <p:spPr>
          <a:xfrm>
            <a:off x="4716321" y="3752511"/>
            <a:ext cx="2864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Morphological operations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5569D7-D2CB-A019-3D30-3A28C33B9FCB}"/>
              </a:ext>
            </a:extLst>
          </p:cNvPr>
          <p:cNvSpPr txBox="1"/>
          <p:nvPr/>
        </p:nvSpPr>
        <p:spPr>
          <a:xfrm>
            <a:off x="6788570" y="5094152"/>
            <a:ext cx="43326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For (</a:t>
            </a:r>
            <a:r>
              <a:rPr lang="en-US" sz="3200" dirty="0" err="1"/>
              <a:t>i</a:t>
            </a:r>
            <a:r>
              <a:rPr lang="en-US" sz="3200" dirty="0"/>
              <a:t>=0; </a:t>
            </a:r>
            <a:r>
              <a:rPr lang="en-US" sz="3200" dirty="0" err="1"/>
              <a:t>i</a:t>
            </a:r>
            <a:r>
              <a:rPr lang="en-US" sz="3200" dirty="0"/>
              <a:t>&lt;n; </a:t>
            </a:r>
            <a:r>
              <a:rPr lang="en-US" sz="3200" dirty="0" err="1"/>
              <a:t>i</a:t>
            </a:r>
            <a:r>
              <a:rPr lang="en-US" sz="3200" dirty="0"/>
              <a:t>++)</a:t>
            </a:r>
          </a:p>
          <a:p>
            <a:r>
              <a:rPr lang="en-US" sz="3200" dirty="0"/>
              <a:t>	do something at {</a:t>
            </a:r>
            <a:r>
              <a:rPr lang="en-US" sz="3200" dirty="0" err="1"/>
              <a:t>i</a:t>
            </a:r>
            <a:r>
              <a:rPr lang="en-US" sz="3200" dirty="0"/>
              <a:t>}</a:t>
            </a:r>
          </a:p>
          <a:p>
            <a:r>
              <a:rPr lang="en-US" sz="3200" dirty="0"/>
              <a:t>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FBFC58-FEB9-0117-BBF1-1EC8B73256D2}"/>
              </a:ext>
            </a:extLst>
          </p:cNvPr>
          <p:cNvSpPr txBox="1"/>
          <p:nvPr/>
        </p:nvSpPr>
        <p:spPr>
          <a:xfrm>
            <a:off x="5856514" y="4192452"/>
            <a:ext cx="47287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E.g. Dilate/Erode</a:t>
            </a:r>
          </a:p>
        </p:txBody>
      </p:sp>
    </p:spTree>
    <p:extLst>
      <p:ext uri="{BB962C8B-B14F-4D97-AF65-F5344CB8AC3E}">
        <p14:creationId xmlns:p14="http://schemas.microsoft.com/office/powerpoint/2010/main" val="648792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EC2D-22ED-0C9F-1BBB-6AD77A91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D1B48-2D9F-AE5B-D605-82A622661732}"/>
                  </a:ext>
                </a:extLst>
              </p:cNvPr>
              <p:cNvSpPr txBox="1"/>
              <p:nvPr/>
            </p:nvSpPr>
            <p:spPr>
              <a:xfrm>
                <a:off x="581723" y="3842703"/>
                <a:ext cx="1219200" cy="27200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mr>
                        <m:m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</m:m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D1B48-2D9F-AE5B-D605-82A622661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23" y="3842703"/>
                <a:ext cx="1219200" cy="2720040"/>
              </a:xfrm>
              <a:prstGeom prst="rect">
                <a:avLst/>
              </a:prstGeom>
              <a:blipFill>
                <a:blip r:embed="rId2"/>
                <a:stretch>
                  <a:fillRect b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7A0AE-88E0-DFD7-6BED-ED51E4C9DEE8}"/>
                  </a:ext>
                </a:extLst>
              </p:cNvPr>
              <p:cNvSpPr txBox="1"/>
              <p:nvPr/>
            </p:nvSpPr>
            <p:spPr>
              <a:xfrm>
                <a:off x="5323777" y="3146132"/>
                <a:ext cx="264264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707A0AE-88E0-DFD7-6BED-ED51E4C9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3777" y="3146132"/>
                <a:ext cx="2642647" cy="677108"/>
              </a:xfrm>
              <a:prstGeom prst="rect">
                <a:avLst/>
              </a:prstGeom>
              <a:blipFill>
                <a:blip r:embed="rId3"/>
                <a:stretch>
                  <a:fillRect l="-4785" r="-1914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A5F2C10-2F0B-2AE4-FDE6-F5425263722C}"/>
              </a:ext>
            </a:extLst>
          </p:cNvPr>
          <p:cNvSpPr txBox="1"/>
          <p:nvPr/>
        </p:nvSpPr>
        <p:spPr>
          <a:xfrm>
            <a:off x="3768573" y="1960123"/>
            <a:ext cx="171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&lt;16 x 36 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E5DB4-2CEC-C8D3-2B62-BA9696D691BC}"/>
              </a:ext>
            </a:extLst>
          </p:cNvPr>
          <p:cNvSpPr txBox="1"/>
          <p:nvPr/>
        </p:nvSpPr>
        <p:spPr>
          <a:xfrm>
            <a:off x="6130750" y="1960123"/>
            <a:ext cx="15263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&lt;36 x 1 &gt;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4FF80-3986-37E1-CA58-CC5DB056BB00}"/>
                  </a:ext>
                </a:extLst>
              </p:cNvPr>
              <p:cNvSpPr txBox="1"/>
              <p:nvPr/>
            </p:nvSpPr>
            <p:spPr>
              <a:xfrm>
                <a:off x="4904677" y="3983929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𝑟𝑒𝑠h𝑎𝑝𝑒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 &lt;4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4&gt;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74FF80-3986-37E1-CA58-CC5DB05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677" y="3983929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t="-1923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520772E-8619-48AF-DFDA-0DF91C92FE60}"/>
              </a:ext>
            </a:extLst>
          </p:cNvPr>
          <p:cNvSpPr txBox="1"/>
          <p:nvPr/>
        </p:nvSpPr>
        <p:spPr>
          <a:xfrm>
            <a:off x="1489653" y="4405026"/>
            <a:ext cx="1218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= g’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C67579-C8D8-5D98-5E45-07357AE2A0D8}"/>
              </a:ext>
            </a:extLst>
          </p:cNvPr>
          <p:cNvCxnSpPr/>
          <p:nvPr/>
        </p:nvCxnSpPr>
        <p:spPr>
          <a:xfrm>
            <a:off x="4627943" y="2553128"/>
            <a:ext cx="695834" cy="59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3404FD-874B-FD71-C158-3BF49639A59C}"/>
              </a:ext>
            </a:extLst>
          </p:cNvPr>
          <p:cNvCxnSpPr>
            <a:cxnSpLocks/>
          </p:cNvCxnSpPr>
          <p:nvPr/>
        </p:nvCxnSpPr>
        <p:spPr>
          <a:xfrm flipH="1">
            <a:off x="6496050" y="2553128"/>
            <a:ext cx="318835" cy="593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4CB76-C0DA-324D-25C9-B67EFD1E8CA5}"/>
                  </a:ext>
                </a:extLst>
              </p:cNvPr>
              <p:cNvSpPr txBox="1"/>
              <p:nvPr/>
            </p:nvSpPr>
            <p:spPr>
              <a:xfrm>
                <a:off x="511136" y="1370107"/>
                <a:ext cx="2470228" cy="16146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6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E4CB76-C0DA-324D-25C9-B67EFD1E8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6" y="1370107"/>
                <a:ext cx="2470228" cy="1614673"/>
              </a:xfrm>
              <a:prstGeom prst="rect">
                <a:avLst/>
              </a:prstGeom>
              <a:blipFill>
                <a:blip r:embed="rId5"/>
                <a:stretch>
                  <a:fillRect l="-513" t="-1563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E44D978-E40F-9B37-E021-8CAF51FFAA10}"/>
              </a:ext>
            </a:extLst>
          </p:cNvPr>
          <p:cNvSpPr txBox="1"/>
          <p:nvPr/>
        </p:nvSpPr>
        <p:spPr>
          <a:xfrm>
            <a:off x="1301300" y="3074401"/>
            <a:ext cx="1407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&lt; 6 x 6 &gt;</a:t>
            </a:r>
          </a:p>
        </p:txBody>
      </p:sp>
    </p:spTree>
    <p:extLst>
      <p:ext uri="{BB962C8B-B14F-4D97-AF65-F5344CB8AC3E}">
        <p14:creationId xmlns:p14="http://schemas.microsoft.com/office/powerpoint/2010/main" val="122999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B09A46-F4CE-4944-3862-2162CF3EBB92}"/>
              </a:ext>
            </a:extLst>
          </p:cNvPr>
          <p:cNvSpPr txBox="1"/>
          <p:nvPr/>
        </p:nvSpPr>
        <p:spPr>
          <a:xfrm>
            <a:off x="520700" y="21905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 MATLAB:   conv2(</a:t>
            </a:r>
            <a:r>
              <a:rPr lang="en-US" sz="2400" dirty="0" err="1"/>
              <a:t>B,A,</a:t>
            </a:r>
            <a:r>
              <a:rPr lang="en-US" sz="2400" dirty="0" err="1">
                <a:solidFill>
                  <a:srgbClr val="FF0000"/>
                </a:solidFill>
              </a:rPr>
              <a:t>'valid</a:t>
            </a:r>
            <a:r>
              <a:rPr lang="en-US" sz="2400" dirty="0">
                <a:solidFill>
                  <a:srgbClr val="FF0000"/>
                </a:solidFill>
              </a:rPr>
              <a:t>'</a:t>
            </a:r>
            <a:r>
              <a:rPr lang="en-US" sz="24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6D196-5FA6-2C71-D0C9-7BB450F2546F}"/>
              </a:ext>
            </a:extLst>
          </p:cNvPr>
          <p:cNvSpPr txBox="1"/>
          <p:nvPr/>
        </p:nvSpPr>
        <p:spPr>
          <a:xfrm>
            <a:off x="520700" y="3454400"/>
            <a:ext cx="506651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 = </a:t>
            </a:r>
            <a:r>
              <a:rPr lang="en-US" sz="2800" dirty="0" err="1"/>
              <a:t>kron</a:t>
            </a:r>
            <a:r>
              <a:rPr lang="en-US" sz="2800" dirty="0"/>
              <a:t>(eye(N),reshape(A’,1,[] )</a:t>
            </a:r>
          </a:p>
          <a:p>
            <a:r>
              <a:rPr lang="en-US" sz="2800" dirty="0"/>
              <a:t>g =  reshape(B’,1,[] )</a:t>
            </a:r>
          </a:p>
          <a:p>
            <a:r>
              <a:rPr lang="en-US" sz="2800" dirty="0"/>
              <a:t>x = reshape(H*g’ , N, N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7163A-0DEA-9D62-7F70-798EBC47A3AC}"/>
              </a:ext>
            </a:extLst>
          </p:cNvPr>
          <p:cNvSpPr txBox="1"/>
          <p:nvPr/>
        </p:nvSpPr>
        <p:spPr>
          <a:xfrm>
            <a:off x="3568700" y="5410785"/>
            <a:ext cx="2715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(6 – 3) +1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11C143-D39E-87ED-E730-09517118F1F5}"/>
              </a:ext>
            </a:extLst>
          </p:cNvPr>
          <p:cNvSpPr txBox="1"/>
          <p:nvPr/>
        </p:nvSpPr>
        <p:spPr>
          <a:xfrm>
            <a:off x="6651108" y="1520918"/>
            <a:ext cx="4791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want the same size output as input image:</a:t>
            </a:r>
          </a:p>
          <a:p>
            <a:r>
              <a:rPr lang="en-US" sz="2400" dirty="0"/>
              <a:t>	N=6</a:t>
            </a:r>
          </a:p>
          <a:p>
            <a:r>
              <a:rPr lang="en-US" sz="2400" dirty="0"/>
              <a:t>	    = (8 – 3) </a:t>
            </a:r>
          </a:p>
          <a:p>
            <a:r>
              <a:rPr lang="en-US" sz="2400" dirty="0"/>
              <a:t>need to pad the image from &lt;6x6&gt; to &lt;8x8&gt;	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3EF508-E926-7250-7523-F6562220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4FB340-056F-8C76-3652-C50181C449A5}"/>
                  </a:ext>
                </a:extLst>
              </p:cNvPr>
              <p:cNvSpPr txBox="1"/>
              <p:nvPr/>
            </p:nvSpPr>
            <p:spPr>
              <a:xfrm>
                <a:off x="-508785" y="501273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&lt;6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6&gt; ∗ &lt;3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3&gt; = &lt;4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4&gt;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B4FB340-056F-8C76-3652-C50181C44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785" y="5012738"/>
                <a:ext cx="6096000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BAFE2-60C5-9F2E-544A-52796A9F6EED}"/>
                  </a:ext>
                </a:extLst>
              </p:cNvPr>
              <p:cNvSpPr txBox="1"/>
              <p:nvPr/>
            </p:nvSpPr>
            <p:spPr>
              <a:xfrm>
                <a:off x="6007100" y="4266204"/>
                <a:ext cx="3355086" cy="21528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DBAFE2-60C5-9F2E-544A-52796A9F6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100" y="4266204"/>
                <a:ext cx="3355086" cy="2152833"/>
              </a:xfrm>
              <a:prstGeom prst="rect">
                <a:avLst/>
              </a:prstGeom>
              <a:blipFill>
                <a:blip r:embed="rId3"/>
                <a:stretch>
                  <a:fillRect l="-376" t="-1176" r="-752" b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5C4B17-E33C-3CE1-3C8B-A9620FEDA132}"/>
                  </a:ext>
                </a:extLst>
              </p:cNvPr>
              <p:cNvSpPr txBox="1"/>
              <p:nvPr/>
            </p:nvSpPr>
            <p:spPr>
              <a:xfrm>
                <a:off x="9765157" y="4266204"/>
                <a:ext cx="3355086" cy="1884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8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5C4B17-E33C-3CE1-3C8B-A9620FEDA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157" y="4266204"/>
                <a:ext cx="3355086" cy="1884683"/>
              </a:xfrm>
              <a:prstGeom prst="rect">
                <a:avLst/>
              </a:prstGeom>
              <a:blipFill>
                <a:blip r:embed="rId4"/>
                <a:stretch>
                  <a:fillRect t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66C20458-0656-AAEE-9A3C-4C1C59C6A2E0}"/>
              </a:ext>
            </a:extLst>
          </p:cNvPr>
          <p:cNvSpPr/>
          <p:nvPr/>
        </p:nvSpPr>
        <p:spPr>
          <a:xfrm>
            <a:off x="6438900" y="4552950"/>
            <a:ext cx="2608004" cy="1597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D05749-BBDD-48B4-E684-4303E6F9B2A9}"/>
              </a:ext>
            </a:extLst>
          </p:cNvPr>
          <p:cNvSpPr/>
          <p:nvPr/>
        </p:nvSpPr>
        <p:spPr>
          <a:xfrm>
            <a:off x="10138698" y="4585336"/>
            <a:ext cx="2608004" cy="1565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9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3EF508-E926-7250-7523-F65622201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95355"/>
            <a:ext cx="10515600" cy="1325563"/>
          </a:xfrm>
        </p:spPr>
        <p:txBody>
          <a:bodyPr/>
          <a:lstStyle/>
          <a:p>
            <a:r>
              <a:rPr lang="en-US" dirty="0"/>
              <a:t>2D convolution as a matrix operation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A0B17-D1DB-11B5-AE47-305F267557CF}"/>
              </a:ext>
            </a:extLst>
          </p:cNvPr>
          <p:cNvSpPr txBox="1"/>
          <p:nvPr/>
        </p:nvSpPr>
        <p:spPr>
          <a:xfrm>
            <a:off x="749300" y="1550493"/>
            <a:ext cx="87521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kernel=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((3,3))/9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img_smooth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 cv2.filter2D(img,-1,kernel)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4D749-01E4-E6A0-2EA5-0E4148BAB989}"/>
              </a:ext>
            </a:extLst>
          </p:cNvPr>
          <p:cNvSpPr txBox="1"/>
          <p:nvPr/>
        </p:nvSpPr>
        <p:spPr>
          <a:xfrm>
            <a:off x="4457700" y="3124200"/>
            <a:ext cx="6362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Depth </a:t>
            </a:r>
          </a:p>
          <a:p>
            <a:r>
              <a:rPr lang="en-US" sz="2000" dirty="0"/>
              <a:t>	-1 : gives output image data type as input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cv2.CV_8U = 0	uint8</a:t>
            </a:r>
          </a:p>
          <a:p>
            <a:r>
              <a:rPr lang="en-US" sz="2000" dirty="0"/>
              <a:t>	cv2.CV_8S = 1	int8</a:t>
            </a:r>
          </a:p>
          <a:p>
            <a:r>
              <a:rPr lang="en-US" sz="2000" dirty="0"/>
              <a:t>	cv2.CV_16U = 2	uint16</a:t>
            </a:r>
          </a:p>
          <a:p>
            <a:r>
              <a:rPr lang="en-US" sz="2000" dirty="0"/>
              <a:t>	cv2.CV_16S = 3	int16</a:t>
            </a:r>
          </a:p>
          <a:p>
            <a:r>
              <a:rPr lang="en-US" sz="2000" dirty="0"/>
              <a:t>	cv2.CV_32S = 4	int32</a:t>
            </a:r>
          </a:p>
          <a:p>
            <a:r>
              <a:rPr lang="en-US" sz="2000" dirty="0"/>
              <a:t>	cv2.CV_32F = 5	float32</a:t>
            </a:r>
          </a:p>
          <a:p>
            <a:r>
              <a:rPr lang="en-US" sz="2000" dirty="0"/>
              <a:t>	cv2.CV_64F = 6	float64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417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5EBD-0C09-E7A9-2115-C67F72BB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(Bit-wise) operations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15D00F1-1FD0-B500-F0AB-E17E46CACF57}"/>
              </a:ext>
            </a:extLst>
          </p:cNvPr>
          <p:cNvGrpSpPr/>
          <p:nvPr/>
        </p:nvGrpSpPr>
        <p:grpSpPr>
          <a:xfrm>
            <a:off x="457200" y="1583272"/>
            <a:ext cx="8991600" cy="1316030"/>
            <a:chOff x="457200" y="1583271"/>
            <a:chExt cx="8991600" cy="19785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2D106E9-009E-C787-02A1-675451DBB4AC}"/>
                </a:ext>
              </a:extLst>
            </p:cNvPr>
            <p:cNvGrpSpPr/>
            <p:nvPr/>
          </p:nvGrpSpPr>
          <p:grpSpPr>
            <a:xfrm>
              <a:off x="457200" y="169068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629A5B9-CDA7-4E96-E30C-0E200F410859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8AB3344-0F56-0DB2-F744-49820A2A2ED9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C3EF24-22B7-BA9A-0F13-2BEABC225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D5434DE8-9EC1-A8C7-1805-14925FDB09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84AE0E6A-9E8E-928C-B6D6-392697A95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187EB9E-1218-3BA7-FB56-CEF201D583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A5368-5B08-2996-841A-D7937A8500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3ED720AC-F695-A3EE-5E73-1218E56BDD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CFE6952-B1FB-618C-7A5F-3D8849E949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08BCD47-C104-5FF0-CD3D-323CDE5A0FD5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A7BE2E8-54A9-E161-6B0A-22956802B7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E005C3C-593A-B264-D446-B01A54036F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6B2B473-4BD7-EE0B-88AF-CE4D0851A2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69D5BEFD-1652-3C7D-E284-C73687D1BC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01383C3-7348-4240-958B-40F6C6F6F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BA2777C-FDBF-86F7-9241-B9DA0C42C7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139C152-676F-A1C9-4FE3-AF1EC26D0E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4F7DC7-BBFF-CC60-C64C-145D4CB2B4CC}"/>
                </a:ext>
              </a:extLst>
            </p:cNvPr>
            <p:cNvGrpSpPr/>
            <p:nvPr/>
          </p:nvGrpSpPr>
          <p:grpSpPr>
            <a:xfrm>
              <a:off x="3073400" y="169068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CB9F19E-9EF0-8BB8-5487-4C3299BF05F8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AB19A56-54DA-8B69-A35B-CF7D08F3302A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ED5005A-EDE6-56E2-0AD1-47D6699B60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AEE7D0B-33D8-6A33-0279-F6F210D0D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6CF46C7E-BBA3-8D02-C1EE-6DAB0CAED3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0B624F6-5F80-6B58-8E2F-4B2E919D30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5EF31BF-F45C-B0C3-A43E-9A9BCB1A70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A71331B-F492-6C1D-4F97-F2021AA5D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1907685-B8A8-B413-25C8-B8CB40250F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B17E3022-0618-2EE9-7D34-48735945A4B8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29C9D62-C8BD-47B9-197C-15F2124445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C239BDC-0ACA-5FD1-0F7A-8C03CA6E3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CC38BF96-0105-A055-1ECF-33DBAE8944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C2F6AC99-183A-D033-3FB8-9A211C3B6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55B050EA-AD51-0D9B-A7F9-F76A2B9EB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9F855EF-E948-6AAE-7EBA-D43E7743D5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4A4E757A-61C3-E7DD-0D08-EBF53C958A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EEBF90-F106-F099-2761-37720F1E7976}"/>
                </a:ext>
              </a:extLst>
            </p:cNvPr>
            <p:cNvGrpSpPr/>
            <p:nvPr/>
          </p:nvGrpSpPr>
          <p:grpSpPr>
            <a:xfrm>
              <a:off x="7213600" y="1583271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A81F3DB-0DB1-49E6-9AC7-1BE2B029C0E6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6A3EC77B-2486-F7A7-73EF-0E1C526D83A3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BF1A238-AE91-9A12-DC23-FE8396F82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3B1269C-2B04-2DCD-CE90-B440DDD0BF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ACFA678-302F-187A-91CA-AC8F3280A2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9F8CDB6-5972-A43E-9D0F-93A33C4ADE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27BD7802-7F3D-4DA3-6D91-F9A9B4E10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0938EFE9-0725-FBED-E55E-679D31AF3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4A4CD4C5-C83B-2589-AB62-6CC2BD12FF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AE7A002-F0E6-562A-A44B-A2D4A41A61C1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E64FE06-AF1E-6467-DEDC-95DACDB412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52D3CB9D-20A3-4C6B-D9A0-2959D92D89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C06A88-0D09-455C-2884-AB05CABB31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5B688A1-BBBA-D99B-5752-6838230629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9D938E43-A30F-94F8-133B-19626D92CC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FDB322D-E31E-C344-98BA-9534BBF0B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95520E08-88A6-1FBF-B5BD-E25200ADD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C6FF7D-F135-84B0-A0C5-8CE1DEBB823E}"/>
                </a:ext>
              </a:extLst>
            </p:cNvPr>
            <p:cNvSpPr/>
            <p:nvPr/>
          </p:nvSpPr>
          <p:spPr>
            <a:xfrm>
              <a:off x="1271254" y="1690688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41F7D39-796F-934C-C157-D061C796080B}"/>
                </a:ext>
              </a:extLst>
            </p:cNvPr>
            <p:cNvSpPr/>
            <p:nvPr/>
          </p:nvSpPr>
          <p:spPr>
            <a:xfrm rot="5400000">
              <a:off x="3932273" y="1519328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0CF36A-CBAC-6F19-88F4-08BD3B276A59}"/>
                </a:ext>
              </a:extLst>
            </p:cNvPr>
            <p:cNvSpPr/>
            <p:nvPr/>
          </p:nvSpPr>
          <p:spPr>
            <a:xfrm rot="5400000">
              <a:off x="8091595" y="2238377"/>
              <a:ext cx="459125" cy="56092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8CAE059-562E-7D19-E910-B83FECEB31B9}"/>
              </a:ext>
            </a:extLst>
          </p:cNvPr>
          <p:cNvGrpSpPr/>
          <p:nvPr/>
        </p:nvGrpSpPr>
        <p:grpSpPr>
          <a:xfrm>
            <a:off x="441019" y="3177290"/>
            <a:ext cx="8991600" cy="1475142"/>
            <a:chOff x="534654" y="4274083"/>
            <a:chExt cx="8991600" cy="197855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685023-8579-8343-252C-DCC4C53BA2F5}"/>
                </a:ext>
              </a:extLst>
            </p:cNvPr>
            <p:cNvGrpSpPr/>
            <p:nvPr/>
          </p:nvGrpSpPr>
          <p:grpSpPr>
            <a:xfrm>
              <a:off x="534654" y="4381500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7D36D31-0928-F7F0-69CD-391F80231B62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32F5C089-2559-078B-DB0D-E3315A705053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0286C27-08B6-644B-2688-9F9CE3D79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9375528C-102E-4FE3-51D4-D56FB6D678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E654966A-88AB-76AF-A570-179F79C61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E4DB3D3-A870-F0CF-8A0B-1DC26FA19D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E07F7D0-4F6A-E1AE-B08C-0BCCBF58E3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E234D56A-9601-4721-5376-F267ADC0E8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77615E2A-A668-DED8-4254-49E69279B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50891864-44D1-054F-7E42-83F1D916B3FA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C5AFC6A7-F9ED-C5A0-FA70-3EF149451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61AE3902-D667-A6F0-0533-003E769678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5B5D0BC-78A6-5654-9660-36DC4CEC3C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CF59F2C-19F3-DBD8-D392-419F4F5C92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0938AD2D-28D4-3073-E989-75C2689F1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D2A01878-95C3-D87E-A3BA-CA9BC11D40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76EDD4DD-F541-B261-45C6-406FA2FF56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B93CD058-0F96-12ED-7B00-43094EBB3F53}"/>
                </a:ext>
              </a:extLst>
            </p:cNvPr>
            <p:cNvGrpSpPr/>
            <p:nvPr/>
          </p:nvGrpSpPr>
          <p:grpSpPr>
            <a:xfrm>
              <a:off x="3150854" y="4381500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6FB93F6-9D34-AE5C-28D6-D266B49B2EBB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3BE3279-3633-071D-18AD-06074C8F121E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238748A-2B07-E4F2-7DAB-A809990A3C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4C2C1F8F-BCCA-028B-5233-776157F0D4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3F6F80EC-3494-F3F1-5A6A-5EFAEE099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E603926-D1EF-114D-3E4F-D9E670A380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8195CA56-D2D6-870C-2C6A-3897D382B7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723E0772-17D4-9F17-9235-9F4B9ADCA3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86909851-537F-B4A7-C01D-821BB31AD3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E3A1A30-E035-AEDA-A134-431971CF2070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EFE155C-499B-2515-356F-223DAD600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ECA42B54-1DC6-5532-CF92-CCEF1EDCE2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A856E2E5-A730-EB4D-B439-71F9943FFB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8BCD91E1-CC35-56E0-81C7-AC8738BF8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DFFE1D17-56ED-AF9C-E855-441B176C6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20EB77B-7542-58B2-B969-ADE53C68C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8B720634-5C7B-9FDF-E547-477D980B5D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8000806-55EF-27A0-E658-50ED06E0D2F3}"/>
                </a:ext>
              </a:extLst>
            </p:cNvPr>
            <p:cNvGrpSpPr/>
            <p:nvPr/>
          </p:nvGrpSpPr>
          <p:grpSpPr>
            <a:xfrm>
              <a:off x="7291054" y="4274083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1EDB373F-F529-88CB-5B93-9C62CAFCF843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15C5CB87-05CC-4EE7-9C3B-435F8BBE4312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85E936FC-3C0A-732F-AC9C-6BCA9FBB0D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2D0172AB-6D82-A794-BA8B-D098D2232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B1346CB-C8F8-A9FE-476D-10F1DC4824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3AE2A0E5-1CC7-F09B-E3E1-3FD1F00F9C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C9573EF-7C15-8D7F-0F55-02DD1DE583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8425AB4-D406-406A-4BA9-50ED4AC44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CEC9398F-42F4-465A-D914-A1B30B60FF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6FAEEADF-C6DD-3597-92B9-BDD066C9F7A0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1E1EFCD6-61AD-B85B-FC58-A5E7DAC854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4BD3CF4-A267-F2E4-EC9C-05C00D9B5E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F30BA1E4-63DE-E1F5-5353-6D354D5CC4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55C09B8A-E6F5-75FE-DB27-3F0BD55E51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50F87040-0775-688A-5B3E-DB50ED142E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F12DF5E-4B35-CB5C-D46A-B7F069283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49894D15-DCE7-CADA-62D7-C8950A3FAB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1720AE8-AD76-5653-6E2E-D0D2A1F2CB87}"/>
                </a:ext>
              </a:extLst>
            </p:cNvPr>
            <p:cNvSpPr/>
            <p:nvPr/>
          </p:nvSpPr>
          <p:spPr>
            <a:xfrm>
              <a:off x="1348708" y="4381500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F05DB4B-1747-6007-E7DA-1FC53C23B466}"/>
                </a:ext>
              </a:extLst>
            </p:cNvPr>
            <p:cNvSpPr/>
            <p:nvPr/>
          </p:nvSpPr>
          <p:spPr>
            <a:xfrm rot="5400000">
              <a:off x="4009727" y="4210140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6470B352-3FA5-F672-33D4-1B3A10667986}"/>
                </a:ext>
              </a:extLst>
            </p:cNvPr>
            <p:cNvSpPr/>
            <p:nvPr/>
          </p:nvSpPr>
          <p:spPr>
            <a:xfrm>
              <a:off x="8121289" y="4274083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EB126B-3164-0605-57AC-A82CB13BC345}"/>
                </a:ext>
              </a:extLst>
            </p:cNvPr>
            <p:cNvSpPr/>
            <p:nvPr/>
          </p:nvSpPr>
          <p:spPr>
            <a:xfrm rot="5400000">
              <a:off x="8162534" y="4081368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6A0CF65-A3AB-992B-0B52-D5524AF52CA8}"/>
              </a:ext>
            </a:extLst>
          </p:cNvPr>
          <p:cNvGrpSpPr/>
          <p:nvPr/>
        </p:nvGrpSpPr>
        <p:grpSpPr>
          <a:xfrm>
            <a:off x="457200" y="4879449"/>
            <a:ext cx="8991600" cy="1777991"/>
            <a:chOff x="534654" y="6910728"/>
            <a:chExt cx="8991600" cy="1978551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E94E834-16AA-41D3-2D6A-DCD1188CF789}"/>
                </a:ext>
              </a:extLst>
            </p:cNvPr>
            <p:cNvGrpSpPr/>
            <p:nvPr/>
          </p:nvGrpSpPr>
          <p:grpSpPr>
            <a:xfrm>
              <a:off x="534654" y="7018145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9AB9187-9F3E-68F8-4975-560E4A176469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50CD4455-EE89-1454-013F-73F3A924F809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828E108A-1FBF-DFAD-C069-086316E8E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2F30B28E-9A0A-0AF9-13BE-FEF0BC5D97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4E328F90-9BC8-4EB9-B222-5845B29A0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1D748342-FCF5-32DC-7453-D6DD0E64B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1E74C512-9F4D-1B2E-06CE-6278038E1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A037FFA4-2EAB-06B3-27DE-8C755CEAA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7AFD2516-C0E6-4853-7FAE-0CB3CFC45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110AF9F-0792-424E-62B0-5D6C12FA8FF4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614A772C-E1CF-09D5-C126-9D08BDAB9C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B812A94D-C274-A332-30BB-ACC1836148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8C85A1D3-71AA-0423-E38B-785AF74C6F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EC37A631-B894-6AE2-D636-FAC86D9336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BA29DE9C-0F9B-8C88-F643-33A61F58A0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0F05CDFE-422B-AC6B-4F3C-A9DC11327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2C8A5BDC-A41F-0290-9D39-B43A7EFDF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1B04A23-753D-DCFB-51DA-91EF92381BD7}"/>
                </a:ext>
              </a:extLst>
            </p:cNvPr>
            <p:cNvGrpSpPr/>
            <p:nvPr/>
          </p:nvGrpSpPr>
          <p:grpSpPr>
            <a:xfrm>
              <a:off x="3150854" y="7018145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355137E5-15CD-9E1F-0E4C-D580A1B98101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9FE09FC1-BC4B-C6B0-3297-24082C1EB76B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A676D35E-C1FF-1098-FC4C-AE44831737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6F94DAE5-6C48-E8CD-D349-0EA6F79316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E6178BEE-4266-8488-5661-8F990B82B7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49003753-04AF-A07B-E23A-2A04011FAD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95FCA982-A0F0-9897-788A-9636AFA6E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4E313ED3-229A-F448-29C6-A4F0577667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03404C1-AE18-86B8-8DE5-5AB5D65120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3E9BB2D8-DFEC-5F1B-039E-AF9351CBAE4D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340BDD7D-7BB3-17D4-F546-0770DCCE29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2170454A-E0BC-9D86-A8E9-1434408D4C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FD50474D-74BE-6877-293B-F65F181F06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D0D9687E-86C7-F30D-896A-AA4896A66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1949EBE5-CEE9-E1C5-7FBD-88AEBFE73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38FB774F-61A2-EB54-C134-93B85E1BD0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>
                  <a:extLst>
                    <a:ext uri="{FF2B5EF4-FFF2-40B4-BE49-F238E27FC236}">
                      <a16:creationId xmlns:a16="http://schemas.microsoft.com/office/drawing/2014/main" id="{CB4F185A-12DD-4747-65C7-8AA745A64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76FBA5B9-2BD9-5220-1D83-34FBC1B8E613}"/>
                </a:ext>
              </a:extLst>
            </p:cNvPr>
            <p:cNvGrpSpPr/>
            <p:nvPr/>
          </p:nvGrpSpPr>
          <p:grpSpPr>
            <a:xfrm>
              <a:off x="7291054" y="6910728"/>
              <a:ext cx="2235200" cy="1871134"/>
              <a:chOff x="2489200" y="1701800"/>
              <a:chExt cx="4572000" cy="4572000"/>
            </a:xfrm>
            <a:solidFill>
              <a:schemeClr val="bg1">
                <a:alpha val="58000"/>
              </a:schemeClr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DC89AD29-A237-8028-FD07-580E3DF1AF27}"/>
                  </a:ext>
                </a:extLst>
              </p:cNvPr>
              <p:cNvSpPr/>
              <p:nvPr/>
            </p:nvSpPr>
            <p:spPr>
              <a:xfrm>
                <a:off x="2489200" y="1701800"/>
                <a:ext cx="4572000" cy="4572000"/>
              </a:xfrm>
              <a:prstGeom prst="rect">
                <a:avLst/>
              </a:prstGeom>
              <a:grp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9F5AEBDC-E78B-9F73-707A-A86F0F2579BF}"/>
                  </a:ext>
                </a:extLst>
              </p:cNvPr>
              <p:cNvGrpSpPr/>
              <p:nvPr/>
            </p:nvGrpSpPr>
            <p:grpSpPr>
              <a:xfrm>
                <a:off x="2980267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AE5D27E6-78AF-105B-8DC5-177D3FDD8F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9161F10A-2DE2-1C0C-0163-D2ED5D66B6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317D2193-C1DB-6937-6F78-7192E977F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896F1328-14B1-4232-CA66-1C7463E8F9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969A5B2D-EB30-7199-2904-02A7CD871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DE25E7EB-F6AB-77DF-37A1-4A082E343E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>
                  <a:extLst>
                    <a:ext uri="{FF2B5EF4-FFF2-40B4-BE49-F238E27FC236}">
                      <a16:creationId xmlns:a16="http://schemas.microsoft.com/office/drawing/2014/main" id="{8174C279-9621-AE0D-D61D-637ECB7287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500F3E82-A33C-E297-E4CC-31FE31C9D6BE}"/>
                  </a:ext>
                </a:extLst>
              </p:cNvPr>
              <p:cNvGrpSpPr/>
              <p:nvPr/>
            </p:nvGrpSpPr>
            <p:grpSpPr>
              <a:xfrm rot="5400000">
                <a:off x="3014133" y="1701800"/>
                <a:ext cx="3522133" cy="4572000"/>
                <a:chOff x="2980267" y="1701800"/>
                <a:chExt cx="3522133" cy="4572000"/>
              </a:xfrm>
              <a:grpFill/>
            </p:grpSpPr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6D954FB6-625C-67EF-35CA-13E7DFA818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1333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>
                  <a:extLst>
                    <a:ext uri="{FF2B5EF4-FFF2-40B4-BE49-F238E27FC236}">
                      <a16:creationId xmlns:a16="http://schemas.microsoft.com/office/drawing/2014/main" id="{1EC0CB12-B516-0177-A05D-AAE6EBBF1C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1537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C55D98A4-D8FB-A2FC-3A1B-04127973A8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28355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0C1BF285-9A74-4462-9DEE-7ED993D84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02400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F8C70E2C-7EE5-B86B-279A-AB9A0FD7ED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7289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96C1D273-F3F2-4124-F96B-1BB86D7ED4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80267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F1C2E1DB-19AD-7084-8672-636A20BC52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54311" y="1701800"/>
                  <a:ext cx="0" cy="4572000"/>
                </a:xfrm>
                <a:prstGeom prst="line">
                  <a:avLst/>
                </a:prstGeom>
                <a:grp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D8BFF6D-A7CD-C02F-45EE-4AA3769122B3}"/>
                </a:ext>
              </a:extLst>
            </p:cNvPr>
            <p:cNvSpPr/>
            <p:nvPr/>
          </p:nvSpPr>
          <p:spPr>
            <a:xfrm>
              <a:off x="1348708" y="7018145"/>
              <a:ext cx="573977" cy="18711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E85AE58-AECB-833E-4A47-DA2E30434423}"/>
                </a:ext>
              </a:extLst>
            </p:cNvPr>
            <p:cNvSpPr/>
            <p:nvPr/>
          </p:nvSpPr>
          <p:spPr>
            <a:xfrm rot="5400000">
              <a:off x="4009727" y="6846785"/>
              <a:ext cx="459125" cy="223519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182BB02-37C0-D24A-4940-35FC70EFBEF9}"/>
                </a:ext>
              </a:extLst>
            </p:cNvPr>
            <p:cNvSpPr/>
            <p:nvPr/>
          </p:nvSpPr>
          <p:spPr>
            <a:xfrm>
              <a:off x="8121289" y="6910728"/>
              <a:ext cx="573977" cy="7494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B16E9327-8780-9E56-7CDB-D40906701E51}"/>
                </a:ext>
              </a:extLst>
            </p:cNvPr>
            <p:cNvSpPr/>
            <p:nvPr/>
          </p:nvSpPr>
          <p:spPr>
            <a:xfrm rot="5400000">
              <a:off x="7468330" y="7412217"/>
              <a:ext cx="459125" cy="84679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A8FEAEFD-615B-F7B5-F776-901F0AC367B0}"/>
                </a:ext>
              </a:extLst>
            </p:cNvPr>
            <p:cNvSpPr/>
            <p:nvPr/>
          </p:nvSpPr>
          <p:spPr>
            <a:xfrm>
              <a:off x="8088928" y="8032375"/>
              <a:ext cx="573977" cy="749487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B3BB4238-65CA-99F9-2565-EEE61EF486DC}"/>
                </a:ext>
              </a:extLst>
            </p:cNvPr>
            <p:cNvSpPr/>
            <p:nvPr/>
          </p:nvSpPr>
          <p:spPr>
            <a:xfrm rot="5400000">
              <a:off x="8856739" y="7433581"/>
              <a:ext cx="459125" cy="84679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0511A91-1143-047A-AE70-DA305F83FFDF}"/>
              </a:ext>
            </a:extLst>
          </p:cNvPr>
          <p:cNvSpPr txBox="1"/>
          <p:nvPr/>
        </p:nvSpPr>
        <p:spPr>
          <a:xfrm>
            <a:off x="5854872" y="1988924"/>
            <a:ext cx="8963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B81B44-14B0-5B51-4787-35B4445DAD91}"/>
              </a:ext>
            </a:extLst>
          </p:cNvPr>
          <p:cNvSpPr txBox="1"/>
          <p:nvPr/>
        </p:nvSpPr>
        <p:spPr>
          <a:xfrm>
            <a:off x="5956568" y="3558572"/>
            <a:ext cx="665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D4D3EA7-84DC-8004-3F92-54B30CD4E9DF}"/>
              </a:ext>
            </a:extLst>
          </p:cNvPr>
          <p:cNvSpPr txBox="1"/>
          <p:nvPr/>
        </p:nvSpPr>
        <p:spPr>
          <a:xfrm>
            <a:off x="5890945" y="5364178"/>
            <a:ext cx="856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XOR</a:t>
            </a:r>
          </a:p>
        </p:txBody>
      </p:sp>
    </p:spTree>
    <p:extLst>
      <p:ext uri="{BB962C8B-B14F-4D97-AF65-F5344CB8AC3E}">
        <p14:creationId xmlns:p14="http://schemas.microsoft.com/office/powerpoint/2010/main" val="1563636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185" y="172253"/>
            <a:ext cx="10515600" cy="1325563"/>
          </a:xfrm>
        </p:spPr>
        <p:txBody>
          <a:bodyPr/>
          <a:lstStyle/>
          <a:p>
            <a:r>
              <a:rPr lang="en-US" dirty="0"/>
              <a:t>Morphological Operations</a:t>
            </a:r>
            <a:br>
              <a:rPr lang="en-US" dirty="0"/>
            </a:b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14C9F8-5CE3-4B8C-0093-2462C9E84FF0}"/>
              </a:ext>
            </a:extLst>
          </p:cNvPr>
          <p:cNvSpPr txBox="1"/>
          <p:nvPr/>
        </p:nvSpPr>
        <p:spPr>
          <a:xfrm>
            <a:off x="3313832" y="4198314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C5807E-BFBB-AE4F-6BB7-DEB16424F926}"/>
              </a:ext>
            </a:extLst>
          </p:cNvPr>
          <p:cNvSpPr txBox="1"/>
          <p:nvPr/>
        </p:nvSpPr>
        <p:spPr>
          <a:xfrm>
            <a:off x="406426" y="2911222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1673E-F1FA-DFF3-351D-7EE7B5C67F5B}"/>
              </a:ext>
            </a:extLst>
          </p:cNvPr>
          <p:cNvSpPr txBox="1"/>
          <p:nvPr/>
        </p:nvSpPr>
        <p:spPr>
          <a:xfrm>
            <a:off x="3728405" y="2025487"/>
            <a:ext cx="6329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Kernel is Boolean (mask)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391764-87C4-72CC-95C3-F8379C5CDC8E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1883479" y="4429147"/>
            <a:ext cx="1430353" cy="3060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0639EB8-77BC-8360-2530-7CAE115DCFCC}"/>
              </a:ext>
            </a:extLst>
          </p:cNvPr>
          <p:cNvSpPr txBox="1">
            <a:spLocks/>
          </p:cNvSpPr>
          <p:nvPr/>
        </p:nvSpPr>
        <p:spPr>
          <a:xfrm>
            <a:off x="567185" y="5882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Erosion/Dilation</a:t>
            </a:r>
          </a:p>
        </p:txBody>
      </p:sp>
    </p:spTree>
    <p:extLst>
      <p:ext uri="{BB962C8B-B14F-4D97-AF65-F5344CB8AC3E}">
        <p14:creationId xmlns:p14="http://schemas.microsoft.com/office/powerpoint/2010/main" val="173052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Erosion/Dilation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14C9F8-5CE3-4B8C-0093-2462C9E84FF0}"/>
              </a:ext>
            </a:extLst>
          </p:cNvPr>
          <p:cNvSpPr txBox="1"/>
          <p:nvPr/>
        </p:nvSpPr>
        <p:spPr>
          <a:xfrm>
            <a:off x="1473995" y="2019112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4C5807E-BFBB-AE4F-6BB7-DEB16424F926}"/>
              </a:ext>
            </a:extLst>
          </p:cNvPr>
          <p:cNvSpPr txBox="1"/>
          <p:nvPr/>
        </p:nvSpPr>
        <p:spPr>
          <a:xfrm>
            <a:off x="1920007" y="2650248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D891A5-8967-87E0-CD28-4FA3DEE42D6B}"/>
              </a:ext>
            </a:extLst>
          </p:cNvPr>
          <p:cNvSpPr txBox="1"/>
          <p:nvPr/>
        </p:nvSpPr>
        <p:spPr>
          <a:xfrm>
            <a:off x="5404236" y="1766888"/>
            <a:ext cx="552029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{</a:t>
            </a:r>
            <a:r>
              <a:rPr lang="en-US" sz="2800" dirty="0" err="1"/>
              <a:t>i,j</a:t>
            </a:r>
            <a:r>
              <a:rPr lang="en-US" sz="2800" dirty="0"/>
              <a:t>} in image:</a:t>
            </a:r>
          </a:p>
          <a:p>
            <a:r>
              <a:rPr lang="en-US" sz="2800" dirty="0"/>
              <a:t>	move kernel anchor to {</a:t>
            </a:r>
            <a:r>
              <a:rPr lang="en-US" sz="2800" dirty="0" err="1"/>
              <a:t>i,j</a:t>
            </a:r>
            <a:r>
              <a:rPr lang="en-US" sz="2800" dirty="0"/>
              <a:t>}</a:t>
            </a:r>
          </a:p>
          <a:p>
            <a:r>
              <a:rPr lang="en-US" sz="2800" dirty="0"/>
              <a:t>	list = find (kernel ==true)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newVal</a:t>
            </a:r>
            <a:r>
              <a:rPr lang="en-US" sz="2800" dirty="0"/>
              <a:t>{</a:t>
            </a:r>
            <a:r>
              <a:rPr lang="en-US" sz="2800" dirty="0" err="1"/>
              <a:t>i,j</a:t>
            </a:r>
            <a:r>
              <a:rPr lang="en-US" sz="2800" dirty="0"/>
              <a:t>} = </a:t>
            </a:r>
            <a:r>
              <a:rPr lang="en-US" sz="2800" dirty="0" err="1"/>
              <a:t>fcn</a:t>
            </a:r>
            <a:r>
              <a:rPr lang="en-US" sz="2800" dirty="0"/>
              <a:t> (image[list] )</a:t>
            </a:r>
          </a:p>
          <a:p>
            <a:r>
              <a:rPr lang="en-US" sz="2800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92FC-2736-5984-B290-5B9CD43186AA}"/>
              </a:ext>
            </a:extLst>
          </p:cNvPr>
          <p:cNvSpPr txBox="1"/>
          <p:nvPr/>
        </p:nvSpPr>
        <p:spPr>
          <a:xfrm>
            <a:off x="4459982" y="4013657"/>
            <a:ext cx="52662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Dilation -  MAX ( image[list] )</a:t>
            </a:r>
          </a:p>
          <a:p>
            <a:r>
              <a:rPr lang="en-US" sz="2400" dirty="0"/>
              <a:t>Erosion -  MIN ( image[list] )</a:t>
            </a:r>
          </a:p>
          <a:p>
            <a:endParaRPr lang="en-US" sz="2400" dirty="0"/>
          </a:p>
          <a:p>
            <a:r>
              <a:rPr lang="en-US" sz="2400" dirty="0"/>
              <a:t>Denoising -  MEDIAN ( image[list] )</a:t>
            </a:r>
          </a:p>
          <a:p>
            <a:r>
              <a:rPr lang="en-US" sz="2400" dirty="0"/>
              <a:t>Smoothing -  MEAN ( image[list] )</a:t>
            </a:r>
          </a:p>
        </p:txBody>
      </p:sp>
    </p:spTree>
    <p:extLst>
      <p:ext uri="{BB962C8B-B14F-4D97-AF65-F5344CB8AC3E}">
        <p14:creationId xmlns:p14="http://schemas.microsoft.com/office/powerpoint/2010/main" val="3766090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D302-9708-3368-93A9-EC060C610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Erosion/Dilation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E009B6-6E43-A1AE-D443-4EE1A07B855F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48C31E-0D8E-769B-2FE4-55FDB44D73C2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39A8FE-FE1F-838B-9261-DB3ED4492EE9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BBB407-90F9-4BA3-8EAB-8BCB54D80DA5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7085909-1C27-E67C-AF64-E6BD834FA24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FB190D-2B58-5058-C4AE-AEE49FA359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03E2A41-7FC2-F893-267A-4422BFD2084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B4A248-BC25-4EA2-FBFB-C6E9BAFA2E18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C493EE-75EA-90F0-6FC0-51B949C100E6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AF4C3E-E972-A9F9-207A-08B0DA4BAD52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AF78ED9-1054-255F-F96A-35A62D34F79F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75148A6-3560-00D6-DC47-D6D3651CC2C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B0ABD65-681E-C34B-0B83-A8E1FDA06D6A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F544D9D-2992-3B2B-E7CE-A05F65B81634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121B3-200D-DF68-DFAC-035308034637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A0D363F5-0ABB-90EC-0A78-7FE27A6F1894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0933EC-76D7-A569-C5EF-C3AAEABEF3CA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C82862-FDAD-3525-4228-267CCE8A5C85}"/>
              </a:ext>
            </a:extLst>
          </p:cNvPr>
          <p:cNvSpPr/>
          <p:nvPr/>
        </p:nvSpPr>
        <p:spPr>
          <a:xfrm>
            <a:off x="3810002" y="3572934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CBA646-3FD9-D12E-C9C5-AAC5E52306C0}"/>
              </a:ext>
            </a:extLst>
          </p:cNvPr>
          <p:cNvGrpSpPr/>
          <p:nvPr/>
        </p:nvGrpSpPr>
        <p:grpSpPr>
          <a:xfrm>
            <a:off x="4117373" y="3572934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A999D3F-C34E-C083-E72F-BDED497C6D06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46D0EA-ABCB-590A-CA29-FA319078BC14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D6508D3-B24C-137E-BC84-2137B6796E6F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E69933-7718-6385-A7B8-71567003E12C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076BEBB-F042-FBFC-3B2C-A39D55C1898C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2BCB783-E231-5954-3480-8FA9E388E02E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7FEBB9C-7024-6FEE-40AF-35A188884C7B}"/>
              </a:ext>
            </a:extLst>
          </p:cNvPr>
          <p:cNvGrpSpPr/>
          <p:nvPr/>
        </p:nvGrpSpPr>
        <p:grpSpPr>
          <a:xfrm rot="5400000">
            <a:off x="4223927" y="3465218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C41990-889A-7AE1-805F-68E36E169A67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C4CD902-98A5-529F-430D-58CFEC0B56BA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9312352-0C4F-3A8E-FC0F-3D977B9617B7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4015E82-E65E-653E-C0AF-13338D8CFCEC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41201D1-4F96-4B13-3E5C-46407697E06D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5432F0-B2CD-5975-E987-2B64815A9775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5742A12D-80B7-7B91-9700-63FE759F3FDC}"/>
              </a:ext>
            </a:extLst>
          </p:cNvPr>
          <p:cNvSpPr/>
          <p:nvPr/>
        </p:nvSpPr>
        <p:spPr>
          <a:xfrm>
            <a:off x="4844173" y="3572925"/>
            <a:ext cx="375498" cy="2370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AED434-B6B2-44FB-05F9-0E3497EB6157}"/>
              </a:ext>
            </a:extLst>
          </p:cNvPr>
          <p:cNvSpPr txBox="1"/>
          <p:nvPr/>
        </p:nvSpPr>
        <p:spPr>
          <a:xfrm>
            <a:off x="4843374" y="4429148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5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FC2F-2B19-ADB3-397E-714368C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(Filtering) Operations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6EFED3-A5EA-6A3B-43E2-E46DF2BD1252}"/>
              </a:ext>
            </a:extLst>
          </p:cNvPr>
          <p:cNvSpPr/>
          <p:nvPr/>
        </p:nvSpPr>
        <p:spPr>
          <a:xfrm>
            <a:off x="406401" y="3572933"/>
            <a:ext cx="2540000" cy="2370668"/>
          </a:xfrm>
          <a:prstGeom prst="rect">
            <a:avLst/>
          </a:prstGeom>
          <a:solidFill>
            <a:schemeClr val="bg1">
              <a:alpha val="58000"/>
            </a:schemeClr>
          </a:solidFill>
          <a:ln w="508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E10EC9-7C13-0F1E-1086-F7811D27C6B4}"/>
              </a:ext>
            </a:extLst>
          </p:cNvPr>
          <p:cNvGrpSpPr/>
          <p:nvPr/>
        </p:nvGrpSpPr>
        <p:grpSpPr>
          <a:xfrm>
            <a:off x="713772" y="3572933"/>
            <a:ext cx="1837161" cy="2370668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626D55-AFD0-3882-0F87-A88CD078F8DA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724262F-1786-5C40-02D7-67549B7C8243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9748B3E-F5E8-CC7A-F804-4A4C91E338A4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386C8C7-4653-140D-E7A1-1E6167536221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B910172-BE1D-4068-E568-0ED4960AA3B3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AC547D6-4077-0C26-378D-E7FC5C19C734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B88791-DC7F-24AC-9621-842E4F9CEA23}"/>
              </a:ext>
            </a:extLst>
          </p:cNvPr>
          <p:cNvGrpSpPr/>
          <p:nvPr/>
        </p:nvGrpSpPr>
        <p:grpSpPr>
          <a:xfrm rot="5400000">
            <a:off x="820326" y="3465217"/>
            <a:ext cx="1712148" cy="2540001"/>
            <a:chOff x="2980267" y="1701800"/>
            <a:chExt cx="2935110" cy="4572000"/>
          </a:xfrm>
          <a:solidFill>
            <a:schemeClr val="bg1">
              <a:alpha val="58000"/>
            </a:schemeClr>
          </a:solid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C09F12-47B7-BBD4-37E0-9A1D02ED8F84}"/>
                </a:ext>
              </a:extLst>
            </p:cNvPr>
            <p:cNvCxnSpPr>
              <a:cxnSpLocks/>
            </p:cNvCxnSpPr>
            <p:nvPr/>
          </p:nvCxnSpPr>
          <p:spPr>
            <a:xfrm>
              <a:off x="4741333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819FF1-DDE0-07E1-7054-77AAF1446369}"/>
                </a:ext>
              </a:extLst>
            </p:cNvPr>
            <p:cNvCxnSpPr>
              <a:cxnSpLocks/>
            </p:cNvCxnSpPr>
            <p:nvPr/>
          </p:nvCxnSpPr>
          <p:spPr>
            <a:xfrm>
              <a:off x="591537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AE6145-89AA-4080-2E62-A2A7F6FBE55D}"/>
                </a:ext>
              </a:extLst>
            </p:cNvPr>
            <p:cNvCxnSpPr>
              <a:cxnSpLocks/>
            </p:cNvCxnSpPr>
            <p:nvPr/>
          </p:nvCxnSpPr>
          <p:spPr>
            <a:xfrm>
              <a:off x="5328355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40F28E3-B35D-048A-B398-38FE9555D557}"/>
                </a:ext>
              </a:extLst>
            </p:cNvPr>
            <p:cNvCxnSpPr>
              <a:cxnSpLocks/>
            </p:cNvCxnSpPr>
            <p:nvPr/>
          </p:nvCxnSpPr>
          <p:spPr>
            <a:xfrm>
              <a:off x="3567289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3414D6-0F67-9105-1BBC-9C48AC129582}"/>
                </a:ext>
              </a:extLst>
            </p:cNvPr>
            <p:cNvCxnSpPr>
              <a:cxnSpLocks/>
            </p:cNvCxnSpPr>
            <p:nvPr/>
          </p:nvCxnSpPr>
          <p:spPr>
            <a:xfrm>
              <a:off x="2980267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FEA7E73-F3CD-B40B-B76A-5E9FB629A1D4}"/>
                </a:ext>
              </a:extLst>
            </p:cNvPr>
            <p:cNvCxnSpPr>
              <a:cxnSpLocks/>
            </p:cNvCxnSpPr>
            <p:nvPr/>
          </p:nvCxnSpPr>
          <p:spPr>
            <a:xfrm>
              <a:off x="4154311" y="1701800"/>
              <a:ext cx="0" cy="4572000"/>
            </a:xfrm>
            <a:prstGeom prst="line">
              <a:avLst/>
            </a:prstGeom>
            <a:grpFill/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E7EB1E8-C3BA-8CAF-3286-EBEFC9135D52}"/>
              </a:ext>
            </a:extLst>
          </p:cNvPr>
          <p:cNvSpPr/>
          <p:nvPr/>
        </p:nvSpPr>
        <p:spPr>
          <a:xfrm>
            <a:off x="1081204" y="4221573"/>
            <a:ext cx="1102297" cy="102728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520CD-961E-4656-862E-7BD2154D2CC9}"/>
              </a:ext>
            </a:extLst>
          </p:cNvPr>
          <p:cNvSpPr txBox="1"/>
          <p:nvPr/>
        </p:nvSpPr>
        <p:spPr>
          <a:xfrm>
            <a:off x="1473995" y="2019112"/>
            <a:ext cx="218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Anchor point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D2F559-261F-6A5C-2399-0ABD570152D7}"/>
              </a:ext>
            </a:extLst>
          </p:cNvPr>
          <p:cNvSpPr txBox="1"/>
          <p:nvPr/>
        </p:nvSpPr>
        <p:spPr>
          <a:xfrm>
            <a:off x="1920007" y="2650248"/>
            <a:ext cx="2539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Structure/Kernel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55F8C6-9C4B-229F-9F71-0993E32BA173}"/>
              </a:ext>
            </a:extLst>
          </p:cNvPr>
          <p:cNvSpPr txBox="1"/>
          <p:nvPr/>
        </p:nvSpPr>
        <p:spPr>
          <a:xfrm>
            <a:off x="1456706" y="4429147"/>
            <a:ext cx="4187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*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376EF0-6AB4-CF5E-4852-66E80F8629C9}"/>
              </a:ext>
            </a:extLst>
          </p:cNvPr>
          <p:cNvSpPr txBox="1"/>
          <p:nvPr/>
        </p:nvSpPr>
        <p:spPr>
          <a:xfrm>
            <a:off x="5223070" y="3007668"/>
            <a:ext cx="61531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{</a:t>
            </a:r>
            <a:r>
              <a:rPr lang="en-US" sz="2800" dirty="0" err="1"/>
              <a:t>i,j</a:t>
            </a:r>
            <a:r>
              <a:rPr lang="en-US" sz="2800" dirty="0"/>
              <a:t>} in image:</a:t>
            </a:r>
          </a:p>
          <a:p>
            <a:r>
              <a:rPr lang="en-US" sz="2800" dirty="0"/>
              <a:t>	move kernel anchor to {</a:t>
            </a:r>
            <a:r>
              <a:rPr lang="en-US" sz="2800" dirty="0" err="1"/>
              <a:t>i,j</a:t>
            </a:r>
            <a:r>
              <a:rPr lang="en-US" sz="2800" dirty="0"/>
              <a:t>}</a:t>
            </a:r>
          </a:p>
          <a:p>
            <a:r>
              <a:rPr lang="en-US" sz="2800" dirty="0"/>
              <a:t>	</a:t>
            </a:r>
            <a:r>
              <a:rPr lang="en-US" sz="2800" dirty="0" err="1"/>
              <a:t>newVal</a:t>
            </a:r>
            <a:r>
              <a:rPr lang="en-US" sz="2800" dirty="0"/>
              <a:t>{</a:t>
            </a:r>
            <a:r>
              <a:rPr lang="en-US" sz="2800" dirty="0" err="1"/>
              <a:t>i,j</a:t>
            </a:r>
            <a:r>
              <a:rPr lang="en-US" sz="2800" dirty="0"/>
              <a:t>} = sum(image .* kernel)</a:t>
            </a:r>
          </a:p>
          <a:p>
            <a:r>
              <a:rPr lang="en-US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8676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D7C-4363-2DF9-AC66-9C5FF800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pic>
        <p:nvPicPr>
          <p:cNvPr id="4" name="Picture 3" descr="A close-up of a grid&#10;&#10;Description automatically generated">
            <a:extLst>
              <a:ext uri="{FF2B5EF4-FFF2-40B4-BE49-F238E27FC236}">
                <a16:creationId xmlns:a16="http://schemas.microsoft.com/office/drawing/2014/main" id="{A6C256F6-54A7-69A0-2EFA-E6A04E1BD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42" y="3322209"/>
            <a:ext cx="9527266" cy="317066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674F2D-1D4C-205A-BE57-EF6C1B2648DA}"/>
              </a:ext>
            </a:extLst>
          </p:cNvPr>
          <p:cNvSpPr txBox="1"/>
          <p:nvPr/>
        </p:nvSpPr>
        <p:spPr>
          <a:xfrm>
            <a:off x="717797" y="1690688"/>
            <a:ext cx="107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thres</a:t>
            </a:r>
            <a:r>
              <a:rPr lang="en-US" sz="2800" dirty="0"/>
              <a:t>, </a:t>
            </a:r>
            <a:r>
              <a:rPr lang="en-US" sz="2800" dirty="0" err="1"/>
              <a:t>img_out</a:t>
            </a:r>
            <a:r>
              <a:rPr lang="en-US" sz="2800" dirty="0"/>
              <a:t> = cv2.threshold(</a:t>
            </a:r>
            <a:r>
              <a:rPr lang="en-US" sz="2800" dirty="0" err="1"/>
              <a:t>img</a:t>
            </a:r>
            <a:r>
              <a:rPr lang="en-US" sz="2800" dirty="0"/>
              <a:t>, </a:t>
            </a:r>
            <a:r>
              <a:rPr lang="en-US" sz="2800" dirty="0" err="1"/>
              <a:t>thres</a:t>
            </a:r>
            <a:r>
              <a:rPr lang="en-US" sz="2800" dirty="0"/>
              <a:t>, replacement value, type) </a:t>
            </a:r>
          </a:p>
        </p:txBody>
      </p:sp>
    </p:spTree>
    <p:extLst>
      <p:ext uri="{BB962C8B-B14F-4D97-AF65-F5344CB8AC3E}">
        <p14:creationId xmlns:p14="http://schemas.microsoft.com/office/powerpoint/2010/main" val="3752745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9CD7C-4363-2DF9-AC66-9C5FF800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74F2D-1D4C-205A-BE57-EF6C1B2648DA}"/>
              </a:ext>
            </a:extLst>
          </p:cNvPr>
          <p:cNvSpPr txBox="1"/>
          <p:nvPr/>
        </p:nvSpPr>
        <p:spPr>
          <a:xfrm>
            <a:off x="717797" y="1690688"/>
            <a:ext cx="10756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thres</a:t>
            </a:r>
            <a:r>
              <a:rPr lang="en-US" sz="2800" dirty="0"/>
              <a:t>, </a:t>
            </a:r>
            <a:r>
              <a:rPr lang="en-US" sz="2800" dirty="0" err="1"/>
              <a:t>img_out</a:t>
            </a:r>
            <a:r>
              <a:rPr lang="en-US" sz="2800" dirty="0"/>
              <a:t> = cv2.threshold(</a:t>
            </a:r>
            <a:r>
              <a:rPr lang="en-US" sz="2800" dirty="0" err="1"/>
              <a:t>img</a:t>
            </a:r>
            <a:r>
              <a:rPr lang="en-US" sz="2800" dirty="0"/>
              <a:t>, </a:t>
            </a:r>
            <a:r>
              <a:rPr lang="en-US" sz="2800" dirty="0" err="1"/>
              <a:t>thres</a:t>
            </a:r>
            <a:r>
              <a:rPr lang="en-US" sz="2800" dirty="0"/>
              <a:t>, replacement value, type)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9977B-042A-342A-76E4-A258850ABB3D}"/>
              </a:ext>
            </a:extLst>
          </p:cNvPr>
          <p:cNvSpPr txBox="1"/>
          <p:nvPr/>
        </p:nvSpPr>
        <p:spPr>
          <a:xfrm>
            <a:off x="133350" y="2705100"/>
            <a:ext cx="1205865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2"/>
              </a:rPr>
              <a:t>Types:</a:t>
            </a:r>
          </a:p>
          <a:p>
            <a:pPr algn="l"/>
            <a:endParaRPr lang="en-US" sz="2800" b="1" i="0" u="none" strike="noStrike" dirty="0">
              <a:solidFill>
                <a:srgbClr val="3D578C"/>
              </a:solidFill>
              <a:effectLst/>
              <a:latin typeface="Helvetica" pitchFamily="2" charset="0"/>
              <a:hlinkClick r:id="rId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2"/>
              </a:rPr>
              <a:t>THRESH_BINARY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sz="2800" b="1" i="0" u="none" strike="noStrike" dirty="0" err="1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rep_valu</a:t>
            </a:r>
            <a:r>
              <a:rPr lang="en-US" sz="2800" b="1" dirty="0" err="1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e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; else x=0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3"/>
              </a:rPr>
              <a:t>THRESH_BINARY_INV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If x &gt; thresh;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0;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en-US" sz="2800" b="1" i="0" u="none" strike="noStrike" dirty="0" err="1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rep_valu</a:t>
            </a:r>
            <a:r>
              <a:rPr lang="en-US" sz="2800" b="1" dirty="0" err="1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e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4"/>
              </a:rPr>
              <a:t>THRESH_TRUNC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x 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thresh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5"/>
              </a:rPr>
              <a:t>THRESH_TOZERO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x;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0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hlinkClick r:id="rId6"/>
              </a:rPr>
              <a:t>THRESH_TOZERO_INV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</a:rPr>
              <a:t>		If x &gt; thresh; 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= 0; else x=</a:t>
            </a:r>
            <a:r>
              <a:rPr lang="en-US" sz="2800" b="1" i="0" u="none" strike="noStrike" dirty="0">
                <a:solidFill>
                  <a:srgbClr val="3D578C"/>
                </a:solidFill>
                <a:effectLst/>
                <a:latin typeface="Helvetica" pitchFamily="2" charset="0"/>
                <a:sym typeface="Wingdings" pitchFamily="2" charset="2"/>
              </a:rPr>
              <a:t> x</a:t>
            </a:r>
            <a:r>
              <a:rPr lang="en-US" sz="2800" b="1" dirty="0">
                <a:solidFill>
                  <a:srgbClr val="3D578C"/>
                </a:solidFill>
                <a:latin typeface="Helvetica" pitchFamily="2" charset="0"/>
                <a:sym typeface="Wingdings" pitchFamily="2" charset="2"/>
              </a:rPr>
              <a:t> </a:t>
            </a:r>
            <a:endParaRPr lang="en-US" sz="2800" b="0" i="0" dirty="0">
              <a:solidFill>
                <a:srgbClr val="000000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94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BA0-E79A-4C76-216D-9ED72F4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Brightness</a:t>
            </a:r>
          </a:p>
        </p:txBody>
      </p:sp>
      <p:pic>
        <p:nvPicPr>
          <p:cNvPr id="4" name="Picture 3" descr="A foggy landscape of a beach&#10;&#10;Description automatically generated with medium confidence">
            <a:extLst>
              <a:ext uri="{FF2B5EF4-FFF2-40B4-BE49-F238E27FC236}">
                <a16:creationId xmlns:a16="http://schemas.microsoft.com/office/drawing/2014/main" id="{B8C8D461-A14E-C812-570D-24B77545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117848" cy="29414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/>
              <p:nvPr/>
            </p:nvSpPr>
            <p:spPr>
              <a:xfrm>
                <a:off x="1535723" y="1544182"/>
                <a:ext cx="2582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3" y="1544182"/>
                <a:ext cx="2582117" cy="677108"/>
              </a:xfrm>
              <a:prstGeom prst="rect">
                <a:avLst/>
              </a:prstGeom>
              <a:blipFill>
                <a:blip r:embed="rId3"/>
                <a:stretch>
                  <a:fillRect l="-4412" r="-245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DCD608-A425-67EF-17AF-F4804BAD7B4E}"/>
              </a:ext>
            </a:extLst>
          </p:cNvPr>
          <p:cNvSpPr txBox="1"/>
          <p:nvPr/>
        </p:nvSpPr>
        <p:spPr>
          <a:xfrm>
            <a:off x="838200" y="2546579"/>
            <a:ext cx="570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Changing the brightness of an image means adding/subtracting a scalar from the image </a:t>
            </a:r>
          </a:p>
        </p:txBody>
      </p:sp>
    </p:spTree>
    <p:extLst>
      <p:ext uri="{BB962C8B-B14F-4D97-AF65-F5344CB8AC3E}">
        <p14:creationId xmlns:p14="http://schemas.microsoft.com/office/powerpoint/2010/main" val="38086566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3F30-4248-2E2E-89EC-7760E2F27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Otsu’s 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9FEE6-99B4-AB15-CB26-3B4C2F68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1690688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Nobuyuki Otsu (1979). "A threshold selection method from gray-level histograms". </a:t>
            </a:r>
            <a:r>
              <a:rPr lang="en-US" b="0" i="1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IEEE Transactions on Systems, Man, and Cybernetics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(1): 62–66.</a:t>
            </a:r>
            <a:endParaRPr lang="en-US" dirty="0"/>
          </a:p>
        </p:txBody>
      </p:sp>
      <p:pic>
        <p:nvPicPr>
          <p:cNvPr id="5" name="Picture 4" descr="A graph of a normal distribution&#10;&#10;Description automatically generated">
            <a:extLst>
              <a:ext uri="{FF2B5EF4-FFF2-40B4-BE49-F238E27FC236}">
                <a16:creationId xmlns:a16="http://schemas.microsoft.com/office/drawing/2014/main" id="{CAC95AB7-0CAF-DEE9-A4AF-1F770DAA2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" y="3248705"/>
            <a:ext cx="4724400" cy="350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6562E-16E2-7D86-5BAB-637AC11DC6A8}"/>
                  </a:ext>
                </a:extLst>
              </p:cNvPr>
              <p:cNvSpPr txBox="1"/>
              <p:nvPr/>
            </p:nvSpPr>
            <p:spPr>
              <a:xfrm>
                <a:off x="6531431" y="4032647"/>
                <a:ext cx="37498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66562E-16E2-7D86-5BAB-637AC11D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1" y="4032647"/>
                <a:ext cx="3749873" cy="430887"/>
              </a:xfrm>
              <a:prstGeom prst="rect">
                <a:avLst/>
              </a:prstGeom>
              <a:blipFill>
                <a:blip r:embed="rId3"/>
                <a:stretch>
                  <a:fillRect l="-1014" t="-2857" r="-338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020CF37-DC4B-B92E-730A-556B216AE06E}"/>
              </a:ext>
            </a:extLst>
          </p:cNvPr>
          <p:cNvSpPr txBox="1"/>
          <p:nvPr/>
        </p:nvSpPr>
        <p:spPr>
          <a:xfrm>
            <a:off x="5274481" y="5085310"/>
            <a:ext cx="351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values below thresh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26622-97A6-F28F-C2AA-72A38C758159}"/>
              </a:ext>
            </a:extLst>
          </p:cNvPr>
          <p:cNvSpPr txBox="1"/>
          <p:nvPr/>
        </p:nvSpPr>
        <p:spPr>
          <a:xfrm>
            <a:off x="8376306" y="5672694"/>
            <a:ext cx="3514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values above thresh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E2B52-59E5-A5B6-84B6-F6539B59FFAD}"/>
              </a:ext>
            </a:extLst>
          </p:cNvPr>
          <p:cNvSpPr txBox="1"/>
          <p:nvPr/>
        </p:nvSpPr>
        <p:spPr>
          <a:xfrm>
            <a:off x="5274481" y="3018667"/>
            <a:ext cx="3151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values below thresh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9CF428-2707-85EF-4CB2-96981DF59351}"/>
              </a:ext>
            </a:extLst>
          </p:cNvPr>
          <p:cNvSpPr txBox="1"/>
          <p:nvPr/>
        </p:nvSpPr>
        <p:spPr>
          <a:xfrm>
            <a:off x="8789867" y="2683538"/>
            <a:ext cx="3081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 values above thresh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F130F4-4A2A-3B6C-EE95-CB233A8447C0}"/>
              </a:ext>
            </a:extLst>
          </p:cNvPr>
          <p:cNvCxnSpPr/>
          <p:nvPr/>
        </p:nvCxnSpPr>
        <p:spPr>
          <a:xfrm>
            <a:off x="6531431" y="3387999"/>
            <a:ext cx="1621969" cy="7485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54C85A-9E4D-99A1-3B36-17BEBB5B39A7}"/>
              </a:ext>
            </a:extLst>
          </p:cNvPr>
          <p:cNvCxnSpPr>
            <a:cxnSpLocks/>
          </p:cNvCxnSpPr>
          <p:nvPr/>
        </p:nvCxnSpPr>
        <p:spPr>
          <a:xfrm flipH="1">
            <a:off x="9938657" y="3186268"/>
            <a:ext cx="256682" cy="8022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6CF3795-F8AB-6660-1D1F-97190546AFB9}"/>
              </a:ext>
            </a:extLst>
          </p:cNvPr>
          <p:cNvCxnSpPr>
            <a:cxnSpLocks/>
          </p:cNvCxnSpPr>
          <p:nvPr/>
        </p:nvCxnSpPr>
        <p:spPr>
          <a:xfrm flipV="1">
            <a:off x="6749143" y="4505903"/>
            <a:ext cx="849086" cy="579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35D30B-78FB-074A-AD38-FEFDA5941C9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097817" y="4463534"/>
            <a:ext cx="1035862" cy="1209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4837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lage of images of music notes&#10;&#10;Description automatically generated">
            <a:extLst>
              <a:ext uri="{FF2B5EF4-FFF2-40B4-BE49-F238E27FC236}">
                <a16:creationId xmlns:a16="http://schemas.microsoft.com/office/drawing/2014/main" id="{8E695790-D8DF-DF85-7ABB-BAE9FDCDD5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343" y="1284513"/>
            <a:ext cx="7837714" cy="546299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CCE8A8C-0086-8BDB-29B6-74CA22FEE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245204"/>
            <a:ext cx="10515600" cy="1325563"/>
          </a:xfrm>
        </p:spPr>
        <p:txBody>
          <a:bodyPr/>
          <a:lstStyle/>
          <a:p>
            <a:r>
              <a:rPr lang="en-US" dirty="0"/>
              <a:t>Adaptive thresholding</a:t>
            </a:r>
          </a:p>
        </p:txBody>
      </p:sp>
    </p:spTree>
    <p:extLst>
      <p:ext uri="{BB962C8B-B14F-4D97-AF65-F5344CB8AC3E}">
        <p14:creationId xmlns:p14="http://schemas.microsoft.com/office/powerpoint/2010/main" val="27762319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4A70365-4A52-2F55-DD6F-4BCDD6EEB6C4}"/>
              </a:ext>
            </a:extLst>
          </p:cNvPr>
          <p:cNvSpPr/>
          <p:nvPr/>
        </p:nvSpPr>
        <p:spPr>
          <a:xfrm>
            <a:off x="8961220" y="1542686"/>
            <a:ext cx="1334230" cy="133423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52B18F-3F03-6930-54F4-1A791644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44" y="245204"/>
            <a:ext cx="10515600" cy="1325563"/>
          </a:xfrm>
        </p:spPr>
        <p:txBody>
          <a:bodyPr/>
          <a:lstStyle/>
          <a:p>
            <a:r>
              <a:rPr lang="en-US" dirty="0"/>
              <a:t>Adaptive thresholding</a:t>
            </a:r>
          </a:p>
        </p:txBody>
      </p:sp>
      <p:pic>
        <p:nvPicPr>
          <p:cNvPr id="16386" name="Picture 2" descr="ELI5: What's the difference between Gaussian blur and the other types of  blur? : r/explainlikeimfive">
            <a:extLst>
              <a:ext uri="{FF2B5EF4-FFF2-40B4-BE49-F238E27FC236}">
                <a16:creationId xmlns:a16="http://schemas.microsoft.com/office/drawing/2014/main" id="{083C1B11-A994-26A0-31BB-5214F9E7C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33" t="8075" r="5205" b="10569"/>
          <a:stretch/>
        </p:blipFill>
        <p:spPr bwMode="auto">
          <a:xfrm>
            <a:off x="8199318" y="3429000"/>
            <a:ext cx="3717561" cy="297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3E0F18-1C03-275A-7DF2-DE6889663F6A}"/>
              </a:ext>
            </a:extLst>
          </p:cNvPr>
          <p:cNvCxnSpPr>
            <a:cxnSpLocks/>
          </p:cNvCxnSpPr>
          <p:nvPr/>
        </p:nvCxnSpPr>
        <p:spPr>
          <a:xfrm>
            <a:off x="8409139" y="3815255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C68512-439E-710F-A87F-B50459B375A7}"/>
              </a:ext>
            </a:extLst>
          </p:cNvPr>
          <p:cNvCxnSpPr>
            <a:cxnSpLocks/>
          </p:cNvCxnSpPr>
          <p:nvPr/>
        </p:nvCxnSpPr>
        <p:spPr>
          <a:xfrm>
            <a:off x="8409139" y="408210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5792FD-A7CB-91F1-D1AD-BDBB140E5101}"/>
              </a:ext>
            </a:extLst>
          </p:cNvPr>
          <p:cNvCxnSpPr>
            <a:cxnSpLocks/>
          </p:cNvCxnSpPr>
          <p:nvPr/>
        </p:nvCxnSpPr>
        <p:spPr>
          <a:xfrm>
            <a:off x="8409139" y="4348947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C97F6D-7904-2C6C-37E6-16559C03D6D5}"/>
              </a:ext>
            </a:extLst>
          </p:cNvPr>
          <p:cNvCxnSpPr>
            <a:cxnSpLocks/>
          </p:cNvCxnSpPr>
          <p:nvPr/>
        </p:nvCxnSpPr>
        <p:spPr>
          <a:xfrm>
            <a:off x="8409139" y="4615793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490D48-5ABF-D58B-1DEA-B7D2081804CF}"/>
              </a:ext>
            </a:extLst>
          </p:cNvPr>
          <p:cNvCxnSpPr>
            <a:cxnSpLocks/>
          </p:cNvCxnSpPr>
          <p:nvPr/>
        </p:nvCxnSpPr>
        <p:spPr>
          <a:xfrm>
            <a:off x="8409139" y="4882639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59AE41-CB3E-DCDB-1AF9-E445E74067BA}"/>
              </a:ext>
            </a:extLst>
          </p:cNvPr>
          <p:cNvCxnSpPr>
            <a:cxnSpLocks/>
          </p:cNvCxnSpPr>
          <p:nvPr/>
        </p:nvCxnSpPr>
        <p:spPr>
          <a:xfrm>
            <a:off x="8409139" y="5149485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D9FDB-B383-7264-BB71-68AFAAD6E262}"/>
              </a:ext>
            </a:extLst>
          </p:cNvPr>
          <p:cNvCxnSpPr>
            <a:cxnSpLocks/>
          </p:cNvCxnSpPr>
          <p:nvPr/>
        </p:nvCxnSpPr>
        <p:spPr>
          <a:xfrm>
            <a:off x="8409139" y="541633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A356B9-6D2A-2B78-56E4-992CE829EA58}"/>
              </a:ext>
            </a:extLst>
          </p:cNvPr>
          <p:cNvCxnSpPr>
            <a:cxnSpLocks/>
          </p:cNvCxnSpPr>
          <p:nvPr/>
        </p:nvCxnSpPr>
        <p:spPr>
          <a:xfrm>
            <a:off x="8409139" y="5683177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24F69B9-D05A-1D36-9BFC-D74E3022121E}"/>
              </a:ext>
            </a:extLst>
          </p:cNvPr>
          <p:cNvCxnSpPr>
            <a:cxnSpLocks/>
          </p:cNvCxnSpPr>
          <p:nvPr/>
        </p:nvCxnSpPr>
        <p:spPr>
          <a:xfrm>
            <a:off x="8409139" y="5950023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D66A57-F78A-82AF-FA25-FECE84C5846A}"/>
              </a:ext>
            </a:extLst>
          </p:cNvPr>
          <p:cNvCxnSpPr>
            <a:cxnSpLocks/>
          </p:cNvCxnSpPr>
          <p:nvPr/>
        </p:nvCxnSpPr>
        <p:spPr>
          <a:xfrm>
            <a:off x="8409139" y="6216871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2AF8BB-9988-CB4D-05FD-67B84A688B5E}"/>
              </a:ext>
            </a:extLst>
          </p:cNvPr>
          <p:cNvGrpSpPr/>
          <p:nvPr/>
        </p:nvGrpSpPr>
        <p:grpSpPr>
          <a:xfrm rot="16200000">
            <a:off x="8414393" y="3820508"/>
            <a:ext cx="2427889" cy="2401616"/>
            <a:chOff x="4776954" y="2635469"/>
            <a:chExt cx="2427889" cy="24016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01703B6-A477-608A-ED9D-96A918E0A40C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63546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E24A9F-3432-D6E8-1A26-BC1A2484EB9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90231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B9876D-F8D2-CE9B-F4EC-A4B8EAFF80C0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16916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4271D2-5CCD-FFB6-6739-575033F3716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43600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000121-2888-A066-0F1E-31B949BAA92F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702853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3B4796-C76D-3058-39FD-0CC8529BA71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96969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D7275A9-9A29-91BA-983C-D73BD4F088F2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23654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860060B-C226-8E39-886E-6688D7290E39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50339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AC04746-B32D-E1D7-AD47-FFDA204D0F46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77023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9F91F-513F-6E0D-A4C8-04E35C1CEE75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503708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2EBE0-39AE-7A65-82C3-9AAFFB9C4433}"/>
              </a:ext>
            </a:extLst>
          </p:cNvPr>
          <p:cNvCxnSpPr>
            <a:cxnSpLocks/>
          </p:cNvCxnSpPr>
          <p:nvPr/>
        </p:nvCxnSpPr>
        <p:spPr>
          <a:xfrm>
            <a:off x="8409138" y="1008994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522A46F-99A1-A6D5-828B-4FC4BFF53BC9}"/>
              </a:ext>
            </a:extLst>
          </p:cNvPr>
          <p:cNvCxnSpPr>
            <a:cxnSpLocks/>
          </p:cNvCxnSpPr>
          <p:nvPr/>
        </p:nvCxnSpPr>
        <p:spPr>
          <a:xfrm>
            <a:off x="8409138" y="127584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FF04E21-87A9-A642-18CD-0C90F82B9BB1}"/>
              </a:ext>
            </a:extLst>
          </p:cNvPr>
          <p:cNvCxnSpPr>
            <a:cxnSpLocks/>
          </p:cNvCxnSpPr>
          <p:nvPr/>
        </p:nvCxnSpPr>
        <p:spPr>
          <a:xfrm>
            <a:off x="8409138" y="1542686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C02EC3-6297-A48D-30F3-E57C9D2E9EE3}"/>
              </a:ext>
            </a:extLst>
          </p:cNvPr>
          <p:cNvCxnSpPr>
            <a:cxnSpLocks/>
          </p:cNvCxnSpPr>
          <p:nvPr/>
        </p:nvCxnSpPr>
        <p:spPr>
          <a:xfrm>
            <a:off x="8409138" y="1809532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CEE19-8BC1-4199-581D-E1B9CB8DBA32}"/>
              </a:ext>
            </a:extLst>
          </p:cNvPr>
          <p:cNvCxnSpPr>
            <a:cxnSpLocks/>
          </p:cNvCxnSpPr>
          <p:nvPr/>
        </p:nvCxnSpPr>
        <p:spPr>
          <a:xfrm>
            <a:off x="8409138" y="2076378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0966639-06FD-356A-8121-9369CBBEFA3E}"/>
              </a:ext>
            </a:extLst>
          </p:cNvPr>
          <p:cNvCxnSpPr>
            <a:cxnSpLocks/>
          </p:cNvCxnSpPr>
          <p:nvPr/>
        </p:nvCxnSpPr>
        <p:spPr>
          <a:xfrm>
            <a:off x="8409138" y="2343224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2568B67-2472-7AAC-6979-BC0C520877C8}"/>
              </a:ext>
            </a:extLst>
          </p:cNvPr>
          <p:cNvCxnSpPr>
            <a:cxnSpLocks/>
          </p:cNvCxnSpPr>
          <p:nvPr/>
        </p:nvCxnSpPr>
        <p:spPr>
          <a:xfrm>
            <a:off x="8409138" y="261007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D49BAFF-9996-B6CF-6554-4780F0F0DD7D}"/>
              </a:ext>
            </a:extLst>
          </p:cNvPr>
          <p:cNvCxnSpPr>
            <a:cxnSpLocks/>
          </p:cNvCxnSpPr>
          <p:nvPr/>
        </p:nvCxnSpPr>
        <p:spPr>
          <a:xfrm>
            <a:off x="8409138" y="2876916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E87BF3-2115-9597-DE92-9ACC9A3A86D7}"/>
              </a:ext>
            </a:extLst>
          </p:cNvPr>
          <p:cNvCxnSpPr>
            <a:cxnSpLocks/>
          </p:cNvCxnSpPr>
          <p:nvPr/>
        </p:nvCxnSpPr>
        <p:spPr>
          <a:xfrm>
            <a:off x="8409138" y="3143762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67D2DD-563A-AF5E-BDD1-21DDBF8D513B}"/>
              </a:ext>
            </a:extLst>
          </p:cNvPr>
          <p:cNvCxnSpPr>
            <a:cxnSpLocks/>
          </p:cNvCxnSpPr>
          <p:nvPr/>
        </p:nvCxnSpPr>
        <p:spPr>
          <a:xfrm>
            <a:off x="8409138" y="3410610"/>
            <a:ext cx="24278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AC81CB-869C-9031-37DC-BB6F88723697}"/>
              </a:ext>
            </a:extLst>
          </p:cNvPr>
          <p:cNvGrpSpPr/>
          <p:nvPr/>
        </p:nvGrpSpPr>
        <p:grpSpPr>
          <a:xfrm rot="16200000">
            <a:off x="8414392" y="1014247"/>
            <a:ext cx="2427889" cy="2401616"/>
            <a:chOff x="4776954" y="2635469"/>
            <a:chExt cx="2427889" cy="2401616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DF6B60-53C6-82A5-68B5-BA0923B878E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63546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2A8AA82-99DE-8396-54F3-70690ACAE24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290231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C4A43D-025B-2724-2C19-F67263E507B4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16916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AD868E4-01AE-22CA-9131-07DDE44D14C1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43600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1A299F-144A-936A-1558-5EA397249A4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702853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A0D451D-C906-5F93-A5BD-147E11329A9F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3969699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EB282C3-7ECD-8373-58DF-D47AD9DF4918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23654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822318-BBBE-73BD-DEF8-F242121532B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503391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12A7BDA-C9EE-F876-034B-A6C0C81EDEF3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4770237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7299F49-C94A-977F-7BF5-B1B9A3914A2B}"/>
                </a:ext>
              </a:extLst>
            </p:cNvPr>
            <p:cNvCxnSpPr>
              <a:cxnSpLocks/>
            </p:cNvCxnSpPr>
            <p:nvPr/>
          </p:nvCxnSpPr>
          <p:spPr>
            <a:xfrm>
              <a:off x="4776954" y="5037085"/>
              <a:ext cx="242788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92817-D181-55D6-E278-B137EEE6C4EF}"/>
                  </a:ext>
                </a:extLst>
              </p:cNvPr>
              <p:cNvSpPr txBox="1"/>
              <p:nvPr/>
            </p:nvSpPr>
            <p:spPr>
              <a:xfrm>
                <a:off x="950156" y="1829133"/>
                <a:ext cx="6054927" cy="13871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𝑡h𝑟𝑒𝑠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592817-D181-55D6-E278-B137EEE6C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56" y="1829133"/>
                <a:ext cx="6054927" cy="1387175"/>
              </a:xfrm>
              <a:prstGeom prst="rect">
                <a:avLst/>
              </a:prstGeom>
              <a:blipFill>
                <a:blip r:embed="rId3"/>
                <a:stretch>
                  <a:fillRect l="-1046" t="-94545" r="-628" b="-14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103B-1A38-E266-3B68-C903AA0B40AC}"/>
                  </a:ext>
                </a:extLst>
              </p:cNvPr>
              <p:cNvSpPr txBox="1"/>
              <p:nvPr/>
            </p:nvSpPr>
            <p:spPr>
              <a:xfrm>
                <a:off x="153042" y="4952601"/>
                <a:ext cx="8122673" cy="8217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b="0" dirty="0"/>
                  <a:t>thes{</a:t>
                </a:r>
                <a:r>
                  <a:rPr lang="en-US" sz="2800" dirty="0" err="1"/>
                  <a:t>i</a:t>
                </a:r>
                <a:r>
                  <a:rPr lang="en-US" sz="2800" b="0" dirty="0" err="1"/>
                  <a:t>,j</a:t>
                </a:r>
                <a:r>
                  <a:rPr lang="en-US" sz="2800" b="0" dirty="0"/>
                  <a:t>}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𝐺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</m:e>
                                </m:nary>
                              </m:e>
                            </m:nary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9FE103B-1A38-E266-3B68-C903AA0B4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2" y="4952601"/>
                <a:ext cx="8122673" cy="821763"/>
              </a:xfrm>
              <a:prstGeom prst="rect">
                <a:avLst/>
              </a:prstGeom>
              <a:blipFill>
                <a:blip r:embed="rId4"/>
                <a:stretch>
                  <a:fillRect l="-2813" t="-65152" r="-1250" b="-10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25BEE4-CA00-A652-77FF-2E170538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976" y="84342"/>
            <a:ext cx="6028267" cy="452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189A62-6160-9C26-BB0B-C5AC0EDF22FF}"/>
              </a:ext>
            </a:extLst>
          </p:cNvPr>
          <p:cNvSpPr txBox="1"/>
          <p:nvPr/>
        </p:nvSpPr>
        <p:spPr>
          <a:xfrm>
            <a:off x="2592841" y="4605542"/>
            <a:ext cx="149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Harder to differentiate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C6C46-53AA-32D4-93E2-8F0E2E9A08E2}"/>
              </a:ext>
            </a:extLst>
          </p:cNvPr>
          <p:cNvSpPr txBox="1"/>
          <p:nvPr/>
        </p:nvSpPr>
        <p:spPr>
          <a:xfrm>
            <a:off x="6694941" y="4605542"/>
            <a:ext cx="149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Harder to differentiate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78D2B2-4098-326E-9039-F914B1814939}"/>
              </a:ext>
            </a:extLst>
          </p:cNvPr>
          <p:cNvSpPr txBox="1"/>
          <p:nvPr/>
        </p:nvSpPr>
        <p:spPr>
          <a:xfrm>
            <a:off x="4643891" y="4605541"/>
            <a:ext cx="14901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Easier to differentiate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CC95E5-C50F-23D2-EF6D-ADD117A681DE}"/>
              </a:ext>
            </a:extLst>
          </p:cNvPr>
          <p:cNvCxnSpPr>
            <a:cxnSpLocks/>
          </p:cNvCxnSpPr>
          <p:nvPr/>
        </p:nvCxnSpPr>
        <p:spPr>
          <a:xfrm flipV="1">
            <a:off x="2914574" y="4233537"/>
            <a:ext cx="270934" cy="372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6404DD-BD21-6F12-917E-F84264F3301F}"/>
              </a:ext>
            </a:extLst>
          </p:cNvPr>
          <p:cNvCxnSpPr>
            <a:cxnSpLocks/>
          </p:cNvCxnSpPr>
          <p:nvPr/>
        </p:nvCxnSpPr>
        <p:spPr>
          <a:xfrm flipV="1">
            <a:off x="7365924" y="4153368"/>
            <a:ext cx="0" cy="452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B579DB-4AC0-873B-A4AC-65BE606992F1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192110" y="4170301"/>
            <a:ext cx="179914" cy="435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4D3127B-7016-4888-5256-6C11C01A5291}"/>
              </a:ext>
            </a:extLst>
          </p:cNvPr>
          <p:cNvSpPr txBox="1"/>
          <p:nvPr/>
        </p:nvSpPr>
        <p:spPr>
          <a:xfrm>
            <a:off x="2558974" y="5955600"/>
            <a:ext cx="543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Gamma correction (and similar) designed to adjust intensity </a:t>
            </a:r>
            <a:r>
              <a:rPr lang="en-US" dirty="0">
                <a:sym typeface="Wingdings" pitchFamily="2" charset="2"/>
              </a:rPr>
              <a:t> brightness  (next lecture)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6" descr="A view of a beach and a rocky shore&#10;&#10;Description automatically generated with medium confidence">
            <a:extLst>
              <a:ext uri="{FF2B5EF4-FFF2-40B4-BE49-F238E27FC236}">
                <a16:creationId xmlns:a16="http://schemas.microsoft.com/office/drawing/2014/main" id="{B3AADC51-573A-CFB4-9C1F-6422EB958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32" y="4079635"/>
            <a:ext cx="10393542" cy="25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0CA073C-5B30-7E84-B6F0-C25D5C8C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30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72468-40CB-13A6-ADF9-002F284C0DF8}"/>
              </a:ext>
            </a:extLst>
          </p:cNvPr>
          <p:cNvSpPr txBox="1"/>
          <p:nvPr/>
        </p:nvSpPr>
        <p:spPr>
          <a:xfrm>
            <a:off x="817832" y="202188"/>
            <a:ext cx="1039354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Lecture1/04_Image_Enhancement.ipnb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 = 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en-US" sz="24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dtype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=</a:t>
            </a:r>
            <a:r>
              <a:rPr lang="en-US" sz="2400" b="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"uint8"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50</a:t>
            </a:r>
          </a:p>
          <a:p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img_rgb_brighter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cv2.add(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matrix)</a:t>
            </a:r>
          </a:p>
          <a:p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img_rgb_darker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cv2.subtract(</a:t>
            </a:r>
            <a:r>
              <a:rPr lang="en-US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matrix)</a:t>
            </a:r>
          </a:p>
          <a:p>
            <a:endParaRPr lang="en-US" sz="2400" b="0" dirty="0">
              <a:solidFill>
                <a:srgbClr val="CCCCCC"/>
              </a:solidFill>
              <a:effectLst/>
              <a:highlight>
                <a:srgbClr val="1F1F1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13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FBA0-E79A-4C76-216D-9ED72F44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Contrast</a:t>
            </a:r>
          </a:p>
        </p:txBody>
      </p:sp>
      <p:pic>
        <p:nvPicPr>
          <p:cNvPr id="4" name="Picture 3" descr="A foggy landscape of a beach&#10;&#10;Description automatically generated with medium confidence">
            <a:extLst>
              <a:ext uri="{FF2B5EF4-FFF2-40B4-BE49-F238E27FC236}">
                <a16:creationId xmlns:a16="http://schemas.microsoft.com/office/drawing/2014/main" id="{B8C8D461-A14E-C812-570D-24B77545D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29000"/>
            <a:ext cx="4117848" cy="294144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/>
              <p:nvPr/>
            </p:nvSpPr>
            <p:spPr>
              <a:xfrm>
                <a:off x="1535723" y="1544182"/>
                <a:ext cx="243303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5C75C3-FA33-8D03-97B6-502183CCD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723" y="1544182"/>
                <a:ext cx="2433038" cy="677108"/>
              </a:xfrm>
              <a:prstGeom prst="rect">
                <a:avLst/>
              </a:prstGeom>
              <a:blipFill>
                <a:blip r:embed="rId3"/>
                <a:stretch>
                  <a:fillRect l="-4663" r="-414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6DCD608-A425-67EF-17AF-F4804BAD7B4E}"/>
              </a:ext>
            </a:extLst>
          </p:cNvPr>
          <p:cNvSpPr txBox="1"/>
          <p:nvPr/>
        </p:nvSpPr>
        <p:spPr>
          <a:xfrm>
            <a:off x="738553" y="2546579"/>
            <a:ext cx="5709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Contrast is the range of values in the image. Multiplying by a scalar changes the contrast</a:t>
            </a:r>
          </a:p>
        </p:txBody>
      </p:sp>
    </p:spTree>
    <p:extLst>
      <p:ext uri="{BB962C8B-B14F-4D97-AF65-F5344CB8AC3E}">
        <p14:creationId xmlns:p14="http://schemas.microsoft.com/office/powerpoint/2010/main" val="194341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view of a beach and a rocky shore&#10;&#10;Description automatically generated with medium confidence">
            <a:extLst>
              <a:ext uri="{FF2B5EF4-FFF2-40B4-BE49-F238E27FC236}">
                <a16:creationId xmlns:a16="http://schemas.microsoft.com/office/drawing/2014/main" id="{4C925452-3BF5-CDCA-865F-81635946FA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89" y="4290645"/>
            <a:ext cx="10623687" cy="23216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18994-DF9B-6BA5-58C5-91C30ABBF420}"/>
              </a:ext>
            </a:extLst>
          </p:cNvPr>
          <p:cNvSpPr txBox="1"/>
          <p:nvPr/>
        </p:nvSpPr>
        <p:spPr>
          <a:xfrm>
            <a:off x="489789" y="476523"/>
            <a:ext cx="11479473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From Lecture1/04_Image_Enhancement.ipnb</a:t>
            </a: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matrix_low_contrast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0.8</a:t>
            </a: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matrix_high_contast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np.ones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img_rgb.shape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* </a:t>
            </a:r>
            <a:r>
              <a:rPr lang="en-US" sz="20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1.2</a:t>
            </a:r>
            <a:b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img_rgb_darker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np.uint8(cv2.multiply(np.float64(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matrix_low_contrast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</a:t>
            </a:r>
          </a:p>
          <a:p>
            <a:endParaRPr lang="en-US" sz="20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img_rgb_brighter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np.uint8(cv2.multiply(np.float64(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img_rgb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), </a:t>
            </a:r>
            <a:r>
              <a:rPr lang="en-US" sz="20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matrix_high_contast</a:t>
            </a:r>
            <a:r>
              <a:rPr lang="en-US" sz="20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AA8F2DB-EC83-DF61-7971-7E084FC28CE4}"/>
              </a:ext>
            </a:extLst>
          </p:cNvPr>
          <p:cNvCxnSpPr>
            <a:cxnSpLocks/>
          </p:cNvCxnSpPr>
          <p:nvPr/>
        </p:nvCxnSpPr>
        <p:spPr>
          <a:xfrm flipH="1">
            <a:off x="8820150" y="3752850"/>
            <a:ext cx="666750" cy="53779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83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D38-3078-558F-50E0-975BBF40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112-859B-65DA-3C40-3CDEF2F6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C0F59F5-EDC2-A5AB-2C91-08DB19F2E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750" y="1690688"/>
            <a:ext cx="4318000" cy="474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84997D-58C7-D0EB-5914-CD9A256395FA}"/>
              </a:ext>
            </a:extLst>
          </p:cNvPr>
          <p:cNvSpPr txBox="1"/>
          <p:nvPr/>
        </p:nvSpPr>
        <p:spPr>
          <a:xfrm>
            <a:off x="7340600" y="3880922"/>
            <a:ext cx="253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OpenCV clips at 255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2D3FC-AD6E-EA44-284D-B2563877047E}"/>
              </a:ext>
            </a:extLst>
          </p:cNvPr>
          <p:cNvSpPr txBox="1"/>
          <p:nvPr/>
        </p:nvSpPr>
        <p:spPr>
          <a:xfrm>
            <a:off x="7416800" y="5028684"/>
            <a:ext cx="45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numpy</a:t>
            </a:r>
            <a:r>
              <a:rPr lang="en-US" dirty="0"/>
              <a:t> rolls over (260 -&gt; 255, 0, 1, 2, 3,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44B05E-086F-65F0-CC12-9A48DAF1C491}"/>
              </a:ext>
            </a:extLst>
          </p:cNvPr>
          <p:cNvSpPr txBox="1"/>
          <p:nvPr/>
        </p:nvSpPr>
        <p:spPr>
          <a:xfrm>
            <a:off x="7416800" y="5807114"/>
            <a:ext cx="456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+ scalar =&gt; converts type</a:t>
            </a:r>
          </a:p>
        </p:txBody>
      </p:sp>
    </p:spTree>
    <p:extLst>
      <p:ext uri="{BB962C8B-B14F-4D97-AF65-F5344CB8AC3E}">
        <p14:creationId xmlns:p14="http://schemas.microsoft.com/office/powerpoint/2010/main" val="418334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C0D38-3078-558F-50E0-975BBF40E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C2112-859B-65DA-3C40-3CDEF2F6C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32E43-A031-5D31-A65D-A38C33377818}"/>
              </a:ext>
            </a:extLst>
          </p:cNvPr>
          <p:cNvSpPr txBox="1"/>
          <p:nvPr/>
        </p:nvSpPr>
        <p:spPr>
          <a:xfrm>
            <a:off x="1924050" y="2533650"/>
            <a:ext cx="6896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=   [100 150 200 250] </a:t>
            </a:r>
            <a:r>
              <a:rPr lang="en-US" sz="2400" dirty="0">
                <a:sym typeface="Wingdings" pitchFamily="2" charset="2"/>
              </a:rPr>
              <a:t> convert to uint16</a:t>
            </a:r>
          </a:p>
          <a:p>
            <a:r>
              <a:rPr lang="en-US" sz="2400" dirty="0">
                <a:sym typeface="Wingdings" pitchFamily="2" charset="2"/>
              </a:rPr>
              <a:t>b  = </a:t>
            </a:r>
            <a:r>
              <a:rPr lang="en-US" sz="2400" dirty="0"/>
              <a:t> [10 	10.  10.   10  ]</a:t>
            </a:r>
            <a:r>
              <a:rPr lang="en-US" sz="2400" dirty="0">
                <a:sym typeface="Wingdings" pitchFamily="2" charset="2"/>
              </a:rPr>
              <a:t>    convert to uint16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dirty="0">
                <a:sym typeface="Wingdings" pitchFamily="2" charset="2"/>
              </a:rPr>
              <a:t>a + b = [110 160 210 260] (uint16)</a:t>
            </a:r>
          </a:p>
          <a:p>
            <a:endParaRPr lang="en-US" sz="2400" dirty="0">
              <a:sym typeface="Wingdings" pitchFamily="2" charset="2"/>
            </a:endParaRPr>
          </a:p>
          <a:p>
            <a:r>
              <a:rPr lang="en-US" sz="2400" b="1" dirty="0"/>
              <a:t>Normalize</a:t>
            </a:r>
          </a:p>
          <a:p>
            <a:endParaRPr lang="en-US" sz="2400" dirty="0"/>
          </a:p>
          <a:p>
            <a:r>
              <a:rPr lang="en-US" sz="2400" dirty="0"/>
              <a:t> 	</a:t>
            </a:r>
            <a:r>
              <a:rPr lang="en-US" sz="2400" dirty="0">
                <a:sym typeface="Wingdings" pitchFamily="2" charset="2"/>
              </a:rPr>
              <a:t> = [110 160 210 260] * 255 /260 </a:t>
            </a:r>
          </a:p>
          <a:p>
            <a:r>
              <a:rPr lang="en-US" sz="2400" dirty="0">
                <a:sym typeface="Wingdings" pitchFamily="2" charset="2"/>
              </a:rPr>
              <a:t>	</a:t>
            </a:r>
          </a:p>
          <a:p>
            <a:r>
              <a:rPr lang="en-US" sz="2400" dirty="0">
                <a:sym typeface="Wingdings" pitchFamily="2" charset="2"/>
              </a:rPr>
              <a:t>	=  [107 157 206 255]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295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</TotalTime>
  <Words>1484</Words>
  <Application>Microsoft Macintosh PowerPoint</Application>
  <PresentationFormat>Widescreen</PresentationFormat>
  <Paragraphs>268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Helvetica</vt:lpstr>
      <vt:lpstr>Menlo</vt:lpstr>
      <vt:lpstr>Wingdings</vt:lpstr>
      <vt:lpstr>Office Theme</vt:lpstr>
      <vt:lpstr>Lecture 2 Operations on Images</vt:lpstr>
      <vt:lpstr>PowerPoint Presentation</vt:lpstr>
      <vt:lpstr>Brightness</vt:lpstr>
      <vt:lpstr>PowerPoint Presentation</vt:lpstr>
      <vt:lpstr>PowerPoint Presentation</vt:lpstr>
      <vt:lpstr>Contrast</vt:lpstr>
      <vt:lpstr>PowerPoint Presentation</vt:lpstr>
      <vt:lpstr>Clipping</vt:lpstr>
      <vt:lpstr>Clipping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2D convolution as a matrix operation</vt:lpstr>
      <vt:lpstr>2D convolution as a matrix operation</vt:lpstr>
      <vt:lpstr>2D convolution as a matrix operation</vt:lpstr>
      <vt:lpstr>2D convolution as a matrix operation</vt:lpstr>
      <vt:lpstr>2D convolution as a matrix operation</vt:lpstr>
      <vt:lpstr>Boolean (Bit-wise) operations</vt:lpstr>
      <vt:lpstr>Morphological Operations </vt:lpstr>
      <vt:lpstr>Erosion/Dilation</vt:lpstr>
      <vt:lpstr>Erosion/Dilation</vt:lpstr>
      <vt:lpstr>Convolutional (Filtering) Operations</vt:lpstr>
      <vt:lpstr>Thresholding</vt:lpstr>
      <vt:lpstr>Thresholding</vt:lpstr>
      <vt:lpstr>Otsu’s thresholding</vt:lpstr>
      <vt:lpstr>Adaptive thresholding</vt:lpstr>
      <vt:lpstr>Adaptive thresholding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Huppert, Theodore J</cp:lastModifiedBy>
  <cp:revision>18</cp:revision>
  <dcterms:created xsi:type="dcterms:W3CDTF">2024-07-14T13:25:54Z</dcterms:created>
  <dcterms:modified xsi:type="dcterms:W3CDTF">2025-08-27T19:46:19Z</dcterms:modified>
</cp:coreProperties>
</file>