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315" r:id="rId3"/>
    <p:sldId id="317" r:id="rId4"/>
    <p:sldId id="319" r:id="rId5"/>
    <p:sldId id="333" r:id="rId6"/>
    <p:sldId id="314" r:id="rId7"/>
    <p:sldId id="332" r:id="rId8"/>
    <p:sldId id="265" r:id="rId9"/>
    <p:sldId id="320" r:id="rId10"/>
    <p:sldId id="323" r:id="rId11"/>
    <p:sldId id="325" r:id="rId12"/>
    <p:sldId id="328" r:id="rId13"/>
    <p:sldId id="33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11"/>
    <p:restoredTop sz="94686"/>
  </p:normalViewPr>
  <p:slideViewPr>
    <p:cSldViewPr snapToGrid="0">
      <p:cViewPr varScale="1">
        <p:scale>
          <a:sx n="101" d="100"/>
          <a:sy n="101" d="100"/>
        </p:scale>
        <p:origin x="14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8/24/24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9.jpe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Lecture 3</a:t>
            </a:r>
            <a:br>
              <a:rPr lang="en-US" dirty="0"/>
            </a:br>
            <a:r>
              <a:rPr lang="en-US" dirty="0"/>
              <a:t>Image Color-spaces &amp;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ECE 1390/2390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0A0098-675E-E0C4-8109-2166A249C06F}"/>
              </a:ext>
            </a:extLst>
          </p:cNvPr>
          <p:cNvSpPr txBox="1">
            <a:spLocks/>
          </p:cNvSpPr>
          <p:nvPr/>
        </p:nvSpPr>
        <p:spPr>
          <a:xfrm>
            <a:off x="660981" y="374546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Histograms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Color schemes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Gamma-correction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Hue, saturation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639AE-D331-7965-55C6-424320D52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49" y="3227146"/>
            <a:ext cx="3981451" cy="3368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5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05563-BACE-8F08-A8B8-A0769E2A6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330401"/>
            <a:ext cx="10515600" cy="1325563"/>
          </a:xfrm>
        </p:spPr>
        <p:txBody>
          <a:bodyPr/>
          <a:lstStyle/>
          <a:p>
            <a:r>
              <a:rPr lang="en-US" dirty="0"/>
              <a:t>Histogram matching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E51E3C-773D-5399-6BBA-46F68DE0B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5" y="3285948"/>
            <a:ext cx="10079375" cy="3118427"/>
          </a:xfrm>
          <a:prstGeom prst="rect">
            <a:avLst/>
          </a:prstGeom>
        </p:spPr>
      </p:pic>
      <p:pic>
        <p:nvPicPr>
          <p:cNvPr id="10242" name="Picture 2">
            <a:extLst>
              <a:ext uri="{FF2B5EF4-FFF2-40B4-BE49-F238E27FC236}">
                <a16:creationId xmlns:a16="http://schemas.microsoft.com/office/drawing/2014/main" id="{F6836D2C-FE6D-6C6C-9115-FBDB0664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00" y="330401"/>
            <a:ext cx="4635500" cy="3118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72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AACF-9D14-4870-7BCD-4F9E60863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Normalization</a:t>
            </a: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F82AB03-B3E1-58EB-D73F-AC82D7BC9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6188" y="1636931"/>
            <a:ext cx="5283200" cy="8001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CD75270-06A1-C88C-96E4-8F33AA53C0DA}"/>
              </a:ext>
            </a:extLst>
          </p:cNvPr>
          <p:cNvSpPr txBox="1"/>
          <p:nvPr/>
        </p:nvSpPr>
        <p:spPr>
          <a:xfrm>
            <a:off x="609600" y="1790700"/>
            <a:ext cx="345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Match the contrast level (range of intensities)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30900E-282A-5FA1-1C8C-792077F6B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090" y="3113590"/>
            <a:ext cx="11513971" cy="35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8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F0E09-1A1F-D48B-65C8-5691EE9F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32" y="93758"/>
            <a:ext cx="10515600" cy="1325563"/>
          </a:xfrm>
        </p:spPr>
        <p:txBody>
          <a:bodyPr/>
          <a:lstStyle/>
          <a:p>
            <a:r>
              <a:rPr lang="en-US" dirty="0"/>
              <a:t>Gamma correction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0FA56D-B838-D7EB-9E30-CAAA91A235B1}"/>
              </a:ext>
            </a:extLst>
          </p:cNvPr>
          <p:cNvSpPr txBox="1"/>
          <p:nvPr/>
        </p:nvSpPr>
        <p:spPr>
          <a:xfrm>
            <a:off x="816979" y="11045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051E50"/>
                </a:solidFill>
                <a:latin typeface="proxima-nova"/>
              </a:rPr>
              <a:t>Your eye is not linear to intensity </a:t>
            </a:r>
          </a:p>
        </p:txBody>
      </p:sp>
      <p:pic>
        <p:nvPicPr>
          <p:cNvPr id="9" name="Picture 8" descr="A black and blue rectangle with numbers&#10;&#10;Description automatically generated">
            <a:extLst>
              <a:ext uri="{FF2B5EF4-FFF2-40B4-BE49-F238E27FC236}">
                <a16:creationId xmlns:a16="http://schemas.microsoft.com/office/drawing/2014/main" id="{A92B0337-435D-D691-C5EE-9F55B8580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" y="1716400"/>
            <a:ext cx="6057900" cy="121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F1F873-2811-8D36-FB2F-86E4F019D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6" y="3287211"/>
            <a:ext cx="11608236" cy="337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B87CC0-9D45-E8D0-BB71-FF77CB70306C}"/>
                  </a:ext>
                </a:extLst>
              </p:cNvPr>
              <p:cNvSpPr txBox="1"/>
              <p:nvPr/>
            </p:nvSpPr>
            <p:spPr>
              <a:xfrm>
                <a:off x="7641261" y="1941952"/>
                <a:ext cx="2565639" cy="7680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𝑂𝑢𝑡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den>
                          </m:f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B87CC0-9D45-E8D0-BB71-FF77CB703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1261" y="1941952"/>
                <a:ext cx="2565639" cy="768095"/>
              </a:xfrm>
              <a:prstGeom prst="rect">
                <a:avLst/>
              </a:prstGeom>
              <a:blipFill>
                <a:blip r:embed="rId4"/>
                <a:stretch>
                  <a:fillRect l="-4433" t="-124590" r="-9852" b="-15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3245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71DE-6B69-A98C-F327-DCE13114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8" y="226228"/>
            <a:ext cx="10515600" cy="1325563"/>
          </a:xfrm>
        </p:spPr>
        <p:txBody>
          <a:bodyPr/>
          <a:lstStyle/>
          <a:p>
            <a:r>
              <a:rPr lang="en-US" dirty="0"/>
              <a:t>Alpha Blending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8779DD60-624C-1CDB-39D4-434D958673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812" y="980491"/>
            <a:ext cx="8153400" cy="5691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ack and white math equation&#10;&#10;Description automatically generated with medium confidence">
            <a:extLst>
              <a:ext uri="{FF2B5EF4-FFF2-40B4-BE49-F238E27FC236}">
                <a16:creationId xmlns:a16="http://schemas.microsoft.com/office/drawing/2014/main" id="{D64CF78B-B610-9EA5-6A1C-456370840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8" y="2553815"/>
            <a:ext cx="3390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524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A2C5-34D4-CF2C-C392-E3CFD2C8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91" y="-104173"/>
            <a:ext cx="10515600" cy="1325563"/>
          </a:xfrm>
        </p:spPr>
        <p:txBody>
          <a:bodyPr/>
          <a:lstStyle/>
          <a:p>
            <a:r>
              <a:rPr lang="en-US" dirty="0"/>
              <a:t>RGB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5BF6358-E188-5C81-F3A1-47A57CDD5F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341" y="5440513"/>
            <a:ext cx="4626457" cy="1240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63C8FFB6-81B5-F25A-0546-6404DEB57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0"/>
          <a:stretch/>
        </p:blipFill>
        <p:spPr bwMode="auto">
          <a:xfrm>
            <a:off x="1785738" y="1080545"/>
            <a:ext cx="2924878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10434462-F93A-3CD3-3272-7AC4CE54F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961" y="973198"/>
            <a:ext cx="3484880" cy="2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4814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4BBC-9CB5-543C-B86A-067B48FA0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7" y="-109437"/>
            <a:ext cx="10515600" cy="1325563"/>
          </a:xfrm>
        </p:spPr>
        <p:txBody>
          <a:bodyPr/>
          <a:lstStyle/>
          <a:p>
            <a:r>
              <a:rPr lang="en-US" dirty="0"/>
              <a:t>CMY/CMYK</a:t>
            </a:r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9B492C71-683E-2A38-58AD-651245720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6961" y="973198"/>
            <a:ext cx="3484880" cy="260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ECB382-EF80-49DD-D655-583403BB7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37" y="973198"/>
            <a:ext cx="2924878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7691E12-8ED4-61C2-A516-5CEF5691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381" y="973198"/>
            <a:ext cx="3087661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29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A29D18-CE6B-7A56-3D13-7F97ABFD108F}"/>
              </a:ext>
            </a:extLst>
          </p:cNvPr>
          <p:cNvSpPr txBox="1"/>
          <p:nvPr/>
        </p:nvSpPr>
        <p:spPr>
          <a:xfrm>
            <a:off x="204629" y="1506022"/>
            <a:ext cx="391595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Half toning</a:t>
            </a:r>
          </a:p>
          <a:p>
            <a:endParaRPr lang="en-US" sz="3200" b="1" dirty="0"/>
          </a:p>
          <a:p>
            <a:r>
              <a:rPr lang="en-US" sz="2800" dirty="0"/>
              <a:t>CMYK works well for half-toning.  Colors are created from varied size/density of dots.  The human eye blends these together to get a color.</a:t>
            </a:r>
          </a:p>
          <a:p>
            <a:endParaRPr lang="en-US" sz="2800" dirty="0"/>
          </a:p>
          <a:p>
            <a:r>
              <a:rPr lang="en-US" sz="2800" dirty="0"/>
              <a:t>Saves ink in printing 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00FCA4E8-65C8-91C8-2599-85D89C54B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174" y="894614"/>
            <a:ext cx="6794481" cy="4756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6192EFA-AF78-C5E7-947E-65E6910C3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87" y="-109437"/>
            <a:ext cx="10515600" cy="1325563"/>
          </a:xfrm>
        </p:spPr>
        <p:txBody>
          <a:bodyPr/>
          <a:lstStyle/>
          <a:p>
            <a:r>
              <a:rPr lang="en-US" dirty="0"/>
              <a:t>CMY/CMYK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D8AEDB-9B18-4734-E567-79EAF12BE876}"/>
              </a:ext>
            </a:extLst>
          </p:cNvPr>
          <p:cNvSpPr txBox="1"/>
          <p:nvPr/>
        </p:nvSpPr>
        <p:spPr>
          <a:xfrm>
            <a:off x="9721175" y="5650751"/>
            <a:ext cx="1839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</a:t>
            </a:r>
            <a:r>
              <a:rPr lang="en-US" sz="1400" dirty="0" err="1"/>
              <a:t>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04825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EA74-4B52-227F-76CE-A8506511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94" y="1170629"/>
            <a:ext cx="10515600" cy="4351338"/>
          </a:xfrm>
        </p:spPr>
        <p:txBody>
          <a:bodyPr>
            <a:noAutofit/>
          </a:bodyPr>
          <a:lstStyle/>
          <a:p>
            <a:r>
              <a:rPr lang="en-US" sz="2000" b="1" dirty="0"/>
              <a:t>Brightness</a:t>
            </a:r>
            <a:r>
              <a:rPr lang="en-US" sz="2000" dirty="0"/>
              <a:t>:     Mean of intensity over the</a:t>
            </a:r>
          </a:p>
          <a:p>
            <a:pPr marL="457200" lvl="1" indent="0">
              <a:buNone/>
            </a:pPr>
            <a:r>
              <a:rPr lang="en-US" sz="2000" dirty="0"/>
              <a:t>		    power spectrum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Colorfulness</a:t>
            </a:r>
            <a:r>
              <a:rPr lang="en-US" sz="2000" dirty="0"/>
              <a:t>:  inverse of “variance” </a:t>
            </a:r>
          </a:p>
          <a:p>
            <a:pPr marL="457200" lvl="1" indent="0">
              <a:buNone/>
            </a:pPr>
            <a:r>
              <a:rPr lang="en-US" sz="2000" dirty="0"/>
              <a:t>		      of power spectrum 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b="1" dirty="0"/>
              <a:t>Saturation</a:t>
            </a:r>
            <a:r>
              <a:rPr lang="en-US" sz="2000" dirty="0"/>
              <a:t>:	 Brightness/Colorfulness </a:t>
            </a:r>
          </a:p>
          <a:p>
            <a:pPr marL="0" indent="0">
              <a:buNone/>
            </a:pPr>
            <a:r>
              <a:rPr lang="en-US" sz="2000" dirty="0"/>
              <a:t>		   </a:t>
            </a:r>
          </a:p>
          <a:p>
            <a:r>
              <a:rPr lang="en-US" sz="2000" b="1" dirty="0"/>
              <a:t>Radiance</a:t>
            </a:r>
            <a:r>
              <a:rPr lang="en-US" sz="2000" dirty="0"/>
              <a:t>.  Light power through a solid angle </a:t>
            </a:r>
          </a:p>
          <a:p>
            <a:pPr marL="457200" lvl="1" indent="0">
              <a:buNone/>
            </a:pPr>
            <a:r>
              <a:rPr lang="en-US" sz="2000" dirty="0"/>
              <a:t>		  Units:  W </a:t>
            </a:r>
            <a:r>
              <a:rPr lang="en-US" sz="2000" baseline="30000" dirty="0"/>
              <a:t>. </a:t>
            </a:r>
            <a:r>
              <a:rPr lang="en-US" sz="2000" dirty="0" err="1"/>
              <a:t>sr</a:t>
            </a:r>
            <a:r>
              <a:rPr lang="en-US" sz="2000" dirty="0"/>
              <a:t> </a:t>
            </a:r>
            <a:r>
              <a:rPr lang="en-US" sz="2000" baseline="30000" dirty="0"/>
              <a:t>-1 . </a:t>
            </a:r>
            <a:r>
              <a:rPr lang="en-US" sz="2000" dirty="0"/>
              <a:t>m</a:t>
            </a:r>
            <a:r>
              <a:rPr lang="en-US" sz="2000" baseline="30000" dirty="0"/>
              <a:t>-2	</a:t>
            </a:r>
            <a:r>
              <a:rPr lang="en-US" sz="2000" dirty="0"/>
              <a:t>[</a:t>
            </a:r>
            <a:r>
              <a:rPr lang="en-US" sz="2000" dirty="0" err="1"/>
              <a:t>sr</a:t>
            </a:r>
            <a:r>
              <a:rPr lang="en-US" sz="2000" dirty="0"/>
              <a:t> = steradian; 𝜽=𝝓=1 radian]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000" b="1" dirty="0"/>
              <a:t>Luminance</a:t>
            </a:r>
            <a:r>
              <a:rPr lang="en-US" sz="2000" dirty="0"/>
              <a:t>.  Radiance * sensitivity of human eye</a:t>
            </a:r>
          </a:p>
          <a:p>
            <a:pPr marL="0" indent="0">
              <a:buNone/>
            </a:pPr>
            <a:r>
              <a:rPr lang="en-US" sz="2000" dirty="0"/>
              <a:t>		   Units: cd </a:t>
            </a:r>
            <a:r>
              <a:rPr lang="en-US" sz="2000" baseline="30000" dirty="0"/>
              <a:t>. </a:t>
            </a:r>
            <a:r>
              <a:rPr lang="en-US" sz="2000" dirty="0"/>
              <a:t>m</a:t>
            </a:r>
            <a:r>
              <a:rPr lang="en-US" sz="2000" baseline="30000" dirty="0"/>
              <a:t>-2</a:t>
            </a:r>
            <a:r>
              <a:rPr lang="en-US" sz="2000" dirty="0"/>
              <a:t> 		[cd = candela]</a:t>
            </a:r>
          </a:p>
        </p:txBody>
      </p:sp>
      <p:pic>
        <p:nvPicPr>
          <p:cNvPr id="1026" name="Picture 2" descr="led - How to generate Red light from a Blue-Dominated Spectrum - Electrical  Engineering Stack Exchange">
            <a:extLst>
              <a:ext uri="{FF2B5EF4-FFF2-40B4-BE49-F238E27FC236}">
                <a16:creationId xmlns:a16="http://schemas.microsoft.com/office/drawing/2014/main" id="{1D540724-1ECD-3329-904B-9C7DACBA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77" b="89559" l="9538" r="98699">
                        <a14:foregroundMark x1="14451" y1="88631" x2="14451" y2="88631"/>
                        <a14:foregroundMark x1="16618" y1="87239" x2="16618" y2="87239"/>
                        <a14:foregroundMark x1="18497" y1="83295" x2="17341" y2="85383"/>
                        <a14:foregroundMark x1="17341" y1="84919" x2="9682" y2="88399"/>
                        <a14:foregroundMark x1="84827" y1="88167" x2="98699" y2="88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6895" y="45644"/>
            <a:ext cx="3028544" cy="18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ed - How to generate Red light from a Blue-Dominated Spectrum - Electrical  Engineering Stack Exchange">
            <a:extLst>
              <a:ext uri="{FF2B5EF4-FFF2-40B4-BE49-F238E27FC236}">
                <a16:creationId xmlns:a16="http://schemas.microsoft.com/office/drawing/2014/main" id="{55FE0E6F-EC43-A744-4E49-BA3BD5E11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77" b="89559" l="9538" r="98699">
                        <a14:foregroundMark x1="14451" y1="88631" x2="14451" y2="88631"/>
                        <a14:foregroundMark x1="16618" y1="87239" x2="16618" y2="87239"/>
                        <a14:foregroundMark x1="18497" y1="83295" x2="17341" y2="85383"/>
                        <a14:foregroundMark x1="17341" y1="84919" x2="9682" y2="88399"/>
                        <a14:foregroundMark x1="84827" y1="88167" x2="98699" y2="88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4362" y="1206231"/>
            <a:ext cx="3028544" cy="621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mpleColor™ Green LED Strip Lights">
            <a:extLst>
              <a:ext uri="{FF2B5EF4-FFF2-40B4-BE49-F238E27FC236}">
                <a16:creationId xmlns:a16="http://schemas.microsoft.com/office/drawing/2014/main" id="{CCA99DF5-5D9C-7D92-A2AF-89B034688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72" t="24302" r="47541" b="22648"/>
          <a:stretch/>
        </p:blipFill>
        <p:spPr bwMode="auto">
          <a:xfrm>
            <a:off x="7062281" y="1931919"/>
            <a:ext cx="736366" cy="1751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BD488D-DE98-EE4B-9D7F-58E375BA88C3}"/>
              </a:ext>
            </a:extLst>
          </p:cNvPr>
          <p:cNvCxnSpPr/>
          <p:nvPr/>
        </p:nvCxnSpPr>
        <p:spPr>
          <a:xfrm>
            <a:off x="5791200" y="1750979"/>
            <a:ext cx="304151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44A783-403F-3C1A-250E-01321C85D052}"/>
              </a:ext>
            </a:extLst>
          </p:cNvPr>
          <p:cNvCxnSpPr/>
          <p:nvPr/>
        </p:nvCxnSpPr>
        <p:spPr>
          <a:xfrm>
            <a:off x="5950085" y="3693268"/>
            <a:ext cx="304151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34CE87-9F2B-A15C-600D-7D2EED95A607}"/>
              </a:ext>
            </a:extLst>
          </p:cNvPr>
          <p:cNvCxnSpPr/>
          <p:nvPr/>
        </p:nvCxnSpPr>
        <p:spPr>
          <a:xfrm>
            <a:off x="8913779" y="1750979"/>
            <a:ext cx="304151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CC7755-8F6A-F715-937A-53E2C515504E}"/>
              </a:ext>
            </a:extLst>
          </p:cNvPr>
          <p:cNvSpPr txBox="1"/>
          <p:nvPr/>
        </p:nvSpPr>
        <p:spPr>
          <a:xfrm>
            <a:off x="8060987" y="2059182"/>
            <a:ext cx="197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colorfulness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F19CF8-7A45-A0A3-6D04-5B85DFA638CC}"/>
              </a:ext>
            </a:extLst>
          </p:cNvPr>
          <p:cNvSpPr txBox="1"/>
          <p:nvPr/>
        </p:nvSpPr>
        <p:spPr>
          <a:xfrm>
            <a:off x="7725790" y="384865"/>
            <a:ext cx="179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Brightness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C37DF6B8-DD47-53AF-05BC-E603B5FBD9AE}"/>
              </a:ext>
            </a:extLst>
          </p:cNvPr>
          <p:cNvSpPr/>
          <p:nvPr/>
        </p:nvSpPr>
        <p:spPr>
          <a:xfrm>
            <a:off x="8060987" y="754197"/>
            <a:ext cx="1284051" cy="2345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5F52624E-2A09-DBF4-AC17-EFC15C39C06B}"/>
              </a:ext>
            </a:extLst>
          </p:cNvPr>
          <p:cNvSpPr/>
          <p:nvPr/>
        </p:nvSpPr>
        <p:spPr>
          <a:xfrm rot="16200000">
            <a:off x="7551023" y="2077594"/>
            <a:ext cx="720491" cy="2345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led - How to generate Red light from a Blue-Dominated Spectrum - Electrical  Engineering Stack Exchange">
            <a:extLst>
              <a:ext uri="{FF2B5EF4-FFF2-40B4-BE49-F238E27FC236}">
                <a16:creationId xmlns:a16="http://schemas.microsoft.com/office/drawing/2014/main" id="{A94A78B7-61DB-CE07-D8B2-396888E66E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77" b="89559" l="9538" r="98699">
                        <a14:foregroundMark x1="14451" y1="88631" x2="14451" y2="88631"/>
                        <a14:foregroundMark x1="16618" y1="87239" x2="16618" y2="87239"/>
                        <a14:foregroundMark x1="18497" y1="83295" x2="17341" y2="85383"/>
                        <a14:foregroundMark x1="17341" y1="84919" x2="9682" y2="88399"/>
                        <a14:foregroundMark x1="84827" y1="88167" x2="98699" y2="8839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7029"/>
          <a:stretch/>
        </p:blipFill>
        <p:spPr bwMode="auto">
          <a:xfrm>
            <a:off x="8913779" y="2875965"/>
            <a:ext cx="3028544" cy="109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C27BD0-390B-4D80-07E9-E517DB468C7A}"/>
              </a:ext>
            </a:extLst>
          </p:cNvPr>
          <p:cNvCxnSpPr/>
          <p:nvPr/>
        </p:nvCxnSpPr>
        <p:spPr>
          <a:xfrm>
            <a:off x="8991600" y="3693268"/>
            <a:ext cx="3041515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7384AD-F602-838E-26B9-69159E0B8F1E}"/>
              </a:ext>
            </a:extLst>
          </p:cNvPr>
          <p:cNvSpPr txBox="1"/>
          <p:nvPr/>
        </p:nvSpPr>
        <p:spPr>
          <a:xfrm>
            <a:off x="7579490" y="2737604"/>
            <a:ext cx="1765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Saturation</a:t>
            </a:r>
          </a:p>
        </p:txBody>
      </p:sp>
      <p:sp>
        <p:nvSpPr>
          <p:cNvPr id="19" name="Left Arrow 18">
            <a:extLst>
              <a:ext uri="{FF2B5EF4-FFF2-40B4-BE49-F238E27FC236}">
                <a16:creationId xmlns:a16="http://schemas.microsoft.com/office/drawing/2014/main" id="{9101D33B-9148-0F25-9816-E08F8A0C9A1F}"/>
              </a:ext>
            </a:extLst>
          </p:cNvPr>
          <p:cNvSpPr/>
          <p:nvPr/>
        </p:nvSpPr>
        <p:spPr>
          <a:xfrm rot="10800000">
            <a:off x="7785155" y="3091546"/>
            <a:ext cx="1284051" cy="23458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5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6C67-7135-6052-82E6-34CDBAA0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0" y="202997"/>
            <a:ext cx="10515600" cy="1325563"/>
          </a:xfrm>
        </p:spPr>
        <p:txBody>
          <a:bodyPr/>
          <a:lstStyle/>
          <a:p>
            <a:r>
              <a:rPr lang="en-US" dirty="0"/>
              <a:t>HSV (Hue-Saturation-Value)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8D315F-1AC9-D97C-4D8E-4E938D5ACD68}"/>
              </a:ext>
            </a:extLst>
          </p:cNvPr>
          <p:cNvSpPr txBox="1"/>
          <p:nvPr/>
        </p:nvSpPr>
        <p:spPr>
          <a:xfrm>
            <a:off x="364490" y="1478512"/>
            <a:ext cx="672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Hue.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"attribute of a visual sensation according to which an area appears to be similar to one of the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perceived colors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red, yellow, green, and blue”</a:t>
            </a:r>
          </a:p>
          <a:p>
            <a:r>
              <a:rPr lang="en-US" dirty="0"/>
              <a:t>	Red      = 0</a:t>
            </a:r>
            <a:r>
              <a:rPr lang="en-US" baseline="30000" dirty="0"/>
              <a:t>o</a:t>
            </a:r>
            <a:endParaRPr lang="en-US" dirty="0"/>
          </a:p>
          <a:p>
            <a:r>
              <a:rPr lang="en-US" dirty="0"/>
              <a:t>	Yellow = 60</a:t>
            </a:r>
            <a:r>
              <a:rPr lang="en-US" baseline="30000" dirty="0"/>
              <a:t>o</a:t>
            </a:r>
          </a:p>
          <a:p>
            <a:r>
              <a:rPr lang="en-US" dirty="0"/>
              <a:t>	Green  = 120</a:t>
            </a:r>
            <a:r>
              <a:rPr lang="en-US" baseline="30000" dirty="0"/>
              <a:t>o</a:t>
            </a:r>
            <a:endParaRPr lang="en-US" dirty="0"/>
          </a:p>
          <a:p>
            <a:r>
              <a:rPr lang="en-US" dirty="0"/>
              <a:t>	Blue     = 240</a:t>
            </a:r>
            <a:r>
              <a:rPr lang="en-US" baseline="30000" dirty="0"/>
              <a:t>o</a:t>
            </a:r>
          </a:p>
          <a:p>
            <a:r>
              <a:rPr lang="en-US" baseline="30000" dirty="0"/>
              <a:t>	</a:t>
            </a:r>
            <a:r>
              <a:rPr lang="en-US" dirty="0"/>
              <a:t>Purple = 300</a:t>
            </a:r>
            <a:r>
              <a:rPr lang="en-US" baseline="30000" dirty="0"/>
              <a:t>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Saturation.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"colorfulness of a stimulus relative to its own brightness"</a:t>
            </a:r>
            <a:r>
              <a:rPr lang="en-US" b="1" dirty="0"/>
              <a:t>  </a:t>
            </a:r>
          </a:p>
          <a:p>
            <a:r>
              <a:rPr lang="en-US" dirty="0"/>
              <a:t>			</a:t>
            </a:r>
          </a:p>
          <a:p>
            <a:r>
              <a:rPr lang="en-US" b="1" dirty="0"/>
              <a:t>Value. 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"attribute of a visual sensation according to which an area appears to emit more or less light"</a:t>
            </a:r>
            <a:endParaRPr lang="en-US" b="1" dirty="0"/>
          </a:p>
          <a:p>
            <a:r>
              <a:rPr lang="en-US" dirty="0"/>
              <a:t>	0 = Black</a:t>
            </a:r>
          </a:p>
          <a:p>
            <a:r>
              <a:rPr lang="en-US" dirty="0"/>
              <a:t>	1 = Full color 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06C4C4E-B421-61A6-0047-2D3FC548A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90" y="472631"/>
            <a:ext cx="4756150" cy="271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59A5DE10-8C61-3363-8381-B444DB8FC9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490" y="3330248"/>
            <a:ext cx="4756150" cy="2778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8FC1BA5-763E-E3A2-F6E8-A7C955124D23}"/>
              </a:ext>
            </a:extLst>
          </p:cNvPr>
          <p:cNvGrpSpPr/>
          <p:nvPr/>
        </p:nvGrpSpPr>
        <p:grpSpPr>
          <a:xfrm>
            <a:off x="4159708" y="2251237"/>
            <a:ext cx="1631492" cy="1608767"/>
            <a:chOff x="3627930" y="2555132"/>
            <a:chExt cx="2402435" cy="2456307"/>
          </a:xfrm>
        </p:grpSpPr>
        <p:sp>
          <p:nvSpPr>
            <p:cNvPr id="6" name="Regular Pentagon 5">
              <a:extLst>
                <a:ext uri="{FF2B5EF4-FFF2-40B4-BE49-F238E27FC236}">
                  <a16:creationId xmlns:a16="http://schemas.microsoft.com/office/drawing/2014/main" id="{500BD95A-3F51-0EEC-2C03-A598750C0094}"/>
                </a:ext>
              </a:extLst>
            </p:cNvPr>
            <p:cNvSpPr/>
            <p:nvPr/>
          </p:nvSpPr>
          <p:spPr>
            <a:xfrm>
              <a:off x="3724910" y="2678090"/>
              <a:ext cx="2172511" cy="2159540"/>
            </a:xfrm>
            <a:prstGeom prst="pentagon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CABEC01-C75E-DF4D-8344-D4CDCC2D49EA}"/>
                </a:ext>
              </a:extLst>
            </p:cNvPr>
            <p:cNvSpPr/>
            <p:nvPr/>
          </p:nvSpPr>
          <p:spPr>
            <a:xfrm>
              <a:off x="4688732" y="2555132"/>
              <a:ext cx="265889" cy="2918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6195097-EB0C-03C7-9CD4-AB426D2809F5}"/>
                </a:ext>
              </a:extLst>
            </p:cNvPr>
            <p:cNvSpPr/>
            <p:nvPr/>
          </p:nvSpPr>
          <p:spPr>
            <a:xfrm>
              <a:off x="3627930" y="3394021"/>
              <a:ext cx="265889" cy="2918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4D77F9D-8626-2946-1764-C45EA9792777}"/>
                </a:ext>
              </a:extLst>
            </p:cNvPr>
            <p:cNvSpPr/>
            <p:nvPr/>
          </p:nvSpPr>
          <p:spPr>
            <a:xfrm>
              <a:off x="3996932" y="4701941"/>
              <a:ext cx="265889" cy="29183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82F551E-E1C1-BADF-913A-A1037506DA8F}"/>
                </a:ext>
              </a:extLst>
            </p:cNvPr>
            <p:cNvSpPr/>
            <p:nvPr/>
          </p:nvSpPr>
          <p:spPr>
            <a:xfrm>
              <a:off x="5287468" y="4719609"/>
              <a:ext cx="265889" cy="29183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04F230B-2853-F3DA-2D56-7575A1163B10}"/>
                </a:ext>
              </a:extLst>
            </p:cNvPr>
            <p:cNvSpPr/>
            <p:nvPr/>
          </p:nvSpPr>
          <p:spPr>
            <a:xfrm>
              <a:off x="5764476" y="3394021"/>
              <a:ext cx="265889" cy="29183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6FA297-DCA7-7A69-3F1B-8BACAE67B480}"/>
                </a:ext>
              </a:extLst>
            </p:cNvPr>
            <p:cNvSpPr/>
            <p:nvPr/>
          </p:nvSpPr>
          <p:spPr>
            <a:xfrm>
              <a:off x="4688732" y="3757860"/>
              <a:ext cx="265889" cy="2918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07A820-1522-753A-BE5B-5965FB61A182}"/>
              </a:ext>
            </a:extLst>
          </p:cNvPr>
          <p:cNvSpPr txBox="1"/>
          <p:nvPr/>
        </p:nvSpPr>
        <p:spPr>
          <a:xfrm>
            <a:off x="9810240" y="6101142"/>
            <a:ext cx="1839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</a:t>
            </a:r>
            <a:r>
              <a:rPr lang="en-US" sz="1400" dirty="0" err="1"/>
              <a:t>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1594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92744-0157-F38C-F904-69CB5DF9ED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75" y="3429000"/>
            <a:ext cx="4297337" cy="271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14363E-E4D6-684A-5DEF-378730651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776" y="537802"/>
            <a:ext cx="4297336" cy="271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C16C67-7135-6052-82E6-34CDBAA0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10" y="202997"/>
            <a:ext cx="10515600" cy="1325563"/>
          </a:xfrm>
        </p:spPr>
        <p:txBody>
          <a:bodyPr/>
          <a:lstStyle/>
          <a:p>
            <a:r>
              <a:rPr lang="en-US" dirty="0"/>
              <a:t>HSL (Hue-Saturation-Lightness)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3172DD-361E-D715-4E7E-2FFB30249CE5}"/>
              </a:ext>
            </a:extLst>
          </p:cNvPr>
          <p:cNvSpPr txBox="1"/>
          <p:nvPr/>
        </p:nvSpPr>
        <p:spPr>
          <a:xfrm>
            <a:off x="364490" y="1478512"/>
            <a:ext cx="672084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Hue.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"attribute of a visual sensation according to which an area appears to be similar to one of the </a:t>
            </a:r>
            <a:r>
              <a:rPr lang="en-US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perceived colors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red, yellow, green, and blue”</a:t>
            </a:r>
          </a:p>
          <a:p>
            <a:r>
              <a:rPr lang="en-US" dirty="0"/>
              <a:t>	Red      = 0</a:t>
            </a:r>
            <a:r>
              <a:rPr lang="en-US" baseline="30000" dirty="0"/>
              <a:t>o</a:t>
            </a:r>
            <a:endParaRPr lang="en-US" dirty="0"/>
          </a:p>
          <a:p>
            <a:r>
              <a:rPr lang="en-US" dirty="0"/>
              <a:t>	Yellow = 60</a:t>
            </a:r>
            <a:r>
              <a:rPr lang="en-US" baseline="30000" dirty="0"/>
              <a:t>o</a:t>
            </a:r>
          </a:p>
          <a:p>
            <a:r>
              <a:rPr lang="en-US" dirty="0"/>
              <a:t>	Green  = 120</a:t>
            </a:r>
            <a:r>
              <a:rPr lang="en-US" baseline="30000" dirty="0"/>
              <a:t>o</a:t>
            </a:r>
            <a:endParaRPr lang="en-US" dirty="0"/>
          </a:p>
          <a:p>
            <a:r>
              <a:rPr lang="en-US" dirty="0"/>
              <a:t>	Blue     = 240</a:t>
            </a:r>
            <a:r>
              <a:rPr lang="en-US" baseline="30000" dirty="0"/>
              <a:t>o</a:t>
            </a:r>
          </a:p>
          <a:p>
            <a:r>
              <a:rPr lang="en-US" baseline="30000" dirty="0"/>
              <a:t>	</a:t>
            </a:r>
            <a:r>
              <a:rPr lang="en-US" dirty="0"/>
              <a:t>Purple = 300</a:t>
            </a:r>
            <a:r>
              <a:rPr lang="en-US" baseline="30000" dirty="0"/>
              <a:t>o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Saturation.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"colorfulness of a stimulus relative to its own brightness"</a:t>
            </a:r>
            <a:r>
              <a:rPr lang="en-US" b="1" dirty="0"/>
              <a:t>  </a:t>
            </a:r>
          </a:p>
          <a:p>
            <a:r>
              <a:rPr lang="en-US" dirty="0"/>
              <a:t>			</a:t>
            </a:r>
          </a:p>
          <a:p>
            <a:r>
              <a:rPr lang="en-US" b="1" dirty="0"/>
              <a:t>Lightness.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"brightness relative to the brightness of a similarly illuminated white”</a:t>
            </a:r>
          </a:p>
          <a:p>
            <a:r>
              <a:rPr lang="en-US" dirty="0"/>
              <a:t>	0 = Black</a:t>
            </a:r>
          </a:p>
          <a:p>
            <a:r>
              <a:rPr lang="en-US" dirty="0"/>
              <a:t>	1 = White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88E9D0-6809-2F8B-DA4D-42D34E9534D1}"/>
              </a:ext>
            </a:extLst>
          </p:cNvPr>
          <p:cNvGrpSpPr/>
          <p:nvPr/>
        </p:nvGrpSpPr>
        <p:grpSpPr>
          <a:xfrm>
            <a:off x="4159708" y="2251237"/>
            <a:ext cx="1631492" cy="1608767"/>
            <a:chOff x="3627930" y="2555132"/>
            <a:chExt cx="2402435" cy="2456307"/>
          </a:xfrm>
        </p:grpSpPr>
        <p:sp>
          <p:nvSpPr>
            <p:cNvPr id="8" name="Regular Pentagon 7">
              <a:extLst>
                <a:ext uri="{FF2B5EF4-FFF2-40B4-BE49-F238E27FC236}">
                  <a16:creationId xmlns:a16="http://schemas.microsoft.com/office/drawing/2014/main" id="{773F135E-73B2-6C0E-623B-54CCFA180278}"/>
                </a:ext>
              </a:extLst>
            </p:cNvPr>
            <p:cNvSpPr/>
            <p:nvPr/>
          </p:nvSpPr>
          <p:spPr>
            <a:xfrm>
              <a:off x="3724910" y="2678090"/>
              <a:ext cx="2172511" cy="2159540"/>
            </a:xfrm>
            <a:prstGeom prst="pentagon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FC3F866-52D7-8404-C9FE-981595F32384}"/>
                </a:ext>
              </a:extLst>
            </p:cNvPr>
            <p:cNvSpPr/>
            <p:nvPr/>
          </p:nvSpPr>
          <p:spPr>
            <a:xfrm>
              <a:off x="4688732" y="2555132"/>
              <a:ext cx="265889" cy="29183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C60AD46-EB1E-1524-3BED-80F2F611DAAD}"/>
                </a:ext>
              </a:extLst>
            </p:cNvPr>
            <p:cNvSpPr/>
            <p:nvPr/>
          </p:nvSpPr>
          <p:spPr>
            <a:xfrm>
              <a:off x="3627930" y="3394021"/>
              <a:ext cx="265889" cy="29183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8D67DF-4126-9D80-2264-2D332B2588AE}"/>
                </a:ext>
              </a:extLst>
            </p:cNvPr>
            <p:cNvSpPr/>
            <p:nvPr/>
          </p:nvSpPr>
          <p:spPr>
            <a:xfrm>
              <a:off x="3996932" y="4701941"/>
              <a:ext cx="265889" cy="29183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A5771A3-9978-D867-DB33-3736E27065FF}"/>
                </a:ext>
              </a:extLst>
            </p:cNvPr>
            <p:cNvSpPr/>
            <p:nvPr/>
          </p:nvSpPr>
          <p:spPr>
            <a:xfrm>
              <a:off x="5287468" y="4719609"/>
              <a:ext cx="265889" cy="291830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2216846-0EF4-14C6-BE05-44498AD0AFA4}"/>
                </a:ext>
              </a:extLst>
            </p:cNvPr>
            <p:cNvSpPr/>
            <p:nvPr/>
          </p:nvSpPr>
          <p:spPr>
            <a:xfrm>
              <a:off x="5764476" y="3394021"/>
              <a:ext cx="265889" cy="29183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C14D9AC-83AD-F556-2799-18498B1B5936}"/>
                </a:ext>
              </a:extLst>
            </p:cNvPr>
            <p:cNvSpPr/>
            <p:nvPr/>
          </p:nvSpPr>
          <p:spPr>
            <a:xfrm>
              <a:off x="4688732" y="3757860"/>
              <a:ext cx="265889" cy="29183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057DE1C-887C-C20D-CC80-D01671CA21CC}"/>
              </a:ext>
            </a:extLst>
          </p:cNvPr>
          <p:cNvSpPr txBox="1"/>
          <p:nvPr/>
        </p:nvSpPr>
        <p:spPr>
          <a:xfrm>
            <a:off x="9810240" y="6101142"/>
            <a:ext cx="18399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</a:t>
            </a:r>
            <a:r>
              <a:rPr lang="en-US" sz="1400" dirty="0" err="1"/>
              <a:t>wikipedia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312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 descr="A long shot of a lake&#10;&#10;Description automatically generated">
            <a:extLst>
              <a:ext uri="{FF2B5EF4-FFF2-40B4-BE49-F238E27FC236}">
                <a16:creationId xmlns:a16="http://schemas.microsoft.com/office/drawing/2014/main" id="{A2599F38-F98E-2F41-3D7C-5AFA909DD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55" y="383578"/>
            <a:ext cx="4609290" cy="3368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1" name="Picture 3" descr="A comparison of a mountain range&#10;&#10;Description automatically generated">
            <a:extLst>
              <a:ext uri="{FF2B5EF4-FFF2-40B4-BE49-F238E27FC236}">
                <a16:creationId xmlns:a16="http://schemas.microsoft.com/office/drawing/2014/main" id="{601D4501-BADA-BB27-739D-C43AE30095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90"/>
          <a:stretch/>
        </p:blipFill>
        <p:spPr bwMode="auto">
          <a:xfrm>
            <a:off x="449094" y="4053193"/>
            <a:ext cx="11269493" cy="26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50A87B-0BBC-962B-23A3-959A8C0B4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8001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22DCF0-48A0-F5C1-FD82-A3962B942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731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2286D4-7607-6329-D14D-FC2ABBD2F175}"/>
              </a:ext>
            </a:extLst>
          </p:cNvPr>
          <p:cNvSpPr txBox="1"/>
          <p:nvPr/>
        </p:nvSpPr>
        <p:spPr>
          <a:xfrm>
            <a:off x="5227806" y="658434"/>
            <a:ext cx="651753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 08_ColorSpaces.ipynb</a:t>
            </a:r>
          </a:p>
          <a:p>
            <a:endParaRPr lang="en-US" sz="1400" dirty="0">
              <a:solidFill>
                <a:srgbClr val="008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# convert to BGR to HSV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lake_img_hsv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= cv2.cvtColor(lake_img,cv2.COLOR_BGR2HSV)</a:t>
            </a:r>
          </a:p>
          <a:p>
            <a:endParaRPr lang="en-US" sz="14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# Split the HSV (monochromatic images)</a:t>
            </a:r>
            <a:endParaRPr lang="en-US" sz="1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H,S,V = cv2.split(</a:t>
            </a:r>
            <a:r>
              <a:rPr lang="en-US" sz="1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lake_img_hsv</a:t>
            </a:r>
            <a:r>
              <a:rPr lang="en-US" sz="1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811E6D-89F9-1C9B-C727-EFB21450C843}"/>
              </a:ext>
            </a:extLst>
          </p:cNvPr>
          <p:cNvSpPr txBox="1"/>
          <p:nvPr/>
        </p:nvSpPr>
        <p:spPr>
          <a:xfrm>
            <a:off x="9878596" y="6564208"/>
            <a:ext cx="1944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</a:t>
            </a:r>
            <a:r>
              <a:rPr lang="en-US" sz="1400" dirty="0" err="1"/>
              <a:t>opencv.org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3498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1967F-7043-CB4F-61FC-455F98C02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Equalization</a:t>
            </a:r>
          </a:p>
        </p:txBody>
      </p:sp>
      <p:pic>
        <p:nvPicPr>
          <p:cNvPr id="7170" name="Picture 2" descr="Histogram Equalization of Grayscale Image">
            <a:extLst>
              <a:ext uri="{FF2B5EF4-FFF2-40B4-BE49-F238E27FC236}">
                <a16:creationId xmlns:a16="http://schemas.microsoft.com/office/drawing/2014/main" id="{B4869452-999B-0368-0A32-253A55A75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78" y="3884405"/>
            <a:ext cx="7657894" cy="2608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math equation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E83BFE1D-2276-F86E-30B5-170120FAF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674" y="2039194"/>
            <a:ext cx="5422900" cy="93980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71C67096-43C4-68AB-AD27-0DAB80984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47" y="149777"/>
            <a:ext cx="4254453" cy="276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047CA4C1-B356-5B8E-AB8F-E8F9DBB1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36" y="3133726"/>
            <a:ext cx="4243764" cy="270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645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1441</TotalTime>
  <Words>458</Words>
  <Application>Microsoft Macintosh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Menlo</vt:lpstr>
      <vt:lpstr>proxima-nova</vt:lpstr>
      <vt:lpstr>Office Theme</vt:lpstr>
      <vt:lpstr>Lecture 3 Image Color-spaces &amp; Statistics</vt:lpstr>
      <vt:lpstr>RGB</vt:lpstr>
      <vt:lpstr>CMY/CMYK</vt:lpstr>
      <vt:lpstr>CMY/CMYK</vt:lpstr>
      <vt:lpstr>PowerPoint Presentation</vt:lpstr>
      <vt:lpstr>HSV (Hue-Saturation-Value) </vt:lpstr>
      <vt:lpstr>HSL (Hue-Saturation-Lightness) </vt:lpstr>
      <vt:lpstr>PowerPoint Presentation</vt:lpstr>
      <vt:lpstr>Equalization</vt:lpstr>
      <vt:lpstr>Histogram matching</vt:lpstr>
      <vt:lpstr>Normalization</vt:lpstr>
      <vt:lpstr>Gamma correction</vt:lpstr>
      <vt:lpstr>Alpha Blending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University of Pittsburgh University of Pittsburgh</cp:lastModifiedBy>
  <cp:revision>9</cp:revision>
  <dcterms:created xsi:type="dcterms:W3CDTF">2024-07-14T13:25:54Z</dcterms:created>
  <dcterms:modified xsi:type="dcterms:W3CDTF">2024-08-24T19:25:41Z</dcterms:modified>
</cp:coreProperties>
</file>