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60" r:id="rId4"/>
    <p:sldId id="268" r:id="rId5"/>
    <p:sldId id="269" r:id="rId6"/>
    <p:sldId id="270" r:id="rId7"/>
    <p:sldId id="271" r:id="rId8"/>
    <p:sldId id="272" r:id="rId9"/>
    <p:sldId id="262" r:id="rId10"/>
    <p:sldId id="273" r:id="rId11"/>
    <p:sldId id="263" r:id="rId12"/>
    <p:sldId id="275" r:id="rId13"/>
    <p:sldId id="277" r:id="rId14"/>
    <p:sldId id="276" r:id="rId15"/>
    <p:sldId id="274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4649"/>
  </p:normalViewPr>
  <p:slideViewPr>
    <p:cSldViewPr snapToGrid="0">
      <p:cViewPr>
        <p:scale>
          <a:sx n="69" d="100"/>
          <a:sy n="69" d="100"/>
        </p:scale>
        <p:origin x="112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0C249-CFF4-8549-9C1D-83533EF6B8ED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9E587-C2E9-8941-8108-1A76FC0A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6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6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C13D-C485-B9D3-99EA-D80E4E9A9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D7B23-2526-2A0B-6932-F92267ADD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4BDB-E7E5-9910-C3EE-41DBC544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03192-56E2-5809-7472-0D7F875D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B67CD-EF3F-F857-D34F-777CACF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7BE6-9453-29ED-002A-FEE3A328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68097-9D96-7737-81FC-C8D04570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BA2E-E4E4-9C71-BA90-B81529C5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9529-4F7C-0023-1CBA-378E4F29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889C-7082-9C58-C006-A02D0F0E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CA38A-5858-C061-82D2-23AB59B0E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AB83F-1485-4E39-161D-4AD3FF883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C601-0843-EE91-EFA1-39AC6035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9449-2C62-2B36-2F54-8C14C84F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BC43-AC1F-1AFF-9D37-9D0514CA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1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7195-1EBD-7BCB-3B5A-91AACBD3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9648-3F9A-316C-87DB-7EE7798C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FCF31-6117-AB6E-42EC-0CB56F2D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4C68E-F23A-A75B-5E8F-82B7E013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7C07-39A5-0102-8B7C-D54FFEEA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FBF1-3B26-85B7-5B23-196D6D7A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F26AA-12EA-8ABD-6EFD-D08F49B2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98597-67E3-8944-18DE-66DCE81A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4062-2D0B-BCFF-2512-CEB2B699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9974-00DC-799D-5A39-8C4455F5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E502-6CAF-3BF5-BD6B-065D6AAC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D2C5-EA3F-B247-6115-694CB50A2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C6E22-BDC4-EA3F-0157-4E70E0CA8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55765-826E-C08A-B1AE-7D0450E7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0ED42-71C9-96FD-9AC7-BBBB1E80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98970-A713-3810-1656-9A497405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EFE3-7F3D-1B88-EFDA-38CEB249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9FB26-F14D-71C1-7811-FFF97C32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A1E4B-1C15-4FB7-4E18-041EB41BC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C11D1-5A46-1743-FF30-5B7AA7714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9A520-D677-A0EC-79D6-F04D6C484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3BA99-897A-0500-AE48-09E7B8C2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3C3F4-F2F2-C2AF-D951-2143C2AC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81BF2-C18C-5BCE-8867-97369A7E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803A-82FE-540F-04AD-04E5BC92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AE2E6-A597-C016-7335-DDE3857C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6C399-5561-EB63-F9FA-82FD2E4F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DC75-D761-8046-6EA3-3C54C660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4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F3204-AE45-9D32-CF50-26F1909D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D95A8-B2D5-EADB-1C47-FFB19260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0A1BD-7287-A602-D01E-2E738D41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E0CD-2F46-6818-C3F0-CCADAB2C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DD57-4C79-D6D0-FB66-51CEFBAD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B58AD-4B41-DA2A-70C5-3099BAA4B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3F0C8-41B5-BA77-0536-8BA68ED0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76A6-8636-3E77-9BE8-DADC09DB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6611F-C2E8-BD14-00A5-38A56CB2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ACF2-120D-5B4B-92E9-D6DDDB6E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34234-27D3-8B30-B909-03E904DB2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F481E-39C7-E276-5FEC-6132C3F16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7F9A7-9755-B9B9-95CC-5F76F16D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77145-B00A-818B-C157-539D3396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9EE6A-0692-79C1-4E2E-81960BE4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BBABD-0DF4-6ADE-361D-4FAE2F6C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65B5A-9A96-CA1E-DE77-1E1269C1B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B0F49-17FE-CF85-22D1-CF2C4773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9B49C-C8FD-4344-8CD3-ED4C91409D68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ABE4-2438-57F3-F77E-B272A49E8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92FD-D28C-396F-E86B-DDBB7E4D4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80CB-850D-B57D-2885-24D9CC950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Lecture 10</a:t>
            </a:r>
            <a:br>
              <a:rPr lang="en-US" dirty="0"/>
            </a:br>
            <a:r>
              <a:rPr lang="en-US" sz="6000" dirty="0">
                <a:effectLst/>
              </a:rPr>
              <a:t>Image Feature Detection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925AB-516E-BA4C-6AB2-FAA041E78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ECE 1390/2390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635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0C1EF-8A64-5941-8A1B-6F5C93F6E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C92C0E-C58E-6CDF-B47E-0C043ABC372E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453F4-D759-397A-D079-BF8D5BA36E6A}"/>
              </a:ext>
            </a:extLst>
          </p:cNvPr>
          <p:cNvSpPr txBox="1"/>
          <p:nvPr/>
        </p:nvSpPr>
        <p:spPr>
          <a:xfrm>
            <a:off x="299258" y="1479665"/>
            <a:ext cx="277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Harris Corners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D45381-5B5F-D3BC-BED4-29647E00407C}"/>
                  </a:ext>
                </a:extLst>
              </p:cNvPr>
              <p:cNvSpPr txBox="1"/>
              <p:nvPr/>
            </p:nvSpPr>
            <p:spPr>
              <a:xfrm>
                <a:off x="4834072" y="1429186"/>
                <a:ext cx="6366230" cy="1039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𝐷𝐸𝑇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])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𝑡𝑟𝑎𝑐𝑒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])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D45381-5B5F-D3BC-BED4-29647E004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072" y="1429186"/>
                <a:ext cx="6366230" cy="1039195"/>
              </a:xfrm>
              <a:prstGeom prst="rect">
                <a:avLst/>
              </a:prstGeom>
              <a:blipFill>
                <a:blip r:embed="rId2"/>
                <a:stretch>
                  <a:fillRect l="-199" t="-2410"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35C4C2-BD56-0DAA-8F59-889BECC65E9F}"/>
                  </a:ext>
                </a:extLst>
              </p:cNvPr>
              <p:cNvSpPr txBox="1"/>
              <p:nvPr/>
            </p:nvSpPr>
            <p:spPr>
              <a:xfrm>
                <a:off x="5186528" y="4999150"/>
                <a:ext cx="759192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𝐵𝑜𝑡h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𝑙𝑎𝑟𝑔𝑒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𝐶𝑜𝑟𝑛𝑒𝑟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Cambria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𝑂𝑛𝑙𝑦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𝑙𝑎𝑟𝑔𝑒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𝐵𝑜𝑡h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𝑠𝑚𝑎𝑙𝑙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𝑖𝑛𝑡𝑒𝑟𝑒𝑠𝑡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35C4C2-BD56-0DAA-8F59-889BECC65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528" y="4999150"/>
                <a:ext cx="7591926" cy="1200329"/>
              </a:xfrm>
              <a:prstGeom prst="rect">
                <a:avLst/>
              </a:prstGeom>
              <a:blipFill>
                <a:blip r:embed="rId3"/>
                <a:stretch>
                  <a:fillRect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C94C21-D58D-39A4-6235-557383729430}"/>
                  </a:ext>
                </a:extLst>
              </p:cNvPr>
              <p:cNvSpPr txBox="1"/>
              <p:nvPr/>
            </p:nvSpPr>
            <p:spPr>
              <a:xfrm>
                <a:off x="5604093" y="3228944"/>
                <a:ext cx="52074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]=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-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C94C21-D58D-39A4-6235-557383729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093" y="3228944"/>
                <a:ext cx="5207451" cy="492443"/>
              </a:xfrm>
              <a:prstGeom prst="rect">
                <a:avLst/>
              </a:prstGeom>
              <a:blipFill>
                <a:blip r:embed="rId4"/>
                <a:stretch>
                  <a:fillRect l="-2676" t="-25641" r="-487" b="-5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11B746-1149-FB17-CE1A-DDE6E98E76B0}"/>
                  </a:ext>
                </a:extLst>
              </p:cNvPr>
              <p:cNvSpPr txBox="1"/>
              <p:nvPr/>
            </p:nvSpPr>
            <p:spPr>
              <a:xfrm>
                <a:off x="6625390" y="4071645"/>
                <a:ext cx="6485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Quality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factor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</m:oMath>
                </a14:m>
                <a:r>
                  <a:rPr lang="en-US" sz="2800" dirty="0"/>
                  <a:t> ~ 0.02 – 0.15]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11B746-1149-FB17-CE1A-DDE6E98E7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390" y="4071645"/>
                <a:ext cx="6485020" cy="523220"/>
              </a:xfrm>
              <a:prstGeom prst="rect">
                <a:avLst/>
              </a:prstGeom>
              <a:blipFill>
                <a:blip r:embed="rId5"/>
                <a:stretch>
                  <a:fillRect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69896E1-EFCD-6B6F-E36C-66745EE8D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258" y="2468381"/>
            <a:ext cx="5207452" cy="419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B62C2-6A25-A91B-1E1C-33D89474E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AD65DC-2526-A800-7615-FE4154E47A2D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8282C-F134-1F2F-8C3A-C64F62AB759E}"/>
              </a:ext>
            </a:extLst>
          </p:cNvPr>
          <p:cNvSpPr txBox="1"/>
          <p:nvPr/>
        </p:nvSpPr>
        <p:spPr>
          <a:xfrm>
            <a:off x="431800" y="1524000"/>
            <a:ext cx="142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Corners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6204E-9E61-B030-E436-408B39AB5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356052"/>
            <a:ext cx="5062888" cy="4302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442737-B486-8F0E-9DAE-911848B5B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404" y="2576164"/>
            <a:ext cx="5427775" cy="41439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9EA90E-8E85-A94B-CEB9-D5220FF568B0}"/>
              </a:ext>
            </a:extLst>
          </p:cNvPr>
          <p:cNvSpPr txBox="1"/>
          <p:nvPr/>
        </p:nvSpPr>
        <p:spPr>
          <a:xfrm>
            <a:off x="7820527" y="2356052"/>
            <a:ext cx="163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Harris Corners</a:t>
            </a:r>
          </a:p>
        </p:txBody>
      </p:sp>
    </p:spTree>
    <p:extLst>
      <p:ext uri="{BB962C8B-B14F-4D97-AF65-F5344CB8AC3E}">
        <p14:creationId xmlns:p14="http://schemas.microsoft.com/office/powerpoint/2010/main" val="196369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F082B-9997-1BF2-AA7A-98D651C6C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5FD5EE-F757-6FF0-728B-65B9B470BA32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64B95-C445-C0A1-B32F-C6086AB16BA3}"/>
              </a:ext>
            </a:extLst>
          </p:cNvPr>
          <p:cNvSpPr txBox="1"/>
          <p:nvPr/>
        </p:nvSpPr>
        <p:spPr>
          <a:xfrm>
            <a:off x="299258" y="1510146"/>
            <a:ext cx="2773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Blob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3D65B-BC06-E779-DF74-F8637C997176}"/>
              </a:ext>
            </a:extLst>
          </p:cNvPr>
          <p:cNvSpPr txBox="1"/>
          <p:nvPr/>
        </p:nvSpPr>
        <p:spPr>
          <a:xfrm>
            <a:off x="3243780" y="2341418"/>
            <a:ext cx="367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Differences of Gaussians 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C9ED5-0E67-00C7-E395-D2B63B38B6EF}"/>
              </a:ext>
            </a:extLst>
          </p:cNvPr>
          <p:cNvSpPr/>
          <p:nvPr/>
        </p:nvSpPr>
        <p:spPr>
          <a:xfrm>
            <a:off x="789709" y="4142510"/>
            <a:ext cx="1745673" cy="1704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AB3618-D666-D998-8B88-6FDB1C09FD67}"/>
              </a:ext>
            </a:extLst>
          </p:cNvPr>
          <p:cNvSpPr/>
          <p:nvPr/>
        </p:nvSpPr>
        <p:spPr>
          <a:xfrm>
            <a:off x="3768436" y="3726873"/>
            <a:ext cx="1315142" cy="12676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7F0714-CE15-EC3C-8CDD-4A04481E3E5F}"/>
              </a:ext>
            </a:extLst>
          </p:cNvPr>
          <p:cNvSpPr/>
          <p:nvPr/>
        </p:nvSpPr>
        <p:spPr>
          <a:xfrm>
            <a:off x="4045007" y="5458691"/>
            <a:ext cx="762000" cy="7758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AD18EE-8541-01A8-A5BE-CEDB5D5F5C2E}"/>
              </a:ext>
            </a:extLst>
          </p:cNvPr>
          <p:cNvCxnSpPr/>
          <p:nvPr/>
        </p:nvCxnSpPr>
        <p:spPr>
          <a:xfrm flipV="1">
            <a:off x="2715491" y="4142510"/>
            <a:ext cx="3380509" cy="651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06D69F-CAE9-1E7E-A293-790C6E1A9367}"/>
              </a:ext>
            </a:extLst>
          </p:cNvPr>
          <p:cNvCxnSpPr>
            <a:cxnSpLocks/>
          </p:cNvCxnSpPr>
          <p:nvPr/>
        </p:nvCxnSpPr>
        <p:spPr>
          <a:xfrm>
            <a:off x="2715491" y="5458691"/>
            <a:ext cx="3172691" cy="766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F49B00-0858-DC28-AF2F-85D27DA9F2EA}"/>
              </a:ext>
            </a:extLst>
          </p:cNvPr>
          <p:cNvSpPr txBox="1"/>
          <p:nvPr/>
        </p:nvSpPr>
        <p:spPr>
          <a:xfrm>
            <a:off x="6190580" y="3837000"/>
            <a:ext cx="146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Blurred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F7E759-E4B7-3417-47CA-53EAACC947F1}"/>
              </a:ext>
            </a:extLst>
          </p:cNvPr>
          <p:cNvSpPr txBox="1"/>
          <p:nvPr/>
        </p:nvSpPr>
        <p:spPr>
          <a:xfrm>
            <a:off x="6068291" y="5916146"/>
            <a:ext cx="142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Blurred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E77892-97F3-53F1-BB17-BDAD2DB4B716}"/>
              </a:ext>
            </a:extLst>
          </p:cNvPr>
          <p:cNvSpPr/>
          <p:nvPr/>
        </p:nvSpPr>
        <p:spPr>
          <a:xfrm>
            <a:off x="8880763" y="4206332"/>
            <a:ext cx="1745673" cy="1704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”Band-Pass Filtered” Image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755533-2D7A-F985-486E-1186BB8F2FF6}"/>
              </a:ext>
            </a:extLst>
          </p:cNvPr>
          <p:cNvSpPr txBox="1"/>
          <p:nvPr/>
        </p:nvSpPr>
        <p:spPr>
          <a:xfrm>
            <a:off x="7121239" y="4809898"/>
            <a:ext cx="159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subtract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E03B4B-96CC-0D84-07FD-EC48BCA77BF5}"/>
              </a:ext>
            </a:extLst>
          </p:cNvPr>
          <p:cNvCxnSpPr>
            <a:cxnSpLocks/>
          </p:cNvCxnSpPr>
          <p:nvPr/>
        </p:nvCxnSpPr>
        <p:spPr>
          <a:xfrm>
            <a:off x="6923377" y="4158804"/>
            <a:ext cx="567739" cy="651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919748-304D-7B2F-2857-6C929BD1EAC6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6779704" y="5179230"/>
            <a:ext cx="711412" cy="73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630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B1B3E-17F6-A2E0-5CA1-A6FA1F9DC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1B4B5B-69DE-1D82-7067-DE1695D8B634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4A5ED-2376-C404-F61B-61AE614E4205}"/>
              </a:ext>
            </a:extLst>
          </p:cNvPr>
          <p:cNvSpPr txBox="1"/>
          <p:nvPr/>
        </p:nvSpPr>
        <p:spPr>
          <a:xfrm>
            <a:off x="299258" y="1510146"/>
            <a:ext cx="2773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Blob detection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645DEC-5E41-0105-B426-46CE6DE10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65" y="2658140"/>
            <a:ext cx="11371359" cy="4125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4E1FF4-60BA-5550-155A-469A852E727E}"/>
              </a:ext>
            </a:extLst>
          </p:cNvPr>
          <p:cNvSpPr txBox="1"/>
          <p:nvPr/>
        </p:nvSpPr>
        <p:spPr>
          <a:xfrm>
            <a:off x="3984172" y="1730199"/>
            <a:ext cx="6139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im2= cv2.GaussianBlur(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im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,(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15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15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im3= cv2.GaussianBlur(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im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,(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15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15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468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9F14C-E13E-E9B6-0627-81DD8D924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DD1AA7-9EA1-6147-2A0B-144B4B5D6C40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  <p:pic>
        <p:nvPicPr>
          <p:cNvPr id="1026" name="Picture 2" descr="Blob Characteristics">
            <a:extLst>
              <a:ext uri="{FF2B5EF4-FFF2-40B4-BE49-F238E27FC236}">
                <a16:creationId xmlns:a16="http://schemas.microsoft.com/office/drawing/2014/main" id="{62B7CC91-5043-623B-CB26-3980B20EA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679" y="1661803"/>
            <a:ext cx="7575321" cy="519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8FD911-6136-F65D-E5B6-1C25917D6E4C}"/>
              </a:ext>
            </a:extLst>
          </p:cNvPr>
          <p:cNvSpPr txBox="1"/>
          <p:nvPr/>
        </p:nvSpPr>
        <p:spPr>
          <a:xfrm>
            <a:off x="299258" y="1462298"/>
            <a:ext cx="6145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params = cv2.SimpleBlobDetector_Params()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params.filterByArea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params.minArea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50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params.filterByCircularity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False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params.filterByConvexity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False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params.filterByInertia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False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467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BF39-4B20-0DC0-7B8A-5294D7AD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3F643-94A5-4775-BC8A-369D31FFC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45982" cy="4351338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params = cv2.SimpleBlobDetector_Params()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params.filterByArea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params.minArea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50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params.filterByCircularity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False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params.filterByConvexity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False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params.filterByInertia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False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detector = cv2.SimpleBlobDetector_create(params)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keypoints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detector.detect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im_blob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23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9DF89-C3B4-EF96-7C79-9EC1FE9CA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D69289-56E8-0B37-4438-5C9900191A88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15233C-23D4-BDC5-F349-354CFFEA8BC2}"/>
              </a:ext>
            </a:extLst>
          </p:cNvPr>
          <p:cNvSpPr txBox="1"/>
          <p:nvPr/>
        </p:nvSpPr>
        <p:spPr>
          <a:xfrm>
            <a:off x="431800" y="1524000"/>
            <a:ext cx="1069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Blobs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ECC5C-6D3C-1514-E69E-EED1D6194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5" y="2171815"/>
            <a:ext cx="5709700" cy="4486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D340F1-7B3F-7855-2923-FA3476A7E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535" y="2171815"/>
            <a:ext cx="6108586" cy="448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16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61908-03A0-5A32-4156-9F94908AD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6277D0-E378-18FA-F150-F1CB3788D4A9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C28BD6-B3C2-0EE0-0F04-98660F10315B}"/>
              </a:ext>
            </a:extLst>
          </p:cNvPr>
          <p:cNvSpPr txBox="1"/>
          <p:nvPr/>
        </p:nvSpPr>
        <p:spPr>
          <a:xfrm>
            <a:off x="431800" y="1524000"/>
            <a:ext cx="8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A9CD8-B713-F7E7-217C-E6D9E1C44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" y="2520949"/>
            <a:ext cx="5705399" cy="4137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603F2-EF52-64AD-CA05-2BCC4760D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345" y="2520949"/>
            <a:ext cx="5866110" cy="417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12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16579-B67F-52E8-5AE0-A88909B90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07BE76-DB2D-02CA-3288-26BB07A18664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7EEF06-C602-8620-3DF5-06E06718717A}"/>
              </a:ext>
            </a:extLst>
          </p:cNvPr>
          <p:cNvSpPr txBox="1"/>
          <p:nvPr/>
        </p:nvSpPr>
        <p:spPr>
          <a:xfrm>
            <a:off x="431800" y="1524000"/>
            <a:ext cx="940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FAST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B8E1F-B009-0CDF-854F-3DB4AFDBC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7" y="2520949"/>
            <a:ext cx="5659349" cy="4337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CFFFC2-824B-6876-CA4E-78AEE1764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520949"/>
            <a:ext cx="5851877" cy="433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21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D4969-D3BB-74C4-DFAE-0B92F284A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076E33-2AAF-3CD6-0793-F6F0308212B3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EEB6C-CA25-82BE-C83E-F8F3F38ACBE9}"/>
              </a:ext>
            </a:extLst>
          </p:cNvPr>
          <p:cNvSpPr txBox="1"/>
          <p:nvPr/>
        </p:nvSpPr>
        <p:spPr>
          <a:xfrm>
            <a:off x="431800" y="1524000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A103F-6004-F3AF-9F49-18F508481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" y="2520948"/>
            <a:ext cx="5723528" cy="4337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1DE4FC-98D8-6308-9F88-9E26B8295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520948"/>
            <a:ext cx="5948145" cy="433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5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ist of tallest buildings in Pittsburgh - Wikipedia">
            <a:extLst>
              <a:ext uri="{FF2B5EF4-FFF2-40B4-BE49-F238E27FC236}">
                <a16:creationId xmlns:a16="http://schemas.microsoft.com/office/drawing/2014/main" id="{73C3C7AD-66AE-8239-916E-B2E4FAF25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58" y="1479665"/>
            <a:ext cx="11593484" cy="522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710098-0F19-FA85-D0CD-34C06652E3D3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</p:spTree>
    <p:extLst>
      <p:ext uri="{BB962C8B-B14F-4D97-AF65-F5344CB8AC3E}">
        <p14:creationId xmlns:p14="http://schemas.microsoft.com/office/powerpoint/2010/main" val="271168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99591-404B-F476-05C1-EB176C668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37AF9E-836E-2A69-626C-4F8630091D62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95B31-6141-84D5-93DD-B9DBC7CD8064}"/>
              </a:ext>
            </a:extLst>
          </p:cNvPr>
          <p:cNvSpPr txBox="1"/>
          <p:nvPr/>
        </p:nvSpPr>
        <p:spPr>
          <a:xfrm>
            <a:off x="431800" y="1524000"/>
            <a:ext cx="1123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Edges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FEC65-4DE6-8FCD-31B3-344176FCE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277687"/>
            <a:ext cx="5859963" cy="4380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96596C-B3DF-DF9C-9D0A-62A15775E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37" y="2047219"/>
            <a:ext cx="5859962" cy="461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53F58-8DB4-5AD2-9E2F-0373A7DFF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64E297-8A14-6233-FE6A-39B888738D30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33FF1-F347-CA9C-C184-755AF894907E}"/>
              </a:ext>
            </a:extLst>
          </p:cNvPr>
          <p:cNvSpPr txBox="1"/>
          <p:nvPr/>
        </p:nvSpPr>
        <p:spPr>
          <a:xfrm>
            <a:off x="299258" y="1479665"/>
            <a:ext cx="277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Harris Corners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0A27D5-2B84-4494-CA1F-5B71D086556F}"/>
                  </a:ext>
                </a:extLst>
              </p:cNvPr>
              <p:cNvSpPr txBox="1"/>
              <p:nvPr/>
            </p:nvSpPr>
            <p:spPr>
              <a:xfrm>
                <a:off x="3965171" y="4849629"/>
                <a:ext cx="8038226" cy="1445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}∈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0A27D5-2B84-4494-CA1F-5B71D0865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171" y="4849629"/>
                <a:ext cx="8038226" cy="1445780"/>
              </a:xfrm>
              <a:prstGeom prst="rect">
                <a:avLst/>
              </a:prstGeom>
              <a:blipFill>
                <a:blip r:embed="rId2"/>
                <a:stretch>
                  <a:fillRect l="-946" t="-137719" b="-18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56F1644B-4CDD-8BB8-4DC0-FA37EEFDF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10123" y="2896204"/>
            <a:ext cx="4409615" cy="16635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6D7A9BD-4179-1412-E9DC-8768069D2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70000"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10124" y="1232676"/>
            <a:ext cx="4409615" cy="16635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2A3803-22F0-D5DC-F574-B7124E0FE44E}"/>
                  </a:ext>
                </a:extLst>
              </p:cNvPr>
              <p:cNvSpPr txBox="1"/>
              <p:nvPr/>
            </p:nvSpPr>
            <p:spPr>
              <a:xfrm>
                <a:off x="4563687" y="1938138"/>
                <a:ext cx="18809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𝐾𝑒𝑟𝑛𝑒𝑙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2A3803-22F0-D5DC-F574-B7124E0FE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687" y="1938138"/>
                <a:ext cx="1880900" cy="276999"/>
              </a:xfrm>
              <a:prstGeom prst="rect">
                <a:avLst/>
              </a:prstGeom>
              <a:blipFill>
                <a:blip r:embed="rId7"/>
                <a:stretch>
                  <a:fillRect l="-268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656D2C-5C54-67CA-AD1B-18EB91B2C170}"/>
                  </a:ext>
                </a:extLst>
              </p:cNvPr>
              <p:cNvSpPr txBox="1"/>
              <p:nvPr/>
            </p:nvSpPr>
            <p:spPr>
              <a:xfrm>
                <a:off x="4739697" y="3257328"/>
                <a:ext cx="1528880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𝐾𝑒𝑟𝑛𝑒𝑙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656D2C-5C54-67CA-AD1B-18EB91B2C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697" y="3257328"/>
                <a:ext cx="1528880" cy="460126"/>
              </a:xfrm>
              <a:prstGeom prst="rect">
                <a:avLst/>
              </a:prstGeom>
              <a:blipFill>
                <a:blip r:embed="rId8"/>
                <a:stretch>
                  <a:fillRect l="-4132" t="-540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056FC31-1C6D-353F-973C-581144D538AE}"/>
              </a:ext>
            </a:extLst>
          </p:cNvPr>
          <p:cNvSpPr txBox="1"/>
          <p:nvPr/>
        </p:nvSpPr>
        <p:spPr>
          <a:xfrm>
            <a:off x="606828" y="5147502"/>
            <a:ext cx="292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Structure matrix</a:t>
            </a:r>
          </a:p>
        </p:txBody>
      </p:sp>
    </p:spTree>
    <p:extLst>
      <p:ext uri="{BB962C8B-B14F-4D97-AF65-F5344CB8AC3E}">
        <p14:creationId xmlns:p14="http://schemas.microsoft.com/office/powerpoint/2010/main" val="144674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63F67-8514-8A24-198F-9CA0AE28D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D44298-B5E5-839F-7067-9A7CDA0F8125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E2CE7-3C73-820F-4052-0D5E939950DB}"/>
              </a:ext>
            </a:extLst>
          </p:cNvPr>
          <p:cNvSpPr txBox="1"/>
          <p:nvPr/>
        </p:nvSpPr>
        <p:spPr>
          <a:xfrm>
            <a:off x="299258" y="1479665"/>
            <a:ext cx="277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Harris Corners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6FD94B-DD1B-CC9E-01E5-68C92F6D1340}"/>
                  </a:ext>
                </a:extLst>
              </p:cNvPr>
              <p:cNvSpPr txBox="1"/>
              <p:nvPr/>
            </p:nvSpPr>
            <p:spPr>
              <a:xfrm>
                <a:off x="5245806" y="1774936"/>
                <a:ext cx="6756017" cy="1445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6FD94B-DD1B-CC9E-01E5-68C92F6D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806" y="1774936"/>
                <a:ext cx="6756017" cy="1445780"/>
              </a:xfrm>
              <a:prstGeom prst="rect">
                <a:avLst/>
              </a:prstGeom>
              <a:blipFill>
                <a:blip r:embed="rId2"/>
                <a:stretch>
                  <a:fillRect l="-1126" t="-135652" b="-18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DA8914-0091-04B9-29A4-D2D9BABB0147}"/>
                  </a:ext>
                </a:extLst>
              </p:cNvPr>
              <p:cNvSpPr txBox="1"/>
              <p:nvPr/>
            </p:nvSpPr>
            <p:spPr>
              <a:xfrm>
                <a:off x="5635593" y="3630279"/>
                <a:ext cx="6366230" cy="1039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𝐷𝐸𝑇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])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𝑡𝑟𝑎𝑐𝑒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])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DA8914-0091-04B9-29A4-D2D9BABB0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593" y="3630279"/>
                <a:ext cx="6366230" cy="1039195"/>
              </a:xfrm>
              <a:prstGeom prst="rect">
                <a:avLst/>
              </a:prstGeom>
              <a:blipFill>
                <a:blip r:embed="rId3"/>
                <a:stretch>
                  <a:fillRect t="-2439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FDFE69A7-8343-D054-0972-3BF291731939}"/>
              </a:ext>
            </a:extLst>
          </p:cNvPr>
          <p:cNvSpPr/>
          <p:nvPr/>
        </p:nvSpPr>
        <p:spPr>
          <a:xfrm>
            <a:off x="731520" y="4999150"/>
            <a:ext cx="1512916" cy="15567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B01A71-ED72-BFF1-27A6-875C7BA0A7A3}"/>
              </a:ext>
            </a:extLst>
          </p:cNvPr>
          <p:cNvSpPr/>
          <p:nvPr/>
        </p:nvSpPr>
        <p:spPr>
          <a:xfrm>
            <a:off x="2779392" y="5378335"/>
            <a:ext cx="3122645" cy="6739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A6D53D-2201-9F45-E6D6-B993134B1AFD}"/>
              </a:ext>
            </a:extLst>
          </p:cNvPr>
          <p:cNvCxnSpPr>
            <a:stCxn id="9" idx="4"/>
            <a:endCxn id="9" idx="0"/>
          </p:cNvCxnSpPr>
          <p:nvPr/>
        </p:nvCxnSpPr>
        <p:spPr>
          <a:xfrm flipV="1">
            <a:off x="1487978" y="4999150"/>
            <a:ext cx="0" cy="1556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385293-245C-5C19-1E95-EACFA9602E1E}"/>
              </a:ext>
            </a:extLst>
          </p:cNvPr>
          <p:cNvCxnSpPr>
            <a:stCxn id="9" idx="4"/>
            <a:endCxn id="9" idx="0"/>
          </p:cNvCxnSpPr>
          <p:nvPr/>
        </p:nvCxnSpPr>
        <p:spPr>
          <a:xfrm flipV="1">
            <a:off x="1487978" y="4999150"/>
            <a:ext cx="0" cy="1556713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EBFEBA-A630-F918-AB5B-E4315C56273F}"/>
              </a:ext>
            </a:extLst>
          </p:cNvPr>
          <p:cNvCxnSpPr>
            <a:cxnSpLocks/>
            <a:stCxn id="9" idx="6"/>
            <a:endCxn id="9" idx="2"/>
          </p:cNvCxnSpPr>
          <p:nvPr/>
        </p:nvCxnSpPr>
        <p:spPr>
          <a:xfrm flipH="1">
            <a:off x="731520" y="5777507"/>
            <a:ext cx="1512916" cy="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247395-E02F-8D3F-3C69-48D0D0017410}"/>
              </a:ext>
            </a:extLst>
          </p:cNvPr>
          <p:cNvCxnSpPr>
            <a:cxnSpLocks/>
            <a:stCxn id="10" idx="4"/>
            <a:endCxn id="10" idx="0"/>
          </p:cNvCxnSpPr>
          <p:nvPr/>
        </p:nvCxnSpPr>
        <p:spPr>
          <a:xfrm flipV="1">
            <a:off x="4340715" y="5378335"/>
            <a:ext cx="0" cy="673978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E9D5CF-87D6-8404-38AE-A23B8B161909}"/>
              </a:ext>
            </a:extLst>
          </p:cNvPr>
          <p:cNvCxnSpPr>
            <a:cxnSpLocks/>
            <a:stCxn id="10" idx="6"/>
            <a:endCxn id="10" idx="2"/>
          </p:cNvCxnSpPr>
          <p:nvPr/>
        </p:nvCxnSpPr>
        <p:spPr>
          <a:xfrm flipH="1">
            <a:off x="2779392" y="5715324"/>
            <a:ext cx="3122645" cy="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00ACA0-D9CE-4668-5977-2BBFAE3D9A6B}"/>
                  </a:ext>
                </a:extLst>
              </p:cNvPr>
              <p:cNvSpPr txBox="1"/>
              <p:nvPr/>
            </p:nvSpPr>
            <p:spPr>
              <a:xfrm>
                <a:off x="190177" y="4021792"/>
                <a:ext cx="2771079" cy="622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.5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.5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00ACA0-D9CE-4668-5977-2BBFAE3D9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77" y="4021792"/>
                <a:ext cx="2771079" cy="622927"/>
              </a:xfrm>
              <a:prstGeom prst="rect">
                <a:avLst/>
              </a:prstGeom>
              <a:blipFill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C44B87-FC63-A2B2-3A44-A9628A673058}"/>
                  </a:ext>
                </a:extLst>
              </p:cNvPr>
              <p:cNvSpPr txBox="1"/>
              <p:nvPr/>
            </p:nvSpPr>
            <p:spPr>
              <a:xfrm>
                <a:off x="3130958" y="4456110"/>
                <a:ext cx="2771079" cy="622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.9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.9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C44B87-FC63-A2B2-3A44-A9628A673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958" y="4456110"/>
                <a:ext cx="2771079" cy="622927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42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19426-52AC-5AE4-59E1-BD4ACA863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C799FA-7E56-A17A-8C4A-918A469C9878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47ABD-5534-2E4B-8635-FCD5D46BCE69}"/>
              </a:ext>
            </a:extLst>
          </p:cNvPr>
          <p:cNvSpPr txBox="1"/>
          <p:nvPr/>
        </p:nvSpPr>
        <p:spPr>
          <a:xfrm>
            <a:off x="299258" y="1479665"/>
            <a:ext cx="277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Harris Corners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B5B794-F454-D9D6-0B5C-D3BC0881456E}"/>
                  </a:ext>
                </a:extLst>
              </p:cNvPr>
              <p:cNvSpPr txBox="1"/>
              <p:nvPr/>
            </p:nvSpPr>
            <p:spPr>
              <a:xfrm>
                <a:off x="4737819" y="2389805"/>
                <a:ext cx="6366230" cy="1039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𝐷𝐸𝑇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])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𝑡𝑟𝑎𝑐𝑒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])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B5B794-F454-D9D6-0B5C-D3BC08814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819" y="2389805"/>
                <a:ext cx="6366230" cy="1039195"/>
              </a:xfrm>
              <a:prstGeom prst="rect">
                <a:avLst/>
              </a:prstGeom>
              <a:blipFill>
                <a:blip r:embed="rId2"/>
                <a:stretch>
                  <a:fillRect t="-2410" b="-15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E805489-E88E-7487-FB5D-5DEBD1C7DA53}"/>
              </a:ext>
            </a:extLst>
          </p:cNvPr>
          <p:cNvSpPr txBox="1"/>
          <p:nvPr/>
        </p:nvSpPr>
        <p:spPr>
          <a:xfrm>
            <a:off x="4853538" y="4063137"/>
            <a:ext cx="6134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01418"/>
                </a:solidFill>
                <a:effectLst/>
                <a:latin typeface="Arial" panose="020B0604020202020204" pitchFamily="34" charset="0"/>
              </a:rPr>
              <a:t>Non-maximum suppression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496152-7863-7B21-9AB4-C84CDA7DEA0A}"/>
                  </a:ext>
                </a:extLst>
              </p:cNvPr>
              <p:cNvSpPr txBox="1"/>
              <p:nvPr/>
            </p:nvSpPr>
            <p:spPr>
              <a:xfrm>
                <a:off x="2986750" y="4918901"/>
                <a:ext cx="920525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baseline="-25000" smtClean="0">
                          <a:latin typeface="Cambria Math" panose="02040503050406030204" pitchFamily="18" charset="0"/>
                        </a:rPr>
                        <m:t>𝑁𝑀𝑆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𝑀𝑜𝑟𝑝h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𝐹𝑖𝑙𝑡𝑒𝑟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&lt;3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3&gt;)</m:t>
                      </m:r>
                    </m:oMath>
                  </m:oMathPara>
                </a14:m>
                <a:endParaRPr lang="en-US" sz="32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496152-7863-7B21-9AB4-C84CDA7DE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750" y="4918901"/>
                <a:ext cx="9205250" cy="584775"/>
              </a:xfrm>
              <a:prstGeom prst="rect">
                <a:avLst/>
              </a:prstGeom>
              <a:blipFill>
                <a:blip r:embed="rId3"/>
                <a:stretch>
                  <a:fillRect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56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02DFB-738A-5F6D-947F-A60ACCA36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2B9CE3-841B-C2CE-FF22-61FA4DDC45D7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8ECCB-CA8C-C438-8A87-57C7A1BC6810}"/>
              </a:ext>
            </a:extLst>
          </p:cNvPr>
          <p:cNvSpPr txBox="1"/>
          <p:nvPr/>
        </p:nvSpPr>
        <p:spPr>
          <a:xfrm>
            <a:off x="299258" y="1479665"/>
            <a:ext cx="277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Harris Corners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F0063B-E636-B33C-4DBA-EDB03F57F2D3}"/>
                  </a:ext>
                </a:extLst>
              </p:cNvPr>
              <p:cNvSpPr txBox="1"/>
              <p:nvPr/>
            </p:nvSpPr>
            <p:spPr>
              <a:xfrm>
                <a:off x="4737819" y="2389805"/>
                <a:ext cx="6366230" cy="1039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𝐷𝐸𝑇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])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𝑡𝑟𝑎𝑐𝑒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])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F0063B-E636-B33C-4DBA-EDB03F57F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819" y="2389805"/>
                <a:ext cx="6366230" cy="1039195"/>
              </a:xfrm>
              <a:prstGeom prst="rect">
                <a:avLst/>
              </a:prstGeom>
              <a:blipFill>
                <a:blip r:embed="rId2"/>
                <a:stretch>
                  <a:fillRect t="-2410" b="-15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A1F549-3792-8212-40F2-AEB6BE41D286}"/>
                  </a:ext>
                </a:extLst>
              </p:cNvPr>
              <p:cNvSpPr txBox="1"/>
              <p:nvPr/>
            </p:nvSpPr>
            <p:spPr>
              <a:xfrm>
                <a:off x="5293894" y="4767573"/>
                <a:ext cx="759192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𝐵𝑜𝑡h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𝑙𝑎𝑟𝑔𝑒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𝐶𝑜𝑟𝑛𝑒𝑟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Cambria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𝑂𝑛𝑙𝑦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𝑙𝑎𝑟𝑔𝑒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𝐵𝑜𝑡h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𝑠𝑚𝑎𝑙𝑙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𝑖𝑛𝑡𝑒𝑟𝑒𝑠𝑡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A1F549-3792-8212-40F2-AEB6BE41D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894" y="4767573"/>
                <a:ext cx="7591926" cy="1200329"/>
              </a:xfrm>
              <a:prstGeom prst="rect">
                <a:avLst/>
              </a:prstGeom>
              <a:blipFill>
                <a:blip r:embed="rId3"/>
                <a:stretch>
                  <a:fillRect b="-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15AAE9E5-864F-5B72-C571-1426B27AD772}"/>
              </a:ext>
            </a:extLst>
          </p:cNvPr>
          <p:cNvSpPr/>
          <p:nvPr/>
        </p:nvSpPr>
        <p:spPr>
          <a:xfrm>
            <a:off x="731520" y="4999150"/>
            <a:ext cx="1512916" cy="15567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B9A7E2-69F1-935E-D37E-45428E97D303}"/>
              </a:ext>
            </a:extLst>
          </p:cNvPr>
          <p:cNvSpPr/>
          <p:nvPr/>
        </p:nvSpPr>
        <p:spPr>
          <a:xfrm>
            <a:off x="2779392" y="5378335"/>
            <a:ext cx="3122645" cy="6739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CF0057-225A-8E89-A430-9E56AA64373F}"/>
              </a:ext>
            </a:extLst>
          </p:cNvPr>
          <p:cNvCxnSpPr>
            <a:stCxn id="6" idx="4"/>
            <a:endCxn id="6" idx="0"/>
          </p:cNvCxnSpPr>
          <p:nvPr/>
        </p:nvCxnSpPr>
        <p:spPr>
          <a:xfrm flipV="1">
            <a:off x="1487978" y="4999150"/>
            <a:ext cx="0" cy="1556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63DA5F-7082-3ECE-36FF-19E06B1AA1CE}"/>
              </a:ext>
            </a:extLst>
          </p:cNvPr>
          <p:cNvCxnSpPr>
            <a:stCxn id="6" idx="4"/>
            <a:endCxn id="6" idx="0"/>
          </p:cNvCxnSpPr>
          <p:nvPr/>
        </p:nvCxnSpPr>
        <p:spPr>
          <a:xfrm flipV="1">
            <a:off x="1487978" y="4999150"/>
            <a:ext cx="0" cy="1556713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9CD675-85DC-839C-EFCD-98D97D2274BA}"/>
              </a:ext>
            </a:extLst>
          </p:cNvPr>
          <p:cNvCxnSpPr>
            <a:cxnSpLocks/>
            <a:stCxn id="6" idx="6"/>
            <a:endCxn id="6" idx="2"/>
          </p:cNvCxnSpPr>
          <p:nvPr/>
        </p:nvCxnSpPr>
        <p:spPr>
          <a:xfrm flipH="1">
            <a:off x="731520" y="5777507"/>
            <a:ext cx="1512916" cy="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48C0BA-9FDE-D80B-7B30-5999A16C80F1}"/>
              </a:ext>
            </a:extLst>
          </p:cNvPr>
          <p:cNvCxnSpPr>
            <a:cxnSpLocks/>
            <a:stCxn id="7" idx="4"/>
            <a:endCxn id="7" idx="0"/>
          </p:cNvCxnSpPr>
          <p:nvPr/>
        </p:nvCxnSpPr>
        <p:spPr>
          <a:xfrm flipV="1">
            <a:off x="4340715" y="5378335"/>
            <a:ext cx="0" cy="673978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601DF7-4FEE-8054-1EA7-9B53F10F1849}"/>
              </a:ext>
            </a:extLst>
          </p:cNvPr>
          <p:cNvCxnSpPr>
            <a:cxnSpLocks/>
            <a:stCxn id="7" idx="6"/>
            <a:endCxn id="7" idx="2"/>
          </p:cNvCxnSpPr>
          <p:nvPr/>
        </p:nvCxnSpPr>
        <p:spPr>
          <a:xfrm flipH="1">
            <a:off x="2779392" y="5715324"/>
            <a:ext cx="3122645" cy="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9C85E7-724C-6D47-0B8E-DCA774068A73}"/>
                  </a:ext>
                </a:extLst>
              </p:cNvPr>
              <p:cNvSpPr txBox="1"/>
              <p:nvPr/>
            </p:nvSpPr>
            <p:spPr>
              <a:xfrm>
                <a:off x="190177" y="4021792"/>
                <a:ext cx="2771079" cy="622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.5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.5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9C85E7-724C-6D47-0B8E-DCA774068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77" y="4021792"/>
                <a:ext cx="2771079" cy="622927"/>
              </a:xfrm>
              <a:prstGeom prst="rect">
                <a:avLst/>
              </a:prstGeom>
              <a:blipFill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30449B-3AA8-6DA8-FCFC-DB3C12CAC070}"/>
                  </a:ext>
                </a:extLst>
              </p:cNvPr>
              <p:cNvSpPr txBox="1"/>
              <p:nvPr/>
            </p:nvSpPr>
            <p:spPr>
              <a:xfrm>
                <a:off x="3130958" y="4456110"/>
                <a:ext cx="2771079" cy="622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.9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.9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30449B-3AA8-6DA8-FCFC-DB3C12CAC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958" y="4456110"/>
                <a:ext cx="2771079" cy="622927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90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9F07D-CF05-598D-5EF7-86AB2E317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F2231E-EC8E-7A4A-0A05-1177BB87D734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7D719-873A-2719-2307-119B3ABC5DB1}"/>
              </a:ext>
            </a:extLst>
          </p:cNvPr>
          <p:cNvSpPr txBox="1"/>
          <p:nvPr/>
        </p:nvSpPr>
        <p:spPr>
          <a:xfrm>
            <a:off x="299258" y="1479665"/>
            <a:ext cx="277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Harris Corners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A4F9A9-041A-C94D-A245-D3C789AE70EE}"/>
                  </a:ext>
                </a:extLst>
              </p:cNvPr>
              <p:cNvSpPr txBox="1"/>
              <p:nvPr/>
            </p:nvSpPr>
            <p:spPr>
              <a:xfrm>
                <a:off x="4834072" y="1429186"/>
                <a:ext cx="6366230" cy="10391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𝐷𝐸𝑇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])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𝑡𝑟𝑎𝑐𝑒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])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A4F9A9-041A-C94D-A245-D3C789AE7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072" y="1429186"/>
                <a:ext cx="6366230" cy="1039195"/>
              </a:xfrm>
              <a:prstGeom prst="rect">
                <a:avLst/>
              </a:prstGeom>
              <a:blipFill>
                <a:blip r:embed="rId2"/>
                <a:stretch>
                  <a:fillRect l="-199" t="-2410"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768345-E768-8BDB-55A6-F3985FCE181F}"/>
                  </a:ext>
                </a:extLst>
              </p:cNvPr>
              <p:cNvSpPr txBox="1"/>
              <p:nvPr/>
            </p:nvSpPr>
            <p:spPr>
              <a:xfrm>
                <a:off x="5186528" y="4999150"/>
                <a:ext cx="759192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𝐵𝑜𝑡h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𝑙𝑎𝑟𝑔𝑒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𝐶𝑜𝑟𝑛𝑒𝑟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  <a:latin typeface="Cambria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𝑂𝑛𝑙𝑦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𝑙𝑎𝑟𝑔𝑒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𝑒𝑑𝑔𝑒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𝐵𝑜𝑡h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𝑠𝑚𝑎𝑙𝑙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𝑖𝑛𝑡𝑒𝑟𝑒𝑠𝑡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768345-E768-8BDB-55A6-F3985FCE1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528" y="4999150"/>
                <a:ext cx="7591926" cy="1200329"/>
              </a:xfrm>
              <a:prstGeom prst="rect">
                <a:avLst/>
              </a:prstGeom>
              <a:blipFill>
                <a:blip r:embed="rId3"/>
                <a:stretch>
                  <a:fillRect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02C0DD9-6A3C-A70B-8B34-1B412C0847A8}"/>
              </a:ext>
            </a:extLst>
          </p:cNvPr>
          <p:cNvSpPr/>
          <p:nvPr/>
        </p:nvSpPr>
        <p:spPr>
          <a:xfrm>
            <a:off x="731520" y="4999150"/>
            <a:ext cx="1512916" cy="15567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FB6A7B-FA57-95D1-F838-A14A04F59324}"/>
              </a:ext>
            </a:extLst>
          </p:cNvPr>
          <p:cNvSpPr/>
          <p:nvPr/>
        </p:nvSpPr>
        <p:spPr>
          <a:xfrm>
            <a:off x="2779392" y="5378335"/>
            <a:ext cx="3122645" cy="6739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8072C4-CBD5-0714-F7CB-2049753D822A}"/>
              </a:ext>
            </a:extLst>
          </p:cNvPr>
          <p:cNvCxnSpPr>
            <a:stCxn id="6" idx="4"/>
            <a:endCxn id="6" idx="0"/>
          </p:cNvCxnSpPr>
          <p:nvPr/>
        </p:nvCxnSpPr>
        <p:spPr>
          <a:xfrm flipV="1">
            <a:off x="1487978" y="4999150"/>
            <a:ext cx="0" cy="15567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EBE20C-C2B7-3515-A2FD-8B141F2F7009}"/>
              </a:ext>
            </a:extLst>
          </p:cNvPr>
          <p:cNvCxnSpPr>
            <a:stCxn id="6" idx="4"/>
            <a:endCxn id="6" idx="0"/>
          </p:cNvCxnSpPr>
          <p:nvPr/>
        </p:nvCxnSpPr>
        <p:spPr>
          <a:xfrm flipV="1">
            <a:off x="1487978" y="4999150"/>
            <a:ext cx="0" cy="1556713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44FE3F-E29E-D98F-08D0-21CE62A60ABF}"/>
              </a:ext>
            </a:extLst>
          </p:cNvPr>
          <p:cNvCxnSpPr>
            <a:cxnSpLocks/>
            <a:stCxn id="6" idx="6"/>
            <a:endCxn id="6" idx="2"/>
          </p:cNvCxnSpPr>
          <p:nvPr/>
        </p:nvCxnSpPr>
        <p:spPr>
          <a:xfrm flipH="1">
            <a:off x="731520" y="5777507"/>
            <a:ext cx="1512916" cy="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63D6E1-3E4E-FFA3-9CE9-07053F0567E7}"/>
              </a:ext>
            </a:extLst>
          </p:cNvPr>
          <p:cNvCxnSpPr>
            <a:cxnSpLocks/>
            <a:stCxn id="7" idx="4"/>
            <a:endCxn id="7" idx="0"/>
          </p:cNvCxnSpPr>
          <p:nvPr/>
        </p:nvCxnSpPr>
        <p:spPr>
          <a:xfrm flipV="1">
            <a:off x="4340715" y="5378335"/>
            <a:ext cx="0" cy="673978"/>
          </a:xfrm>
          <a:prstGeom prst="straightConnector1">
            <a:avLst/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183BA2-FB0D-69FE-0824-E9841F65D891}"/>
              </a:ext>
            </a:extLst>
          </p:cNvPr>
          <p:cNvCxnSpPr>
            <a:cxnSpLocks/>
            <a:stCxn id="7" idx="6"/>
            <a:endCxn id="7" idx="2"/>
          </p:cNvCxnSpPr>
          <p:nvPr/>
        </p:nvCxnSpPr>
        <p:spPr>
          <a:xfrm flipH="1">
            <a:off x="2779392" y="5715324"/>
            <a:ext cx="3122645" cy="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F43DB3-C61D-5C52-1A4A-7F334875CFC1}"/>
                  </a:ext>
                </a:extLst>
              </p:cNvPr>
              <p:cNvSpPr txBox="1"/>
              <p:nvPr/>
            </p:nvSpPr>
            <p:spPr>
              <a:xfrm>
                <a:off x="190177" y="4021792"/>
                <a:ext cx="2771079" cy="622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.5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.5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F43DB3-C61D-5C52-1A4A-7F334875C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77" y="4021792"/>
                <a:ext cx="2771079" cy="622927"/>
              </a:xfrm>
              <a:prstGeom prst="rect">
                <a:avLst/>
              </a:prstGeom>
              <a:blipFill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5D62C0-7280-DFCF-E8EA-4B419F941980}"/>
                  </a:ext>
                </a:extLst>
              </p:cNvPr>
              <p:cNvSpPr txBox="1"/>
              <p:nvPr/>
            </p:nvSpPr>
            <p:spPr>
              <a:xfrm>
                <a:off x="3130958" y="4456110"/>
                <a:ext cx="2771079" cy="622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.9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.9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5D62C0-7280-DFCF-E8EA-4B419F941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958" y="4456110"/>
                <a:ext cx="2771079" cy="622927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890F53-1FED-BBE2-7DCE-098540E8D775}"/>
                  </a:ext>
                </a:extLst>
              </p:cNvPr>
              <p:cNvSpPr txBox="1"/>
              <p:nvPr/>
            </p:nvSpPr>
            <p:spPr>
              <a:xfrm>
                <a:off x="5604093" y="3228944"/>
                <a:ext cx="52074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]=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-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890F53-1FED-BBE2-7DCE-098540E8D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093" y="3228944"/>
                <a:ext cx="5207451" cy="492443"/>
              </a:xfrm>
              <a:prstGeom prst="rect">
                <a:avLst/>
              </a:prstGeom>
              <a:blipFill>
                <a:blip r:embed="rId6"/>
                <a:stretch>
                  <a:fillRect l="-2676" t="-25641" r="-487" b="-5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113F7B-44FE-A703-D7D1-E241BF4E8548}"/>
                  </a:ext>
                </a:extLst>
              </p:cNvPr>
              <p:cNvSpPr txBox="1"/>
              <p:nvPr/>
            </p:nvSpPr>
            <p:spPr>
              <a:xfrm>
                <a:off x="6625390" y="4071645"/>
                <a:ext cx="64850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Quality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factor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</m:oMath>
                </a14:m>
                <a:r>
                  <a:rPr lang="en-US" sz="2800" dirty="0"/>
                  <a:t> ~ 0.02 – 0.15]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113F7B-44FE-A703-D7D1-E241BF4E8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390" y="4071645"/>
                <a:ext cx="6485020" cy="523220"/>
              </a:xfrm>
              <a:prstGeom prst="rect">
                <a:avLst/>
              </a:prstGeom>
              <a:blipFill>
                <a:blip r:embed="rId7"/>
                <a:stretch>
                  <a:fillRect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20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427B2-840F-88D2-3737-46DC5C3C9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CB5FA1-9B31-A3A6-D37E-134EE3035EB9}"/>
              </a:ext>
            </a:extLst>
          </p:cNvPr>
          <p:cNvSpPr txBox="1"/>
          <p:nvPr/>
        </p:nvSpPr>
        <p:spPr>
          <a:xfrm>
            <a:off x="299258" y="199505"/>
            <a:ext cx="9568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What is an image feature?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315EB3-87CE-A4DD-492C-3E88FD392B35}"/>
              </a:ext>
            </a:extLst>
          </p:cNvPr>
          <p:cNvSpPr txBox="1"/>
          <p:nvPr/>
        </p:nvSpPr>
        <p:spPr>
          <a:xfrm>
            <a:off x="431800" y="1524000"/>
            <a:ext cx="142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Corners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F34B6B-E674-8506-8AFD-C8E4B5C33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5000" contrast="8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4546" y="2232889"/>
            <a:ext cx="5796743" cy="4425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DB3C74-A3CE-7C27-F45D-FE321A0FD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57" y="2232889"/>
            <a:ext cx="5796743" cy="442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6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</TotalTime>
  <Words>468</Words>
  <Application>Microsoft Macintosh PowerPoint</Application>
  <PresentationFormat>Widescreen</PresentationFormat>
  <Paragraphs>90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Cambria</vt:lpstr>
      <vt:lpstr>Cambria Math</vt:lpstr>
      <vt:lpstr>Menlo</vt:lpstr>
      <vt:lpstr>Office Theme</vt:lpstr>
      <vt:lpstr>Lecture 10 Image Feature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Blobs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University of Pittsburgh University of Pittsburgh</dc:creator>
  <cp:lastModifiedBy>Ted Huppert</cp:lastModifiedBy>
  <cp:revision>15</cp:revision>
  <dcterms:created xsi:type="dcterms:W3CDTF">2024-07-14T13:25:54Z</dcterms:created>
  <dcterms:modified xsi:type="dcterms:W3CDTF">2024-10-02T20:13:59Z</dcterms:modified>
</cp:coreProperties>
</file>