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68" r:id="rId3"/>
    <p:sldId id="269" r:id="rId4"/>
    <p:sldId id="271" r:id="rId5"/>
    <p:sldId id="270" r:id="rId6"/>
    <p:sldId id="272" r:id="rId7"/>
    <p:sldId id="274" r:id="rId8"/>
    <p:sldId id="273" r:id="rId9"/>
    <p:sldId id="276" r:id="rId10"/>
    <p:sldId id="275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8"/>
    <p:restoredTop sz="94737"/>
  </p:normalViewPr>
  <p:slideViewPr>
    <p:cSldViewPr snapToGrid="0">
      <p:cViewPr varScale="1">
        <p:scale>
          <a:sx n="48" d="100"/>
          <a:sy n="48" d="100"/>
        </p:scale>
        <p:origin x="232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0C249-CFF4-8549-9C1D-83533EF6B8ED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9E587-C2E9-8941-8108-1A76FC0A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6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E587-C2E9-8941-8108-1A76FC0A75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64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E587-C2E9-8941-8108-1A76FC0A75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11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E587-C2E9-8941-8108-1A76FC0A75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C13D-C485-B9D3-99EA-D80E4E9A9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D7B23-2526-2A0B-6932-F92267ADD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4BDB-E7E5-9910-C3EE-41DBC544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03192-56E2-5809-7472-0D7F875D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B67CD-EF3F-F857-D34F-777CACF3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4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7BE6-9453-29ED-002A-FEE3A328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68097-9D96-7737-81FC-C8D04570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4BA2E-E4E4-9C71-BA90-B81529C5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99529-4F7C-0023-1CBA-378E4F29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889C-7082-9C58-C006-A02D0F0E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CA38A-5858-C061-82D2-23AB59B0E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AB83F-1485-4E39-161D-4AD3FF883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7C601-0843-EE91-EFA1-39AC6035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99449-2C62-2B36-2F54-8C14C84F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EBC43-AC1F-1AFF-9D37-9D0514CA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1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7195-1EBD-7BCB-3B5A-91AACBD3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9648-3F9A-316C-87DB-7EE7798CA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FCF31-6117-AB6E-42EC-0CB56F2D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4C68E-F23A-A75B-5E8F-82B7E013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7C07-39A5-0102-8B7C-D54FFEEA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5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FBF1-3B26-85B7-5B23-196D6D7AC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F26AA-12EA-8ABD-6EFD-D08F49B2D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98597-67E3-8944-18DE-66DCE81A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04062-2D0B-BCFF-2512-CEB2B699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F9974-00DC-799D-5A39-8C4455F5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6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E502-6CAF-3BF5-BD6B-065D6AAC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D2C5-EA3F-B247-6115-694CB50A2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C6E22-BDC4-EA3F-0157-4E70E0CA8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55765-826E-C08A-B1AE-7D0450E7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0ED42-71C9-96FD-9AC7-BBBB1E80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98970-A713-3810-1656-9A497405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9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EFE3-7F3D-1B88-EFDA-38CEB249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9FB26-F14D-71C1-7811-FFF97C320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A1E4B-1C15-4FB7-4E18-041EB41BC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C11D1-5A46-1743-FF30-5B7AA7714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9A520-D677-A0EC-79D6-F04D6C484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3BA99-897A-0500-AE48-09E7B8C2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E3C3F4-F2F2-C2AF-D951-2143C2AC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81BF2-C18C-5BCE-8867-97369A7E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6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803A-82FE-540F-04AD-04E5BC92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AE2E6-A597-C016-7335-DDE3857C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6C399-5561-EB63-F9FA-82FD2E4F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7DC75-D761-8046-6EA3-3C54C660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4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F3204-AE45-9D32-CF50-26F1909D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D95A8-B2D5-EADB-1C47-FFB19260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0A1BD-7287-A602-D01E-2E738D41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8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E0CD-2F46-6818-C3F0-CCADAB2C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ADD57-4C79-D6D0-FB66-51CEFBADB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B58AD-4B41-DA2A-70C5-3099BAA4B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3F0C8-41B5-BA77-0536-8BA68ED0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776A6-8636-3E77-9BE8-DADC09DB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6611F-C2E8-BD14-00A5-38A56CB2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7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ACF2-120D-5B4B-92E9-D6DDDB6E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34234-27D3-8B30-B909-03E904DB2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F481E-39C7-E276-5FEC-6132C3F16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7F9A7-9755-B9B9-95CC-5F76F16D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77145-B00A-818B-C157-539D3396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9EE6A-0692-79C1-4E2E-81960BE4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5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BBABD-0DF4-6ADE-361D-4FAE2F6C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65B5A-9A96-CA1E-DE77-1E1269C1B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B0F49-17FE-CF85-22D1-CF2C47733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E9B49C-C8FD-4344-8CD3-ED4C91409D68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5ABE4-2438-57F3-F77E-B272A49E8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F92FD-D28C-396F-E86B-DDBB7E4D4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DF08D4-14E1-B909-F6A3-278FE3E7A33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r="469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EC80CB-850D-B57D-2885-24D9CC950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Lecture 11</a:t>
            </a:r>
            <a:br>
              <a:rPr lang="en-US" sz="6600">
                <a:solidFill>
                  <a:schemeClr val="bg1"/>
                </a:solidFill>
              </a:rPr>
            </a:br>
            <a:r>
              <a:rPr lang="en-US" sz="6600">
                <a:solidFill>
                  <a:schemeClr val="bg1"/>
                </a:solidFill>
                <a:effectLst/>
              </a:rPr>
              <a:t>Image Homology and Registration</a:t>
            </a:r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925AB-516E-BA4C-6AB2-FAA041E78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ECE 1390/2390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50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F47EA-85CE-ABBA-ED25-7B06B5994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37CF-5D04-805E-8A80-E55A88022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Descriptors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8BCE37-1498-83D2-2470-A9073D5BE9B2}"/>
              </a:ext>
            </a:extLst>
          </p:cNvPr>
          <p:cNvSpPr txBox="1"/>
          <p:nvPr/>
        </p:nvSpPr>
        <p:spPr>
          <a:xfrm>
            <a:off x="838199" y="1951945"/>
            <a:ext cx="102652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Color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Scalable color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to HSV 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hue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595B4-1431-55E3-6670-99C5EF51B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428999"/>
            <a:ext cx="6217864" cy="3063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224301-1833-7345-930B-C1CEE41174C7}"/>
              </a:ext>
            </a:extLst>
          </p:cNvPr>
          <p:cNvSpPr txBox="1"/>
          <p:nvPr/>
        </p:nvSpPr>
        <p:spPr>
          <a:xfrm>
            <a:off x="7629893" y="3582808"/>
            <a:ext cx="40977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to HSV</a:t>
            </a:r>
          </a:p>
          <a:p>
            <a:endParaRPr lang="en-US" dirty="0"/>
          </a:p>
          <a:p>
            <a:r>
              <a:rPr lang="en-US" dirty="0"/>
              <a:t>Discard S and V channels</a:t>
            </a:r>
          </a:p>
          <a:p>
            <a:endParaRPr lang="en-US" dirty="0"/>
          </a:p>
          <a:p>
            <a:r>
              <a:rPr lang="en-US" dirty="0"/>
              <a:t>Report Hue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87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9237D-E271-61D7-5639-33D0EA796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8B2B-E26E-F999-3716-E3E154F1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Descriptors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A4873E-B1F8-6722-5D09-718875B03A51}"/>
              </a:ext>
            </a:extLst>
          </p:cNvPr>
          <p:cNvSpPr txBox="1"/>
          <p:nvPr/>
        </p:nvSpPr>
        <p:spPr>
          <a:xfrm>
            <a:off x="838199" y="1951945"/>
            <a:ext cx="102652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Color layout 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Spatial color information around point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Convert to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YCrCb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format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Discrete Cosine Transform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424D5F-2BB0-23E2-EB92-9F12C710075D}"/>
              </a:ext>
            </a:extLst>
          </p:cNvPr>
          <p:cNvSpPr txBox="1"/>
          <p:nvPr/>
        </p:nvSpPr>
        <p:spPr>
          <a:xfrm>
            <a:off x="7629893" y="3582808"/>
            <a:ext cx="40977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to </a:t>
            </a:r>
            <a:r>
              <a:rPr lang="en-US" dirty="0" err="1"/>
              <a:t>YCrCr</a:t>
            </a:r>
            <a:r>
              <a:rPr lang="en-US" dirty="0"/>
              <a:t> (brightness (luma), Blue-luma, Red-luma)</a:t>
            </a:r>
          </a:p>
          <a:p>
            <a:endParaRPr lang="en-US" dirty="0"/>
          </a:p>
          <a:p>
            <a:r>
              <a:rPr lang="en-US" dirty="0"/>
              <a:t>Run a DCT on brightness</a:t>
            </a:r>
          </a:p>
          <a:p>
            <a:endParaRPr lang="en-US" dirty="0"/>
          </a:p>
          <a:p>
            <a:r>
              <a:rPr lang="en-US" dirty="0"/>
              <a:t>Report DCT coefficients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D57550-5567-A57D-7035-2F55BD5B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02" y="3766001"/>
            <a:ext cx="5789428" cy="28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28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77412-F9F4-8727-8F3F-822932F08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A5B8-2739-6E4A-0B59-9C4450064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Descriptors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6D44F3-69CE-D6EF-9839-509F583E8D17}"/>
              </a:ext>
            </a:extLst>
          </p:cNvPr>
          <p:cNvSpPr txBox="1"/>
          <p:nvPr/>
        </p:nvSpPr>
        <p:spPr>
          <a:xfrm>
            <a:off x="838199" y="1951945"/>
            <a:ext cx="102652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Statistical Texture Descriptors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Compute the statistical properties in a region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Variance (&lt;x^2&gt;)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Jerk (&lt;x^3&gt;)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Homogeneity &lt;1/(1+|x|)&gt;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Inverse Var &lt;1/(x^2)&gt;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Entropy &lt;prob*log(prob)&gt;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Energy &lt;prob^2&gt;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9EF3EB-255C-678A-802D-25719A4F1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796" y="2921741"/>
            <a:ext cx="4972929" cy="383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33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CAF11-F6FA-C4DD-7785-1193F031A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9FF9E-916E-01F4-C46B-627553D6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Descriptors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32C7E2-1445-2896-8770-8840209C9899}"/>
              </a:ext>
            </a:extLst>
          </p:cNvPr>
          <p:cNvSpPr txBox="1"/>
          <p:nvPr/>
        </p:nvSpPr>
        <p:spPr>
          <a:xfrm>
            <a:off x="838199" y="1951945"/>
            <a:ext cx="1026522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Texture Energy Descriptors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Convolution kernels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[1 4 6 4 1] 		(ridge)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[-1 -2 0 +2 +1] 		(edge)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[-1 0 2 0 -1] 		(spot)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[+1 -4 +6 -4 +1] 	(ripple)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[-1 +2 0 -2 +1] 		(wave)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543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CB78E-BC46-1F4F-ADD7-28F8D9959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4C11-BFA9-F863-F97F-3576B4D6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Descriptors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8FAF50-D9C0-E7B6-1FAF-012C3D35FE1F}"/>
              </a:ext>
            </a:extLst>
          </p:cNvPr>
          <p:cNvSpPr txBox="1"/>
          <p:nvPr/>
        </p:nvSpPr>
        <p:spPr>
          <a:xfrm>
            <a:off x="623047" y="1525682"/>
            <a:ext cx="102652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Texture Energy Descriptors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Convolution kernels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4 x 4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discard symmetric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 9 terms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E53FB-739A-4BB5-33DC-3626B5248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136" y="1990165"/>
            <a:ext cx="6831745" cy="486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62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899B0-0D66-DF1F-35AB-8A153D0A7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43CA-3259-6040-02D7-0D887080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Descriptors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5A7842-DCAA-6A30-FC12-329569C2FE16}"/>
              </a:ext>
            </a:extLst>
          </p:cNvPr>
          <p:cNvSpPr txBox="1"/>
          <p:nvPr/>
        </p:nvSpPr>
        <p:spPr>
          <a:xfrm>
            <a:off x="623047" y="1525682"/>
            <a:ext cx="102652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Structured Texture Descriptors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Convolution kernel is texture sample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Regional correlation with texture sample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DD033C-DC68-6EC9-09E1-3EE614372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47" y="3094890"/>
            <a:ext cx="6895911" cy="33979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2C4E9F-96BB-A72B-DC31-39B106A73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2068" y="3154568"/>
            <a:ext cx="27305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7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8BF77-5D11-D202-E50A-C8035C407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ED1632-2731-34CA-2150-91AD3B1A8AE4}"/>
                  </a:ext>
                </a:extLst>
              </p:cNvPr>
              <p:cNvSpPr txBox="1"/>
              <p:nvPr/>
            </p:nvSpPr>
            <p:spPr>
              <a:xfrm>
                <a:off x="0" y="2198688"/>
                <a:ext cx="6278880" cy="19587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ED1632-2731-34CA-2150-91AD3B1A8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98688"/>
                <a:ext cx="6278880" cy="1958741"/>
              </a:xfrm>
              <a:prstGeom prst="rect">
                <a:avLst/>
              </a:prstGeom>
              <a:blipFill>
                <a:blip r:embed="rId2"/>
                <a:stretch>
                  <a:fillRect b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0A18E77-A5B5-A2C8-9791-EABCCDC8FADA}"/>
              </a:ext>
            </a:extLst>
          </p:cNvPr>
          <p:cNvSpPr txBox="1"/>
          <p:nvPr/>
        </p:nvSpPr>
        <p:spPr>
          <a:xfrm>
            <a:off x="1473984" y="4959772"/>
            <a:ext cx="3330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Corresponding pairs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BD9A98-5A9E-4E3C-7544-2135E983FCC1}"/>
              </a:ext>
            </a:extLst>
          </p:cNvPr>
          <p:cNvCxnSpPr>
            <a:cxnSpLocks/>
          </p:cNvCxnSpPr>
          <p:nvPr/>
        </p:nvCxnSpPr>
        <p:spPr>
          <a:xfrm flipV="1">
            <a:off x="2987040" y="4157429"/>
            <a:ext cx="365760" cy="740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D7C34C-A0E7-F148-8E15-FD15E4A4B5E1}"/>
              </a:ext>
            </a:extLst>
          </p:cNvPr>
          <p:cNvCxnSpPr>
            <a:cxnSpLocks/>
          </p:cNvCxnSpPr>
          <p:nvPr/>
        </p:nvCxnSpPr>
        <p:spPr>
          <a:xfrm flipH="1" flipV="1">
            <a:off x="2336800" y="4157429"/>
            <a:ext cx="396240" cy="740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22F08F3-F7DF-3F93-8E06-4219467C1FDC}"/>
              </a:ext>
            </a:extLst>
          </p:cNvPr>
          <p:cNvGrpSpPr/>
          <p:nvPr/>
        </p:nvGrpSpPr>
        <p:grpSpPr>
          <a:xfrm>
            <a:off x="5813921" y="460443"/>
            <a:ext cx="2926080" cy="2466741"/>
            <a:chOff x="6278880" y="853440"/>
            <a:chExt cx="3820160" cy="33039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594E0A-1076-4DD5-02C2-D57D6C2CF464}"/>
                </a:ext>
              </a:extLst>
            </p:cNvPr>
            <p:cNvSpPr/>
            <p:nvPr/>
          </p:nvSpPr>
          <p:spPr>
            <a:xfrm>
              <a:off x="6278880" y="853440"/>
              <a:ext cx="3820160" cy="33039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8B57C1-CC99-CCB0-FFC3-22E3D387E979}"/>
                </a:ext>
              </a:extLst>
            </p:cNvPr>
            <p:cNvSpPr/>
            <p:nvPr/>
          </p:nvSpPr>
          <p:spPr>
            <a:xfrm rot="19711797">
              <a:off x="6786438" y="1430656"/>
              <a:ext cx="596348" cy="50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EC7BEDEE-5AF5-C3C1-958C-6CD957A21459}"/>
                </a:ext>
              </a:extLst>
            </p:cNvPr>
            <p:cNvSpPr/>
            <p:nvPr/>
          </p:nvSpPr>
          <p:spPr>
            <a:xfrm>
              <a:off x="6936187" y="2941983"/>
              <a:ext cx="954157" cy="487017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76B3954-B15E-5549-0395-78D65B1C3626}"/>
                </a:ext>
              </a:extLst>
            </p:cNvPr>
            <p:cNvSpPr/>
            <p:nvPr/>
          </p:nvSpPr>
          <p:spPr>
            <a:xfrm>
              <a:off x="8547652" y="1690688"/>
              <a:ext cx="795131" cy="508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un 17">
              <a:extLst>
                <a:ext uri="{FF2B5EF4-FFF2-40B4-BE49-F238E27FC236}">
                  <a16:creationId xmlns:a16="http://schemas.microsoft.com/office/drawing/2014/main" id="{B558D0BD-615D-A887-816F-4CFBDB7A04CC}"/>
                </a:ext>
              </a:extLst>
            </p:cNvPr>
            <p:cNvSpPr/>
            <p:nvPr/>
          </p:nvSpPr>
          <p:spPr>
            <a:xfrm>
              <a:off x="8766754" y="2577768"/>
              <a:ext cx="795131" cy="1215446"/>
            </a:xfrm>
            <a:prstGeom prst="su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22F9ADE-59B4-F751-F077-08723F20B1F0}"/>
              </a:ext>
            </a:extLst>
          </p:cNvPr>
          <p:cNvGrpSpPr/>
          <p:nvPr/>
        </p:nvGrpSpPr>
        <p:grpSpPr>
          <a:xfrm rot="3567435">
            <a:off x="8831006" y="3538607"/>
            <a:ext cx="2926080" cy="2466741"/>
            <a:chOff x="6278880" y="853440"/>
            <a:chExt cx="3820160" cy="330398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F0200F1-EBCC-DA08-166D-4988525DBD05}"/>
                </a:ext>
              </a:extLst>
            </p:cNvPr>
            <p:cNvSpPr/>
            <p:nvPr/>
          </p:nvSpPr>
          <p:spPr>
            <a:xfrm>
              <a:off x="6278880" y="853440"/>
              <a:ext cx="3820160" cy="33039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1C628CF-345F-E731-9C8F-F5DA5EBF5C16}"/>
                </a:ext>
              </a:extLst>
            </p:cNvPr>
            <p:cNvSpPr/>
            <p:nvPr/>
          </p:nvSpPr>
          <p:spPr>
            <a:xfrm rot="19711797">
              <a:off x="6786438" y="1430656"/>
              <a:ext cx="596348" cy="50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7B9F96D8-8735-F109-3F52-EAF69B816ECC}"/>
                </a:ext>
              </a:extLst>
            </p:cNvPr>
            <p:cNvSpPr/>
            <p:nvPr/>
          </p:nvSpPr>
          <p:spPr>
            <a:xfrm>
              <a:off x="6936187" y="2941983"/>
              <a:ext cx="954157" cy="487017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A6AD7E9-ACC6-7B05-5CD7-D8CD85A68D89}"/>
                </a:ext>
              </a:extLst>
            </p:cNvPr>
            <p:cNvSpPr/>
            <p:nvPr/>
          </p:nvSpPr>
          <p:spPr>
            <a:xfrm>
              <a:off x="8547652" y="1690688"/>
              <a:ext cx="795131" cy="508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un 24">
              <a:extLst>
                <a:ext uri="{FF2B5EF4-FFF2-40B4-BE49-F238E27FC236}">
                  <a16:creationId xmlns:a16="http://schemas.microsoft.com/office/drawing/2014/main" id="{82CD02AB-A98A-8A83-5EB8-3506B4F4EEB0}"/>
                </a:ext>
              </a:extLst>
            </p:cNvPr>
            <p:cNvSpPr/>
            <p:nvPr/>
          </p:nvSpPr>
          <p:spPr>
            <a:xfrm>
              <a:off x="8766754" y="2577768"/>
              <a:ext cx="795131" cy="1215446"/>
            </a:xfrm>
            <a:prstGeom prst="su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3651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35F60-73EC-279E-3448-F7DC4D810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836C3-9174-117C-9E2D-10741907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A15EB8-02A6-3C7B-D0C8-053A0A3FAC00}"/>
                  </a:ext>
                </a:extLst>
              </p:cNvPr>
              <p:cNvSpPr txBox="1"/>
              <p:nvPr/>
            </p:nvSpPr>
            <p:spPr>
              <a:xfrm>
                <a:off x="0" y="2198688"/>
                <a:ext cx="6278880" cy="226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A15EB8-02A6-3C7B-D0C8-053A0A3FA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98688"/>
                <a:ext cx="6278880" cy="2269852"/>
              </a:xfrm>
              <a:prstGeom prst="rect">
                <a:avLst/>
              </a:prstGeom>
              <a:blipFill>
                <a:blip r:embed="rId2"/>
                <a:stretch>
                  <a:fillRect b="-5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82B3774F-5E6F-730B-26D9-9BA722399900}"/>
              </a:ext>
            </a:extLst>
          </p:cNvPr>
          <p:cNvGrpSpPr/>
          <p:nvPr/>
        </p:nvGrpSpPr>
        <p:grpSpPr>
          <a:xfrm>
            <a:off x="5813921" y="460443"/>
            <a:ext cx="2926080" cy="2466741"/>
            <a:chOff x="6278880" y="853440"/>
            <a:chExt cx="3820160" cy="33039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FE1809-3607-6F8A-64AD-F411403EC0FF}"/>
                </a:ext>
              </a:extLst>
            </p:cNvPr>
            <p:cNvSpPr/>
            <p:nvPr/>
          </p:nvSpPr>
          <p:spPr>
            <a:xfrm>
              <a:off x="6278880" y="853440"/>
              <a:ext cx="3820160" cy="33039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8DAFDF2-3C71-FF1C-E81F-BB2B70C9DDDA}"/>
                </a:ext>
              </a:extLst>
            </p:cNvPr>
            <p:cNvSpPr/>
            <p:nvPr/>
          </p:nvSpPr>
          <p:spPr>
            <a:xfrm rot="19711797">
              <a:off x="6786438" y="1430656"/>
              <a:ext cx="596348" cy="50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75149F64-1C9D-9D49-D1BA-1F31F7EF6261}"/>
                </a:ext>
              </a:extLst>
            </p:cNvPr>
            <p:cNvSpPr/>
            <p:nvPr/>
          </p:nvSpPr>
          <p:spPr>
            <a:xfrm>
              <a:off x="6936187" y="2941983"/>
              <a:ext cx="954157" cy="487017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485583D-A904-1AF7-9D76-FCE7498A75D4}"/>
                </a:ext>
              </a:extLst>
            </p:cNvPr>
            <p:cNvSpPr/>
            <p:nvPr/>
          </p:nvSpPr>
          <p:spPr>
            <a:xfrm>
              <a:off x="8547652" y="1690688"/>
              <a:ext cx="795131" cy="508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un 17">
              <a:extLst>
                <a:ext uri="{FF2B5EF4-FFF2-40B4-BE49-F238E27FC236}">
                  <a16:creationId xmlns:a16="http://schemas.microsoft.com/office/drawing/2014/main" id="{545D64FF-2BDA-BE53-DEC6-42494DBD82C5}"/>
                </a:ext>
              </a:extLst>
            </p:cNvPr>
            <p:cNvSpPr/>
            <p:nvPr/>
          </p:nvSpPr>
          <p:spPr>
            <a:xfrm>
              <a:off x="8766754" y="2577768"/>
              <a:ext cx="795131" cy="1215446"/>
            </a:xfrm>
            <a:prstGeom prst="su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45CB5C9-A01B-A851-ECE2-03CEC36FED21}"/>
              </a:ext>
            </a:extLst>
          </p:cNvPr>
          <p:cNvGrpSpPr/>
          <p:nvPr/>
        </p:nvGrpSpPr>
        <p:grpSpPr>
          <a:xfrm rot="3567435">
            <a:off x="8831006" y="3538607"/>
            <a:ext cx="2926080" cy="2466741"/>
            <a:chOff x="6278880" y="853440"/>
            <a:chExt cx="3820160" cy="330398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202E50C-854C-CD24-7AE0-81980A2F5B53}"/>
                </a:ext>
              </a:extLst>
            </p:cNvPr>
            <p:cNvSpPr/>
            <p:nvPr/>
          </p:nvSpPr>
          <p:spPr>
            <a:xfrm>
              <a:off x="6278880" y="853440"/>
              <a:ext cx="3820160" cy="33039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316B5AE-17FE-B4AF-B621-F8192A65EE23}"/>
                </a:ext>
              </a:extLst>
            </p:cNvPr>
            <p:cNvSpPr/>
            <p:nvPr/>
          </p:nvSpPr>
          <p:spPr>
            <a:xfrm rot="19711797">
              <a:off x="6786438" y="1430656"/>
              <a:ext cx="596348" cy="50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D407EDA3-48CB-013D-2651-C76A26DAD604}"/>
                </a:ext>
              </a:extLst>
            </p:cNvPr>
            <p:cNvSpPr/>
            <p:nvPr/>
          </p:nvSpPr>
          <p:spPr>
            <a:xfrm>
              <a:off x="6936187" y="2941983"/>
              <a:ext cx="954157" cy="487017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0BE3296-6247-18C4-70CD-7438B28984AE}"/>
                </a:ext>
              </a:extLst>
            </p:cNvPr>
            <p:cNvSpPr/>
            <p:nvPr/>
          </p:nvSpPr>
          <p:spPr>
            <a:xfrm>
              <a:off x="8547652" y="1690688"/>
              <a:ext cx="795131" cy="508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un 24">
              <a:extLst>
                <a:ext uri="{FF2B5EF4-FFF2-40B4-BE49-F238E27FC236}">
                  <a16:creationId xmlns:a16="http://schemas.microsoft.com/office/drawing/2014/main" id="{0753E666-CF99-9398-8DDA-4068C20368F6}"/>
                </a:ext>
              </a:extLst>
            </p:cNvPr>
            <p:cNvSpPr/>
            <p:nvPr/>
          </p:nvSpPr>
          <p:spPr>
            <a:xfrm>
              <a:off x="8766754" y="2577768"/>
              <a:ext cx="795131" cy="1215446"/>
            </a:xfrm>
            <a:prstGeom prst="su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3A26A7-4D56-DB64-6456-82708695A219}"/>
                  </a:ext>
                </a:extLst>
              </p:cNvPr>
              <p:cNvSpPr txBox="1"/>
              <p:nvPr/>
            </p:nvSpPr>
            <p:spPr>
              <a:xfrm>
                <a:off x="1410059" y="5081093"/>
                <a:ext cx="2847704" cy="1213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3A26A7-4D56-DB64-6456-82708695A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059" y="5081093"/>
                <a:ext cx="2847704" cy="1213024"/>
              </a:xfrm>
              <a:prstGeom prst="rect">
                <a:avLst/>
              </a:prstGeom>
              <a:blipFill>
                <a:blip r:embed="rId3"/>
                <a:stretch>
                  <a:fillRect l="-3540" t="-2083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46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78322-0E21-4DFD-61C2-31E4CDEAF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85EF-C760-A0B1-412C-1295C993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2BAA88-B5BD-5648-1B41-483EB95645E0}"/>
                  </a:ext>
                </a:extLst>
              </p:cNvPr>
              <p:cNvSpPr txBox="1"/>
              <p:nvPr/>
            </p:nvSpPr>
            <p:spPr>
              <a:xfrm>
                <a:off x="-141598" y="2019738"/>
                <a:ext cx="627888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2BAA88-B5BD-5648-1B41-483EB9564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1598" y="2019738"/>
                <a:ext cx="6278880" cy="707886"/>
              </a:xfrm>
              <a:prstGeom prst="rect">
                <a:avLst/>
              </a:prstGeom>
              <a:blipFill>
                <a:blip r:embed="rId2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A60F28FE-0D1A-C223-4760-556818DEA95F}"/>
              </a:ext>
            </a:extLst>
          </p:cNvPr>
          <p:cNvGrpSpPr/>
          <p:nvPr/>
        </p:nvGrpSpPr>
        <p:grpSpPr>
          <a:xfrm>
            <a:off x="5813921" y="460443"/>
            <a:ext cx="2926080" cy="2466741"/>
            <a:chOff x="6278880" y="853440"/>
            <a:chExt cx="3820160" cy="33039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0A4B370-99B9-6E4E-6A02-BD31340305ED}"/>
                </a:ext>
              </a:extLst>
            </p:cNvPr>
            <p:cNvSpPr/>
            <p:nvPr/>
          </p:nvSpPr>
          <p:spPr>
            <a:xfrm>
              <a:off x="6278880" y="853440"/>
              <a:ext cx="3820160" cy="33039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7882600-B35C-355C-B853-4DD1B8D07025}"/>
                </a:ext>
              </a:extLst>
            </p:cNvPr>
            <p:cNvSpPr/>
            <p:nvPr/>
          </p:nvSpPr>
          <p:spPr>
            <a:xfrm rot="19711797">
              <a:off x="6786438" y="1430656"/>
              <a:ext cx="596348" cy="50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097603BF-55B0-2F03-DC78-BC33003D90DD}"/>
                </a:ext>
              </a:extLst>
            </p:cNvPr>
            <p:cNvSpPr/>
            <p:nvPr/>
          </p:nvSpPr>
          <p:spPr>
            <a:xfrm>
              <a:off x="6936187" y="2941983"/>
              <a:ext cx="954157" cy="487017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9506D34-1E57-EEB8-4B27-4FC70A51DA89}"/>
                </a:ext>
              </a:extLst>
            </p:cNvPr>
            <p:cNvSpPr/>
            <p:nvPr/>
          </p:nvSpPr>
          <p:spPr>
            <a:xfrm>
              <a:off x="8547652" y="1690688"/>
              <a:ext cx="795131" cy="508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un 17">
              <a:extLst>
                <a:ext uri="{FF2B5EF4-FFF2-40B4-BE49-F238E27FC236}">
                  <a16:creationId xmlns:a16="http://schemas.microsoft.com/office/drawing/2014/main" id="{367036DE-3217-95FF-BF01-5CDAAAC9F737}"/>
                </a:ext>
              </a:extLst>
            </p:cNvPr>
            <p:cNvSpPr/>
            <p:nvPr/>
          </p:nvSpPr>
          <p:spPr>
            <a:xfrm>
              <a:off x="8766754" y="2577768"/>
              <a:ext cx="795131" cy="1215446"/>
            </a:xfrm>
            <a:prstGeom prst="su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8E8B98-B9BB-AFFE-908A-23EF9BCBA0C4}"/>
              </a:ext>
            </a:extLst>
          </p:cNvPr>
          <p:cNvGrpSpPr/>
          <p:nvPr/>
        </p:nvGrpSpPr>
        <p:grpSpPr>
          <a:xfrm rot="3567435">
            <a:off x="8831006" y="3538607"/>
            <a:ext cx="2926080" cy="2466741"/>
            <a:chOff x="6278880" y="853440"/>
            <a:chExt cx="3820160" cy="330398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7EA0008-33DC-3652-01AB-16A21EBC5FE3}"/>
                </a:ext>
              </a:extLst>
            </p:cNvPr>
            <p:cNvSpPr/>
            <p:nvPr/>
          </p:nvSpPr>
          <p:spPr>
            <a:xfrm>
              <a:off x="6278880" y="853440"/>
              <a:ext cx="3820160" cy="33039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98E69F-9460-267D-CCAC-4E3BF9AA78D0}"/>
                </a:ext>
              </a:extLst>
            </p:cNvPr>
            <p:cNvSpPr/>
            <p:nvPr/>
          </p:nvSpPr>
          <p:spPr>
            <a:xfrm rot="19711797">
              <a:off x="6786438" y="1430656"/>
              <a:ext cx="596348" cy="50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98B33B5D-CC2C-0AF1-24C4-95C0A95F6CE5}"/>
                </a:ext>
              </a:extLst>
            </p:cNvPr>
            <p:cNvSpPr/>
            <p:nvPr/>
          </p:nvSpPr>
          <p:spPr>
            <a:xfrm>
              <a:off x="6936187" y="2941983"/>
              <a:ext cx="954157" cy="487017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062ED0E-4150-F05D-D7AA-B5431B67F011}"/>
                </a:ext>
              </a:extLst>
            </p:cNvPr>
            <p:cNvSpPr/>
            <p:nvPr/>
          </p:nvSpPr>
          <p:spPr>
            <a:xfrm>
              <a:off x="8547652" y="1690688"/>
              <a:ext cx="795131" cy="508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un 24">
              <a:extLst>
                <a:ext uri="{FF2B5EF4-FFF2-40B4-BE49-F238E27FC236}">
                  <a16:creationId xmlns:a16="http://schemas.microsoft.com/office/drawing/2014/main" id="{070AF8E3-BC5F-9ED3-4EF7-ECA4B2DE8306}"/>
                </a:ext>
              </a:extLst>
            </p:cNvPr>
            <p:cNvSpPr/>
            <p:nvPr/>
          </p:nvSpPr>
          <p:spPr>
            <a:xfrm>
              <a:off x="8766754" y="2577768"/>
              <a:ext cx="795131" cy="1215446"/>
            </a:xfrm>
            <a:prstGeom prst="su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35D684-541F-2368-A9F8-4AC9DC1142D6}"/>
                  </a:ext>
                </a:extLst>
              </p:cNvPr>
              <p:cNvSpPr txBox="1"/>
              <p:nvPr/>
            </p:nvSpPr>
            <p:spPr>
              <a:xfrm>
                <a:off x="1172828" y="5181532"/>
                <a:ext cx="2847704" cy="1213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35D684-541F-2368-A9F8-4AC9DC114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828" y="5181532"/>
                <a:ext cx="2847704" cy="1213024"/>
              </a:xfrm>
              <a:prstGeom prst="rect">
                <a:avLst/>
              </a:prstGeom>
              <a:blipFill>
                <a:blip r:embed="rId3"/>
                <a:stretch>
                  <a:fillRect l="-4000" t="-2083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34F6A1-DD98-64C2-0E61-628EB0D9CC44}"/>
                  </a:ext>
                </a:extLst>
              </p:cNvPr>
              <p:cNvSpPr txBox="1"/>
              <p:nvPr/>
            </p:nvSpPr>
            <p:spPr>
              <a:xfrm>
                <a:off x="1702525" y="3056674"/>
                <a:ext cx="23180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34F6A1-DD98-64C2-0E61-628EB0D9C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525" y="3056674"/>
                <a:ext cx="2318007" cy="492443"/>
              </a:xfrm>
              <a:prstGeom prst="rect">
                <a:avLst/>
              </a:prstGeom>
              <a:blipFill>
                <a:blip r:embed="rId4"/>
                <a:stretch>
                  <a:fillRect l="-3261" t="-2500" r="-434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352010-ACE1-983D-AD94-C37BFFA874CB}"/>
                  </a:ext>
                </a:extLst>
              </p:cNvPr>
              <p:cNvSpPr txBox="1"/>
              <p:nvPr/>
            </p:nvSpPr>
            <p:spPr>
              <a:xfrm>
                <a:off x="781273" y="3913731"/>
                <a:ext cx="443313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352010-ACE1-983D-AD94-C37BFFA87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73" y="3913731"/>
                <a:ext cx="4433137" cy="492443"/>
              </a:xfrm>
              <a:prstGeom prst="rect">
                <a:avLst/>
              </a:prstGeom>
              <a:blipFill>
                <a:blip r:embed="rId5"/>
                <a:stretch>
                  <a:fillRect t="-250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458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0C868-CBFD-1162-6979-9D6025DC4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CFDE-7961-F9BA-3A1E-7C5C7866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41" y="294660"/>
            <a:ext cx="10515600" cy="1325563"/>
          </a:xfrm>
        </p:spPr>
        <p:txBody>
          <a:bodyPr/>
          <a:lstStyle/>
          <a:p>
            <a:r>
              <a:rPr lang="en-US" dirty="0"/>
              <a:t>Rigid-body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688D7A-9DE5-B2AE-966F-82E8960EF616}"/>
                  </a:ext>
                </a:extLst>
              </p:cNvPr>
              <p:cNvSpPr txBox="1"/>
              <p:nvPr/>
            </p:nvSpPr>
            <p:spPr>
              <a:xfrm>
                <a:off x="-141598" y="2019738"/>
                <a:ext cx="627888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688D7A-9DE5-B2AE-966F-82E8960EF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1598" y="2019738"/>
                <a:ext cx="6278880" cy="707886"/>
              </a:xfrm>
              <a:prstGeom prst="rect">
                <a:avLst/>
              </a:prstGeom>
              <a:blipFill>
                <a:blip r:embed="rId2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FAF5EE2A-5400-BC19-ACCC-040807CD7A74}"/>
              </a:ext>
            </a:extLst>
          </p:cNvPr>
          <p:cNvGrpSpPr/>
          <p:nvPr/>
        </p:nvGrpSpPr>
        <p:grpSpPr>
          <a:xfrm>
            <a:off x="5813921" y="460443"/>
            <a:ext cx="2926080" cy="2466741"/>
            <a:chOff x="6278880" y="853440"/>
            <a:chExt cx="3820160" cy="33039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8CBB17-0910-A1AA-0824-B658E6A567CA}"/>
                </a:ext>
              </a:extLst>
            </p:cNvPr>
            <p:cNvSpPr/>
            <p:nvPr/>
          </p:nvSpPr>
          <p:spPr>
            <a:xfrm>
              <a:off x="6278880" y="853440"/>
              <a:ext cx="3820160" cy="33039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65FFF1-0552-E88A-E9B5-993305808746}"/>
                </a:ext>
              </a:extLst>
            </p:cNvPr>
            <p:cNvSpPr/>
            <p:nvPr/>
          </p:nvSpPr>
          <p:spPr>
            <a:xfrm rot="19711797">
              <a:off x="6786438" y="1430656"/>
              <a:ext cx="596348" cy="50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144E228C-0C53-14DA-2995-04356D7112CC}"/>
                </a:ext>
              </a:extLst>
            </p:cNvPr>
            <p:cNvSpPr/>
            <p:nvPr/>
          </p:nvSpPr>
          <p:spPr>
            <a:xfrm>
              <a:off x="6936187" y="2941983"/>
              <a:ext cx="954157" cy="487017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3E615A2-4CF8-B8A7-A497-86DFB7394955}"/>
                </a:ext>
              </a:extLst>
            </p:cNvPr>
            <p:cNvSpPr/>
            <p:nvPr/>
          </p:nvSpPr>
          <p:spPr>
            <a:xfrm>
              <a:off x="8547652" y="1690688"/>
              <a:ext cx="795131" cy="508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un 17">
              <a:extLst>
                <a:ext uri="{FF2B5EF4-FFF2-40B4-BE49-F238E27FC236}">
                  <a16:creationId xmlns:a16="http://schemas.microsoft.com/office/drawing/2014/main" id="{6F59B1DE-5B38-90CF-E22A-CF8F69CB64EE}"/>
                </a:ext>
              </a:extLst>
            </p:cNvPr>
            <p:cNvSpPr/>
            <p:nvPr/>
          </p:nvSpPr>
          <p:spPr>
            <a:xfrm>
              <a:off x="8766754" y="2577768"/>
              <a:ext cx="795131" cy="1215446"/>
            </a:xfrm>
            <a:prstGeom prst="su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161094-D960-8E28-2A6C-D07BA91DCB6C}"/>
              </a:ext>
            </a:extLst>
          </p:cNvPr>
          <p:cNvGrpSpPr/>
          <p:nvPr/>
        </p:nvGrpSpPr>
        <p:grpSpPr>
          <a:xfrm rot="3567435">
            <a:off x="8831006" y="3538607"/>
            <a:ext cx="2926080" cy="2466741"/>
            <a:chOff x="6278880" y="853440"/>
            <a:chExt cx="3820160" cy="330398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750A5E-4816-141B-8942-FFABE7733C53}"/>
                </a:ext>
              </a:extLst>
            </p:cNvPr>
            <p:cNvSpPr/>
            <p:nvPr/>
          </p:nvSpPr>
          <p:spPr>
            <a:xfrm>
              <a:off x="6278880" y="853440"/>
              <a:ext cx="3820160" cy="33039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8913083-DB84-DC5E-CB60-A4D0E2D6CC3C}"/>
                </a:ext>
              </a:extLst>
            </p:cNvPr>
            <p:cNvSpPr/>
            <p:nvPr/>
          </p:nvSpPr>
          <p:spPr>
            <a:xfrm rot="19711797">
              <a:off x="6786438" y="1430656"/>
              <a:ext cx="596348" cy="50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3AB8BB30-8A39-2C6F-1217-AD5FB52FA366}"/>
                </a:ext>
              </a:extLst>
            </p:cNvPr>
            <p:cNvSpPr/>
            <p:nvPr/>
          </p:nvSpPr>
          <p:spPr>
            <a:xfrm>
              <a:off x="6936187" y="2941983"/>
              <a:ext cx="954157" cy="487017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E4BCDB3-D5DA-D8FD-73A9-112C4EAB782C}"/>
                </a:ext>
              </a:extLst>
            </p:cNvPr>
            <p:cNvSpPr/>
            <p:nvPr/>
          </p:nvSpPr>
          <p:spPr>
            <a:xfrm>
              <a:off x="8547652" y="1690688"/>
              <a:ext cx="795131" cy="508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un 24">
              <a:extLst>
                <a:ext uri="{FF2B5EF4-FFF2-40B4-BE49-F238E27FC236}">
                  <a16:creationId xmlns:a16="http://schemas.microsoft.com/office/drawing/2014/main" id="{C6C20E87-DB86-33C1-180F-98538337C2FA}"/>
                </a:ext>
              </a:extLst>
            </p:cNvPr>
            <p:cNvSpPr/>
            <p:nvPr/>
          </p:nvSpPr>
          <p:spPr>
            <a:xfrm>
              <a:off x="8766754" y="2577768"/>
              <a:ext cx="795131" cy="1215446"/>
            </a:xfrm>
            <a:prstGeom prst="su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343A23-4A83-DB2C-9FCC-B231F50C258A}"/>
                  </a:ext>
                </a:extLst>
              </p:cNvPr>
              <p:cNvSpPr txBox="1"/>
              <p:nvPr/>
            </p:nvSpPr>
            <p:spPr>
              <a:xfrm>
                <a:off x="0" y="2984817"/>
                <a:ext cx="5435967" cy="10845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𝑟𝑖𝑔𝑖𝑑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343A23-4A83-DB2C-9FCC-B231F50C2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84817"/>
                <a:ext cx="5435967" cy="1084528"/>
              </a:xfrm>
              <a:prstGeom prst="rect">
                <a:avLst/>
              </a:prstGeom>
              <a:blipFill>
                <a:blip r:embed="rId3"/>
                <a:stretch>
                  <a:fillRect t="-5814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B3DBE6-7CE4-A257-BF9A-D979A56BDA7F}"/>
                  </a:ext>
                </a:extLst>
              </p:cNvPr>
              <p:cNvSpPr txBox="1"/>
              <p:nvPr/>
            </p:nvSpPr>
            <p:spPr>
              <a:xfrm>
                <a:off x="-205725" y="4172683"/>
                <a:ext cx="7469445" cy="10845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𝑠𝑡𝑟𝑒𝑡𝑐h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B3DBE6-7CE4-A257-BF9A-D979A56BD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5725" y="4172683"/>
                <a:ext cx="7469445" cy="1084528"/>
              </a:xfrm>
              <a:prstGeom prst="rect">
                <a:avLst/>
              </a:prstGeom>
              <a:blipFill>
                <a:blip r:embed="rId4"/>
                <a:stretch>
                  <a:fillRect t="-4651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65F4DB-67FF-104A-665B-A16A65C60D39}"/>
                  </a:ext>
                </a:extLst>
              </p:cNvPr>
              <p:cNvSpPr txBox="1"/>
              <p:nvPr/>
            </p:nvSpPr>
            <p:spPr>
              <a:xfrm>
                <a:off x="0" y="5471026"/>
                <a:ext cx="7469445" cy="1173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𝑠h𝑒𝑒𝑟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65F4DB-67FF-104A-665B-A16A65C60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71026"/>
                <a:ext cx="7469445" cy="1173847"/>
              </a:xfrm>
              <a:prstGeom prst="rect">
                <a:avLst/>
              </a:prstGeom>
              <a:blipFill>
                <a:blip r:embed="rId5"/>
                <a:stretch>
                  <a:fillRect t="-1064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1741B80-4DC2-470A-8DF7-1F34B9413AD0}"/>
              </a:ext>
            </a:extLst>
          </p:cNvPr>
          <p:cNvSpPr txBox="1"/>
          <p:nvPr/>
        </p:nvSpPr>
        <p:spPr>
          <a:xfrm>
            <a:off x="92224" y="6318044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Same as affine</a:t>
            </a:r>
          </a:p>
        </p:txBody>
      </p:sp>
    </p:spTree>
    <p:extLst>
      <p:ext uri="{BB962C8B-B14F-4D97-AF65-F5344CB8AC3E}">
        <p14:creationId xmlns:p14="http://schemas.microsoft.com/office/powerpoint/2010/main" val="139614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D4547-0320-0325-2383-D98E27B59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665D-A85F-9AA4-1227-6B12EB3B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ICP </a:t>
            </a:r>
            <a:r>
              <a:rPr lang="en-US" sz="3200" dirty="0"/>
              <a:t>(iterative closest point)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D9B0A4-5B2B-B4D0-342B-212CD885348B}"/>
                  </a:ext>
                </a:extLst>
              </p:cNvPr>
              <p:cNvSpPr txBox="1"/>
              <p:nvPr/>
            </p:nvSpPr>
            <p:spPr>
              <a:xfrm>
                <a:off x="-123523" y="1464798"/>
                <a:ext cx="6278880" cy="226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D9B0A4-5B2B-B4D0-342B-212CD8853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3523" y="1464798"/>
                <a:ext cx="6278880" cy="2269852"/>
              </a:xfrm>
              <a:prstGeom prst="rect">
                <a:avLst/>
              </a:prstGeom>
              <a:blipFill>
                <a:blip r:embed="rId2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A point cloud registration algorithm based on normal vector and particle  swarm optimization - Xu Zhan, Yong Cai, Heng Li, Yangmin Li, Ping He, 2020">
            <a:extLst>
              <a:ext uri="{FF2B5EF4-FFF2-40B4-BE49-F238E27FC236}">
                <a16:creationId xmlns:a16="http://schemas.microsoft.com/office/drawing/2014/main" id="{513CEF48-701D-E053-8781-6B888CB438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10" b="74986"/>
          <a:stretch/>
        </p:blipFill>
        <p:spPr bwMode="auto">
          <a:xfrm>
            <a:off x="6505301" y="158750"/>
            <a:ext cx="5432945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A point cloud registration algorithm based on normal vector and particle  swarm optimization - Xu Zhan, Yong Cai, Heng Li, Yangmin Li, Ping He, 2020">
            <a:extLst>
              <a:ext uri="{FF2B5EF4-FFF2-40B4-BE49-F238E27FC236}">
                <a16:creationId xmlns:a16="http://schemas.microsoft.com/office/drawing/2014/main" id="{A1B0626C-D0B7-A907-963D-181C12ADEF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10" t="70601" b="4385"/>
          <a:stretch/>
        </p:blipFill>
        <p:spPr bwMode="auto">
          <a:xfrm>
            <a:off x="6759055" y="3734650"/>
            <a:ext cx="5432945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929B412-5485-B405-36D2-A96E980B74BD}"/>
              </a:ext>
            </a:extLst>
          </p:cNvPr>
          <p:cNvSpPr txBox="1"/>
          <p:nvPr/>
        </p:nvSpPr>
        <p:spPr>
          <a:xfrm>
            <a:off x="365759" y="4100540"/>
            <a:ext cx="45981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Guess of correspondence (lst1,lst12)</a:t>
            </a:r>
          </a:p>
          <a:p>
            <a:endParaRPr lang="en-US" dirty="0"/>
          </a:p>
          <a:p>
            <a:r>
              <a:rPr lang="en-US" dirty="0"/>
              <a:t>While( ):</a:t>
            </a:r>
          </a:p>
          <a:p>
            <a:r>
              <a:rPr lang="en-US" dirty="0"/>
              <a:t>	A(lst1) = R * B(lst2)</a:t>
            </a:r>
          </a:p>
          <a:p>
            <a:r>
              <a:rPr lang="en-US" dirty="0"/>
              <a:t>	Calculate transform</a:t>
            </a:r>
          </a:p>
          <a:p>
            <a:r>
              <a:rPr lang="en-US" dirty="0"/>
              <a:t>	Apply transform</a:t>
            </a:r>
          </a:p>
          <a:p>
            <a:r>
              <a:rPr lang="en-US" dirty="0"/>
              <a:t>	Remove bad points </a:t>
            </a:r>
          </a:p>
          <a:p>
            <a:r>
              <a:rPr lang="en-US" dirty="0"/>
              <a:t>	update correspondence (lst1,lst12)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4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F927D-3402-6A39-691F-D83ADC01F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B621F9EE-B0DD-D7C5-9A34-A10D8B059B7B}"/>
              </a:ext>
            </a:extLst>
          </p:cNvPr>
          <p:cNvGrpSpPr/>
          <p:nvPr/>
        </p:nvGrpSpPr>
        <p:grpSpPr>
          <a:xfrm rot="17622948">
            <a:off x="8639787" y="3423954"/>
            <a:ext cx="2926080" cy="2466741"/>
            <a:chOff x="5892615" y="656386"/>
            <a:chExt cx="2926080" cy="246674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52E7939-5E8E-EE8A-5A96-9D7B495581AE}"/>
                </a:ext>
              </a:extLst>
            </p:cNvPr>
            <p:cNvSpPr/>
            <p:nvPr/>
          </p:nvSpPr>
          <p:spPr>
            <a:xfrm>
              <a:off x="5892615" y="656386"/>
              <a:ext cx="2926080" cy="24667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54DA912-24A5-F00E-95A1-2F9D2D174808}"/>
                </a:ext>
              </a:extLst>
            </p:cNvPr>
            <p:cNvSpPr/>
            <p:nvPr/>
          </p:nvSpPr>
          <p:spPr>
            <a:xfrm rot="19711797">
              <a:off x="6281383" y="1087332"/>
              <a:ext cx="456777" cy="37927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riangle 38">
              <a:extLst>
                <a:ext uri="{FF2B5EF4-FFF2-40B4-BE49-F238E27FC236}">
                  <a16:creationId xmlns:a16="http://schemas.microsoft.com/office/drawing/2014/main" id="{CE0089C0-26C4-F191-83D7-6FF173A20A19}"/>
                </a:ext>
              </a:extLst>
            </p:cNvPr>
            <p:cNvSpPr/>
            <p:nvPr/>
          </p:nvSpPr>
          <p:spPr>
            <a:xfrm>
              <a:off x="5915223" y="1618345"/>
              <a:ext cx="730844" cy="36360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62ECB5D-3B05-0C90-8E85-FD771D2D5CB1}"/>
                </a:ext>
              </a:extLst>
            </p:cNvPr>
            <p:cNvSpPr/>
            <p:nvPr/>
          </p:nvSpPr>
          <p:spPr>
            <a:xfrm>
              <a:off x="8083412" y="788171"/>
              <a:ext cx="609037" cy="37927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Sun 40">
              <a:extLst>
                <a:ext uri="{FF2B5EF4-FFF2-40B4-BE49-F238E27FC236}">
                  <a16:creationId xmlns:a16="http://schemas.microsoft.com/office/drawing/2014/main" id="{9494C639-0269-B5C3-D81F-078165FBFEE4}"/>
                </a:ext>
              </a:extLst>
            </p:cNvPr>
            <p:cNvSpPr/>
            <p:nvPr/>
          </p:nvSpPr>
          <p:spPr>
            <a:xfrm>
              <a:off x="7798221" y="1943760"/>
              <a:ext cx="609037" cy="907446"/>
            </a:xfrm>
            <a:prstGeom prst="su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5D907A-66A5-E135-BA6F-FBC4F634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ICP </a:t>
            </a:r>
            <a:r>
              <a:rPr lang="en-US" sz="3200" dirty="0"/>
              <a:t>(iterative closest point)</a:t>
            </a: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A59B66C-7FAF-2E81-2B9A-6E9238F6CBD7}"/>
              </a:ext>
            </a:extLst>
          </p:cNvPr>
          <p:cNvGrpSpPr/>
          <p:nvPr/>
        </p:nvGrpSpPr>
        <p:grpSpPr>
          <a:xfrm>
            <a:off x="5892615" y="656386"/>
            <a:ext cx="2926080" cy="2466741"/>
            <a:chOff x="5892615" y="656386"/>
            <a:chExt cx="2926080" cy="246674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4133772-DC71-6680-0F1D-11C73F4C0608}"/>
                </a:ext>
              </a:extLst>
            </p:cNvPr>
            <p:cNvSpPr/>
            <p:nvPr/>
          </p:nvSpPr>
          <p:spPr>
            <a:xfrm>
              <a:off x="5892615" y="656386"/>
              <a:ext cx="2926080" cy="24667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DB80F53-CC72-D491-F9D5-04F613CA2028}"/>
                </a:ext>
              </a:extLst>
            </p:cNvPr>
            <p:cNvSpPr/>
            <p:nvPr/>
          </p:nvSpPr>
          <p:spPr>
            <a:xfrm rot="19711797">
              <a:off x="6281383" y="1087332"/>
              <a:ext cx="456777" cy="37927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46BD4549-71E5-F9D0-7E9A-1A6EACBF52E7}"/>
                </a:ext>
              </a:extLst>
            </p:cNvPr>
            <p:cNvSpPr/>
            <p:nvPr/>
          </p:nvSpPr>
          <p:spPr>
            <a:xfrm>
              <a:off x="5915223" y="1618345"/>
              <a:ext cx="730844" cy="36360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C9ED44D-F340-11F0-4F14-2C4ABB279DDC}"/>
                </a:ext>
              </a:extLst>
            </p:cNvPr>
            <p:cNvSpPr/>
            <p:nvPr/>
          </p:nvSpPr>
          <p:spPr>
            <a:xfrm>
              <a:off x="8083412" y="788171"/>
              <a:ext cx="609037" cy="37927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un 17">
              <a:extLst>
                <a:ext uri="{FF2B5EF4-FFF2-40B4-BE49-F238E27FC236}">
                  <a16:creationId xmlns:a16="http://schemas.microsoft.com/office/drawing/2014/main" id="{4A9005C0-1779-AF68-0FD3-DE9BDAF89F99}"/>
                </a:ext>
              </a:extLst>
            </p:cNvPr>
            <p:cNvSpPr/>
            <p:nvPr/>
          </p:nvSpPr>
          <p:spPr>
            <a:xfrm>
              <a:off x="7798221" y="1943760"/>
              <a:ext cx="609037" cy="907446"/>
            </a:xfrm>
            <a:prstGeom prst="su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7ACD48-F887-FB56-118F-F6BC8530D810}"/>
                  </a:ext>
                </a:extLst>
              </p:cNvPr>
              <p:cNvSpPr txBox="1"/>
              <p:nvPr/>
            </p:nvSpPr>
            <p:spPr>
              <a:xfrm>
                <a:off x="-123523" y="1464798"/>
                <a:ext cx="6278880" cy="226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7ACD48-F887-FB56-118F-F6BC8530D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3523" y="1464798"/>
                <a:ext cx="6278880" cy="2269852"/>
              </a:xfrm>
              <a:prstGeom prst="rect">
                <a:avLst/>
              </a:prstGeom>
              <a:blipFill>
                <a:blip r:embed="rId2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AB4057-EEAF-00DD-A67B-ADAE90E21C70}"/>
              </a:ext>
            </a:extLst>
          </p:cNvPr>
          <p:cNvCxnSpPr>
            <a:cxnSpLocks/>
            <a:endCxn id="39" idx="5"/>
          </p:cNvCxnSpPr>
          <p:nvPr/>
        </p:nvCxnSpPr>
        <p:spPr>
          <a:xfrm>
            <a:off x="6761506" y="1464798"/>
            <a:ext cx="2900396" cy="3973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F4B431-9783-3EC3-0F4C-22D8B4947D39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6405803" y="2044059"/>
            <a:ext cx="2607867" cy="3166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EFEDC9-0E30-AC50-4BE8-8953EDBABC91}"/>
              </a:ext>
            </a:extLst>
          </p:cNvPr>
          <p:cNvCxnSpPr>
            <a:cxnSpLocks/>
          </p:cNvCxnSpPr>
          <p:nvPr/>
        </p:nvCxnSpPr>
        <p:spPr>
          <a:xfrm>
            <a:off x="8505281" y="1251096"/>
            <a:ext cx="2122983" cy="25376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33BAAA-3EC7-79A8-EFAE-559B96333FA9}"/>
              </a:ext>
            </a:extLst>
          </p:cNvPr>
          <p:cNvCxnSpPr>
            <a:cxnSpLocks/>
          </p:cNvCxnSpPr>
          <p:nvPr/>
        </p:nvCxnSpPr>
        <p:spPr>
          <a:xfrm>
            <a:off x="8083412" y="2335655"/>
            <a:ext cx="1573201" cy="10127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13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AD9A4-9826-5253-EEE7-C2BC0BC9A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FA8D0-7E65-4E3F-B9F8-C3EA49D1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ICP </a:t>
            </a:r>
            <a:r>
              <a:rPr lang="en-US" sz="3200" dirty="0"/>
              <a:t>(iterative closest point)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B3E207F-D19D-DC4C-1A77-F253A68BE795}"/>
              </a:ext>
            </a:extLst>
          </p:cNvPr>
          <p:cNvGrpSpPr/>
          <p:nvPr/>
        </p:nvGrpSpPr>
        <p:grpSpPr>
          <a:xfrm>
            <a:off x="1170861" y="2887825"/>
            <a:ext cx="2926080" cy="2466741"/>
            <a:chOff x="5892615" y="656386"/>
            <a:chExt cx="2926080" cy="246674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B06E42-F0CE-3534-3364-A53FA572100B}"/>
                </a:ext>
              </a:extLst>
            </p:cNvPr>
            <p:cNvSpPr/>
            <p:nvPr/>
          </p:nvSpPr>
          <p:spPr>
            <a:xfrm>
              <a:off x="5892615" y="656386"/>
              <a:ext cx="2926080" cy="246674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ADB834D-7A8E-9A97-23FF-D2E1FC625BAE}"/>
                </a:ext>
              </a:extLst>
            </p:cNvPr>
            <p:cNvSpPr/>
            <p:nvPr/>
          </p:nvSpPr>
          <p:spPr>
            <a:xfrm rot="19711797">
              <a:off x="6281383" y="1087332"/>
              <a:ext cx="456777" cy="37927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FB5BD1C2-EEC2-11C4-57F9-8F19FB59EFFA}"/>
                </a:ext>
              </a:extLst>
            </p:cNvPr>
            <p:cNvSpPr/>
            <p:nvPr/>
          </p:nvSpPr>
          <p:spPr>
            <a:xfrm>
              <a:off x="5915223" y="1618345"/>
              <a:ext cx="730844" cy="36360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7D89088-6B82-90EE-EDA7-795F91ED69CF}"/>
                </a:ext>
              </a:extLst>
            </p:cNvPr>
            <p:cNvSpPr/>
            <p:nvPr/>
          </p:nvSpPr>
          <p:spPr>
            <a:xfrm>
              <a:off x="8083412" y="788171"/>
              <a:ext cx="609037" cy="37927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un 31">
              <a:extLst>
                <a:ext uri="{FF2B5EF4-FFF2-40B4-BE49-F238E27FC236}">
                  <a16:creationId xmlns:a16="http://schemas.microsoft.com/office/drawing/2014/main" id="{B35BC818-99C4-E57B-94F4-1D68949DAC37}"/>
                </a:ext>
              </a:extLst>
            </p:cNvPr>
            <p:cNvSpPr/>
            <p:nvPr/>
          </p:nvSpPr>
          <p:spPr>
            <a:xfrm>
              <a:off x="7798221" y="1943760"/>
              <a:ext cx="609037" cy="907446"/>
            </a:xfrm>
            <a:prstGeom prst="su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F82CF3B-035F-0803-04B9-0753F695C77F}"/>
              </a:ext>
            </a:extLst>
          </p:cNvPr>
          <p:cNvGrpSpPr/>
          <p:nvPr/>
        </p:nvGrpSpPr>
        <p:grpSpPr>
          <a:xfrm rot="12192030" flipH="1">
            <a:off x="1287341" y="2361629"/>
            <a:ext cx="2926080" cy="2880840"/>
            <a:chOff x="5892615" y="656386"/>
            <a:chExt cx="2926080" cy="24667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8E8531-5311-9098-67CA-AA6F8D98403D}"/>
                </a:ext>
              </a:extLst>
            </p:cNvPr>
            <p:cNvSpPr/>
            <p:nvPr/>
          </p:nvSpPr>
          <p:spPr>
            <a:xfrm>
              <a:off x="5892615" y="656386"/>
              <a:ext cx="2926080" cy="2466741"/>
            </a:xfrm>
            <a:prstGeom prst="rect">
              <a:avLst/>
            </a:prstGeom>
            <a:solidFill>
              <a:schemeClr val="bg2">
                <a:lumMod val="75000"/>
                <a:alpha val="25581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C20559-FA5D-18CE-3311-A8FBE2D27B72}"/>
                </a:ext>
              </a:extLst>
            </p:cNvPr>
            <p:cNvSpPr/>
            <p:nvPr/>
          </p:nvSpPr>
          <p:spPr>
            <a:xfrm rot="19711797">
              <a:off x="6281383" y="1087332"/>
              <a:ext cx="456777" cy="379270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2147D637-D780-E812-5637-0CF6B81F8DE9}"/>
                </a:ext>
              </a:extLst>
            </p:cNvPr>
            <p:cNvSpPr/>
            <p:nvPr/>
          </p:nvSpPr>
          <p:spPr>
            <a:xfrm>
              <a:off x="5915223" y="1618345"/>
              <a:ext cx="730844" cy="363604"/>
            </a:xfrm>
            <a:prstGeom prst="triangle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A28D80A-E457-477A-CC7B-432629E6BF43}"/>
                </a:ext>
              </a:extLst>
            </p:cNvPr>
            <p:cNvSpPr/>
            <p:nvPr/>
          </p:nvSpPr>
          <p:spPr>
            <a:xfrm>
              <a:off x="8083412" y="788171"/>
              <a:ext cx="609037" cy="379270"/>
            </a:xfrm>
            <a:prstGeom prst="ellipse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un 11">
              <a:extLst>
                <a:ext uri="{FF2B5EF4-FFF2-40B4-BE49-F238E27FC236}">
                  <a16:creationId xmlns:a16="http://schemas.microsoft.com/office/drawing/2014/main" id="{DECC3964-AEDC-75A1-DC36-A5038FA3FDE3}"/>
                </a:ext>
              </a:extLst>
            </p:cNvPr>
            <p:cNvSpPr/>
            <p:nvPr/>
          </p:nvSpPr>
          <p:spPr>
            <a:xfrm>
              <a:off x="7798221" y="1943760"/>
              <a:ext cx="609037" cy="907446"/>
            </a:xfrm>
            <a:prstGeom prst="sun">
              <a:avLst/>
            </a:prstGeom>
            <a:solidFill>
              <a:schemeClr val="accent1">
                <a:alpha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0E71E75-D8BD-50AE-8734-D33FA793B43D}"/>
                  </a:ext>
                </a:extLst>
              </p:cNvPr>
              <p:cNvSpPr txBox="1"/>
              <p:nvPr/>
            </p:nvSpPr>
            <p:spPr>
              <a:xfrm>
                <a:off x="5264332" y="2095212"/>
                <a:ext cx="4653903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0E71E75-D8BD-50AE-8734-D33FA793B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332" y="2095212"/>
                <a:ext cx="4653903" cy="447238"/>
              </a:xfrm>
              <a:prstGeom prst="rect">
                <a:avLst/>
              </a:prstGeom>
              <a:blipFill>
                <a:blip r:embed="rId2"/>
                <a:stretch>
                  <a:fillRect l="-1090" r="-27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CCCE92F-A45C-55C4-90E4-829A13B100BC}"/>
                  </a:ext>
                </a:extLst>
              </p:cNvPr>
              <p:cNvSpPr txBox="1"/>
              <p:nvPr/>
            </p:nvSpPr>
            <p:spPr>
              <a:xfrm>
                <a:off x="4429602" y="4398887"/>
                <a:ext cx="7489999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𝑠h𝑎𝑝𝑒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𝑠h𝑎𝑝𝑒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CCCE92F-A45C-55C4-90E4-829A13B10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602" y="4398887"/>
                <a:ext cx="7489999" cy="447238"/>
              </a:xfrm>
              <a:prstGeom prst="rect">
                <a:avLst/>
              </a:prstGeom>
              <a:blipFill>
                <a:blip r:embed="rId3"/>
                <a:stretch>
                  <a:fillRect l="-50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26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E2D78-C542-D7D1-9FD6-479124281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FBF4-EF91-A909-BCCB-CFD6D61DD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Descriptors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04CC50-A8F2-EB97-3F38-8127DE6BEE59}"/>
              </a:ext>
            </a:extLst>
          </p:cNvPr>
          <p:cNvSpPr txBox="1"/>
          <p:nvPr/>
        </p:nvSpPr>
        <p:spPr>
          <a:xfrm>
            <a:off x="838199" y="1951945"/>
            <a:ext cx="102652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Color information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Dominant color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800" i="1" u="sng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 prominent color in a region around point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A36FD-1BBF-EA3E-73DC-4F6376CB0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60" y="3652272"/>
            <a:ext cx="5764753" cy="28406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ED728A-ADA2-9E04-B0B5-A63B872F78CE}"/>
              </a:ext>
            </a:extLst>
          </p:cNvPr>
          <p:cNvSpPr txBox="1"/>
          <p:nvPr/>
        </p:nvSpPr>
        <p:spPr>
          <a:xfrm>
            <a:off x="6602952" y="3938954"/>
            <a:ext cx="40977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Grab pixels in kernel around point</a:t>
            </a:r>
          </a:p>
          <a:p>
            <a:endParaRPr lang="en-US" dirty="0"/>
          </a:p>
          <a:p>
            <a:r>
              <a:rPr lang="en-US" dirty="0"/>
              <a:t>Bin to histogram or k-means cluster</a:t>
            </a:r>
          </a:p>
          <a:p>
            <a:endParaRPr lang="en-US" dirty="0"/>
          </a:p>
          <a:p>
            <a:r>
              <a:rPr lang="en-US" dirty="0"/>
              <a:t>Report largest bin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88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3260</TotalTime>
  <Words>410</Words>
  <Application>Microsoft Macintosh PowerPoint</Application>
  <PresentationFormat>Widescreen</PresentationFormat>
  <Paragraphs>96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Office Theme</vt:lpstr>
      <vt:lpstr>Lecture 11 Image Homology and Registration</vt:lpstr>
      <vt:lpstr>Affine transform</vt:lpstr>
      <vt:lpstr>Affine transform</vt:lpstr>
      <vt:lpstr>Affine transform</vt:lpstr>
      <vt:lpstr>Rigid-body transform</vt:lpstr>
      <vt:lpstr>ICP (iterative closest point)</vt:lpstr>
      <vt:lpstr>ICP (iterative closest point)</vt:lpstr>
      <vt:lpstr>ICP (iterative closest point)</vt:lpstr>
      <vt:lpstr>Feature Descriptors</vt:lpstr>
      <vt:lpstr>Feature Descriptors</vt:lpstr>
      <vt:lpstr>Feature Descriptors</vt:lpstr>
      <vt:lpstr>Feature Descriptors</vt:lpstr>
      <vt:lpstr>Feature Descriptors</vt:lpstr>
      <vt:lpstr>Feature Descriptors</vt:lpstr>
      <vt:lpstr>Feature Descriptors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University of Pittsburgh University of Pittsburgh</dc:creator>
  <cp:lastModifiedBy>Ted Huppert</cp:lastModifiedBy>
  <cp:revision>18</cp:revision>
  <dcterms:created xsi:type="dcterms:W3CDTF">2024-07-14T13:25:54Z</dcterms:created>
  <dcterms:modified xsi:type="dcterms:W3CDTF">2024-10-07T16:36:59Z</dcterms:modified>
</cp:coreProperties>
</file>