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8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6" r:id="rId14"/>
    <p:sldId id="357" r:id="rId15"/>
    <p:sldId id="358" r:id="rId16"/>
    <p:sldId id="359" r:id="rId17"/>
    <p:sldId id="353" r:id="rId18"/>
    <p:sldId id="3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6"/>
    <p:restoredTop sz="94767"/>
  </p:normalViewPr>
  <p:slideViewPr>
    <p:cSldViewPr snapToGrid="0">
      <p:cViewPr varScale="1">
        <p:scale>
          <a:sx n="101" d="100"/>
          <a:sy n="101" d="100"/>
        </p:scale>
        <p:origin x="1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0C249-CFF4-8549-9C1D-83533EF6B8ED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9E587-C2E9-8941-8108-1A76FC0A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6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5C116-8FE2-EF4A-B3C0-8D05856357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3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4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C13D-C485-B9D3-99EA-D80E4E9A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D7B23-2526-2A0B-6932-F92267ADD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4BDB-E7E5-9910-C3EE-41DBC544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3192-56E2-5809-7472-0D7F875D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67CD-EF3F-F857-D34F-777CACF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7BE6-9453-29ED-002A-FEE3A328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68097-9D96-7737-81FC-C8D04570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BA2E-E4E4-9C71-BA90-B81529C5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9529-4F7C-0023-1CBA-378E4F29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889C-7082-9C58-C006-A02D0F0E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CA38A-5858-C061-82D2-23AB59B0E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AB83F-1485-4E39-161D-4AD3FF883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C601-0843-EE91-EFA1-39AC6035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9449-2C62-2B36-2F54-8C14C84F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BC43-AC1F-1AFF-9D37-9D0514CA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1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7195-1EBD-7BCB-3B5A-91AACBD3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9648-3F9A-316C-87DB-7EE7798C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CF31-6117-AB6E-42EC-0CB56F2D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4C68E-F23A-A75B-5E8F-82B7E013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7C07-39A5-0102-8B7C-D54FFEEA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FBF1-3B26-85B7-5B23-196D6D7A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F26AA-12EA-8ABD-6EFD-D08F49B2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8597-67E3-8944-18DE-66DCE81A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4062-2D0B-BCFF-2512-CEB2B699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9974-00DC-799D-5A39-8C4455F5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E502-6CAF-3BF5-BD6B-065D6AAC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D2C5-EA3F-B247-6115-694CB50A2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C6E22-BDC4-EA3F-0157-4E70E0CA8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55765-826E-C08A-B1AE-7D0450E7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0ED42-71C9-96FD-9AC7-BBBB1E80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98970-A713-3810-1656-9A497405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EFE3-7F3D-1B88-EFDA-38CEB249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9FB26-F14D-71C1-7811-FFF97C32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A1E4B-1C15-4FB7-4E18-041EB41BC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C11D1-5A46-1743-FF30-5B7AA7714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9A520-D677-A0EC-79D6-F04D6C484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3BA99-897A-0500-AE48-09E7B8C2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3C3F4-F2F2-C2AF-D951-2143C2AC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81BF2-C18C-5BCE-8867-97369A7E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803A-82FE-540F-04AD-04E5BC92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AE2E6-A597-C016-7335-DDE3857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6C399-5561-EB63-F9FA-82FD2E4F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DC75-D761-8046-6EA3-3C54C660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F3204-AE45-9D32-CF50-26F1909D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D95A8-B2D5-EADB-1C47-FFB19260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A1BD-7287-A602-D01E-2E738D41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E0CD-2F46-6818-C3F0-CCADAB2C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DD57-4C79-D6D0-FB66-51CEFBAD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B58AD-4B41-DA2A-70C5-3099BAA4B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3F0C8-41B5-BA77-0536-8BA68ED0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76A6-8636-3E77-9BE8-DADC09DB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6611F-C2E8-BD14-00A5-38A56CB2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ACF2-120D-5B4B-92E9-D6DDDB6E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34234-27D3-8B30-B909-03E904DB2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F481E-39C7-E276-5FEC-6132C3F16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7F9A7-9755-B9B9-95CC-5F76F16D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77145-B00A-818B-C157-539D3396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9EE6A-0692-79C1-4E2E-81960BE4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BBABD-0DF4-6ADE-361D-4FAE2F6C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65B5A-9A96-CA1E-DE77-1E1269C1B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B0F49-17FE-CF85-22D1-CF2C4773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9B49C-C8FD-4344-8CD3-ED4C91409D6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ABE4-2438-57F3-F77E-B272A49E8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92FD-D28C-396F-E86B-DDBB7E4D4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32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177D3D5-2DEA-7F03-FAA9-3D77E968FBBC}"/>
              </a:ext>
            </a:extLst>
          </p:cNvPr>
          <p:cNvSpPr txBox="1">
            <a:spLocks/>
          </p:cNvSpPr>
          <p:nvPr/>
        </p:nvSpPr>
        <p:spPr>
          <a:xfrm>
            <a:off x="1052002" y="977424"/>
            <a:ext cx="10261600" cy="356486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800" dirty="0">
                <a:ln w="22225">
                  <a:noFill/>
                  <a:miter lim="800000"/>
                </a:ln>
                <a:solidFill>
                  <a:srgbClr val="FF0000">
                    <a:alpha val="53000"/>
                  </a:srgbClr>
                </a:solidFill>
                <a:effectLst>
                  <a:glow rad="6131">
                    <a:schemeClr val="accent1">
                      <a:alpha val="40000"/>
                    </a:schemeClr>
                  </a:glow>
                </a:effectLst>
              </a:rPr>
              <a:t>Lecture 12</a:t>
            </a:r>
            <a:br>
              <a:rPr lang="en-US" sz="9800" dirty="0">
                <a:ln w="22225">
                  <a:noFill/>
                  <a:miter lim="800000"/>
                </a:ln>
                <a:solidFill>
                  <a:srgbClr val="FF0000">
                    <a:alpha val="53000"/>
                  </a:srgbClr>
                </a:solidFill>
                <a:effectLst>
                  <a:glow rad="6131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9800" dirty="0">
                <a:ln w="22225">
                  <a:noFill/>
                  <a:miter lim="800000"/>
                </a:ln>
                <a:solidFill>
                  <a:srgbClr val="FF0000">
                    <a:alpha val="53000"/>
                  </a:srgbClr>
                </a:solidFill>
                <a:effectLst>
                  <a:glow rad="6131">
                    <a:schemeClr val="accent1">
                      <a:alpha val="40000"/>
                    </a:schemeClr>
                  </a:glow>
                </a:effectLst>
              </a:rPr>
              <a:t>Camera Calibration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A22C66F-E5FD-57B9-3DD5-4CECF2485E5D}"/>
              </a:ext>
            </a:extLst>
          </p:cNvPr>
          <p:cNvSpPr txBox="1">
            <a:spLocks/>
          </p:cNvSpPr>
          <p:nvPr/>
        </p:nvSpPr>
        <p:spPr>
          <a:xfrm>
            <a:off x="1008601" y="935491"/>
            <a:ext cx="10261600" cy="356486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800" dirty="0">
                <a:ln w="22225">
                  <a:noFill/>
                  <a:miter lim="800000"/>
                </a:ln>
                <a:solidFill>
                  <a:srgbClr val="002060">
                    <a:alpha val="53000"/>
                  </a:srgbClr>
                </a:solidFill>
                <a:effectLst>
                  <a:glow rad="6131">
                    <a:schemeClr val="accent1">
                      <a:alpha val="40000"/>
                    </a:schemeClr>
                  </a:glow>
                </a:effectLst>
              </a:rPr>
              <a:t>Lecture 12</a:t>
            </a:r>
            <a:br>
              <a:rPr lang="en-US" sz="9800" dirty="0">
                <a:ln w="22225">
                  <a:noFill/>
                  <a:miter lim="800000"/>
                </a:ln>
                <a:solidFill>
                  <a:srgbClr val="002060">
                    <a:alpha val="53000"/>
                  </a:srgbClr>
                </a:solidFill>
                <a:effectLst>
                  <a:glow rad="6131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9800" dirty="0">
                <a:ln w="22225">
                  <a:noFill/>
                  <a:miter lim="800000"/>
                </a:ln>
                <a:solidFill>
                  <a:srgbClr val="002060">
                    <a:alpha val="53000"/>
                  </a:srgbClr>
                </a:solidFill>
                <a:effectLst>
                  <a:glow rad="6131">
                    <a:schemeClr val="accent1">
                      <a:alpha val="40000"/>
                    </a:schemeClr>
                  </a:glow>
                </a:effectLst>
              </a:rPr>
              <a:t>Camera Calibration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C5B74A-8FEF-35A5-A126-1725D713316C}"/>
              </a:ext>
            </a:extLst>
          </p:cNvPr>
          <p:cNvSpPr txBox="1">
            <a:spLocks/>
          </p:cNvSpPr>
          <p:nvPr/>
        </p:nvSpPr>
        <p:spPr>
          <a:xfrm>
            <a:off x="938967" y="956401"/>
            <a:ext cx="10261600" cy="356486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9800" dirty="0">
                <a:ln w="22225">
                  <a:noFill/>
                  <a:miter lim="800000"/>
                </a:ln>
                <a:solidFill>
                  <a:schemeClr val="accent6">
                    <a:lumMod val="75000"/>
                    <a:alpha val="53000"/>
                  </a:schemeClr>
                </a:solidFill>
                <a:effectLst>
                  <a:glow rad="6131">
                    <a:schemeClr val="accent1">
                      <a:alpha val="40000"/>
                    </a:schemeClr>
                  </a:glow>
                </a:effectLst>
              </a:rPr>
              <a:t>Lecture 12</a:t>
            </a:r>
            <a:br>
              <a:rPr lang="en-US" sz="9800" dirty="0">
                <a:ln w="22225">
                  <a:noFill/>
                  <a:miter lim="800000"/>
                </a:ln>
                <a:solidFill>
                  <a:schemeClr val="accent6">
                    <a:lumMod val="75000"/>
                    <a:alpha val="53000"/>
                  </a:schemeClr>
                </a:solidFill>
                <a:effectLst>
                  <a:glow rad="6131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9800" dirty="0">
                <a:ln w="22225">
                  <a:noFill/>
                  <a:miter lim="800000"/>
                </a:ln>
                <a:solidFill>
                  <a:schemeClr val="accent6">
                    <a:lumMod val="75000"/>
                    <a:alpha val="53000"/>
                  </a:schemeClr>
                </a:solidFill>
                <a:effectLst>
                  <a:glow rad="6131">
                    <a:schemeClr val="accent1">
                      <a:alpha val="40000"/>
                    </a:schemeClr>
                  </a:glow>
                </a:effectLst>
              </a:rPr>
              <a:t>Camera Calibration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C468D-A495-0CCE-F3AF-99F4887429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t="9067" b="11428"/>
          <a:stretch/>
        </p:blipFill>
        <p:spPr>
          <a:xfrm>
            <a:off x="-26223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EC80CB-850D-B57D-2885-24D9CC950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9800" dirty="0">
                <a:ln w="22225">
                  <a:noFill/>
                  <a:miter lim="800000"/>
                </a:ln>
              </a:rPr>
              <a:t>Lecture 12</a:t>
            </a:r>
            <a:br>
              <a:rPr lang="en-US" sz="9800" dirty="0">
                <a:ln w="22225">
                  <a:noFill/>
                  <a:miter lim="800000"/>
                </a:ln>
              </a:rPr>
            </a:br>
            <a:r>
              <a:rPr lang="en-US" sz="9800" dirty="0">
                <a:ln w="22225">
                  <a:noFill/>
                  <a:miter lim="800000"/>
                </a:ln>
                <a:effectLst/>
              </a:rPr>
              <a:t>Camera Calibration</a:t>
            </a:r>
            <a:endParaRPr lang="en-US" sz="9800" dirty="0">
              <a:ln w="22225">
                <a:noFill/>
                <a:miter lim="800000"/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925AB-516E-BA4C-6AB2-FAA041E78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ECE 1390/2390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635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2CEBF-ABB1-AB74-E185-B2BB153EB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38E3-4439-0D9B-7D9E-64DABE7E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Optics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955BC2-F716-25EC-5A3E-6F4F9176C41E}"/>
              </a:ext>
            </a:extLst>
          </p:cNvPr>
          <p:cNvSpPr/>
          <p:nvPr/>
        </p:nvSpPr>
        <p:spPr>
          <a:xfrm>
            <a:off x="4414952" y="3557545"/>
            <a:ext cx="449580" cy="2971800"/>
          </a:xfrm>
          <a:prstGeom prst="ellipse">
            <a:avLst/>
          </a:prstGeom>
          <a:solidFill>
            <a:schemeClr val="bg1">
              <a:lumMod val="75000"/>
              <a:alpha val="4368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BB4496-268A-36C4-28CD-C25FE477F1C8}"/>
              </a:ext>
            </a:extLst>
          </p:cNvPr>
          <p:cNvCxnSpPr>
            <a:cxnSpLocks/>
          </p:cNvCxnSpPr>
          <p:nvPr/>
        </p:nvCxnSpPr>
        <p:spPr>
          <a:xfrm>
            <a:off x="681582" y="5004031"/>
            <a:ext cx="89582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F1B8B7-7068-52DE-46B3-3320F9088FE4}"/>
              </a:ext>
            </a:extLst>
          </p:cNvPr>
          <p:cNvCxnSpPr>
            <a:cxnSpLocks/>
          </p:cNvCxnSpPr>
          <p:nvPr/>
        </p:nvCxnSpPr>
        <p:spPr>
          <a:xfrm>
            <a:off x="681582" y="5037898"/>
            <a:ext cx="3958160" cy="110189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63D9C2-BE25-73D2-A737-76AEB1C6944B}"/>
              </a:ext>
            </a:extLst>
          </p:cNvPr>
          <p:cNvCxnSpPr>
            <a:cxnSpLocks/>
          </p:cNvCxnSpPr>
          <p:nvPr/>
        </p:nvCxnSpPr>
        <p:spPr>
          <a:xfrm flipV="1">
            <a:off x="681582" y="4030535"/>
            <a:ext cx="3958160" cy="97215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DF599A-7267-1B5D-A331-33EA5481B914}"/>
              </a:ext>
            </a:extLst>
          </p:cNvPr>
          <p:cNvCxnSpPr>
            <a:cxnSpLocks/>
          </p:cNvCxnSpPr>
          <p:nvPr/>
        </p:nvCxnSpPr>
        <p:spPr>
          <a:xfrm>
            <a:off x="4639742" y="4038379"/>
            <a:ext cx="3700583" cy="958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37D8AF-747B-B81C-7874-1E0757AE27E3}"/>
              </a:ext>
            </a:extLst>
          </p:cNvPr>
          <p:cNvCxnSpPr>
            <a:cxnSpLocks/>
          </p:cNvCxnSpPr>
          <p:nvPr/>
        </p:nvCxnSpPr>
        <p:spPr>
          <a:xfrm flipV="1">
            <a:off x="4657424" y="5035988"/>
            <a:ext cx="3677534" cy="1101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A1ECDC-1938-EB1D-BD02-B233C859F176}"/>
              </a:ext>
            </a:extLst>
          </p:cNvPr>
          <p:cNvCxnSpPr>
            <a:cxnSpLocks/>
          </p:cNvCxnSpPr>
          <p:nvPr/>
        </p:nvCxnSpPr>
        <p:spPr>
          <a:xfrm>
            <a:off x="4604431" y="4012985"/>
            <a:ext cx="5089657" cy="16518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1A9AB2-6109-65CA-2913-64ABFBF56A6A}"/>
              </a:ext>
            </a:extLst>
          </p:cNvPr>
          <p:cNvCxnSpPr>
            <a:cxnSpLocks/>
          </p:cNvCxnSpPr>
          <p:nvPr/>
        </p:nvCxnSpPr>
        <p:spPr>
          <a:xfrm flipV="1">
            <a:off x="4639742" y="4413161"/>
            <a:ext cx="4755396" cy="170709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E699986-579F-7D4E-9EC7-85AC16A34756}"/>
              </a:ext>
            </a:extLst>
          </p:cNvPr>
          <p:cNvSpPr txBox="1"/>
          <p:nvPr/>
        </p:nvSpPr>
        <p:spPr>
          <a:xfrm>
            <a:off x="6740255" y="4005721"/>
            <a:ext cx="355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Wavelength dependent aberration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6229FC3D-BBE1-2E64-C28A-423A4676EE96}"/>
              </a:ext>
            </a:extLst>
          </p:cNvPr>
          <p:cNvSpPr/>
          <p:nvPr/>
        </p:nvSpPr>
        <p:spPr>
          <a:xfrm rot="16200000">
            <a:off x="7776572" y="4330198"/>
            <a:ext cx="566670" cy="69545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A1E2DC-61B7-EDA2-1929-31675E61655B}"/>
              </a:ext>
            </a:extLst>
          </p:cNvPr>
          <p:cNvCxnSpPr>
            <a:cxnSpLocks/>
          </p:cNvCxnSpPr>
          <p:nvPr/>
        </p:nvCxnSpPr>
        <p:spPr>
          <a:xfrm>
            <a:off x="4604431" y="4038379"/>
            <a:ext cx="5080482" cy="14197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10DDC9-CE0E-2329-874C-8FBB8C62ABA4}"/>
              </a:ext>
            </a:extLst>
          </p:cNvPr>
          <p:cNvCxnSpPr>
            <a:cxnSpLocks/>
          </p:cNvCxnSpPr>
          <p:nvPr/>
        </p:nvCxnSpPr>
        <p:spPr>
          <a:xfrm flipV="1">
            <a:off x="4657424" y="4586661"/>
            <a:ext cx="4940662" cy="15059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67D498-85F9-81F3-9D1C-BF9E51F8DD2C}"/>
              </a:ext>
            </a:extLst>
          </p:cNvPr>
          <p:cNvCxnSpPr/>
          <p:nvPr/>
        </p:nvCxnSpPr>
        <p:spPr>
          <a:xfrm>
            <a:off x="8110793" y="3655746"/>
            <a:ext cx="45076" cy="277539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BAEB13-E84C-ECD5-188A-2A836AF070EA}"/>
              </a:ext>
            </a:extLst>
          </p:cNvPr>
          <p:cNvSpPr txBox="1"/>
          <p:nvPr/>
        </p:nvSpPr>
        <p:spPr>
          <a:xfrm>
            <a:off x="8850577" y="3653696"/>
            <a:ext cx="1385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Image from Wikipedia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F96D9A-A888-599B-92F9-258D0614FE7F}"/>
              </a:ext>
            </a:extLst>
          </p:cNvPr>
          <p:cNvSpPr txBox="1"/>
          <p:nvPr/>
        </p:nvSpPr>
        <p:spPr>
          <a:xfrm>
            <a:off x="699264" y="1849607"/>
            <a:ext cx="3073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Chromatic aberration</a:t>
            </a:r>
          </a:p>
        </p:txBody>
      </p:sp>
      <p:pic>
        <p:nvPicPr>
          <p:cNvPr id="7170" name="Picture 2" descr="undefined">
            <a:extLst>
              <a:ext uri="{FF2B5EF4-FFF2-40B4-BE49-F238E27FC236}">
                <a16:creationId xmlns:a16="http://schemas.microsoft.com/office/drawing/2014/main" id="{F7D51880-4A1B-2C1C-48BF-1796F78C5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33" y="1130650"/>
            <a:ext cx="3189228" cy="255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76ABB10-B476-DA6F-E40F-90A388D67D2D}"/>
              </a:ext>
            </a:extLst>
          </p:cNvPr>
          <p:cNvSpPr txBox="1"/>
          <p:nvPr/>
        </p:nvSpPr>
        <p:spPr>
          <a:xfrm>
            <a:off x="7416085" y="5688087"/>
            <a:ext cx="155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V-I-B-G-Y-O-R</a:t>
            </a:r>
          </a:p>
        </p:txBody>
      </p:sp>
    </p:spTree>
    <p:extLst>
      <p:ext uri="{BB962C8B-B14F-4D97-AF65-F5344CB8AC3E}">
        <p14:creationId xmlns:p14="http://schemas.microsoft.com/office/powerpoint/2010/main" val="24330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Rectangle 8210">
            <a:extLst>
              <a:ext uri="{FF2B5EF4-FFF2-40B4-BE49-F238E27FC236}">
                <a16:creationId xmlns:a16="http://schemas.microsoft.com/office/drawing/2014/main" id="{DDCB23DD-9B51-0836-065B-809E428E859D}"/>
              </a:ext>
            </a:extLst>
          </p:cNvPr>
          <p:cNvSpPr/>
          <p:nvPr/>
        </p:nvSpPr>
        <p:spPr>
          <a:xfrm>
            <a:off x="2133600" y="3778250"/>
            <a:ext cx="2038350" cy="203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C86AC-A5B6-4C01-2926-6CED81EF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F9F1CA-1373-6FD7-31FE-15E2DD3C562F}"/>
                  </a:ext>
                </a:extLst>
              </p:cNvPr>
              <p:cNvSpPr txBox="1"/>
              <p:nvPr/>
            </p:nvSpPr>
            <p:spPr>
              <a:xfrm>
                <a:off x="3205198" y="2929500"/>
                <a:ext cx="57085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𝐶𝑜𝑟𝑟𝑒𝑐𝑡𝑒𝑑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000" b="0" i="0" baseline="-2500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</m:t>
                              </m:r>
                              <m:r>
                                <a:rPr lang="en-US" sz="2000" b="0" i="1" baseline="-2500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F9F1CA-1373-6FD7-31FE-15E2DD3C5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98" y="2929500"/>
                <a:ext cx="5708550" cy="307777"/>
              </a:xfrm>
              <a:prstGeom prst="rect">
                <a:avLst/>
              </a:prstGeom>
              <a:blipFill>
                <a:blip r:embed="rId2"/>
                <a:stretch>
                  <a:fillRect l="-444"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DCDF3D2-A04A-0E64-E157-392C85D298B8}"/>
              </a:ext>
            </a:extLst>
          </p:cNvPr>
          <p:cNvSpPr txBox="1"/>
          <p:nvPr/>
        </p:nvSpPr>
        <p:spPr>
          <a:xfrm>
            <a:off x="2500695" y="198074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Deconvolution (Wiener Filter)</a:t>
            </a:r>
          </a:p>
        </p:txBody>
      </p:sp>
      <p:pic>
        <p:nvPicPr>
          <p:cNvPr id="8194" name="Picture 2" descr="Figure 3 from Correcting the Chromatic Aberration in Barrel Distortion of  Endoscopic Images | Semantic Scholar">
            <a:extLst>
              <a:ext uri="{FF2B5EF4-FFF2-40B4-BE49-F238E27FC236}">
                <a16:creationId xmlns:a16="http://schemas.microsoft.com/office/drawing/2014/main" id="{B3AD8BA3-32B5-993D-2BC2-DFED2D3289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0"/>
          <a:stretch/>
        </p:blipFill>
        <p:spPr bwMode="auto">
          <a:xfrm>
            <a:off x="5010122" y="3692916"/>
            <a:ext cx="2345333" cy="215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98CDA21-F166-CFC7-479C-040352C7B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73"/>
          <a:stretch/>
        </p:blipFill>
        <p:spPr bwMode="auto">
          <a:xfrm>
            <a:off x="7809606" y="3561502"/>
            <a:ext cx="2531827" cy="227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E3CBC8-CFB5-5517-BAB2-D8CA4BBDBB9A}"/>
              </a:ext>
            </a:extLst>
          </p:cNvPr>
          <p:cNvSpPr txBox="1"/>
          <p:nvPr/>
        </p:nvSpPr>
        <p:spPr>
          <a:xfrm>
            <a:off x="636082" y="6113500"/>
            <a:ext cx="3288001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dirty="0">
                <a:solidFill>
                  <a:srgbClr val="2E414F"/>
                </a:solidFill>
                <a:effectLst/>
                <a:latin typeface="Roboto" panose="020F0502020204030204" pitchFamily="34" charset="0"/>
              </a:rPr>
              <a:t>Ng, </a:t>
            </a:r>
            <a:r>
              <a:rPr lang="en-US" sz="1050" b="0" i="0" dirty="0" err="1">
                <a:solidFill>
                  <a:srgbClr val="2E414F"/>
                </a:solidFill>
                <a:effectLst/>
                <a:latin typeface="Roboto" panose="020F0502020204030204" pitchFamily="34" charset="0"/>
              </a:rPr>
              <a:t>Yiu</a:t>
            </a:r>
            <a:r>
              <a:rPr lang="en-US" sz="1050" b="0" i="0" dirty="0">
                <a:solidFill>
                  <a:srgbClr val="2E414F"/>
                </a:solidFill>
                <a:effectLst/>
                <a:latin typeface="Roboto" panose="020F0502020204030204" pitchFamily="34" charset="0"/>
              </a:rPr>
              <a:t>-Ming Harry. “Correcting the Chromatic Aberration in Barrel Distortion of Endoscopic Images.” (2003).</a:t>
            </a:r>
            <a:endParaRPr lang="en-US" sz="105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9DC59A-F50F-1DB4-E5C4-12D53CF0E5AE}"/>
              </a:ext>
            </a:extLst>
          </p:cNvPr>
          <p:cNvGrpSpPr/>
          <p:nvPr/>
        </p:nvGrpSpPr>
        <p:grpSpPr>
          <a:xfrm>
            <a:off x="2283113" y="3914770"/>
            <a:ext cx="1742570" cy="98425"/>
            <a:chOff x="2289175" y="3914770"/>
            <a:chExt cx="1742570" cy="984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D40850E-034B-5D5B-D2D0-1CA5D4B57528}"/>
                </a:ext>
              </a:extLst>
            </p:cNvPr>
            <p:cNvSpPr/>
            <p:nvPr/>
          </p:nvSpPr>
          <p:spPr>
            <a:xfrm>
              <a:off x="228917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BB6E93-76BF-D6AD-9898-47BBE25A3ACE}"/>
                </a:ext>
              </a:extLst>
            </p:cNvPr>
            <p:cNvSpPr/>
            <p:nvPr/>
          </p:nvSpPr>
          <p:spPr>
            <a:xfrm>
              <a:off x="256267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ED3249-11B0-A8A4-917B-BD8A5D97020E}"/>
                </a:ext>
              </a:extLst>
            </p:cNvPr>
            <p:cNvSpPr/>
            <p:nvPr/>
          </p:nvSpPr>
          <p:spPr>
            <a:xfrm>
              <a:off x="283616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B58981-6B39-4DB4-1AFC-9638B0DD3E95}"/>
                </a:ext>
              </a:extLst>
            </p:cNvPr>
            <p:cNvSpPr/>
            <p:nvPr/>
          </p:nvSpPr>
          <p:spPr>
            <a:xfrm>
              <a:off x="310966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EF64B9D-D007-E88A-BABC-2C1A48AEA13E}"/>
                </a:ext>
              </a:extLst>
            </p:cNvPr>
            <p:cNvSpPr/>
            <p:nvPr/>
          </p:nvSpPr>
          <p:spPr>
            <a:xfrm>
              <a:off x="338315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6CA625-55BF-E79A-260E-BEE7D71247B5}"/>
                </a:ext>
              </a:extLst>
            </p:cNvPr>
            <p:cNvSpPr/>
            <p:nvPr/>
          </p:nvSpPr>
          <p:spPr>
            <a:xfrm>
              <a:off x="365665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E8025C-23E0-C9EA-F0A4-ABAA82C4B4BA}"/>
                </a:ext>
              </a:extLst>
            </p:cNvPr>
            <p:cNvSpPr/>
            <p:nvPr/>
          </p:nvSpPr>
          <p:spPr>
            <a:xfrm>
              <a:off x="393014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4CB12D2-2B03-0659-C7BA-6497017AF120}"/>
              </a:ext>
            </a:extLst>
          </p:cNvPr>
          <p:cNvGrpSpPr/>
          <p:nvPr/>
        </p:nvGrpSpPr>
        <p:grpSpPr>
          <a:xfrm>
            <a:off x="2283113" y="4189155"/>
            <a:ext cx="1742570" cy="98425"/>
            <a:chOff x="2289175" y="3914770"/>
            <a:chExt cx="1742570" cy="9842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9D8E4D-0688-55B1-3A64-7000CD4C515B}"/>
                </a:ext>
              </a:extLst>
            </p:cNvPr>
            <p:cNvSpPr/>
            <p:nvPr/>
          </p:nvSpPr>
          <p:spPr>
            <a:xfrm>
              <a:off x="228917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73694FC-5EA5-53CB-6CFF-8FDDA644CDF7}"/>
                </a:ext>
              </a:extLst>
            </p:cNvPr>
            <p:cNvSpPr/>
            <p:nvPr/>
          </p:nvSpPr>
          <p:spPr>
            <a:xfrm>
              <a:off x="256267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8727C7-FBF6-2249-DF6B-74BAD387FBFC}"/>
                </a:ext>
              </a:extLst>
            </p:cNvPr>
            <p:cNvSpPr/>
            <p:nvPr/>
          </p:nvSpPr>
          <p:spPr>
            <a:xfrm>
              <a:off x="283616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969A41-1C41-DCB0-90A0-C70C6001CC71}"/>
                </a:ext>
              </a:extLst>
            </p:cNvPr>
            <p:cNvSpPr/>
            <p:nvPr/>
          </p:nvSpPr>
          <p:spPr>
            <a:xfrm>
              <a:off x="310966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C9061DA-30D3-DDF2-E0A2-72967BF686DE}"/>
                </a:ext>
              </a:extLst>
            </p:cNvPr>
            <p:cNvSpPr/>
            <p:nvPr/>
          </p:nvSpPr>
          <p:spPr>
            <a:xfrm>
              <a:off x="338315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3287238-76AE-2E90-67B2-D1FBEB3ED34A}"/>
                </a:ext>
              </a:extLst>
            </p:cNvPr>
            <p:cNvSpPr/>
            <p:nvPr/>
          </p:nvSpPr>
          <p:spPr>
            <a:xfrm>
              <a:off x="365665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26A9804-7897-186F-AE57-C7A332812498}"/>
                </a:ext>
              </a:extLst>
            </p:cNvPr>
            <p:cNvSpPr/>
            <p:nvPr/>
          </p:nvSpPr>
          <p:spPr>
            <a:xfrm>
              <a:off x="393014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680029-3BD1-FBA9-4768-F79CC05003A3}"/>
              </a:ext>
            </a:extLst>
          </p:cNvPr>
          <p:cNvGrpSpPr/>
          <p:nvPr/>
        </p:nvGrpSpPr>
        <p:grpSpPr>
          <a:xfrm>
            <a:off x="2283113" y="4463540"/>
            <a:ext cx="1742570" cy="98425"/>
            <a:chOff x="2289175" y="3914770"/>
            <a:chExt cx="1742570" cy="9842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CFC451-1613-4FD8-9A8B-6E66CC3A5EE3}"/>
                </a:ext>
              </a:extLst>
            </p:cNvPr>
            <p:cNvSpPr/>
            <p:nvPr/>
          </p:nvSpPr>
          <p:spPr>
            <a:xfrm>
              <a:off x="228917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312B640-93A0-3D61-8C23-52505B3CA7DF}"/>
                </a:ext>
              </a:extLst>
            </p:cNvPr>
            <p:cNvSpPr/>
            <p:nvPr/>
          </p:nvSpPr>
          <p:spPr>
            <a:xfrm>
              <a:off x="256267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F367944-1FC3-53AE-772E-D3B675A2C0AF}"/>
                </a:ext>
              </a:extLst>
            </p:cNvPr>
            <p:cNvSpPr/>
            <p:nvPr/>
          </p:nvSpPr>
          <p:spPr>
            <a:xfrm>
              <a:off x="283616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40FB725-C7BB-7F79-D5F8-F39594BC6E51}"/>
                </a:ext>
              </a:extLst>
            </p:cNvPr>
            <p:cNvSpPr/>
            <p:nvPr/>
          </p:nvSpPr>
          <p:spPr>
            <a:xfrm>
              <a:off x="310966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32E73C-D5E9-85F2-586E-E16BD8496897}"/>
                </a:ext>
              </a:extLst>
            </p:cNvPr>
            <p:cNvSpPr/>
            <p:nvPr/>
          </p:nvSpPr>
          <p:spPr>
            <a:xfrm>
              <a:off x="338315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DF8418C-F4B8-C60D-41F0-5EB0BEFCEF60}"/>
                </a:ext>
              </a:extLst>
            </p:cNvPr>
            <p:cNvSpPr/>
            <p:nvPr/>
          </p:nvSpPr>
          <p:spPr>
            <a:xfrm>
              <a:off x="365665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DBED324-F66C-1A69-BA12-415B2F3D63B2}"/>
                </a:ext>
              </a:extLst>
            </p:cNvPr>
            <p:cNvSpPr/>
            <p:nvPr/>
          </p:nvSpPr>
          <p:spPr>
            <a:xfrm>
              <a:off x="393014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8902F91-0269-8059-7A7B-3E2F48BEEFF0}"/>
              </a:ext>
            </a:extLst>
          </p:cNvPr>
          <p:cNvGrpSpPr/>
          <p:nvPr/>
        </p:nvGrpSpPr>
        <p:grpSpPr>
          <a:xfrm>
            <a:off x="2283113" y="4737925"/>
            <a:ext cx="1742570" cy="98425"/>
            <a:chOff x="2289175" y="3914770"/>
            <a:chExt cx="1742570" cy="9842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ED84580-E19F-CDC6-D873-03E936119047}"/>
                </a:ext>
              </a:extLst>
            </p:cNvPr>
            <p:cNvSpPr/>
            <p:nvPr/>
          </p:nvSpPr>
          <p:spPr>
            <a:xfrm>
              <a:off x="228917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56884F5-A342-3030-7C6F-5381C44E0871}"/>
                </a:ext>
              </a:extLst>
            </p:cNvPr>
            <p:cNvSpPr/>
            <p:nvPr/>
          </p:nvSpPr>
          <p:spPr>
            <a:xfrm>
              <a:off x="256267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07669D-4E40-84B9-1BE3-DB27C3B065E7}"/>
                </a:ext>
              </a:extLst>
            </p:cNvPr>
            <p:cNvSpPr/>
            <p:nvPr/>
          </p:nvSpPr>
          <p:spPr>
            <a:xfrm>
              <a:off x="283616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0A30181-E297-5324-429F-D8C84E0C7064}"/>
                </a:ext>
              </a:extLst>
            </p:cNvPr>
            <p:cNvSpPr/>
            <p:nvPr/>
          </p:nvSpPr>
          <p:spPr>
            <a:xfrm>
              <a:off x="310966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03F7A90-2F41-E569-17C1-2EB6CC104827}"/>
                </a:ext>
              </a:extLst>
            </p:cNvPr>
            <p:cNvSpPr/>
            <p:nvPr/>
          </p:nvSpPr>
          <p:spPr>
            <a:xfrm>
              <a:off x="338315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B9C0B54-9AE4-AF72-9097-AD1BBD29E5ED}"/>
                </a:ext>
              </a:extLst>
            </p:cNvPr>
            <p:cNvSpPr/>
            <p:nvPr/>
          </p:nvSpPr>
          <p:spPr>
            <a:xfrm>
              <a:off x="365665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D0DE8C2-805F-1EF2-315B-AB825F7E176A}"/>
                </a:ext>
              </a:extLst>
            </p:cNvPr>
            <p:cNvSpPr/>
            <p:nvPr/>
          </p:nvSpPr>
          <p:spPr>
            <a:xfrm>
              <a:off x="393014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D72E70D-2218-EDB9-485C-8CBD69862CD0}"/>
              </a:ext>
            </a:extLst>
          </p:cNvPr>
          <p:cNvGrpSpPr/>
          <p:nvPr/>
        </p:nvGrpSpPr>
        <p:grpSpPr>
          <a:xfrm>
            <a:off x="2283113" y="5012310"/>
            <a:ext cx="1742570" cy="98425"/>
            <a:chOff x="2289175" y="3914770"/>
            <a:chExt cx="1742570" cy="9842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DDD18D4-51AD-155B-FBA9-E1B7CB5D6255}"/>
                </a:ext>
              </a:extLst>
            </p:cNvPr>
            <p:cNvSpPr/>
            <p:nvPr/>
          </p:nvSpPr>
          <p:spPr>
            <a:xfrm>
              <a:off x="228917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0C24D6D-2325-5604-E24E-D5B2D110D4E3}"/>
                </a:ext>
              </a:extLst>
            </p:cNvPr>
            <p:cNvSpPr/>
            <p:nvPr/>
          </p:nvSpPr>
          <p:spPr>
            <a:xfrm>
              <a:off x="256267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D8DB349-AC78-961A-5487-3C57DE3BDDAE}"/>
                </a:ext>
              </a:extLst>
            </p:cNvPr>
            <p:cNvSpPr/>
            <p:nvPr/>
          </p:nvSpPr>
          <p:spPr>
            <a:xfrm>
              <a:off x="283616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6A38B08-E081-3B38-ABB0-A1D657043613}"/>
                </a:ext>
              </a:extLst>
            </p:cNvPr>
            <p:cNvSpPr/>
            <p:nvPr/>
          </p:nvSpPr>
          <p:spPr>
            <a:xfrm>
              <a:off x="310966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B6E10D-282D-C9BD-75A3-737C10C7B80C}"/>
                </a:ext>
              </a:extLst>
            </p:cNvPr>
            <p:cNvSpPr/>
            <p:nvPr/>
          </p:nvSpPr>
          <p:spPr>
            <a:xfrm>
              <a:off x="338315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87F306F-DE39-26AE-99E0-32A9BCC0A73F}"/>
                </a:ext>
              </a:extLst>
            </p:cNvPr>
            <p:cNvSpPr/>
            <p:nvPr/>
          </p:nvSpPr>
          <p:spPr>
            <a:xfrm>
              <a:off x="365665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2" name="Rectangle 8191">
              <a:extLst>
                <a:ext uri="{FF2B5EF4-FFF2-40B4-BE49-F238E27FC236}">
                  <a16:creationId xmlns:a16="http://schemas.microsoft.com/office/drawing/2014/main" id="{F071F1B6-1600-7E09-4CA7-AE5719431630}"/>
                </a:ext>
              </a:extLst>
            </p:cNvPr>
            <p:cNvSpPr/>
            <p:nvPr/>
          </p:nvSpPr>
          <p:spPr>
            <a:xfrm>
              <a:off x="393014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93" name="Group 8192">
            <a:extLst>
              <a:ext uri="{FF2B5EF4-FFF2-40B4-BE49-F238E27FC236}">
                <a16:creationId xmlns:a16="http://schemas.microsoft.com/office/drawing/2014/main" id="{3AAB9B18-7375-5484-11FB-B5851B9AE416}"/>
              </a:ext>
            </a:extLst>
          </p:cNvPr>
          <p:cNvGrpSpPr/>
          <p:nvPr/>
        </p:nvGrpSpPr>
        <p:grpSpPr>
          <a:xfrm>
            <a:off x="2283113" y="5286695"/>
            <a:ext cx="1742570" cy="98425"/>
            <a:chOff x="2289175" y="3914770"/>
            <a:chExt cx="1742570" cy="98425"/>
          </a:xfrm>
        </p:grpSpPr>
        <p:sp>
          <p:nvSpPr>
            <p:cNvPr id="8195" name="Rectangle 8194">
              <a:extLst>
                <a:ext uri="{FF2B5EF4-FFF2-40B4-BE49-F238E27FC236}">
                  <a16:creationId xmlns:a16="http://schemas.microsoft.com/office/drawing/2014/main" id="{C35B9AF7-7462-1C67-2C99-629408A0BBEF}"/>
                </a:ext>
              </a:extLst>
            </p:cNvPr>
            <p:cNvSpPr/>
            <p:nvPr/>
          </p:nvSpPr>
          <p:spPr>
            <a:xfrm>
              <a:off x="228917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7" name="Rectangle 8196">
              <a:extLst>
                <a:ext uri="{FF2B5EF4-FFF2-40B4-BE49-F238E27FC236}">
                  <a16:creationId xmlns:a16="http://schemas.microsoft.com/office/drawing/2014/main" id="{7FFA31E4-124E-40CB-C6AE-442B3BB15923}"/>
                </a:ext>
              </a:extLst>
            </p:cNvPr>
            <p:cNvSpPr/>
            <p:nvPr/>
          </p:nvSpPr>
          <p:spPr>
            <a:xfrm>
              <a:off x="256267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8" name="Rectangle 8197">
              <a:extLst>
                <a:ext uri="{FF2B5EF4-FFF2-40B4-BE49-F238E27FC236}">
                  <a16:creationId xmlns:a16="http://schemas.microsoft.com/office/drawing/2014/main" id="{C13B9850-A950-7B4E-A564-2A207AA528B8}"/>
                </a:ext>
              </a:extLst>
            </p:cNvPr>
            <p:cNvSpPr/>
            <p:nvPr/>
          </p:nvSpPr>
          <p:spPr>
            <a:xfrm>
              <a:off x="283616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9" name="Rectangle 8198">
              <a:extLst>
                <a:ext uri="{FF2B5EF4-FFF2-40B4-BE49-F238E27FC236}">
                  <a16:creationId xmlns:a16="http://schemas.microsoft.com/office/drawing/2014/main" id="{2E471F03-BB35-9C6A-017C-11FA539A5D80}"/>
                </a:ext>
              </a:extLst>
            </p:cNvPr>
            <p:cNvSpPr/>
            <p:nvPr/>
          </p:nvSpPr>
          <p:spPr>
            <a:xfrm>
              <a:off x="310966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0" name="Rectangle 8199">
              <a:extLst>
                <a:ext uri="{FF2B5EF4-FFF2-40B4-BE49-F238E27FC236}">
                  <a16:creationId xmlns:a16="http://schemas.microsoft.com/office/drawing/2014/main" id="{E80EAAE7-0A47-9C1D-889F-017529F2DF7A}"/>
                </a:ext>
              </a:extLst>
            </p:cNvPr>
            <p:cNvSpPr/>
            <p:nvPr/>
          </p:nvSpPr>
          <p:spPr>
            <a:xfrm>
              <a:off x="338315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1" name="Rectangle 8200">
              <a:extLst>
                <a:ext uri="{FF2B5EF4-FFF2-40B4-BE49-F238E27FC236}">
                  <a16:creationId xmlns:a16="http://schemas.microsoft.com/office/drawing/2014/main" id="{D0D3A7CE-6BBA-58C6-1658-B69FDD27359E}"/>
                </a:ext>
              </a:extLst>
            </p:cNvPr>
            <p:cNvSpPr/>
            <p:nvPr/>
          </p:nvSpPr>
          <p:spPr>
            <a:xfrm>
              <a:off x="365665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2" name="Rectangle 8201">
              <a:extLst>
                <a:ext uri="{FF2B5EF4-FFF2-40B4-BE49-F238E27FC236}">
                  <a16:creationId xmlns:a16="http://schemas.microsoft.com/office/drawing/2014/main" id="{FFB63F31-8DD6-650F-47D6-0B09B702267F}"/>
                </a:ext>
              </a:extLst>
            </p:cNvPr>
            <p:cNvSpPr/>
            <p:nvPr/>
          </p:nvSpPr>
          <p:spPr>
            <a:xfrm>
              <a:off x="393014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03" name="Group 8202">
            <a:extLst>
              <a:ext uri="{FF2B5EF4-FFF2-40B4-BE49-F238E27FC236}">
                <a16:creationId xmlns:a16="http://schemas.microsoft.com/office/drawing/2014/main" id="{9BA67A82-136B-FD92-7AF9-87C1A3D9D352}"/>
              </a:ext>
            </a:extLst>
          </p:cNvPr>
          <p:cNvGrpSpPr/>
          <p:nvPr/>
        </p:nvGrpSpPr>
        <p:grpSpPr>
          <a:xfrm>
            <a:off x="2283113" y="5561078"/>
            <a:ext cx="1742570" cy="98425"/>
            <a:chOff x="2289175" y="3914770"/>
            <a:chExt cx="1742570" cy="98425"/>
          </a:xfrm>
        </p:grpSpPr>
        <p:sp>
          <p:nvSpPr>
            <p:cNvPr id="8204" name="Rectangle 8203">
              <a:extLst>
                <a:ext uri="{FF2B5EF4-FFF2-40B4-BE49-F238E27FC236}">
                  <a16:creationId xmlns:a16="http://schemas.microsoft.com/office/drawing/2014/main" id="{E3727785-48B8-582D-F5ED-0E43C9371F9D}"/>
                </a:ext>
              </a:extLst>
            </p:cNvPr>
            <p:cNvSpPr/>
            <p:nvPr/>
          </p:nvSpPr>
          <p:spPr>
            <a:xfrm>
              <a:off x="228917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5" name="Rectangle 8204">
              <a:extLst>
                <a:ext uri="{FF2B5EF4-FFF2-40B4-BE49-F238E27FC236}">
                  <a16:creationId xmlns:a16="http://schemas.microsoft.com/office/drawing/2014/main" id="{8E539558-806D-0F19-07F8-7884DF439B91}"/>
                </a:ext>
              </a:extLst>
            </p:cNvPr>
            <p:cNvSpPr/>
            <p:nvPr/>
          </p:nvSpPr>
          <p:spPr>
            <a:xfrm>
              <a:off x="256267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6" name="Rectangle 8205">
              <a:extLst>
                <a:ext uri="{FF2B5EF4-FFF2-40B4-BE49-F238E27FC236}">
                  <a16:creationId xmlns:a16="http://schemas.microsoft.com/office/drawing/2014/main" id="{D6DDDB2B-C93A-DF5B-C761-A0DE1563E823}"/>
                </a:ext>
              </a:extLst>
            </p:cNvPr>
            <p:cNvSpPr/>
            <p:nvPr/>
          </p:nvSpPr>
          <p:spPr>
            <a:xfrm>
              <a:off x="283616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7" name="Rectangle 8206">
              <a:extLst>
                <a:ext uri="{FF2B5EF4-FFF2-40B4-BE49-F238E27FC236}">
                  <a16:creationId xmlns:a16="http://schemas.microsoft.com/office/drawing/2014/main" id="{C0453943-53E5-CA9D-4B88-6636037347DC}"/>
                </a:ext>
              </a:extLst>
            </p:cNvPr>
            <p:cNvSpPr/>
            <p:nvPr/>
          </p:nvSpPr>
          <p:spPr>
            <a:xfrm>
              <a:off x="310966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8" name="Rectangle 8207">
              <a:extLst>
                <a:ext uri="{FF2B5EF4-FFF2-40B4-BE49-F238E27FC236}">
                  <a16:creationId xmlns:a16="http://schemas.microsoft.com/office/drawing/2014/main" id="{D4CC2BC0-2EA2-01ED-DEB3-C04DE949672F}"/>
                </a:ext>
              </a:extLst>
            </p:cNvPr>
            <p:cNvSpPr/>
            <p:nvPr/>
          </p:nvSpPr>
          <p:spPr>
            <a:xfrm>
              <a:off x="338315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9" name="Rectangle 8208">
              <a:extLst>
                <a:ext uri="{FF2B5EF4-FFF2-40B4-BE49-F238E27FC236}">
                  <a16:creationId xmlns:a16="http://schemas.microsoft.com/office/drawing/2014/main" id="{BC58F0B8-6430-696A-4015-83895502E00E}"/>
                </a:ext>
              </a:extLst>
            </p:cNvPr>
            <p:cNvSpPr/>
            <p:nvPr/>
          </p:nvSpPr>
          <p:spPr>
            <a:xfrm>
              <a:off x="3656650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0" name="Rectangle 8209">
              <a:extLst>
                <a:ext uri="{FF2B5EF4-FFF2-40B4-BE49-F238E27FC236}">
                  <a16:creationId xmlns:a16="http://schemas.microsoft.com/office/drawing/2014/main" id="{0D875403-4283-8275-DF66-AD22214524DF}"/>
                </a:ext>
              </a:extLst>
            </p:cNvPr>
            <p:cNvSpPr/>
            <p:nvPr/>
          </p:nvSpPr>
          <p:spPr>
            <a:xfrm>
              <a:off x="3930145" y="3914770"/>
              <a:ext cx="101600" cy="98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12" name="TextBox 8211">
            <a:extLst>
              <a:ext uri="{FF2B5EF4-FFF2-40B4-BE49-F238E27FC236}">
                <a16:creationId xmlns:a16="http://schemas.microsoft.com/office/drawing/2014/main" id="{46C5E76D-DBA4-A925-6911-1DAE5982D6FC}"/>
              </a:ext>
            </a:extLst>
          </p:cNvPr>
          <p:cNvSpPr txBox="1"/>
          <p:nvPr/>
        </p:nvSpPr>
        <p:spPr>
          <a:xfrm>
            <a:off x="2109645" y="3348396"/>
            <a:ext cx="198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Calibration Target</a:t>
            </a:r>
          </a:p>
        </p:txBody>
      </p:sp>
      <p:sp>
        <p:nvSpPr>
          <p:cNvPr id="8213" name="TextBox 8212">
            <a:extLst>
              <a:ext uri="{FF2B5EF4-FFF2-40B4-BE49-F238E27FC236}">
                <a16:creationId xmlns:a16="http://schemas.microsoft.com/office/drawing/2014/main" id="{7C7EC99E-AE56-65E2-6C16-62C564D82C03}"/>
              </a:ext>
            </a:extLst>
          </p:cNvPr>
          <p:cNvSpPr txBox="1"/>
          <p:nvPr/>
        </p:nvSpPr>
        <p:spPr>
          <a:xfrm>
            <a:off x="5102047" y="3323584"/>
            <a:ext cx="198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Photograph Raw</a:t>
            </a:r>
          </a:p>
        </p:txBody>
      </p:sp>
      <p:sp>
        <p:nvSpPr>
          <p:cNvPr id="8214" name="TextBox 8213">
            <a:extLst>
              <a:ext uri="{FF2B5EF4-FFF2-40B4-BE49-F238E27FC236}">
                <a16:creationId xmlns:a16="http://schemas.microsoft.com/office/drawing/2014/main" id="{44A42928-710C-1C3B-3BB1-25E466040A0E}"/>
              </a:ext>
            </a:extLst>
          </p:cNvPr>
          <p:cNvSpPr txBox="1"/>
          <p:nvPr/>
        </p:nvSpPr>
        <p:spPr>
          <a:xfrm>
            <a:off x="7984614" y="3296498"/>
            <a:ext cx="198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Corrected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15" name="TextBox 8214">
                <a:extLst>
                  <a:ext uri="{FF2B5EF4-FFF2-40B4-BE49-F238E27FC236}">
                    <a16:creationId xmlns:a16="http://schemas.microsoft.com/office/drawing/2014/main" id="{EBF671B0-D36F-5490-1D5E-2FE79C936B84}"/>
                  </a:ext>
                </a:extLst>
              </p:cNvPr>
              <p:cNvSpPr txBox="1"/>
              <p:nvPr/>
            </p:nvSpPr>
            <p:spPr>
              <a:xfrm>
                <a:off x="3578432" y="2419400"/>
                <a:ext cx="53025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𝑘𝑦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2000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Ra</m:t>
                          </m:r>
                          <m:r>
                            <a:rPr lang="en-US" sz="2000" i="1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000" b="0" i="1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𝑇𝑎𝑟𝑔𝑒𝑡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215" name="TextBox 8214">
                <a:extLst>
                  <a:ext uri="{FF2B5EF4-FFF2-40B4-BE49-F238E27FC236}">
                    <a16:creationId xmlns:a16="http://schemas.microsoft.com/office/drawing/2014/main" id="{EBF671B0-D36F-5490-1D5E-2FE79C93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432" y="2419400"/>
                <a:ext cx="5302542" cy="307777"/>
              </a:xfrm>
              <a:prstGeom prst="rect">
                <a:avLst/>
              </a:prstGeom>
              <a:blipFill>
                <a:blip r:embed="rId5"/>
                <a:stretch>
                  <a:fillRect l="-716"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16" name="TextBox 8215">
            <a:extLst>
              <a:ext uri="{FF2B5EF4-FFF2-40B4-BE49-F238E27FC236}">
                <a16:creationId xmlns:a16="http://schemas.microsoft.com/office/drawing/2014/main" id="{F3E928C5-C97F-29B6-A786-0BF2AE256C1F}"/>
              </a:ext>
            </a:extLst>
          </p:cNvPr>
          <p:cNvSpPr txBox="1"/>
          <p:nvPr/>
        </p:nvSpPr>
        <p:spPr>
          <a:xfrm>
            <a:off x="9075519" y="5973691"/>
            <a:ext cx="138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Imperfect</a:t>
            </a:r>
          </a:p>
        </p:txBody>
      </p:sp>
    </p:spTree>
    <p:extLst>
      <p:ext uri="{BB962C8B-B14F-4D97-AF65-F5344CB8AC3E}">
        <p14:creationId xmlns:p14="http://schemas.microsoft.com/office/powerpoint/2010/main" val="2420456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9ED6-6512-B250-79F8-4399D638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Camera 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EDF8-0DAB-713E-BCDC-9D955EC4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Focal</a:t>
            </a:r>
          </a:p>
          <a:p>
            <a:pPr lvl="1"/>
            <a:r>
              <a:rPr lang="en-US" dirty="0"/>
              <a:t>Optical center</a:t>
            </a:r>
          </a:p>
          <a:p>
            <a:pPr lvl="1"/>
            <a:r>
              <a:rPr lang="en-US" dirty="0"/>
              <a:t>Radial Distortion</a:t>
            </a:r>
          </a:p>
          <a:p>
            <a:pPr lvl="1"/>
            <a:endParaRPr lang="en-US" dirty="0"/>
          </a:p>
          <a:p>
            <a:r>
              <a:rPr lang="en-US" dirty="0"/>
              <a:t>External</a:t>
            </a:r>
          </a:p>
          <a:p>
            <a:pPr lvl="1"/>
            <a:r>
              <a:rPr lang="en-US" dirty="0"/>
              <a:t>Orientation of target relative to camera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34E960-DEB3-6BA6-CC13-445079817697}"/>
                  </a:ext>
                </a:extLst>
              </p:cNvPr>
              <p:cNvSpPr txBox="1"/>
              <p:nvPr/>
            </p:nvSpPr>
            <p:spPr>
              <a:xfrm>
                <a:off x="4305638" y="2270631"/>
                <a:ext cx="1790362" cy="809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34E960-DEB3-6BA6-CC13-445079817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638" y="2270631"/>
                <a:ext cx="1790362" cy="809837"/>
              </a:xfrm>
              <a:prstGeom prst="rect">
                <a:avLst/>
              </a:prstGeom>
              <a:blipFill>
                <a:blip r:embed="rId2"/>
                <a:stretch>
                  <a:fillRect l="-2098" t="-3077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4" name="Picture 4" descr="Camera Calibration on a Chessboard With Python and OpenCV | by Evgenii  Munin | Better Programming">
            <a:extLst>
              <a:ext uri="{FF2B5EF4-FFF2-40B4-BE49-F238E27FC236}">
                <a16:creationId xmlns:a16="http://schemas.microsoft.com/office/drawing/2014/main" id="{64F5EE05-60AB-5F96-AB3A-AC5096F5E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870" y="4462999"/>
            <a:ext cx="4830178" cy="21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19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89EF350-7D27-936D-3871-50EADB2DA6BA}"/>
              </a:ext>
            </a:extLst>
          </p:cNvPr>
          <p:cNvSpPr/>
          <p:nvPr/>
        </p:nvSpPr>
        <p:spPr>
          <a:xfrm>
            <a:off x="6203487" y="1492712"/>
            <a:ext cx="2119470" cy="2107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C9F2E-9E49-9822-05AA-CC9B4126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Prospective-n-Point (PnP)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D02DFE0-8B1E-B00A-51FA-61B66B1A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6" y="1505832"/>
            <a:ext cx="5127098" cy="358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BB99C8-7113-0B4B-0308-5B7A732A9C33}"/>
              </a:ext>
            </a:extLst>
          </p:cNvPr>
          <p:cNvSpPr/>
          <p:nvPr/>
        </p:nvSpPr>
        <p:spPr>
          <a:xfrm>
            <a:off x="6455301" y="2295083"/>
            <a:ext cx="532895" cy="5026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CF80F4-8141-C0F9-7373-30F0A02CBEB5}"/>
              </a:ext>
            </a:extLst>
          </p:cNvPr>
          <p:cNvSpPr/>
          <p:nvPr/>
        </p:nvSpPr>
        <p:spPr>
          <a:xfrm>
            <a:off x="6996775" y="1792466"/>
            <a:ext cx="532895" cy="5026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97B285-1FBE-609F-4049-8EA4FB856481}"/>
              </a:ext>
            </a:extLst>
          </p:cNvPr>
          <p:cNvSpPr/>
          <p:nvPr/>
        </p:nvSpPr>
        <p:spPr>
          <a:xfrm>
            <a:off x="6996775" y="2797700"/>
            <a:ext cx="532895" cy="5026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DC0CD1-9C1F-284F-3B8C-83FC289EDD4C}"/>
              </a:ext>
            </a:extLst>
          </p:cNvPr>
          <p:cNvSpPr/>
          <p:nvPr/>
        </p:nvSpPr>
        <p:spPr>
          <a:xfrm>
            <a:off x="7538249" y="2295083"/>
            <a:ext cx="532895" cy="5026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8832F29-842C-DF31-82FA-C4963D508163}"/>
              </a:ext>
            </a:extLst>
          </p:cNvPr>
          <p:cNvSpPr/>
          <p:nvPr/>
        </p:nvSpPr>
        <p:spPr>
          <a:xfrm>
            <a:off x="6915527" y="2228472"/>
            <a:ext cx="163502" cy="139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B65CCB-6F51-C1FC-D403-5FF5E3AF93BE}"/>
              </a:ext>
            </a:extLst>
          </p:cNvPr>
          <p:cNvSpPr/>
          <p:nvPr/>
        </p:nvSpPr>
        <p:spPr>
          <a:xfrm>
            <a:off x="7456498" y="2225444"/>
            <a:ext cx="163502" cy="139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95DB925-24B1-0484-B507-C7512BCA8037}"/>
              </a:ext>
            </a:extLst>
          </p:cNvPr>
          <p:cNvSpPr/>
          <p:nvPr/>
        </p:nvSpPr>
        <p:spPr>
          <a:xfrm>
            <a:off x="6910735" y="2711756"/>
            <a:ext cx="163502" cy="139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37CAF0-C7B6-1BB0-AFD4-22EF9212F4F4}"/>
              </a:ext>
            </a:extLst>
          </p:cNvPr>
          <p:cNvSpPr/>
          <p:nvPr/>
        </p:nvSpPr>
        <p:spPr>
          <a:xfrm>
            <a:off x="7443630" y="2715132"/>
            <a:ext cx="163502" cy="139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1CE000-4ACA-853F-F1FC-6A018F4A628D}"/>
              </a:ext>
            </a:extLst>
          </p:cNvPr>
          <p:cNvSpPr txBox="1"/>
          <p:nvPr/>
        </p:nvSpPr>
        <p:spPr>
          <a:xfrm>
            <a:off x="6347020" y="1967195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(x</a:t>
            </a:r>
            <a:r>
              <a:rPr lang="en-US" sz="1200" baseline="-25000" dirty="0"/>
              <a:t>0</a:t>
            </a:r>
            <a:r>
              <a:rPr lang="en-US" sz="1200" dirty="0"/>
              <a:t>,y</a:t>
            </a:r>
            <a:r>
              <a:rPr lang="en-US" sz="1200" baseline="-25000" dirty="0"/>
              <a:t>0</a:t>
            </a:r>
            <a:r>
              <a:rPr lang="en-US" sz="1200" dirty="0"/>
              <a:t>,0)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58CA8D-B69B-5A55-A251-85AED6FEC02C}"/>
              </a:ext>
            </a:extLst>
          </p:cNvPr>
          <p:cNvSpPr txBox="1"/>
          <p:nvPr/>
        </p:nvSpPr>
        <p:spPr>
          <a:xfrm>
            <a:off x="7568745" y="1983264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(x</a:t>
            </a:r>
            <a:r>
              <a:rPr lang="en-US" sz="1200" baseline="-25000" dirty="0"/>
              <a:t>1</a:t>
            </a:r>
            <a:r>
              <a:rPr lang="en-US" sz="1200" dirty="0"/>
              <a:t>,y</a:t>
            </a:r>
            <a:r>
              <a:rPr lang="en-US" sz="1200" baseline="-25000" dirty="0"/>
              <a:t>1</a:t>
            </a:r>
            <a:r>
              <a:rPr lang="en-US" sz="1200" dirty="0"/>
              <a:t>,0)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23ED87-1504-CD2A-2F03-28E1A40E77BB}"/>
              </a:ext>
            </a:extLst>
          </p:cNvPr>
          <p:cNvSpPr txBox="1"/>
          <p:nvPr/>
        </p:nvSpPr>
        <p:spPr>
          <a:xfrm>
            <a:off x="7529131" y="2851034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(x</a:t>
            </a:r>
            <a:r>
              <a:rPr lang="en-US" sz="1200" baseline="-25000" dirty="0"/>
              <a:t>3</a:t>
            </a:r>
            <a:r>
              <a:rPr lang="en-US" sz="1200" dirty="0"/>
              <a:t>,y</a:t>
            </a:r>
            <a:r>
              <a:rPr lang="en-US" sz="1200" baseline="-25000" dirty="0"/>
              <a:t>3</a:t>
            </a:r>
            <a:r>
              <a:rPr lang="en-US" sz="1200" dirty="0"/>
              <a:t>,0)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E99DC1-FBA9-2F6F-B6B7-B3B93426DAEA}"/>
              </a:ext>
            </a:extLst>
          </p:cNvPr>
          <p:cNvSpPr txBox="1"/>
          <p:nvPr/>
        </p:nvSpPr>
        <p:spPr>
          <a:xfrm>
            <a:off x="6311408" y="2883842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(x</a:t>
            </a:r>
            <a:r>
              <a:rPr lang="en-US" sz="1200" baseline="-25000" dirty="0"/>
              <a:t>2</a:t>
            </a:r>
            <a:r>
              <a:rPr lang="en-US" sz="1200" dirty="0"/>
              <a:t>,y</a:t>
            </a:r>
            <a:r>
              <a:rPr lang="en-US" sz="1200" baseline="-25000" dirty="0"/>
              <a:t>2</a:t>
            </a:r>
            <a:r>
              <a:rPr lang="en-US" sz="1200" dirty="0"/>
              <a:t>,0)</a:t>
            </a: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DB308920-3D38-A273-3C4D-3C59D7DC2CA8}"/>
              </a:ext>
            </a:extLst>
          </p:cNvPr>
          <p:cNvSpPr/>
          <p:nvPr/>
        </p:nvSpPr>
        <p:spPr>
          <a:xfrm rot="5400000">
            <a:off x="7354850" y="3683782"/>
            <a:ext cx="624664" cy="80792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3C4F2-91AE-2402-4A7F-4F07BB2FC0DE}"/>
              </a:ext>
            </a:extLst>
          </p:cNvPr>
          <p:cNvSpPr txBox="1"/>
          <p:nvPr/>
        </p:nvSpPr>
        <p:spPr>
          <a:xfrm>
            <a:off x="7020996" y="403304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𝜽</a:t>
            </a:r>
            <a:r>
              <a:rPr lang="en-US" baseline="-25000" dirty="0"/>
              <a:t>z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87A2AD-536B-CD25-8A94-BA572A035C6A}"/>
              </a:ext>
            </a:extLst>
          </p:cNvPr>
          <p:cNvGrpSpPr/>
          <p:nvPr/>
        </p:nvGrpSpPr>
        <p:grpSpPr>
          <a:xfrm>
            <a:off x="10107347" y="135155"/>
            <a:ext cx="1179839" cy="1440981"/>
            <a:chOff x="9029952" y="1417693"/>
            <a:chExt cx="1783415" cy="211248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7D766B8-D108-C943-06EE-D9A929AF1773}"/>
                </a:ext>
              </a:extLst>
            </p:cNvPr>
            <p:cNvGrpSpPr/>
            <p:nvPr/>
          </p:nvGrpSpPr>
          <p:grpSpPr>
            <a:xfrm>
              <a:off x="9247955" y="1744021"/>
              <a:ext cx="1252506" cy="1482194"/>
              <a:chOff x="9247955" y="1744021"/>
              <a:chExt cx="1252506" cy="1482194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2B8C69E-6410-2C7B-18C4-EFDF135E56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6339" y="1744021"/>
                <a:ext cx="0" cy="100279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A0AC6A3-AE09-E407-D944-EC818285FD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6339" y="2746811"/>
                <a:ext cx="884122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B2E6142-A134-D044-B185-2D6D384221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47955" y="2746811"/>
                <a:ext cx="368384" cy="47940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5A4B20-DF64-66E4-6F94-E8FB80BFE8AA}"/>
                </a:ext>
              </a:extLst>
            </p:cNvPr>
            <p:cNvSpPr txBox="1"/>
            <p:nvPr/>
          </p:nvSpPr>
          <p:spPr>
            <a:xfrm>
              <a:off x="9461489" y="141769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271C549-36A3-EF14-23BB-79D25FB6A490}"/>
                </a:ext>
              </a:extLst>
            </p:cNvPr>
            <p:cNvSpPr txBox="1"/>
            <p:nvPr/>
          </p:nvSpPr>
          <p:spPr>
            <a:xfrm>
              <a:off x="10500461" y="2562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C38F978-AE96-09DA-3897-E90FD59D6ED3}"/>
                </a:ext>
              </a:extLst>
            </p:cNvPr>
            <p:cNvSpPr txBox="1"/>
            <p:nvPr/>
          </p:nvSpPr>
          <p:spPr>
            <a:xfrm>
              <a:off x="9029952" y="316084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4AD13D0-321F-A6F4-3881-9A8D538902BC}"/>
                  </a:ext>
                </a:extLst>
              </p:cNvPr>
              <p:cNvSpPr txBox="1"/>
              <p:nvPr/>
            </p:nvSpPr>
            <p:spPr>
              <a:xfrm>
                <a:off x="6145599" y="4506127"/>
                <a:ext cx="2846292" cy="77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4AD13D0-321F-A6F4-3881-9A8D53890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99" y="4506127"/>
                <a:ext cx="2846292" cy="770788"/>
              </a:xfrm>
              <a:prstGeom prst="rect">
                <a:avLst/>
              </a:prstGeom>
              <a:blipFill>
                <a:blip r:embed="rId3"/>
                <a:stretch>
                  <a:fillRect t="-1613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9183396D-6FC6-FF52-C170-1412359768A3}"/>
              </a:ext>
            </a:extLst>
          </p:cNvPr>
          <p:cNvSpPr txBox="1"/>
          <p:nvPr/>
        </p:nvSpPr>
        <p:spPr>
          <a:xfrm>
            <a:off x="8651202" y="2895097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𝜽</a:t>
            </a:r>
            <a:r>
              <a:rPr lang="en-US" baseline="-25000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6B7E52-BD8C-E57E-3629-8A82EEEFE113}"/>
                  </a:ext>
                </a:extLst>
              </p:cNvPr>
              <p:cNvSpPr txBox="1"/>
              <p:nvPr/>
            </p:nvSpPr>
            <p:spPr>
              <a:xfrm>
                <a:off x="8486460" y="3561504"/>
                <a:ext cx="2934393" cy="809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66B7E52-BD8C-E57E-3629-8A82EEEFE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460" y="3561504"/>
                <a:ext cx="2934393" cy="809837"/>
              </a:xfrm>
              <a:prstGeom prst="rect">
                <a:avLst/>
              </a:prstGeom>
              <a:blipFill>
                <a:blip r:embed="rId4"/>
                <a:stretch>
                  <a:fillRect t="-1538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Bent Arrow 51">
            <a:extLst>
              <a:ext uri="{FF2B5EF4-FFF2-40B4-BE49-F238E27FC236}">
                <a16:creationId xmlns:a16="http://schemas.microsoft.com/office/drawing/2014/main" id="{FF7E12AA-9F47-EBCD-BCCD-53624E971688}"/>
              </a:ext>
            </a:extLst>
          </p:cNvPr>
          <p:cNvSpPr/>
          <p:nvPr/>
        </p:nvSpPr>
        <p:spPr>
          <a:xfrm rot="19206498" flipV="1">
            <a:off x="8530325" y="2794341"/>
            <a:ext cx="828255" cy="69230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F4FA5A-E5D3-03FE-8E74-051B499C5EBB}"/>
              </a:ext>
            </a:extLst>
          </p:cNvPr>
          <p:cNvSpPr txBox="1"/>
          <p:nvPr/>
        </p:nvSpPr>
        <p:spPr>
          <a:xfrm>
            <a:off x="8792678" y="123781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𝜽</a:t>
            </a:r>
            <a:r>
              <a:rPr lang="en-US" baseline="-25000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4E7FA21-8998-F765-5F4C-B348EBF8F0EE}"/>
                  </a:ext>
                </a:extLst>
              </p:cNvPr>
              <p:cNvSpPr txBox="1"/>
              <p:nvPr/>
            </p:nvSpPr>
            <p:spPr>
              <a:xfrm>
                <a:off x="8574771" y="1792466"/>
                <a:ext cx="2912336" cy="8127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4E7FA21-8998-F765-5F4C-B348EBF8F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771" y="1792466"/>
                <a:ext cx="2912336" cy="812787"/>
              </a:xfrm>
              <a:prstGeom prst="rect">
                <a:avLst/>
              </a:prstGeom>
              <a:blipFill>
                <a:blip r:embed="rId5"/>
                <a:stretch>
                  <a:fillRect l="-435" t="-156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Bent Arrow 54">
            <a:extLst>
              <a:ext uri="{FF2B5EF4-FFF2-40B4-BE49-F238E27FC236}">
                <a16:creationId xmlns:a16="http://schemas.microsoft.com/office/drawing/2014/main" id="{59A0BB81-B07C-BB45-C632-028500A6FE50}"/>
              </a:ext>
            </a:extLst>
          </p:cNvPr>
          <p:cNvSpPr/>
          <p:nvPr/>
        </p:nvSpPr>
        <p:spPr>
          <a:xfrm rot="19206498" flipH="1">
            <a:off x="8533896" y="1001727"/>
            <a:ext cx="656188" cy="55287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613506C-1B68-6C22-BC5A-FA21F7CB0CEF}"/>
                  </a:ext>
                </a:extLst>
              </p:cNvPr>
              <p:cNvSpPr txBox="1"/>
              <p:nvPr/>
            </p:nvSpPr>
            <p:spPr>
              <a:xfrm>
                <a:off x="195930" y="5716627"/>
                <a:ext cx="10404195" cy="10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613506C-1B68-6C22-BC5A-FA21F7CB0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30" y="5716627"/>
                <a:ext cx="10404195" cy="1072794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17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FDE7E-EAF3-75E9-2AC9-543E87576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A6D7-EA99-C4B1-81EE-8F63A8FC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Prospective-n-Point (PnP)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AF6C0EA-F3BD-25C4-6C6F-3EFCBC312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02" y="2367750"/>
            <a:ext cx="5127098" cy="358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9CB1FE-C4E8-52F2-9EA8-2D73ABE0D71A}"/>
                  </a:ext>
                </a:extLst>
              </p:cNvPr>
              <p:cNvSpPr txBox="1"/>
              <p:nvPr/>
            </p:nvSpPr>
            <p:spPr>
              <a:xfrm>
                <a:off x="6966123" y="1690688"/>
                <a:ext cx="3445430" cy="1088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9CB1FE-C4E8-52F2-9EA8-2D73ABE0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123" y="1690688"/>
                <a:ext cx="3445430" cy="1088631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05E6E8-7900-4DE9-111A-2E9ED6ED698D}"/>
                  </a:ext>
                </a:extLst>
              </p:cNvPr>
              <p:cNvSpPr txBox="1"/>
              <p:nvPr/>
            </p:nvSpPr>
            <p:spPr>
              <a:xfrm>
                <a:off x="5767987" y="3580600"/>
                <a:ext cx="6098018" cy="1163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05E6E8-7900-4DE9-111A-2E9ED6ED6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87" y="3580600"/>
                <a:ext cx="6098018" cy="1163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6251D60-5E9A-5D02-325C-2E51637B2B6E}"/>
              </a:ext>
            </a:extLst>
          </p:cNvPr>
          <p:cNvSpPr txBox="1"/>
          <p:nvPr/>
        </p:nvSpPr>
        <p:spPr>
          <a:xfrm>
            <a:off x="8222043" y="3176239"/>
            <a:ext cx="21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3D to 2D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2E0576-E4FD-C5DE-BE7A-0F598E61F175}"/>
                  </a:ext>
                </a:extLst>
              </p:cNvPr>
              <p:cNvSpPr txBox="1"/>
              <p:nvPr/>
            </p:nvSpPr>
            <p:spPr>
              <a:xfrm>
                <a:off x="6093982" y="5435483"/>
                <a:ext cx="6098018" cy="884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2E0576-E4FD-C5DE-BE7A-0F598E61F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982" y="5435483"/>
                <a:ext cx="6098018" cy="884473"/>
              </a:xfrm>
              <a:prstGeom prst="rect">
                <a:avLst/>
              </a:prstGeom>
              <a:blipFill>
                <a:blip r:embed="rId5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CB8A910-FDA3-27AE-F67F-4DC19242BE7D}"/>
              </a:ext>
            </a:extLst>
          </p:cNvPr>
          <p:cNvSpPr txBox="1"/>
          <p:nvPr/>
        </p:nvSpPr>
        <p:spPr>
          <a:xfrm>
            <a:off x="8095884" y="4951962"/>
            <a:ext cx="299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Intrinsic Camera distortion</a:t>
            </a:r>
          </a:p>
        </p:txBody>
      </p:sp>
    </p:spTree>
    <p:extLst>
      <p:ext uri="{BB962C8B-B14F-4D97-AF65-F5344CB8AC3E}">
        <p14:creationId xmlns:p14="http://schemas.microsoft.com/office/powerpoint/2010/main" val="2893133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D3832-569F-851F-FCA1-1A095A5F8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FD6C-9D40-09EA-933A-342348F2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Prospective-n-Point (PnP)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51C2F3B-8BFE-5650-FAD2-76308C18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02" y="2367750"/>
            <a:ext cx="5127098" cy="358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3DEA4A-A1A2-F0FC-8845-AA59E0236BD3}"/>
                  </a:ext>
                </a:extLst>
              </p:cNvPr>
              <p:cNvSpPr txBox="1"/>
              <p:nvPr/>
            </p:nvSpPr>
            <p:spPr>
              <a:xfrm>
                <a:off x="6966123" y="1690688"/>
                <a:ext cx="3445430" cy="1088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3DEA4A-A1A2-F0FC-8845-AA59E0236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123" y="1690688"/>
                <a:ext cx="3445430" cy="1088631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7A1961-844B-BF4B-4288-8A287EDC0D37}"/>
                  </a:ext>
                </a:extLst>
              </p:cNvPr>
              <p:cNvSpPr txBox="1"/>
              <p:nvPr/>
            </p:nvSpPr>
            <p:spPr>
              <a:xfrm>
                <a:off x="5767987" y="3580600"/>
                <a:ext cx="6098018" cy="1163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7A1961-844B-BF4B-4288-8A287EDC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87" y="3580600"/>
                <a:ext cx="6098018" cy="1163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94F6BF7-BC7C-6335-413D-AD87596A696C}"/>
              </a:ext>
            </a:extLst>
          </p:cNvPr>
          <p:cNvSpPr txBox="1"/>
          <p:nvPr/>
        </p:nvSpPr>
        <p:spPr>
          <a:xfrm>
            <a:off x="8222043" y="3176239"/>
            <a:ext cx="21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3D to 2D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01EA53-69F4-A1DA-D92B-EEC36552FC47}"/>
                  </a:ext>
                </a:extLst>
              </p:cNvPr>
              <p:cNvSpPr txBox="1"/>
              <p:nvPr/>
            </p:nvSpPr>
            <p:spPr>
              <a:xfrm>
                <a:off x="6093982" y="5435483"/>
                <a:ext cx="6098018" cy="884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01EA53-69F4-A1DA-D92B-EEC36552F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982" y="5435483"/>
                <a:ext cx="6098018" cy="884473"/>
              </a:xfrm>
              <a:prstGeom prst="rect">
                <a:avLst/>
              </a:prstGeom>
              <a:blipFill>
                <a:blip r:embed="rId5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4F761BB-97CF-F176-AB08-978FA20B420E}"/>
              </a:ext>
            </a:extLst>
          </p:cNvPr>
          <p:cNvSpPr txBox="1"/>
          <p:nvPr/>
        </p:nvSpPr>
        <p:spPr>
          <a:xfrm>
            <a:off x="8095884" y="4951962"/>
            <a:ext cx="299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Intrinsic Camera distortion</a:t>
            </a:r>
          </a:p>
        </p:txBody>
      </p:sp>
    </p:spTree>
    <p:extLst>
      <p:ext uri="{BB962C8B-B14F-4D97-AF65-F5344CB8AC3E}">
        <p14:creationId xmlns:p14="http://schemas.microsoft.com/office/powerpoint/2010/main" val="1909368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2C5BB-0608-1DC5-BBA7-043B56DCB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AA92-BFA7-3003-60FA-EDB94706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Prospective-n-Point (PnP)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7DF984-040A-23D4-8E8C-69E444845C18}"/>
                  </a:ext>
                </a:extLst>
              </p:cNvPr>
              <p:cNvSpPr txBox="1"/>
              <p:nvPr/>
            </p:nvSpPr>
            <p:spPr>
              <a:xfrm>
                <a:off x="6966123" y="1690688"/>
                <a:ext cx="3445430" cy="1088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2,0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7DF984-040A-23D4-8E8C-69E444845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123" y="1690688"/>
                <a:ext cx="3445430" cy="1088631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314D7A-DE47-B245-3EA4-E055BE96EBE3}"/>
                  </a:ext>
                </a:extLst>
              </p:cNvPr>
              <p:cNvSpPr txBox="1"/>
              <p:nvPr/>
            </p:nvSpPr>
            <p:spPr>
              <a:xfrm>
                <a:off x="5767987" y="3580600"/>
                <a:ext cx="6098018" cy="1163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314D7A-DE47-B245-3EA4-E055BE96E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87" y="3580600"/>
                <a:ext cx="6098018" cy="1163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651AD80-8ED1-F4F7-CAF5-C55FD48EA43A}"/>
              </a:ext>
            </a:extLst>
          </p:cNvPr>
          <p:cNvSpPr txBox="1"/>
          <p:nvPr/>
        </p:nvSpPr>
        <p:spPr>
          <a:xfrm>
            <a:off x="8222043" y="3176239"/>
            <a:ext cx="21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3D to 2D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09DE68-E753-1BAE-B010-37957B1BFCD9}"/>
                  </a:ext>
                </a:extLst>
              </p:cNvPr>
              <p:cNvSpPr txBox="1"/>
              <p:nvPr/>
            </p:nvSpPr>
            <p:spPr>
              <a:xfrm>
                <a:off x="6093982" y="5435483"/>
                <a:ext cx="6098018" cy="884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𝑖𝑑𝑒𝑎𝑙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09DE68-E753-1BAE-B010-37957B1BF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982" y="5435483"/>
                <a:ext cx="6098018" cy="884473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A61702F-E21E-BC4A-E221-DDA06D255EF8}"/>
              </a:ext>
            </a:extLst>
          </p:cNvPr>
          <p:cNvSpPr txBox="1"/>
          <p:nvPr/>
        </p:nvSpPr>
        <p:spPr>
          <a:xfrm>
            <a:off x="8095884" y="4951962"/>
            <a:ext cx="299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Intrinsic Camera distortion</a:t>
            </a:r>
          </a:p>
        </p:txBody>
      </p:sp>
      <p:pic>
        <p:nvPicPr>
          <p:cNvPr id="16386" name="Picture 2" descr="Week 6 - Implementing Camera Calibration">
            <a:extLst>
              <a:ext uri="{FF2B5EF4-FFF2-40B4-BE49-F238E27FC236}">
                <a16:creationId xmlns:a16="http://schemas.microsoft.com/office/drawing/2014/main" id="{7DC51C27-346E-BBB3-669F-62E5AA1D0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70" y="1418602"/>
            <a:ext cx="4773361" cy="348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5027D1DC-2213-01FD-4480-9FD23D2D48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B27BA4-17F0-7F61-9B48-032C4A04F0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265" y="5136628"/>
            <a:ext cx="2210157" cy="15631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65ADB4-BAC5-B082-BEF6-CA80E893D19E}"/>
                  </a:ext>
                </a:extLst>
              </p:cNvPr>
              <p:cNvSpPr txBox="1"/>
              <p:nvPr/>
            </p:nvSpPr>
            <p:spPr>
              <a:xfrm>
                <a:off x="2649336" y="5321294"/>
                <a:ext cx="1111208" cy="1144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65ADB4-BAC5-B082-BEF6-CA80E893D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336" y="5321294"/>
                <a:ext cx="1111208" cy="1144993"/>
              </a:xfrm>
              <a:prstGeom prst="rect">
                <a:avLst/>
              </a:prstGeom>
              <a:blipFill>
                <a:blip r:embed="rId7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693C68-6B88-F302-046A-D3B232F2B11F}"/>
                  </a:ext>
                </a:extLst>
              </p:cNvPr>
              <p:cNvSpPr txBox="1"/>
              <p:nvPr/>
            </p:nvSpPr>
            <p:spPr>
              <a:xfrm>
                <a:off x="4850119" y="3498602"/>
                <a:ext cx="875039" cy="1157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693C68-6B88-F302-046A-D3B232F2B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119" y="3498602"/>
                <a:ext cx="875039" cy="1157433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376ADF5-FD8B-BBC7-C8A3-F930AF65664F}"/>
              </a:ext>
            </a:extLst>
          </p:cNvPr>
          <p:cNvSpPr txBox="1"/>
          <p:nvPr/>
        </p:nvSpPr>
        <p:spPr>
          <a:xfrm>
            <a:off x="5497622" y="3066806"/>
            <a:ext cx="18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Differs per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551FCF-5693-EACB-EA77-99E7BAB8311F}"/>
              </a:ext>
            </a:extLst>
          </p:cNvPr>
          <p:cNvSpPr txBox="1"/>
          <p:nvPr/>
        </p:nvSpPr>
        <p:spPr>
          <a:xfrm>
            <a:off x="5497622" y="4901466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Same across images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18EDC2-8A7A-024D-9D8E-ADCF344D38F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432911" y="2860410"/>
            <a:ext cx="1506019" cy="206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89BD9E-942F-FA64-A518-05C9C07E076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617480" y="5270798"/>
            <a:ext cx="1767428" cy="324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263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9E914-E32B-C4BD-F81E-D79836343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96EE-F584-0007-82D6-2C1F813E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Camera Calibration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6C080-EFE2-19BD-D104-28C9F6C6F264}"/>
              </a:ext>
            </a:extLst>
          </p:cNvPr>
          <p:cNvSpPr txBox="1"/>
          <p:nvPr/>
        </p:nvSpPr>
        <p:spPr>
          <a:xfrm>
            <a:off x="193780" y="1756132"/>
            <a:ext cx="115541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img_points</a:t>
            </a:r>
            <a:r>
              <a:rPr lang="en-US" sz="1600" dirty="0"/>
              <a:t> =[]</a:t>
            </a:r>
          </a:p>
          <a:p>
            <a:r>
              <a:rPr lang="en-US" sz="1600" dirty="0" err="1"/>
              <a:t>obj_points</a:t>
            </a:r>
            <a:r>
              <a:rPr lang="en-US" sz="1600" dirty="0"/>
              <a:t> = []</a:t>
            </a:r>
          </a:p>
          <a:p>
            <a:endParaRPr lang="en-US" sz="1600" dirty="0"/>
          </a:p>
          <a:p>
            <a:r>
              <a:rPr lang="en-US" sz="1600" dirty="0"/>
              <a:t>for gray in images:</a:t>
            </a:r>
          </a:p>
          <a:p>
            <a:r>
              <a:rPr lang="en-US" sz="1600" dirty="0"/>
              <a:t>	Step 1.  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retval,corners</a:t>
            </a:r>
            <a:r>
              <a:rPr lang="en-US" sz="1600" dirty="0"/>
              <a:t> = cv2.findChessBoardCorners(image=gray, </a:t>
            </a:r>
            <a:r>
              <a:rPr lang="en-US" sz="1600" dirty="0" err="1"/>
              <a:t>patternSize</a:t>
            </a:r>
            <a:r>
              <a:rPr lang="en-US" sz="1600" dirty="0"/>
              <a:t>=(10,8))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	(optional)</a:t>
            </a:r>
          </a:p>
          <a:p>
            <a:r>
              <a:rPr lang="en-US" sz="1600" dirty="0"/>
              <a:t>		corners = cv2.cornerSubPix(</a:t>
            </a:r>
            <a:r>
              <a:rPr lang="en-US" sz="1600" dirty="0" err="1"/>
              <a:t>gray,corners</a:t>
            </a:r>
            <a:r>
              <a:rPr lang="en-US" sz="1600" dirty="0"/>
              <a:t>,(11,11),(-1,-1),criteria)</a:t>
            </a:r>
          </a:p>
          <a:p>
            <a:r>
              <a:rPr lang="en-US" sz="1600" dirty="0"/>
              <a:t>	(optional)</a:t>
            </a:r>
          </a:p>
          <a:p>
            <a:r>
              <a:rPr lang="en-US" sz="1600" dirty="0"/>
              <a:t>		cv2.drawChessboardCorners</a:t>
            </a:r>
          </a:p>
          <a:p>
            <a:r>
              <a:rPr lang="en-US" sz="1600" dirty="0"/>
              <a:t>	Step 2.</a:t>
            </a:r>
          </a:p>
          <a:p>
            <a:r>
              <a:rPr lang="en-US" sz="1600" dirty="0"/>
              <a:t>		 </a:t>
            </a:r>
            <a:r>
              <a:rPr lang="en-US" sz="1600" dirty="0" err="1"/>
              <a:t>img_points.append</a:t>
            </a:r>
            <a:r>
              <a:rPr lang="en-US" sz="1600" dirty="0"/>
              <a:t>(corners)</a:t>
            </a:r>
          </a:p>
          <a:p>
            <a:r>
              <a:rPr lang="en-US" sz="1600" dirty="0"/>
              <a:t>		 </a:t>
            </a:r>
            <a:r>
              <a:rPr lang="en-US" sz="1600" dirty="0" err="1"/>
              <a:t>obj_points</a:t>
            </a:r>
            <a:r>
              <a:rPr lang="en-US" sz="1600" dirty="0"/>
              <a:t> .append(</a:t>
            </a:r>
            <a:r>
              <a:rPr lang="en-US" sz="1600" dirty="0" err="1"/>
              <a:t>real_coors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Step 3. </a:t>
            </a:r>
          </a:p>
          <a:p>
            <a:r>
              <a:rPr lang="en-US" sz="1600" dirty="0"/>
              <a:t>	ret, </a:t>
            </a:r>
            <a:r>
              <a:rPr lang="en-US" sz="1600" dirty="0" err="1"/>
              <a:t>cameramtx</a:t>
            </a:r>
            <a:r>
              <a:rPr lang="en-US" sz="1600" dirty="0"/>
              <a:t>, </a:t>
            </a:r>
            <a:r>
              <a:rPr lang="en-US" sz="1600" dirty="0" err="1"/>
              <a:t>distcorr</a:t>
            </a:r>
            <a:r>
              <a:rPr lang="en-US" sz="1600" dirty="0"/>
              <a:t>, rot, trans = cv2.calibrateCamera(</a:t>
            </a:r>
            <a:r>
              <a:rPr lang="en-US" sz="1600" dirty="0" err="1"/>
              <a:t>obj_points,img_points,gray.shape</a:t>
            </a:r>
            <a:r>
              <a:rPr lang="en-US" sz="1600" dirty="0"/>
              <a:t>[::-1],</a:t>
            </a:r>
            <a:r>
              <a:rPr lang="en-US" sz="1600" dirty="0" err="1"/>
              <a:t>None,None</a:t>
            </a:r>
            <a:r>
              <a:rPr lang="en-US" sz="16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E3B1D-38E8-E30D-5179-266049FC6418}"/>
              </a:ext>
            </a:extLst>
          </p:cNvPr>
          <p:cNvSpPr txBox="1"/>
          <p:nvPr/>
        </p:nvSpPr>
        <p:spPr>
          <a:xfrm>
            <a:off x="5419787" y="4767021"/>
            <a:ext cx="5316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These two arrays need to have corresponding points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95E26E-1568-199B-A519-367FC2A1D116}"/>
              </a:ext>
            </a:extLst>
          </p:cNvPr>
          <p:cNvCxnSpPr/>
          <p:nvPr/>
        </p:nvCxnSpPr>
        <p:spPr>
          <a:xfrm flipH="1">
            <a:off x="4941393" y="4963798"/>
            <a:ext cx="387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2CF288E-1F6E-4BC0-2D02-6F22F578AFA0}"/>
              </a:ext>
            </a:extLst>
          </p:cNvPr>
          <p:cNvSpPr txBox="1"/>
          <p:nvPr/>
        </p:nvSpPr>
        <p:spPr>
          <a:xfrm>
            <a:off x="4494407" y="2609190"/>
            <a:ext cx="320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Finds corners of checkerboard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E97E6-3CF7-B1DE-1675-584E8DBAFE47}"/>
              </a:ext>
            </a:extLst>
          </p:cNvPr>
          <p:cNvSpPr txBox="1"/>
          <p:nvPr/>
        </p:nvSpPr>
        <p:spPr>
          <a:xfrm>
            <a:off x="4494407" y="3405051"/>
            <a:ext cx="404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Estimates sub-pixel position of corners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E9B17A-8305-0BD4-346A-0EC1DD69FEA8}"/>
              </a:ext>
            </a:extLst>
          </p:cNvPr>
          <p:cNvSpPr txBox="1"/>
          <p:nvPr/>
        </p:nvSpPr>
        <p:spPr>
          <a:xfrm>
            <a:off x="1320284" y="6093197"/>
            <a:ext cx="1967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Camera (K)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4A8E6B-76CE-4F1E-CADB-46523619A7FF}"/>
              </a:ext>
            </a:extLst>
          </p:cNvPr>
          <p:cNvSpPr txBox="1"/>
          <p:nvPr/>
        </p:nvSpPr>
        <p:spPr>
          <a:xfrm>
            <a:off x="2973482" y="6375918"/>
            <a:ext cx="236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Distortion parameters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E3D5B-2FA8-0E56-5393-6259B84DC4FD}"/>
              </a:ext>
            </a:extLst>
          </p:cNvPr>
          <p:cNvSpPr txBox="1"/>
          <p:nvPr/>
        </p:nvSpPr>
        <p:spPr>
          <a:xfrm>
            <a:off x="4427843" y="6020406"/>
            <a:ext cx="460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Estimated rotation/translation of each image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126E0F-7BF2-3C11-60B0-DCF54AE811D6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932840" y="6006767"/>
            <a:ext cx="495003" cy="198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1FA10A-23C9-5E7A-C104-47E94221DFBD}"/>
              </a:ext>
            </a:extLst>
          </p:cNvPr>
          <p:cNvCxnSpPr>
            <a:cxnSpLocks/>
          </p:cNvCxnSpPr>
          <p:nvPr/>
        </p:nvCxnSpPr>
        <p:spPr>
          <a:xfrm flipH="1" flipV="1">
            <a:off x="3205659" y="5961860"/>
            <a:ext cx="476152" cy="414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192B24-D3B7-E158-F8BD-71BA61967A91}"/>
              </a:ext>
            </a:extLst>
          </p:cNvPr>
          <p:cNvCxnSpPr>
            <a:cxnSpLocks/>
          </p:cNvCxnSpPr>
          <p:nvPr/>
        </p:nvCxnSpPr>
        <p:spPr>
          <a:xfrm flipV="1">
            <a:off x="1962024" y="5912620"/>
            <a:ext cx="272279" cy="256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57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B2E42-BD5B-4819-120B-809BCC1A3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12BF-E58F-0668-3C89-37C5ED52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OpenCV Camera Calibration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6BB12-C853-58A9-FAD7-F1C5CD12BAFB}"/>
              </a:ext>
            </a:extLst>
          </p:cNvPr>
          <p:cNvSpPr txBox="1"/>
          <p:nvPr/>
        </p:nvSpPr>
        <p:spPr>
          <a:xfrm>
            <a:off x="838200" y="2762179"/>
            <a:ext cx="98984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effectLst/>
              </a:rPr>
              <a:t># shape of image</a:t>
            </a:r>
            <a:r>
              <a:rPr lang="en-US" dirty="0">
                <a:solidFill>
                  <a:srgbClr val="FF0000"/>
                </a:solidFill>
              </a:rPr>
              <a:t> needed to design </a:t>
            </a:r>
            <a:r>
              <a:rPr lang="en-US" dirty="0" err="1">
                <a:solidFill>
                  <a:srgbClr val="FF0000"/>
                </a:solidFill>
              </a:rPr>
              <a:t>undistortion</a:t>
            </a:r>
            <a:r>
              <a:rPr lang="en-US" dirty="0">
                <a:solidFill>
                  <a:srgbClr val="FF0000"/>
                </a:solidFill>
              </a:rPr>
              <a:t> filter</a:t>
            </a:r>
          </a:p>
          <a:p>
            <a:r>
              <a:rPr lang="en-US" dirty="0" err="1">
                <a:effectLst/>
              </a:rPr>
              <a:t>h,w</a:t>
            </a:r>
            <a:r>
              <a:rPr lang="en-US" dirty="0"/>
              <a:t> </a:t>
            </a:r>
            <a:r>
              <a:rPr lang="en-US" b="1" dirty="0"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img</a:t>
            </a:r>
            <a:r>
              <a:rPr lang="en-US" b="1" dirty="0" err="1">
                <a:effectLst/>
              </a:rPr>
              <a:t>.</a:t>
            </a:r>
            <a:r>
              <a:rPr lang="en-US" dirty="0" err="1">
                <a:effectLst/>
              </a:rPr>
              <a:t>shape</a:t>
            </a:r>
            <a:r>
              <a:rPr lang="en-US" dirty="0">
                <a:effectLst/>
              </a:rPr>
              <a:t>[:2]</a:t>
            </a:r>
          </a:p>
          <a:p>
            <a:endParaRPr lang="en-US" i="1" dirty="0">
              <a:solidFill>
                <a:srgbClr val="FF0000"/>
              </a:solidFill>
              <a:effectLst/>
            </a:endParaRPr>
          </a:p>
          <a:p>
            <a:r>
              <a:rPr lang="en-US" i="1" dirty="0">
                <a:solidFill>
                  <a:srgbClr val="FF0000"/>
                </a:solidFill>
                <a:effectLst/>
              </a:rPr>
              <a:t># make camera matrix and valid ROI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 err="1">
                <a:effectLst/>
              </a:rPr>
              <a:t>newcameramtx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roi</a:t>
            </a:r>
            <a:r>
              <a:rPr lang="en-US" dirty="0"/>
              <a:t> </a:t>
            </a:r>
            <a:r>
              <a:rPr lang="en-US" b="1" dirty="0"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effectLst/>
              </a:rPr>
              <a:t>cv2</a:t>
            </a:r>
            <a:r>
              <a:rPr lang="en-US" b="1" dirty="0">
                <a:effectLst/>
              </a:rPr>
              <a:t>.</a:t>
            </a:r>
            <a:r>
              <a:rPr lang="en-US" dirty="0">
                <a:effectLst/>
              </a:rPr>
              <a:t>getOptimalNewCameraMatrix(</a:t>
            </a:r>
            <a:r>
              <a:rPr lang="en-US" sz="1800" dirty="0" err="1"/>
              <a:t>cameramtx</a:t>
            </a:r>
            <a:r>
              <a:rPr lang="en-US" sz="1800" dirty="0"/>
              <a:t>, </a:t>
            </a:r>
            <a:r>
              <a:rPr lang="en-US" sz="1800" dirty="0" err="1"/>
              <a:t>distcorr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w,h</a:t>
            </a:r>
            <a:r>
              <a:rPr lang="en-US" dirty="0">
                <a:effectLst/>
              </a:rPr>
              <a:t>),</a:t>
            </a:r>
            <a:r>
              <a:rPr lang="en-US" dirty="0"/>
              <a:t> </a:t>
            </a:r>
            <a:r>
              <a:rPr lang="en-US" dirty="0">
                <a:effectLst/>
              </a:rPr>
              <a:t>1,</a:t>
            </a:r>
            <a:r>
              <a:rPr lang="en-US" dirty="0"/>
              <a:t> 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w,h</a:t>
            </a:r>
            <a:r>
              <a:rPr lang="en-US" dirty="0">
                <a:effectLst/>
              </a:rPr>
              <a:t>))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  <a:effectLst/>
              </a:rPr>
              <a:t># undistort image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 err="1">
                <a:effectLst/>
              </a:rPr>
              <a:t>dst</a:t>
            </a:r>
            <a:r>
              <a:rPr lang="en-US" dirty="0"/>
              <a:t> </a:t>
            </a:r>
            <a:r>
              <a:rPr lang="en-US" b="1" dirty="0"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cv</a:t>
            </a:r>
            <a:r>
              <a:rPr lang="en-US" b="1" dirty="0" err="1">
                <a:effectLst/>
              </a:rPr>
              <a:t>.</a:t>
            </a:r>
            <a:r>
              <a:rPr lang="en-US" dirty="0" err="1">
                <a:effectLst/>
              </a:rPr>
              <a:t>undistort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img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mtx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dist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b="1" dirty="0">
                <a:effectLst/>
              </a:rPr>
              <a:t>None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newcameramtx</a:t>
            </a:r>
            <a:r>
              <a:rPr lang="en-US" dirty="0">
                <a:effectLst/>
              </a:rPr>
              <a:t>)</a:t>
            </a:r>
            <a:r>
              <a:rPr lang="en-US" dirty="0"/>
              <a:t> </a:t>
            </a:r>
          </a:p>
          <a:p>
            <a:endParaRPr lang="en-US" i="1" dirty="0">
              <a:effectLst/>
            </a:endParaRPr>
          </a:p>
          <a:p>
            <a:r>
              <a:rPr lang="en-US" i="1" dirty="0">
                <a:solidFill>
                  <a:srgbClr val="FF0000"/>
                </a:solidFill>
                <a:effectLst/>
              </a:rPr>
              <a:t># crop the image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 err="1">
                <a:effectLst/>
              </a:rPr>
              <a:t>x,y,w,h</a:t>
            </a:r>
            <a:r>
              <a:rPr lang="en-US" dirty="0"/>
              <a:t> </a:t>
            </a:r>
            <a:r>
              <a:rPr lang="en-US" b="1" dirty="0"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roi</a:t>
            </a:r>
            <a:r>
              <a:rPr lang="en-US" dirty="0"/>
              <a:t> </a:t>
            </a:r>
          </a:p>
          <a:p>
            <a:r>
              <a:rPr lang="en-US" dirty="0" err="1">
                <a:effectLst/>
              </a:rPr>
              <a:t>dst</a:t>
            </a:r>
            <a:r>
              <a:rPr lang="en-US" dirty="0"/>
              <a:t> </a:t>
            </a:r>
            <a:r>
              <a:rPr lang="en-US" b="1" dirty="0"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dst</a:t>
            </a:r>
            <a:r>
              <a:rPr lang="en-US" dirty="0">
                <a:effectLst/>
              </a:rPr>
              <a:t>[</a:t>
            </a:r>
            <a:r>
              <a:rPr lang="en-US" dirty="0" err="1">
                <a:effectLst/>
              </a:rPr>
              <a:t>y:y</a:t>
            </a:r>
            <a:r>
              <a:rPr lang="en-US" b="1" dirty="0" err="1">
                <a:effectLst/>
              </a:rPr>
              <a:t>+</a:t>
            </a:r>
            <a:r>
              <a:rPr lang="en-US" dirty="0" err="1">
                <a:effectLst/>
              </a:rPr>
              <a:t>h</a:t>
            </a:r>
            <a:r>
              <a:rPr lang="en-US" dirty="0">
                <a:effectLst/>
              </a:rPr>
              <a:t>,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x:x</a:t>
            </a:r>
            <a:r>
              <a:rPr lang="en-US" b="1" dirty="0" err="1">
                <a:effectLst/>
              </a:rPr>
              <a:t>+</a:t>
            </a:r>
            <a:r>
              <a:rPr lang="en-US" dirty="0" err="1">
                <a:effectLst/>
              </a:rPr>
              <a:t>w</a:t>
            </a:r>
            <a:r>
              <a:rPr lang="en-US" dirty="0">
                <a:effectLst/>
              </a:rPr>
              <a:t>]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F05CE-76DE-9CEF-AA0A-B86DE42447E9}"/>
              </a:ext>
            </a:extLst>
          </p:cNvPr>
          <p:cNvSpPr txBox="1"/>
          <p:nvPr/>
        </p:nvSpPr>
        <p:spPr>
          <a:xfrm>
            <a:off x="7763316" y="3244334"/>
            <a:ext cx="219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From previous steps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361AD8-75F7-37FE-77A6-D0D669FAE184}"/>
              </a:ext>
            </a:extLst>
          </p:cNvPr>
          <p:cNvCxnSpPr/>
          <p:nvPr/>
        </p:nvCxnSpPr>
        <p:spPr>
          <a:xfrm flipH="1">
            <a:off x="7048752" y="3669711"/>
            <a:ext cx="1132403" cy="248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3193A2-415E-0C22-95A4-3804BE449D04}"/>
              </a:ext>
            </a:extLst>
          </p:cNvPr>
          <p:cNvCxnSpPr>
            <a:cxnSpLocks/>
          </p:cNvCxnSpPr>
          <p:nvPr/>
        </p:nvCxnSpPr>
        <p:spPr>
          <a:xfrm flipH="1">
            <a:off x="8036829" y="3613666"/>
            <a:ext cx="543997" cy="304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13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A1DD2F-829D-1A0C-E099-9D2666DE7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36629"/>
              </p:ext>
            </p:extLst>
          </p:nvPr>
        </p:nvGraphicFramePr>
        <p:xfrm>
          <a:off x="564789" y="1202508"/>
          <a:ext cx="11062421" cy="5379444"/>
        </p:xfrm>
        <a:graphic>
          <a:graphicData uri="http://schemas.openxmlformats.org/drawingml/2006/table">
            <a:tbl>
              <a:tblPr/>
              <a:tblGrid>
                <a:gridCol w="715660">
                  <a:extLst>
                    <a:ext uri="{9D8B030D-6E8A-4147-A177-3AD203B41FA5}">
                      <a16:colId xmlns:a16="http://schemas.microsoft.com/office/drawing/2014/main" val="2794491609"/>
                    </a:ext>
                  </a:extLst>
                </a:gridCol>
                <a:gridCol w="1570340">
                  <a:extLst>
                    <a:ext uri="{9D8B030D-6E8A-4147-A177-3AD203B41FA5}">
                      <a16:colId xmlns:a16="http://schemas.microsoft.com/office/drawing/2014/main" val="1747983715"/>
                    </a:ext>
                  </a:extLst>
                </a:gridCol>
                <a:gridCol w="3436883">
                  <a:extLst>
                    <a:ext uri="{9D8B030D-6E8A-4147-A177-3AD203B41FA5}">
                      <a16:colId xmlns:a16="http://schemas.microsoft.com/office/drawing/2014/main" val="1415124489"/>
                    </a:ext>
                  </a:extLst>
                </a:gridCol>
                <a:gridCol w="3026980">
                  <a:extLst>
                    <a:ext uri="{9D8B030D-6E8A-4147-A177-3AD203B41FA5}">
                      <a16:colId xmlns:a16="http://schemas.microsoft.com/office/drawing/2014/main" val="917873486"/>
                    </a:ext>
                  </a:extLst>
                </a:gridCol>
                <a:gridCol w="2312558">
                  <a:extLst>
                    <a:ext uri="{9D8B030D-6E8A-4147-A177-3AD203B41FA5}">
                      <a16:colId xmlns:a16="http://schemas.microsoft.com/office/drawing/2014/main" val="2083092539"/>
                    </a:ext>
                  </a:extLst>
                </a:gridCol>
              </a:tblGrid>
              <a:tr h="151505"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Week</a:t>
                      </a:r>
                      <a:endParaRPr lang="en-US" sz="180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Date</a:t>
                      </a:r>
                      <a:endParaRPr lang="en-US" sz="180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Topic</a:t>
                      </a:r>
                      <a:endParaRPr lang="en-US" sz="180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In class work</a:t>
                      </a:r>
                      <a:endParaRPr lang="en-US" sz="1800" dirty="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Due date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601634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8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10/14/2024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FALL Break [No Class]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158272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10/16/2024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Camera Calibration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Python problems (HW5)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Due 10/23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139463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9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10/21/2024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Depth estimation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Group Project work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360844"/>
                  </a:ext>
                </a:extLst>
              </a:tr>
              <a:tr h="10183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10/23/2024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3D Reconstruction and Pose estimation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Python problems (HW6)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Due 10/30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1792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10/28/2024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Haar</a:t>
                      </a:r>
                      <a:r>
                        <a:rPr lang="en-US" sz="1800" dirty="0">
                          <a:effectLst/>
                        </a:rPr>
                        <a:t> Cascade Classifiers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Python problems (HW7)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Due 11/4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319350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10/30/2024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HOG and Custom Detectors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</a:rPr>
                        <a:t>Project updates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893794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11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11/4/2024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Object Tracking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</a:rPr>
                        <a:t>Project updates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91061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11/6/2024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OCR Text Detection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Python problems (HW8)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Due 11/13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16580"/>
                  </a:ext>
                </a:extLst>
              </a:tr>
              <a:tr h="28065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12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11/11/2024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effectLst/>
                        </a:rPr>
                        <a:t>MediaPipe</a:t>
                      </a:r>
                      <a:r>
                        <a:rPr lang="en-US" sz="1800" dirty="0">
                          <a:effectLst/>
                        </a:rPr>
                        <a:t>/SLAM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Group Project work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081299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11/13/2024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OpenCV DNN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Python problems (HW9)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Due 11/20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3494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13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11/18/2024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Super Resolution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Python problems (HW10)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Due 12/4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0187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11/20/2024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Image compression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Python problems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1707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11/25/2024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Thanksgiving recess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72814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11/27/2024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Thanksgiving recess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53897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15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12/2/2024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Group Project work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Group Project work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83435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12/4/2024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Group Project work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Group Project work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Final project commit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9921"/>
                  </a:ext>
                </a:extLst>
              </a:tr>
              <a:tr h="191244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16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12/9/2024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Final Projects 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Project presentations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Final group ratings</a:t>
                      </a:r>
                    </a:p>
                  </a:txBody>
                  <a:tcPr marL="4649" marR="4649" marT="4649" marB="4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233871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16F40BB-A52A-CAE7-E132-D6080FB0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6"/>
            <a:ext cx="10515600" cy="1325563"/>
          </a:xfrm>
        </p:spPr>
        <p:txBody>
          <a:bodyPr/>
          <a:lstStyle/>
          <a:p>
            <a:r>
              <a:rPr lang="en-US" b="1" dirty="0"/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60106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1889-0BE4-0CA5-C93A-53CE0E4F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Calibration</a:t>
            </a:r>
          </a:p>
        </p:txBody>
      </p:sp>
      <p:pic>
        <p:nvPicPr>
          <p:cNvPr id="1028" name="Picture 4" descr="Image formation in a camera. | Download Scientific Diagram">
            <a:extLst>
              <a:ext uri="{FF2B5EF4-FFF2-40B4-BE49-F238E27FC236}">
                <a16:creationId xmlns:a16="http://schemas.microsoft.com/office/drawing/2014/main" id="{E47A6CBF-AC27-C795-90B8-AB7E32F32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0969"/>
            <a:ext cx="6103092" cy="432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7CED71-407F-22CC-3ECB-14734D2D4839}"/>
              </a:ext>
            </a:extLst>
          </p:cNvPr>
          <p:cNvSpPr txBox="1"/>
          <p:nvPr/>
        </p:nvSpPr>
        <p:spPr>
          <a:xfrm>
            <a:off x="6429080" y="4924662"/>
            <a:ext cx="113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CCD Grid</a:t>
            </a:r>
          </a:p>
        </p:txBody>
      </p:sp>
      <p:pic>
        <p:nvPicPr>
          <p:cNvPr id="1030" name="Picture 6" descr="Charge-coupled device - Wikipedia">
            <a:extLst>
              <a:ext uri="{FF2B5EF4-FFF2-40B4-BE49-F238E27FC236}">
                <a16:creationId xmlns:a16="http://schemas.microsoft.com/office/drawing/2014/main" id="{A576A3AB-90A4-B215-8526-B3086C9AF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317" y="5109328"/>
            <a:ext cx="3116352" cy="192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A4F0C7-190F-74E6-8DE2-8BED98B32BD4}"/>
                  </a:ext>
                </a:extLst>
              </p:cNvPr>
              <p:cNvSpPr txBox="1"/>
              <p:nvPr/>
            </p:nvSpPr>
            <p:spPr>
              <a:xfrm>
                <a:off x="7506307" y="1557432"/>
                <a:ext cx="1688411" cy="792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A4F0C7-190F-74E6-8DE2-8BED98B32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307" y="1557432"/>
                <a:ext cx="1688411" cy="792140"/>
              </a:xfrm>
              <a:prstGeom prst="rect">
                <a:avLst/>
              </a:prstGeom>
              <a:blipFill>
                <a:blip r:embed="rId4"/>
                <a:stretch>
                  <a:fillRect l="-2239" t="-3175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CC99DD-6C81-2249-DAA4-AD7B035A3AD3}"/>
                  </a:ext>
                </a:extLst>
              </p:cNvPr>
              <p:cNvSpPr txBox="1"/>
              <p:nvPr/>
            </p:nvSpPr>
            <p:spPr>
              <a:xfrm>
                <a:off x="7738493" y="3554424"/>
                <a:ext cx="1790362" cy="809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CC99DD-6C81-2249-DAA4-AD7B035A3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493" y="3554424"/>
                <a:ext cx="1790362" cy="809837"/>
              </a:xfrm>
              <a:prstGeom prst="rect">
                <a:avLst/>
              </a:prstGeom>
              <a:blipFill>
                <a:blip r:embed="rId5"/>
                <a:stretch>
                  <a:fillRect l="-2817" t="-3077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149F579-8724-F8F3-84F4-F3DD009F7727}"/>
              </a:ext>
            </a:extLst>
          </p:cNvPr>
          <p:cNvSpPr txBox="1"/>
          <p:nvPr/>
        </p:nvSpPr>
        <p:spPr>
          <a:xfrm>
            <a:off x="7299960" y="1095767"/>
            <a:ext cx="148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Ideal camera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C00234-DCBD-5247-40DE-883FE1AAFDF9}"/>
              </a:ext>
            </a:extLst>
          </p:cNvPr>
          <p:cNvSpPr txBox="1"/>
          <p:nvPr/>
        </p:nvSpPr>
        <p:spPr>
          <a:xfrm>
            <a:off x="7329432" y="2714073"/>
            <a:ext cx="143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Real camera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DA8DCD-2509-E6F7-17C6-56DDBDB3BF21}"/>
              </a:ext>
            </a:extLst>
          </p:cNvPr>
          <p:cNvSpPr txBox="1"/>
          <p:nvPr/>
        </p:nvSpPr>
        <p:spPr>
          <a:xfrm>
            <a:off x="9860280" y="3645849"/>
            <a:ext cx="159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Offset of CCD center </a:t>
            </a:r>
          </a:p>
          <a:p>
            <a:r>
              <a:rPr lang="en-US" sz="1200" dirty="0"/>
              <a:t>from optical axis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91F16-0D95-D7C6-87B9-4D1609D332D1}"/>
              </a:ext>
            </a:extLst>
          </p:cNvPr>
          <p:cNvSpPr txBox="1"/>
          <p:nvPr/>
        </p:nvSpPr>
        <p:spPr>
          <a:xfrm>
            <a:off x="9403080" y="3048444"/>
            <a:ext cx="1408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X/Y CCD grid skew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984875-C1BD-EE50-E79A-0B1E30F233CA}"/>
              </a:ext>
            </a:extLst>
          </p:cNvPr>
          <p:cNvCxnSpPr>
            <a:stCxn id="11" idx="1"/>
          </p:cNvCxnSpPr>
          <p:nvPr/>
        </p:nvCxnSpPr>
        <p:spPr>
          <a:xfrm flipH="1">
            <a:off x="8953500" y="3186944"/>
            <a:ext cx="449580" cy="367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4AD778-650A-A4E3-2F09-1E74D823FA6D}"/>
              </a:ext>
            </a:extLst>
          </p:cNvPr>
          <p:cNvCxnSpPr>
            <a:cxnSpLocks/>
          </p:cNvCxnSpPr>
          <p:nvPr/>
        </p:nvCxnSpPr>
        <p:spPr>
          <a:xfrm flipH="1" flipV="1">
            <a:off x="9492638" y="3897642"/>
            <a:ext cx="40386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0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1A62F-37CD-4F86-7914-7C84FFF4E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0763-74B8-2FC8-17F9-36BFAC58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Calibration</a:t>
            </a:r>
          </a:p>
        </p:txBody>
      </p:sp>
      <p:pic>
        <p:nvPicPr>
          <p:cNvPr id="1026" name="Picture 2" descr="World, Camera and Image Coordinates">
            <a:extLst>
              <a:ext uri="{FF2B5EF4-FFF2-40B4-BE49-F238E27FC236}">
                <a16:creationId xmlns:a16="http://schemas.microsoft.com/office/drawing/2014/main" id="{6B7D1AC0-2147-FF97-AB3B-F395E4BDE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7247"/>
            <a:ext cx="7583339" cy="426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mation in a camera. | Download Scientific Diagram">
            <a:extLst>
              <a:ext uri="{FF2B5EF4-FFF2-40B4-BE49-F238E27FC236}">
                <a16:creationId xmlns:a16="http://schemas.microsoft.com/office/drawing/2014/main" id="{65A14A40-3481-A125-32B7-CD74D1BA1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68" y="1690688"/>
            <a:ext cx="6648843" cy="470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05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F513-4B7C-DA9D-D36A-10CF00DC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Optics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2E5940-059D-7C05-A420-4D0B46D3BDFA}"/>
              </a:ext>
            </a:extLst>
          </p:cNvPr>
          <p:cNvSpPr/>
          <p:nvPr/>
        </p:nvSpPr>
        <p:spPr>
          <a:xfrm>
            <a:off x="4861989" y="3800878"/>
            <a:ext cx="449580" cy="2971800"/>
          </a:xfrm>
          <a:prstGeom prst="ellipse">
            <a:avLst/>
          </a:prstGeom>
          <a:solidFill>
            <a:schemeClr val="bg1">
              <a:lumMod val="75000"/>
              <a:alpha val="4368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1F8F5B87-1612-83BB-66EA-D825B6D2A2E9}"/>
              </a:ext>
            </a:extLst>
          </p:cNvPr>
          <p:cNvSpPr/>
          <p:nvPr/>
        </p:nvSpPr>
        <p:spPr>
          <a:xfrm>
            <a:off x="651456" y="4617076"/>
            <a:ext cx="262944" cy="66970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AC3B3F-27C0-2D4B-E1FB-34727BD49E8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82928" y="5286778"/>
            <a:ext cx="80455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407D29-C077-A7D2-A65F-B0EDEE21478F}"/>
              </a:ext>
            </a:extLst>
          </p:cNvPr>
          <p:cNvCxnSpPr>
            <a:stCxn id="6" idx="0"/>
          </p:cNvCxnSpPr>
          <p:nvPr/>
        </p:nvCxnSpPr>
        <p:spPr>
          <a:xfrm>
            <a:off x="782928" y="4617076"/>
            <a:ext cx="8103494" cy="1262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Up Arrow 11">
            <a:extLst>
              <a:ext uri="{FF2B5EF4-FFF2-40B4-BE49-F238E27FC236}">
                <a16:creationId xmlns:a16="http://schemas.microsoft.com/office/drawing/2014/main" id="{031C5771-931C-156B-77A1-46F62D5AF6D1}"/>
              </a:ext>
            </a:extLst>
          </p:cNvPr>
          <p:cNvSpPr/>
          <p:nvPr/>
        </p:nvSpPr>
        <p:spPr>
          <a:xfrm rot="10800000">
            <a:off x="8696995" y="5286779"/>
            <a:ext cx="262944" cy="5924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65B862-9C57-71D5-A7EB-9B3D60B15EB3}"/>
                  </a:ext>
                </a:extLst>
              </p:cNvPr>
              <p:cNvSpPr txBox="1"/>
              <p:nvPr/>
            </p:nvSpPr>
            <p:spPr>
              <a:xfrm>
                <a:off x="1574979" y="1657136"/>
                <a:ext cx="2537041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65B862-9C57-71D5-A7EB-9B3D60B15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79" y="1657136"/>
                <a:ext cx="2537041" cy="627992"/>
              </a:xfrm>
              <a:prstGeom prst="rect">
                <a:avLst/>
              </a:prstGeom>
              <a:blipFill>
                <a:blip r:embed="rId2"/>
                <a:stretch>
                  <a:fillRect r="-199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3D05D3-AD22-5967-CA4A-CAF8F5D04829}"/>
                  </a:ext>
                </a:extLst>
              </p:cNvPr>
              <p:cNvSpPr txBox="1"/>
              <p:nvPr/>
            </p:nvSpPr>
            <p:spPr>
              <a:xfrm>
                <a:off x="6239814" y="1751403"/>
                <a:ext cx="5021375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3D05D3-AD22-5967-CA4A-CAF8F5D04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814" y="1751403"/>
                <a:ext cx="5021375" cy="809581"/>
              </a:xfrm>
              <a:prstGeom prst="rect">
                <a:avLst/>
              </a:prstGeom>
              <a:blipFill>
                <a:blip r:embed="rId3"/>
                <a:stretch>
                  <a:fillRect l="-1263" t="-127692" r="-505" b="-19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E91F96-71A3-5A1F-20C8-F686FB8933E9}"/>
                  </a:ext>
                </a:extLst>
              </p:cNvPr>
              <p:cNvSpPr txBox="1"/>
              <p:nvPr/>
            </p:nvSpPr>
            <p:spPr>
              <a:xfrm>
                <a:off x="8289698" y="1131173"/>
                <a:ext cx="2357800" cy="501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E91F96-71A3-5A1F-20C8-F686FB893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698" y="1131173"/>
                <a:ext cx="2357800" cy="501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999C6F-B6B5-04FF-EA46-44B05FF1C520}"/>
                  </a:ext>
                </a:extLst>
              </p:cNvPr>
              <p:cNvSpPr txBox="1"/>
              <p:nvPr/>
            </p:nvSpPr>
            <p:spPr>
              <a:xfrm>
                <a:off x="2026956" y="4321034"/>
                <a:ext cx="2325508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999C6F-B6B5-04FF-EA46-44B05FF1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956" y="4321034"/>
                <a:ext cx="2325508" cy="318677"/>
              </a:xfrm>
              <a:prstGeom prst="rect">
                <a:avLst/>
              </a:prstGeom>
              <a:blipFill>
                <a:blip r:embed="rId5"/>
                <a:stretch>
                  <a:fillRect l="-1630" t="-15385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5F7203-2E00-B78B-D890-15FEBCE6E483}"/>
                  </a:ext>
                </a:extLst>
              </p:cNvPr>
              <p:cNvSpPr txBox="1"/>
              <p:nvPr/>
            </p:nvSpPr>
            <p:spPr>
              <a:xfrm>
                <a:off x="5718866" y="4336248"/>
                <a:ext cx="2570832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5F7203-2E00-B78B-D890-15FEBCE6E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866" y="4336248"/>
                <a:ext cx="2570832" cy="318677"/>
              </a:xfrm>
              <a:prstGeom prst="rect">
                <a:avLst/>
              </a:prstGeom>
              <a:blipFill>
                <a:blip r:embed="rId6"/>
                <a:stretch>
                  <a:fillRect l="-2956" t="-15385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5D894A7-A150-3448-9D68-FA5BCD90D01E}"/>
              </a:ext>
            </a:extLst>
          </p:cNvPr>
          <p:cNvSpPr txBox="1"/>
          <p:nvPr/>
        </p:nvSpPr>
        <p:spPr>
          <a:xfrm>
            <a:off x="6096000" y="2672531"/>
            <a:ext cx="558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Solving for the spherical wave propagation at point (</a:t>
            </a:r>
            <a:r>
              <a:rPr lang="en-US" dirty="0" err="1"/>
              <a:t>x,y</a:t>
            </a:r>
            <a:r>
              <a:rPr lang="en-US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D73DCB-6929-4529-0FF7-2B3BAC444DEA}"/>
                  </a:ext>
                </a:extLst>
              </p:cNvPr>
              <p:cNvSpPr txBox="1"/>
              <p:nvPr/>
            </p:nvSpPr>
            <p:spPr>
              <a:xfrm>
                <a:off x="1080350" y="2560984"/>
                <a:ext cx="3272114" cy="606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D73DCB-6929-4529-0FF7-2B3BAC444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50" y="2560984"/>
                <a:ext cx="3272114" cy="606513"/>
              </a:xfrm>
              <a:prstGeom prst="rect">
                <a:avLst/>
              </a:prstGeom>
              <a:blipFill>
                <a:blip r:embed="rId7"/>
                <a:stretch>
                  <a:fillRect l="-386" r="-1544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09626C2-61E0-7F8C-D5F7-5478F7E1E9D7}"/>
              </a:ext>
            </a:extLst>
          </p:cNvPr>
          <p:cNvSpPr txBox="1"/>
          <p:nvPr/>
        </p:nvSpPr>
        <p:spPr>
          <a:xfrm>
            <a:off x="1100311" y="5766124"/>
            <a:ext cx="3374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Free-space propagation of the light wave is a Fourier Transform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077D5-0608-18C0-F038-343F7FF5D43B}"/>
              </a:ext>
            </a:extLst>
          </p:cNvPr>
          <p:cNvSpPr txBox="1"/>
          <p:nvPr/>
        </p:nvSpPr>
        <p:spPr>
          <a:xfrm>
            <a:off x="5548839" y="5795713"/>
            <a:ext cx="3374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confocal lens is an inverse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251087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4E14F-8E2E-66CD-0EFA-8806AE672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1A95-2388-86ED-1E03-207D161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Optics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5259C1-D275-614D-C4E7-7CA7B31833C6}"/>
              </a:ext>
            </a:extLst>
          </p:cNvPr>
          <p:cNvSpPr/>
          <p:nvPr/>
        </p:nvSpPr>
        <p:spPr>
          <a:xfrm>
            <a:off x="5572796" y="2723844"/>
            <a:ext cx="449580" cy="2971800"/>
          </a:xfrm>
          <a:prstGeom prst="ellipse">
            <a:avLst/>
          </a:prstGeom>
          <a:solidFill>
            <a:schemeClr val="bg1">
              <a:lumMod val="75000"/>
              <a:alpha val="4368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9C87C08A-EB1F-0707-9C0B-9668368FDBFC}"/>
              </a:ext>
            </a:extLst>
          </p:cNvPr>
          <p:cNvSpPr/>
          <p:nvPr/>
        </p:nvSpPr>
        <p:spPr>
          <a:xfrm>
            <a:off x="1520780" y="3515933"/>
            <a:ext cx="262944" cy="66970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6148A6-2BE6-C1D2-B8BC-6C297C0EAEB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652252" y="4185635"/>
            <a:ext cx="80455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846712-DB3C-F440-9417-8E1D1E109C77}"/>
              </a:ext>
            </a:extLst>
          </p:cNvPr>
          <p:cNvCxnSpPr>
            <a:stCxn id="6" idx="0"/>
          </p:cNvCxnSpPr>
          <p:nvPr/>
        </p:nvCxnSpPr>
        <p:spPr>
          <a:xfrm>
            <a:off x="1652252" y="3515933"/>
            <a:ext cx="8103494" cy="1262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Up Arrow 11">
            <a:extLst>
              <a:ext uri="{FF2B5EF4-FFF2-40B4-BE49-F238E27FC236}">
                <a16:creationId xmlns:a16="http://schemas.microsoft.com/office/drawing/2014/main" id="{9855DB0C-DA9F-1DC4-9662-5B4DCDCE942E}"/>
              </a:ext>
            </a:extLst>
          </p:cNvPr>
          <p:cNvSpPr/>
          <p:nvPr/>
        </p:nvSpPr>
        <p:spPr>
          <a:xfrm rot="10800000">
            <a:off x="9566319" y="4185636"/>
            <a:ext cx="262944" cy="5924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020B19-F475-DAD7-B7C0-027ED3D6C307}"/>
                  </a:ext>
                </a:extLst>
              </p:cNvPr>
              <p:cNvSpPr txBox="1"/>
              <p:nvPr/>
            </p:nvSpPr>
            <p:spPr>
              <a:xfrm>
                <a:off x="1724303" y="2405167"/>
                <a:ext cx="2325508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020B19-F475-DAD7-B7C0-027ED3D6C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303" y="2405167"/>
                <a:ext cx="2325508" cy="318677"/>
              </a:xfrm>
              <a:prstGeom prst="rect">
                <a:avLst/>
              </a:prstGeom>
              <a:blipFill>
                <a:blip r:embed="rId2"/>
                <a:stretch>
                  <a:fillRect l="-1630" t="-15385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1EE9AE-222D-E856-FC85-C14C14CBA2CF}"/>
                  </a:ext>
                </a:extLst>
              </p:cNvPr>
              <p:cNvSpPr txBox="1"/>
              <p:nvPr/>
            </p:nvSpPr>
            <p:spPr>
              <a:xfrm>
                <a:off x="6656275" y="2435960"/>
                <a:ext cx="2570832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1EE9AE-222D-E856-FC85-C14C14CBA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75" y="2435960"/>
                <a:ext cx="2570832" cy="318677"/>
              </a:xfrm>
              <a:prstGeom prst="rect">
                <a:avLst/>
              </a:prstGeom>
              <a:blipFill>
                <a:blip r:embed="rId3"/>
                <a:stretch>
                  <a:fillRect l="-3448" t="-16000" b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p Arrow 2">
            <a:extLst>
              <a:ext uri="{FF2B5EF4-FFF2-40B4-BE49-F238E27FC236}">
                <a16:creationId xmlns:a16="http://schemas.microsoft.com/office/drawing/2014/main" id="{7605DCDA-2C5D-7285-CB5F-945C62DEF032}"/>
              </a:ext>
            </a:extLst>
          </p:cNvPr>
          <p:cNvSpPr/>
          <p:nvPr/>
        </p:nvSpPr>
        <p:spPr>
          <a:xfrm>
            <a:off x="5286777" y="1989786"/>
            <a:ext cx="154547" cy="207993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A146FEA0-1B49-95FD-131D-6B454C6941A6}"/>
              </a:ext>
            </a:extLst>
          </p:cNvPr>
          <p:cNvSpPr/>
          <p:nvPr/>
        </p:nvSpPr>
        <p:spPr>
          <a:xfrm rot="10800000">
            <a:off x="5286777" y="4291888"/>
            <a:ext cx="154547" cy="207993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ED190-5B29-6E9B-C770-DA84549AD228}"/>
              </a:ext>
            </a:extLst>
          </p:cNvPr>
          <p:cNvSpPr txBox="1"/>
          <p:nvPr/>
        </p:nvSpPr>
        <p:spPr>
          <a:xfrm>
            <a:off x="4751575" y="1702010"/>
            <a:ext cx="2203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Higher spatial frequencies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5B682-B03C-DE25-3509-70485FD7E59E}"/>
              </a:ext>
            </a:extLst>
          </p:cNvPr>
          <p:cNvSpPr txBox="1"/>
          <p:nvPr/>
        </p:nvSpPr>
        <p:spPr>
          <a:xfrm>
            <a:off x="4772396" y="6324190"/>
            <a:ext cx="2203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Higher spatial frequencies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5E9A92-1251-3F9E-2889-6B45AACFF338}"/>
              </a:ext>
            </a:extLst>
          </p:cNvPr>
          <p:cNvSpPr txBox="1"/>
          <p:nvPr/>
        </p:nvSpPr>
        <p:spPr>
          <a:xfrm>
            <a:off x="4668591" y="4000875"/>
            <a:ext cx="2012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Low spatial frequencies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C2C7E5-868D-1375-DDE1-98E9B31EEF75}"/>
              </a:ext>
            </a:extLst>
          </p:cNvPr>
          <p:cNvCxnSpPr/>
          <p:nvPr/>
        </p:nvCxnSpPr>
        <p:spPr>
          <a:xfrm flipV="1">
            <a:off x="1783724" y="2279561"/>
            <a:ext cx="4069723" cy="1867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87E1F3-31DE-7B0C-47F2-D8920BC63B5F}"/>
              </a:ext>
            </a:extLst>
          </p:cNvPr>
          <p:cNvCxnSpPr>
            <a:cxnSpLocks/>
          </p:cNvCxnSpPr>
          <p:nvPr/>
        </p:nvCxnSpPr>
        <p:spPr>
          <a:xfrm>
            <a:off x="1765963" y="4223344"/>
            <a:ext cx="4087484" cy="1987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D4A7DE-A5F1-D1CB-E41E-BEA9B944AD2C}"/>
              </a:ext>
            </a:extLst>
          </p:cNvPr>
          <p:cNvCxnSpPr>
            <a:cxnSpLocks/>
          </p:cNvCxnSpPr>
          <p:nvPr/>
        </p:nvCxnSpPr>
        <p:spPr>
          <a:xfrm>
            <a:off x="1839426" y="4204197"/>
            <a:ext cx="3958160" cy="1101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EA74F5-115A-D978-CB38-0D65DF3974AB}"/>
              </a:ext>
            </a:extLst>
          </p:cNvPr>
          <p:cNvCxnSpPr>
            <a:cxnSpLocks/>
          </p:cNvCxnSpPr>
          <p:nvPr/>
        </p:nvCxnSpPr>
        <p:spPr>
          <a:xfrm flipV="1">
            <a:off x="1839426" y="3196834"/>
            <a:ext cx="3958160" cy="972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F0FAC4-2F69-D469-0157-51B6BDF18103}"/>
              </a:ext>
            </a:extLst>
          </p:cNvPr>
          <p:cNvCxnSpPr>
            <a:cxnSpLocks/>
          </p:cNvCxnSpPr>
          <p:nvPr/>
        </p:nvCxnSpPr>
        <p:spPr>
          <a:xfrm>
            <a:off x="5797586" y="3204678"/>
            <a:ext cx="3700583" cy="958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65BF1A-6E10-072C-0425-0C35F72CF991}"/>
              </a:ext>
            </a:extLst>
          </p:cNvPr>
          <p:cNvCxnSpPr>
            <a:cxnSpLocks/>
          </p:cNvCxnSpPr>
          <p:nvPr/>
        </p:nvCxnSpPr>
        <p:spPr>
          <a:xfrm flipV="1">
            <a:off x="5815268" y="4209744"/>
            <a:ext cx="3618507" cy="1094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2AED253-5B04-0C08-02CC-DBB0CD71BCC9}"/>
              </a:ext>
            </a:extLst>
          </p:cNvPr>
          <p:cNvSpPr txBox="1"/>
          <p:nvPr/>
        </p:nvSpPr>
        <p:spPr>
          <a:xfrm>
            <a:off x="5764169" y="201984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10344C-CB2A-B860-5F63-FC5E0366BDA6}"/>
              </a:ext>
            </a:extLst>
          </p:cNvPr>
          <p:cNvSpPr txBox="1"/>
          <p:nvPr/>
        </p:nvSpPr>
        <p:spPr>
          <a:xfrm>
            <a:off x="5742948" y="595526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A99B13-AB0B-A452-FCBB-B54F6A236634}"/>
              </a:ext>
            </a:extLst>
          </p:cNvPr>
          <p:cNvSpPr txBox="1"/>
          <p:nvPr/>
        </p:nvSpPr>
        <p:spPr>
          <a:xfrm>
            <a:off x="6707305" y="5097162"/>
            <a:ext cx="3604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 ideal lens is a top-hat </a:t>
            </a:r>
          </a:p>
          <a:p>
            <a:r>
              <a:rPr lang="en-US" b="1" dirty="0"/>
              <a:t>low-pass-filter (multiplication) </a:t>
            </a:r>
          </a:p>
          <a:p>
            <a:r>
              <a:rPr lang="en-US" b="1" dirty="0"/>
              <a:t>in the spatial-frequency domain  </a:t>
            </a:r>
          </a:p>
        </p:txBody>
      </p:sp>
    </p:spTree>
    <p:extLst>
      <p:ext uri="{BB962C8B-B14F-4D97-AF65-F5344CB8AC3E}">
        <p14:creationId xmlns:p14="http://schemas.microsoft.com/office/powerpoint/2010/main" val="223489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EAB34-655B-924D-7E56-3D948BD93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39FD-E237-66D0-3D75-0748ECD7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Optics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6660C9-6EC5-8B65-7CA2-C65AC93832E6}"/>
              </a:ext>
            </a:extLst>
          </p:cNvPr>
          <p:cNvSpPr/>
          <p:nvPr/>
        </p:nvSpPr>
        <p:spPr>
          <a:xfrm>
            <a:off x="5572796" y="2723844"/>
            <a:ext cx="449580" cy="2971800"/>
          </a:xfrm>
          <a:prstGeom prst="ellipse">
            <a:avLst/>
          </a:prstGeom>
          <a:solidFill>
            <a:schemeClr val="bg1">
              <a:lumMod val="75000"/>
              <a:alpha val="4368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B47531-E1F6-0661-3C21-849D156086CD}"/>
              </a:ext>
            </a:extLst>
          </p:cNvPr>
          <p:cNvCxnSpPr>
            <a:cxnSpLocks/>
          </p:cNvCxnSpPr>
          <p:nvPr/>
        </p:nvCxnSpPr>
        <p:spPr>
          <a:xfrm>
            <a:off x="1652252" y="4185635"/>
            <a:ext cx="80455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B1F581-506E-7CEB-86FF-47BE500BDBB3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1839426" y="4204197"/>
            <a:ext cx="3958160" cy="1491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ADB9E5-DCF1-A44F-9C80-27762D2D7192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839426" y="2723844"/>
            <a:ext cx="3958160" cy="14451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1E3D78E-A1D6-4B60-52C4-72D8F2A268B1}"/>
              </a:ext>
            </a:extLst>
          </p:cNvPr>
          <p:cNvSpPr txBox="1"/>
          <p:nvPr/>
        </p:nvSpPr>
        <p:spPr>
          <a:xfrm>
            <a:off x="6707305" y="5097162"/>
            <a:ext cx="3604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 ideal lens is a top-hat </a:t>
            </a:r>
          </a:p>
          <a:p>
            <a:r>
              <a:rPr lang="en-US" b="1" dirty="0"/>
              <a:t>low-pass-filter (multiplication) </a:t>
            </a:r>
          </a:p>
          <a:p>
            <a:r>
              <a:rPr lang="en-US" b="1" dirty="0"/>
              <a:t>in the spatial-frequency domain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B1EBA4-189F-D04E-4C8F-63F603537D58}"/>
                  </a:ext>
                </a:extLst>
              </p:cNvPr>
              <p:cNvSpPr txBox="1"/>
              <p:nvPr/>
            </p:nvSpPr>
            <p:spPr>
              <a:xfrm>
                <a:off x="1839426" y="1854449"/>
                <a:ext cx="1589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B1EBA4-189F-D04E-4C8F-63F603537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426" y="1854449"/>
                <a:ext cx="1589538" cy="276999"/>
              </a:xfrm>
              <a:prstGeom prst="rect">
                <a:avLst/>
              </a:prstGeom>
              <a:blipFill>
                <a:blip r:embed="rId2"/>
                <a:stretch>
                  <a:fillRect l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48CB77-0C86-2FF3-F65F-7A893FF6E3B4}"/>
                  </a:ext>
                </a:extLst>
              </p:cNvPr>
              <p:cNvSpPr txBox="1"/>
              <p:nvPr/>
            </p:nvSpPr>
            <p:spPr>
              <a:xfrm>
                <a:off x="1839426" y="2319308"/>
                <a:ext cx="2604367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48CB77-0C86-2FF3-F65F-7A893FF6E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426" y="2319308"/>
                <a:ext cx="2604367" cy="567143"/>
              </a:xfrm>
              <a:prstGeom prst="rect">
                <a:avLst/>
              </a:prstGeom>
              <a:blipFill>
                <a:blip r:embed="rId3"/>
                <a:stretch>
                  <a:fillRect l="-1456" t="-217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C83A883-C6D7-DBAA-6DD0-4F1AB5813F31}"/>
              </a:ext>
            </a:extLst>
          </p:cNvPr>
          <p:cNvSpPr txBox="1"/>
          <p:nvPr/>
        </p:nvSpPr>
        <p:spPr>
          <a:xfrm>
            <a:off x="3691708" y="3481442"/>
            <a:ext cx="15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(focal length)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30F13338-6510-A202-8194-4AB524A55164}"/>
              </a:ext>
            </a:extLst>
          </p:cNvPr>
          <p:cNvSpPr/>
          <p:nvPr/>
        </p:nvSpPr>
        <p:spPr>
          <a:xfrm rot="16200000">
            <a:off x="3633852" y="2028714"/>
            <a:ext cx="392806" cy="3958160"/>
          </a:xfrm>
          <a:prstGeom prst="rightBrace">
            <a:avLst>
              <a:gd name="adj1" fmla="val 8333"/>
              <a:gd name="adj2" fmla="val 6073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A0E16B-8E23-9AFA-10F6-1CFC5FB14E74}"/>
              </a:ext>
            </a:extLst>
          </p:cNvPr>
          <p:cNvSpPr txBox="1"/>
          <p:nvPr/>
        </p:nvSpPr>
        <p:spPr>
          <a:xfrm>
            <a:off x="6469234" y="3626725"/>
            <a:ext cx="1890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(lens diameter)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AAD7D86B-3355-49C9-5464-8A4FD978553B}"/>
              </a:ext>
            </a:extLst>
          </p:cNvPr>
          <p:cNvSpPr/>
          <p:nvPr/>
        </p:nvSpPr>
        <p:spPr>
          <a:xfrm>
            <a:off x="6071872" y="2723843"/>
            <a:ext cx="347866" cy="2971777"/>
          </a:xfrm>
          <a:prstGeom prst="rightBrace">
            <a:avLst>
              <a:gd name="adj1" fmla="val 8333"/>
              <a:gd name="adj2" fmla="val 361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7081CB-F8CC-2569-6FDB-10B9C8949E13}"/>
                  </a:ext>
                </a:extLst>
              </p:cNvPr>
              <p:cNvSpPr txBox="1"/>
              <p:nvPr/>
            </p:nvSpPr>
            <p:spPr>
              <a:xfrm>
                <a:off x="2692029" y="3749305"/>
                <a:ext cx="4495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7081CB-F8CC-2569-6FDB-10B9C8949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029" y="3749305"/>
                <a:ext cx="4495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>
            <a:extLst>
              <a:ext uri="{FF2B5EF4-FFF2-40B4-BE49-F238E27FC236}">
                <a16:creationId xmlns:a16="http://schemas.microsoft.com/office/drawing/2014/main" id="{8F94EC4A-929B-BC6E-253F-28D037E93FF5}"/>
              </a:ext>
            </a:extLst>
          </p:cNvPr>
          <p:cNvSpPr/>
          <p:nvPr/>
        </p:nvSpPr>
        <p:spPr>
          <a:xfrm>
            <a:off x="2319320" y="3901054"/>
            <a:ext cx="540913" cy="587725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60F0B4-F295-FE97-0D3D-0E1DCE1D2A23}"/>
                  </a:ext>
                </a:extLst>
              </p:cNvPr>
              <p:cNvSpPr txBox="1"/>
              <p:nvPr/>
            </p:nvSpPr>
            <p:spPr>
              <a:xfrm>
                <a:off x="362987" y="5278095"/>
                <a:ext cx="3106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Index of refraction (air = 1)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60F0B4-F295-FE97-0D3D-0E1DCE1D2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87" y="5278095"/>
                <a:ext cx="3106491" cy="369332"/>
              </a:xfrm>
              <a:prstGeom prst="rect">
                <a:avLst/>
              </a:prstGeom>
              <a:blipFill>
                <a:blip r:embed="rId5"/>
                <a:stretch>
                  <a:fillRect t="-6667" r="-8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D54C70-CEE9-1988-2565-02EDEBE2E1C0}"/>
                  </a:ext>
                </a:extLst>
              </p:cNvPr>
              <p:cNvSpPr txBox="1"/>
              <p:nvPr/>
            </p:nvSpPr>
            <p:spPr>
              <a:xfrm>
                <a:off x="-1035709" y="1413027"/>
                <a:ext cx="6098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𝑵𝒖𝒎𝒆𝒓𝒊𝒄𝒂𝒍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𝑨𝒑𝒆𝒓𝒕𝒖𝒓𝒆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D54C70-CEE9-1988-2565-02EDEBE2E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5709" y="1413027"/>
                <a:ext cx="609814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4DA254-ECEB-9FC1-B58B-FA575FEFDFCB}"/>
                  </a:ext>
                </a:extLst>
              </p:cNvPr>
              <p:cNvSpPr txBox="1"/>
              <p:nvPr/>
            </p:nvSpPr>
            <p:spPr>
              <a:xfrm>
                <a:off x="7020863" y="911292"/>
                <a:ext cx="1557734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4DA254-ECEB-9FC1-B58B-FA575FEFD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863" y="911292"/>
                <a:ext cx="1557734" cy="524182"/>
              </a:xfrm>
              <a:prstGeom prst="rect">
                <a:avLst/>
              </a:prstGeom>
              <a:blipFill>
                <a:blip r:embed="rId7"/>
                <a:stretch>
                  <a:fillRect l="-2419" t="-2381" r="-322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093A76F9-F7D3-3014-5845-129E80D895D9}"/>
              </a:ext>
            </a:extLst>
          </p:cNvPr>
          <p:cNvSpPr txBox="1"/>
          <p:nvPr/>
        </p:nvSpPr>
        <p:spPr>
          <a:xfrm>
            <a:off x="8912795" y="916366"/>
            <a:ext cx="2332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Diffraction resolution </a:t>
            </a:r>
          </a:p>
          <a:p>
            <a:r>
              <a:rPr lang="en-US" dirty="0"/>
              <a:t>limit of a microscope</a:t>
            </a:r>
          </a:p>
        </p:txBody>
      </p:sp>
      <p:pic>
        <p:nvPicPr>
          <p:cNvPr id="3074" name="Picture 2" descr="Lateral plane view of the PSF for a circular aperture">
            <a:extLst>
              <a:ext uri="{FF2B5EF4-FFF2-40B4-BE49-F238E27FC236}">
                <a16:creationId xmlns:a16="http://schemas.microsoft.com/office/drawing/2014/main" id="{A6B98E98-DE63-03BF-3683-5B6865ED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33" y="1688904"/>
            <a:ext cx="3221865" cy="148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41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C75C-AC64-0DF9-6538-C91D0635B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8A48-F00D-959D-836A-48D81DFD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Optics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938A60-4570-3BFF-790C-3209E0785DF7}"/>
              </a:ext>
            </a:extLst>
          </p:cNvPr>
          <p:cNvSpPr/>
          <p:nvPr/>
        </p:nvSpPr>
        <p:spPr>
          <a:xfrm>
            <a:off x="4414952" y="3557545"/>
            <a:ext cx="449580" cy="2971800"/>
          </a:xfrm>
          <a:prstGeom prst="ellipse">
            <a:avLst/>
          </a:prstGeom>
          <a:solidFill>
            <a:schemeClr val="bg1">
              <a:lumMod val="75000"/>
              <a:alpha val="4368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648486-D027-1DE1-A8D3-D08B489BB220}"/>
              </a:ext>
            </a:extLst>
          </p:cNvPr>
          <p:cNvCxnSpPr>
            <a:cxnSpLocks/>
          </p:cNvCxnSpPr>
          <p:nvPr/>
        </p:nvCxnSpPr>
        <p:spPr>
          <a:xfrm>
            <a:off x="385404" y="5035988"/>
            <a:ext cx="89582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565D41-4685-5C86-03C2-561E8F145DF0}"/>
                  </a:ext>
                </a:extLst>
              </p:cNvPr>
              <p:cNvSpPr txBox="1"/>
              <p:nvPr/>
            </p:nvSpPr>
            <p:spPr>
              <a:xfrm>
                <a:off x="566459" y="3238868"/>
                <a:ext cx="2325508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565D41-4685-5C86-03C2-561E8F145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59" y="3238868"/>
                <a:ext cx="2325508" cy="318677"/>
              </a:xfrm>
              <a:prstGeom prst="rect">
                <a:avLst/>
              </a:prstGeom>
              <a:blipFill>
                <a:blip r:embed="rId2"/>
                <a:stretch>
                  <a:fillRect l="-1630" t="-11111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0A394E-623C-8EE6-0E0E-1B0A205FADE9}"/>
                  </a:ext>
                </a:extLst>
              </p:cNvPr>
              <p:cNvSpPr txBox="1"/>
              <p:nvPr/>
            </p:nvSpPr>
            <p:spPr>
              <a:xfrm>
                <a:off x="5498431" y="3269661"/>
                <a:ext cx="2570832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0A394E-623C-8EE6-0E0E-1B0A205F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431" y="3269661"/>
                <a:ext cx="2570832" cy="318677"/>
              </a:xfrm>
              <a:prstGeom prst="rect">
                <a:avLst/>
              </a:prstGeom>
              <a:blipFill>
                <a:blip r:embed="rId3"/>
                <a:stretch>
                  <a:fillRect l="-2941" t="-15385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9D02B4-406C-B0E4-C8FA-93BEADE08E43}"/>
              </a:ext>
            </a:extLst>
          </p:cNvPr>
          <p:cNvCxnSpPr>
            <a:cxnSpLocks/>
          </p:cNvCxnSpPr>
          <p:nvPr/>
        </p:nvCxnSpPr>
        <p:spPr>
          <a:xfrm>
            <a:off x="681582" y="5037898"/>
            <a:ext cx="3958160" cy="1101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A1FDAE-7B47-9B31-4631-818A3C74512A}"/>
              </a:ext>
            </a:extLst>
          </p:cNvPr>
          <p:cNvCxnSpPr>
            <a:cxnSpLocks/>
          </p:cNvCxnSpPr>
          <p:nvPr/>
        </p:nvCxnSpPr>
        <p:spPr>
          <a:xfrm flipV="1">
            <a:off x="681582" y="4030535"/>
            <a:ext cx="3958160" cy="972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7979F1-838E-4002-8A1A-43F4148E2607}"/>
              </a:ext>
            </a:extLst>
          </p:cNvPr>
          <p:cNvCxnSpPr>
            <a:cxnSpLocks/>
          </p:cNvCxnSpPr>
          <p:nvPr/>
        </p:nvCxnSpPr>
        <p:spPr>
          <a:xfrm>
            <a:off x="4639742" y="4038379"/>
            <a:ext cx="3700583" cy="958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E5FCEA-B2CB-08F1-AA1F-6682DB86C0D1}"/>
              </a:ext>
            </a:extLst>
          </p:cNvPr>
          <p:cNvCxnSpPr>
            <a:cxnSpLocks/>
          </p:cNvCxnSpPr>
          <p:nvPr/>
        </p:nvCxnSpPr>
        <p:spPr>
          <a:xfrm flipV="1">
            <a:off x="4657424" y="5035988"/>
            <a:ext cx="3677534" cy="1101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CC8825-745A-410B-4C86-627D2E57A7CC}"/>
              </a:ext>
            </a:extLst>
          </p:cNvPr>
          <p:cNvSpPr txBox="1"/>
          <p:nvPr/>
        </p:nvSpPr>
        <p:spPr>
          <a:xfrm>
            <a:off x="5549461" y="5930863"/>
            <a:ext cx="3604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 ideal lens is a top-hat </a:t>
            </a:r>
          </a:p>
          <a:p>
            <a:r>
              <a:rPr lang="en-US" b="1" dirty="0"/>
              <a:t>low-pass-filter (multiplication) </a:t>
            </a:r>
          </a:p>
          <a:p>
            <a:r>
              <a:rPr lang="en-US" b="1" dirty="0"/>
              <a:t>in the spatial-frequency domain 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C97842-F7EB-5556-6FD6-EBD016F22B52}"/>
              </a:ext>
            </a:extLst>
          </p:cNvPr>
          <p:cNvCxnSpPr>
            <a:cxnSpLocks/>
          </p:cNvCxnSpPr>
          <p:nvPr/>
        </p:nvCxnSpPr>
        <p:spPr>
          <a:xfrm flipV="1">
            <a:off x="699264" y="4426909"/>
            <a:ext cx="3921401" cy="591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B7ECD5-4F76-19C9-EA64-3E99D2AEC433}"/>
              </a:ext>
            </a:extLst>
          </p:cNvPr>
          <p:cNvCxnSpPr>
            <a:cxnSpLocks/>
          </p:cNvCxnSpPr>
          <p:nvPr/>
        </p:nvCxnSpPr>
        <p:spPr>
          <a:xfrm>
            <a:off x="4620665" y="4426909"/>
            <a:ext cx="3709838" cy="591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E327D3-E119-9C5D-5082-BDB0C25DB2D2}"/>
              </a:ext>
            </a:extLst>
          </p:cNvPr>
          <p:cNvCxnSpPr>
            <a:cxnSpLocks/>
          </p:cNvCxnSpPr>
          <p:nvPr/>
        </p:nvCxnSpPr>
        <p:spPr>
          <a:xfrm flipV="1">
            <a:off x="4620665" y="5024671"/>
            <a:ext cx="3695216" cy="663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98C1D8-28BF-046A-7EA4-E4F02CC853D6}"/>
              </a:ext>
            </a:extLst>
          </p:cNvPr>
          <p:cNvCxnSpPr>
            <a:cxnSpLocks/>
          </p:cNvCxnSpPr>
          <p:nvPr/>
        </p:nvCxnSpPr>
        <p:spPr>
          <a:xfrm>
            <a:off x="705114" y="5030055"/>
            <a:ext cx="3896474" cy="6576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CD7EBC-9E10-EBCF-559C-0697E4200E82}"/>
              </a:ext>
            </a:extLst>
          </p:cNvPr>
          <p:cNvCxnSpPr>
            <a:cxnSpLocks/>
          </p:cNvCxnSpPr>
          <p:nvPr/>
        </p:nvCxnSpPr>
        <p:spPr>
          <a:xfrm flipV="1">
            <a:off x="683121" y="4686986"/>
            <a:ext cx="3918467" cy="311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1BBDB2-B7B2-22D0-A7E8-50C5CCB3E186}"/>
              </a:ext>
            </a:extLst>
          </p:cNvPr>
          <p:cNvCxnSpPr>
            <a:cxnSpLocks/>
          </p:cNvCxnSpPr>
          <p:nvPr/>
        </p:nvCxnSpPr>
        <p:spPr>
          <a:xfrm flipV="1">
            <a:off x="4601588" y="5005144"/>
            <a:ext cx="3698150" cy="336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C60DFA-E595-426A-9D96-729452EEC793}"/>
              </a:ext>
            </a:extLst>
          </p:cNvPr>
          <p:cNvCxnSpPr>
            <a:cxnSpLocks/>
          </p:cNvCxnSpPr>
          <p:nvPr/>
        </p:nvCxnSpPr>
        <p:spPr>
          <a:xfrm>
            <a:off x="688971" y="5010528"/>
            <a:ext cx="3905638" cy="349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AEAD1B2-D355-E1F1-ACF9-9F6B2AA7A135}"/>
              </a:ext>
            </a:extLst>
          </p:cNvPr>
          <p:cNvCxnSpPr>
            <a:cxnSpLocks/>
          </p:cNvCxnSpPr>
          <p:nvPr/>
        </p:nvCxnSpPr>
        <p:spPr>
          <a:xfrm>
            <a:off x="4594609" y="4683645"/>
            <a:ext cx="3628552" cy="333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F749915-ACF1-0130-4E5B-DE5A6C4BD8B5}"/>
                  </a:ext>
                </a:extLst>
              </p:cNvPr>
              <p:cNvSpPr txBox="1"/>
              <p:nvPr/>
            </p:nvSpPr>
            <p:spPr>
              <a:xfrm>
                <a:off x="2608465" y="2299110"/>
                <a:ext cx="4097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photo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𝑜𝑏𝑗𝑒𝑐𝑡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F749915-ACF1-0130-4E5B-DE5A6C4BD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65" y="2299110"/>
                <a:ext cx="4097917" cy="276999"/>
              </a:xfrm>
              <a:prstGeom prst="rect">
                <a:avLst/>
              </a:prstGeom>
              <a:blipFill>
                <a:blip r:embed="rId4"/>
                <a:stretch>
                  <a:fillRect l="-3715" t="-20833" r="-2786" b="-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9140F45-AA6E-C82A-A2B2-A9A789446600}"/>
                  </a:ext>
                </a:extLst>
              </p:cNvPr>
              <p:cNvSpPr txBox="1"/>
              <p:nvPr/>
            </p:nvSpPr>
            <p:spPr>
              <a:xfrm>
                <a:off x="2297935" y="1629139"/>
                <a:ext cx="4957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photo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𝑜𝑏𝑗𝑒𝑐𝑡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9140F45-AA6E-C82A-A2B2-A9A789446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935" y="1629139"/>
                <a:ext cx="4957255" cy="276999"/>
              </a:xfrm>
              <a:prstGeom prst="rect">
                <a:avLst/>
              </a:prstGeom>
              <a:blipFill>
                <a:blip r:embed="rId5"/>
                <a:stretch>
                  <a:fillRect l="-2806" t="-2608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2" descr="Lateral plane view of the PSF for a circular aperture">
            <a:extLst>
              <a:ext uri="{FF2B5EF4-FFF2-40B4-BE49-F238E27FC236}">
                <a16:creationId xmlns:a16="http://schemas.microsoft.com/office/drawing/2014/main" id="{4C2056AF-DD7E-8D3D-F758-DC78E758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874" y="3535200"/>
            <a:ext cx="3221865" cy="148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70E68BE-AC94-ABCD-A4FF-0E5E40F94BC7}"/>
              </a:ext>
            </a:extLst>
          </p:cNvPr>
          <p:cNvSpPr/>
          <p:nvPr/>
        </p:nvSpPr>
        <p:spPr>
          <a:xfrm>
            <a:off x="130121" y="3817622"/>
            <a:ext cx="1004552" cy="1064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157A8D5-33CC-8C27-F936-05A970F51C22}"/>
              </a:ext>
            </a:extLst>
          </p:cNvPr>
          <p:cNvSpPr/>
          <p:nvPr/>
        </p:nvSpPr>
        <p:spPr>
          <a:xfrm>
            <a:off x="538919" y="4250234"/>
            <a:ext cx="186955" cy="19962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1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C9D43-8B18-5CCB-4687-2B83A189E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545F-5022-2842-290E-4E74FC1E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Optics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2B2577-8C96-4898-D794-142F052CB35E}"/>
              </a:ext>
            </a:extLst>
          </p:cNvPr>
          <p:cNvSpPr/>
          <p:nvPr/>
        </p:nvSpPr>
        <p:spPr>
          <a:xfrm>
            <a:off x="4414952" y="3557545"/>
            <a:ext cx="449580" cy="2971800"/>
          </a:xfrm>
          <a:prstGeom prst="ellipse">
            <a:avLst/>
          </a:prstGeom>
          <a:solidFill>
            <a:schemeClr val="bg1">
              <a:lumMod val="75000"/>
              <a:alpha val="4368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E06336-0E7A-31E5-44D8-92C5016AD60E}"/>
              </a:ext>
            </a:extLst>
          </p:cNvPr>
          <p:cNvCxnSpPr>
            <a:cxnSpLocks/>
          </p:cNvCxnSpPr>
          <p:nvPr/>
        </p:nvCxnSpPr>
        <p:spPr>
          <a:xfrm flipV="1">
            <a:off x="212501" y="5004031"/>
            <a:ext cx="9427336" cy="3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E1286A-5CDD-993F-5DBA-88AAFDAD4D31}"/>
              </a:ext>
            </a:extLst>
          </p:cNvPr>
          <p:cNvCxnSpPr>
            <a:cxnSpLocks/>
          </p:cNvCxnSpPr>
          <p:nvPr/>
        </p:nvCxnSpPr>
        <p:spPr>
          <a:xfrm>
            <a:off x="681582" y="5037898"/>
            <a:ext cx="3958160" cy="1101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4C945E-912E-BED7-B154-D8C76BEACC2F}"/>
              </a:ext>
            </a:extLst>
          </p:cNvPr>
          <p:cNvCxnSpPr>
            <a:cxnSpLocks/>
          </p:cNvCxnSpPr>
          <p:nvPr/>
        </p:nvCxnSpPr>
        <p:spPr>
          <a:xfrm flipV="1">
            <a:off x="681582" y="4030535"/>
            <a:ext cx="3958160" cy="972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4C8B53-C616-5511-07E4-60F2F8AEB723}"/>
              </a:ext>
            </a:extLst>
          </p:cNvPr>
          <p:cNvCxnSpPr>
            <a:cxnSpLocks/>
          </p:cNvCxnSpPr>
          <p:nvPr/>
        </p:nvCxnSpPr>
        <p:spPr>
          <a:xfrm>
            <a:off x="4639742" y="4038379"/>
            <a:ext cx="3700583" cy="958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23BF30-1867-4860-9EC6-6A14DBE6E34F}"/>
              </a:ext>
            </a:extLst>
          </p:cNvPr>
          <p:cNvCxnSpPr>
            <a:cxnSpLocks/>
          </p:cNvCxnSpPr>
          <p:nvPr/>
        </p:nvCxnSpPr>
        <p:spPr>
          <a:xfrm flipV="1">
            <a:off x="4657424" y="5035988"/>
            <a:ext cx="3677534" cy="1101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3094F0-FCE0-720E-1B31-00495D794A83}"/>
              </a:ext>
            </a:extLst>
          </p:cNvPr>
          <p:cNvCxnSpPr>
            <a:cxnSpLocks/>
          </p:cNvCxnSpPr>
          <p:nvPr/>
        </p:nvCxnSpPr>
        <p:spPr>
          <a:xfrm flipV="1">
            <a:off x="699264" y="4426909"/>
            <a:ext cx="3921401" cy="591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B6B900-C278-C62F-9273-286F5D48CA12}"/>
              </a:ext>
            </a:extLst>
          </p:cNvPr>
          <p:cNvCxnSpPr>
            <a:cxnSpLocks/>
          </p:cNvCxnSpPr>
          <p:nvPr/>
        </p:nvCxnSpPr>
        <p:spPr>
          <a:xfrm>
            <a:off x="4620665" y="4426909"/>
            <a:ext cx="3709838" cy="591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19096C-8CAE-CE0C-4B52-C63E286B4CB8}"/>
              </a:ext>
            </a:extLst>
          </p:cNvPr>
          <p:cNvCxnSpPr>
            <a:cxnSpLocks/>
          </p:cNvCxnSpPr>
          <p:nvPr/>
        </p:nvCxnSpPr>
        <p:spPr>
          <a:xfrm flipV="1">
            <a:off x="4620665" y="5024671"/>
            <a:ext cx="3695216" cy="6630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4ECD03-0A5D-0B5D-FF1E-4D363D8DF8C0}"/>
              </a:ext>
            </a:extLst>
          </p:cNvPr>
          <p:cNvCxnSpPr>
            <a:cxnSpLocks/>
          </p:cNvCxnSpPr>
          <p:nvPr/>
        </p:nvCxnSpPr>
        <p:spPr>
          <a:xfrm>
            <a:off x="705114" y="5030055"/>
            <a:ext cx="3896474" cy="6576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E85252-96DB-A734-E4E9-6767985C2AAF}"/>
              </a:ext>
            </a:extLst>
          </p:cNvPr>
          <p:cNvCxnSpPr>
            <a:cxnSpLocks/>
          </p:cNvCxnSpPr>
          <p:nvPr/>
        </p:nvCxnSpPr>
        <p:spPr>
          <a:xfrm>
            <a:off x="4604431" y="4429750"/>
            <a:ext cx="5840335" cy="763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5047C1-657C-8880-1BF0-DE8A386CCBAA}"/>
              </a:ext>
            </a:extLst>
          </p:cNvPr>
          <p:cNvCxnSpPr>
            <a:cxnSpLocks/>
          </p:cNvCxnSpPr>
          <p:nvPr/>
        </p:nvCxnSpPr>
        <p:spPr>
          <a:xfrm flipV="1">
            <a:off x="4604431" y="4735580"/>
            <a:ext cx="5891851" cy="954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E33FEA8-0DE6-B3F4-B8FC-BE09900F87DF}"/>
              </a:ext>
            </a:extLst>
          </p:cNvPr>
          <p:cNvSpPr txBox="1"/>
          <p:nvPr/>
        </p:nvSpPr>
        <p:spPr>
          <a:xfrm>
            <a:off x="7439235" y="4011013"/>
            <a:ext cx="22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Spherical aberration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6250A8E7-FCD9-E8F6-1D87-ED8A17ED746A}"/>
              </a:ext>
            </a:extLst>
          </p:cNvPr>
          <p:cNvSpPr/>
          <p:nvPr/>
        </p:nvSpPr>
        <p:spPr>
          <a:xfrm rot="16200000">
            <a:off x="8000698" y="4081988"/>
            <a:ext cx="566670" cy="115204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1776191-961E-C41F-0D85-FBE0A3F6E591}"/>
              </a:ext>
            </a:extLst>
          </p:cNvPr>
          <p:cNvCxnSpPr>
            <a:cxnSpLocks/>
          </p:cNvCxnSpPr>
          <p:nvPr/>
        </p:nvCxnSpPr>
        <p:spPr>
          <a:xfrm flipV="1">
            <a:off x="683121" y="4686986"/>
            <a:ext cx="3918467" cy="311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471EB1-EDCB-EA31-20DB-44DBAD1D6A75}"/>
              </a:ext>
            </a:extLst>
          </p:cNvPr>
          <p:cNvCxnSpPr>
            <a:cxnSpLocks/>
          </p:cNvCxnSpPr>
          <p:nvPr/>
        </p:nvCxnSpPr>
        <p:spPr>
          <a:xfrm flipV="1">
            <a:off x="4601588" y="5005144"/>
            <a:ext cx="3698150" cy="336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DB14B55-2C43-599B-E84E-99B693739B2D}"/>
              </a:ext>
            </a:extLst>
          </p:cNvPr>
          <p:cNvCxnSpPr>
            <a:cxnSpLocks/>
          </p:cNvCxnSpPr>
          <p:nvPr/>
        </p:nvCxnSpPr>
        <p:spPr>
          <a:xfrm>
            <a:off x="688971" y="5010528"/>
            <a:ext cx="3905638" cy="349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911A73-107E-6DEC-2AE0-11C63837D135}"/>
              </a:ext>
            </a:extLst>
          </p:cNvPr>
          <p:cNvCxnSpPr>
            <a:cxnSpLocks/>
          </p:cNvCxnSpPr>
          <p:nvPr/>
        </p:nvCxnSpPr>
        <p:spPr>
          <a:xfrm>
            <a:off x="4579102" y="4726496"/>
            <a:ext cx="5917180" cy="509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7A2A40C-6DA4-911D-194C-AB0DC7A0D372}"/>
              </a:ext>
            </a:extLst>
          </p:cNvPr>
          <p:cNvCxnSpPr>
            <a:cxnSpLocks/>
          </p:cNvCxnSpPr>
          <p:nvPr/>
        </p:nvCxnSpPr>
        <p:spPr>
          <a:xfrm flipV="1">
            <a:off x="4579102" y="4697840"/>
            <a:ext cx="5917180" cy="662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DC92A9C0-CA37-FBD8-0342-7FE4E2260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144" y="1241954"/>
            <a:ext cx="342041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8310BA-9687-A658-D831-DE0BBDFC3E1F}"/>
              </a:ext>
            </a:extLst>
          </p:cNvPr>
          <p:cNvSpPr txBox="1"/>
          <p:nvPr/>
        </p:nvSpPr>
        <p:spPr>
          <a:xfrm>
            <a:off x="5028281" y="1174548"/>
            <a:ext cx="146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aberration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1F053-0A0E-9572-631C-05FBC0D5E59A}"/>
              </a:ext>
            </a:extLst>
          </p:cNvPr>
          <p:cNvSpPr txBox="1"/>
          <p:nvPr/>
        </p:nvSpPr>
        <p:spPr>
          <a:xfrm>
            <a:off x="5028281" y="2749359"/>
            <a:ext cx="146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aberration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6922FE-50DB-D505-63D2-1C34A48C0766}"/>
              </a:ext>
            </a:extLst>
          </p:cNvPr>
          <p:cNvCxnSpPr/>
          <p:nvPr/>
        </p:nvCxnSpPr>
        <p:spPr>
          <a:xfrm>
            <a:off x="6961031" y="3631842"/>
            <a:ext cx="45076" cy="277539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3C7D1-60E9-FA5C-E9EF-F16188611993}"/>
              </a:ext>
            </a:extLst>
          </p:cNvPr>
          <p:cNvCxnSpPr/>
          <p:nvPr/>
        </p:nvCxnSpPr>
        <p:spPr>
          <a:xfrm>
            <a:off x="8285275" y="3636972"/>
            <a:ext cx="45076" cy="277539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7F52EB-3D27-C14F-C7C0-61EB08323278}"/>
              </a:ext>
            </a:extLst>
          </p:cNvPr>
          <p:cNvCxnSpPr/>
          <p:nvPr/>
        </p:nvCxnSpPr>
        <p:spPr>
          <a:xfrm>
            <a:off x="7654517" y="3630291"/>
            <a:ext cx="45076" cy="277539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EA5A79-65DA-8682-7035-62C56E6448CB}"/>
              </a:ext>
            </a:extLst>
          </p:cNvPr>
          <p:cNvCxnSpPr/>
          <p:nvPr/>
        </p:nvCxnSpPr>
        <p:spPr>
          <a:xfrm>
            <a:off x="8987410" y="3636971"/>
            <a:ext cx="45076" cy="277539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7A5D02-B56E-6037-D9E2-0052BFEC53F9}"/>
              </a:ext>
            </a:extLst>
          </p:cNvPr>
          <p:cNvCxnSpPr/>
          <p:nvPr/>
        </p:nvCxnSpPr>
        <p:spPr>
          <a:xfrm>
            <a:off x="9631962" y="3655746"/>
            <a:ext cx="45076" cy="277539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E50A5C-01E9-91E0-8D10-973F7684BA26}"/>
                  </a:ext>
                </a:extLst>
              </p:cNvPr>
              <p:cNvSpPr txBox="1"/>
              <p:nvPr/>
            </p:nvSpPr>
            <p:spPr>
              <a:xfrm>
                <a:off x="6587371" y="891269"/>
                <a:ext cx="747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E50A5C-01E9-91E0-8D10-973F7684B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371" y="891269"/>
                <a:ext cx="747320" cy="276999"/>
              </a:xfrm>
              <a:prstGeom prst="rect">
                <a:avLst/>
              </a:prstGeom>
              <a:blipFill>
                <a:blip r:embed="rId3"/>
                <a:stretch>
                  <a:fillRect l="-6667" t="-4348" r="-666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9827D2-1AD6-9642-20E0-E36920EB7AA6}"/>
                  </a:ext>
                </a:extLst>
              </p:cNvPr>
              <p:cNvSpPr txBox="1"/>
              <p:nvPr/>
            </p:nvSpPr>
            <p:spPr>
              <a:xfrm>
                <a:off x="9360415" y="893232"/>
                <a:ext cx="747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9827D2-1AD6-9642-20E0-E36920EB7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415" y="893232"/>
                <a:ext cx="747320" cy="276999"/>
              </a:xfrm>
              <a:prstGeom prst="rect">
                <a:avLst/>
              </a:prstGeom>
              <a:blipFill>
                <a:blip r:embed="rId4"/>
                <a:stretch>
                  <a:fillRect l="-8475" r="-8475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E04831-9307-93B2-C69F-71BD6CFF4F30}"/>
                  </a:ext>
                </a:extLst>
              </p:cNvPr>
              <p:cNvSpPr txBox="1"/>
              <p:nvPr/>
            </p:nvSpPr>
            <p:spPr>
              <a:xfrm>
                <a:off x="7934153" y="889406"/>
                <a:ext cx="747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E04831-9307-93B2-C69F-71BD6CFF4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153" y="889406"/>
                <a:ext cx="747320" cy="276999"/>
              </a:xfrm>
              <a:prstGeom prst="rect">
                <a:avLst/>
              </a:prstGeom>
              <a:blipFill>
                <a:blip r:embed="rId5"/>
                <a:stretch>
                  <a:fillRect l="-6667" t="-4545" r="-6667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A2F656B-4DBF-8059-B4B3-9382DBAA86B6}"/>
              </a:ext>
            </a:extLst>
          </p:cNvPr>
          <p:cNvSpPr txBox="1"/>
          <p:nvPr/>
        </p:nvSpPr>
        <p:spPr>
          <a:xfrm>
            <a:off x="5028281" y="2111008"/>
            <a:ext cx="146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EC0751-5437-BA32-A28C-C4252F57D4F1}"/>
              </a:ext>
            </a:extLst>
          </p:cNvPr>
          <p:cNvSpPr txBox="1"/>
          <p:nvPr/>
        </p:nvSpPr>
        <p:spPr>
          <a:xfrm>
            <a:off x="8753184" y="3493206"/>
            <a:ext cx="1385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Image from Wikipedia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063E34-EC5C-E255-86C5-00E36A1F544C}"/>
              </a:ext>
            </a:extLst>
          </p:cNvPr>
          <p:cNvSpPr txBox="1"/>
          <p:nvPr/>
        </p:nvSpPr>
        <p:spPr>
          <a:xfrm>
            <a:off x="699264" y="1849607"/>
            <a:ext cx="2875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Spherical aberration</a:t>
            </a:r>
          </a:p>
        </p:txBody>
      </p:sp>
    </p:spTree>
    <p:extLst>
      <p:ext uri="{BB962C8B-B14F-4D97-AF65-F5344CB8AC3E}">
        <p14:creationId xmlns:p14="http://schemas.microsoft.com/office/powerpoint/2010/main" val="293724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3555</TotalTime>
  <Words>942</Words>
  <Application>Microsoft Macintosh PowerPoint</Application>
  <PresentationFormat>Widescreen</PresentationFormat>
  <Paragraphs>247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Roboto</vt:lpstr>
      <vt:lpstr>Office Theme</vt:lpstr>
      <vt:lpstr>Lecture 12 Camera Calibration</vt:lpstr>
      <vt:lpstr>Syllabus</vt:lpstr>
      <vt:lpstr>Camera Calibration</vt:lpstr>
      <vt:lpstr>Camera Calibration</vt:lpstr>
      <vt:lpstr>Fourier Optics</vt:lpstr>
      <vt:lpstr>Fourier Optics</vt:lpstr>
      <vt:lpstr>Fourier Optics</vt:lpstr>
      <vt:lpstr>Fourier Optics</vt:lpstr>
      <vt:lpstr>Fourier Optics</vt:lpstr>
      <vt:lpstr>Fourier Optics</vt:lpstr>
      <vt:lpstr>PowerPoint Presentation</vt:lpstr>
      <vt:lpstr>OpenCV Camera Calibration</vt:lpstr>
      <vt:lpstr>Prospective-n-Point (PnP)</vt:lpstr>
      <vt:lpstr>Prospective-n-Point (PnP)</vt:lpstr>
      <vt:lpstr>Prospective-n-Point (PnP)</vt:lpstr>
      <vt:lpstr>Prospective-n-Point (PnP)</vt:lpstr>
      <vt:lpstr>OpenCV Camera Calibration</vt:lpstr>
      <vt:lpstr>OpenCV Camera Calibration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University of Pittsburgh University of Pittsburgh</dc:creator>
  <cp:lastModifiedBy>Ted Huppert</cp:lastModifiedBy>
  <cp:revision>23</cp:revision>
  <dcterms:created xsi:type="dcterms:W3CDTF">2024-07-14T13:25:54Z</dcterms:created>
  <dcterms:modified xsi:type="dcterms:W3CDTF">2024-10-16T16:16:39Z</dcterms:modified>
</cp:coreProperties>
</file>