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266" r:id="rId3"/>
    <p:sldId id="342" r:id="rId4"/>
    <p:sldId id="409" r:id="rId5"/>
    <p:sldId id="357" r:id="rId6"/>
    <p:sldId id="386" r:id="rId7"/>
    <p:sldId id="387" r:id="rId8"/>
    <p:sldId id="388" r:id="rId9"/>
    <p:sldId id="367" r:id="rId10"/>
    <p:sldId id="267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66" r:id="rId19"/>
    <p:sldId id="398" r:id="rId20"/>
    <p:sldId id="397" r:id="rId21"/>
    <p:sldId id="399" r:id="rId22"/>
    <p:sldId id="400" r:id="rId23"/>
    <p:sldId id="371" r:id="rId24"/>
    <p:sldId id="372" r:id="rId25"/>
    <p:sldId id="402" r:id="rId26"/>
    <p:sldId id="404" r:id="rId27"/>
    <p:sldId id="403" r:id="rId28"/>
    <p:sldId id="401" r:id="rId29"/>
    <p:sldId id="405" r:id="rId30"/>
    <p:sldId id="406" r:id="rId31"/>
    <p:sldId id="381" r:id="rId32"/>
    <p:sldId id="407" r:id="rId33"/>
    <p:sldId id="360" r:id="rId34"/>
    <p:sldId id="2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2"/>
    <p:restoredTop sz="94847"/>
  </p:normalViewPr>
  <p:slideViewPr>
    <p:cSldViewPr snapToGrid="0">
      <p:cViewPr varScale="1">
        <p:scale>
          <a:sx n="101" d="100"/>
          <a:sy n="101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6A1C-0CE7-ACEB-4CCF-D065CA99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781F94-F232-1F14-2627-2BA36A2BC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FADF7-5011-83BA-7357-4A1B6E87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1C34-3A6F-0D27-5633-9D270E419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0B0E1-C8CC-C827-9303-75F8167F8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8B382-C448-05D6-1C6C-557C67788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32F7A-F4C2-382B-D64F-04DCCEF30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AB207-9CF4-B71F-FD20-7181E6185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8EE96-BE10-B188-74AC-54FD58F4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66309-70D9-A2BC-DFEB-939B0FB37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55F18-CC21-19FA-AF96-39A0FD33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2F28-7876-19B8-54AB-C6299DF66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AC100-439F-0168-BDB5-29E765E2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6F245-6D33-BBF8-8761-E279FAADB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8016F-2226-BF13-304C-431D21B40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199-27FF-D69F-0242-4351B9042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xtQqYLRaSQ?feature=oembed" TargetMode="External"/><Relationship Id="rId5" Type="http://schemas.openxmlformats.org/officeDocument/2006/relationships/hyperlink" Target="http://www.iccv2009.org/" TargetMode="External"/><Relationship Id="rId4" Type="http://schemas.openxmlformats.org/officeDocument/2006/relationships/hyperlink" Target="https://grail.cs.washington.edu/rome/rome_paper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cv2009.org/" TargetMode="External"/><Relationship Id="rId2" Type="http://schemas.openxmlformats.org/officeDocument/2006/relationships/hyperlink" Target="https://grail.cs.washington.edu/rome/rome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2" name="Rectangle 1742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helangelo's “David” Has Been Perfectly Cloned With 3D Printing -  Engineering.com">
            <a:extLst>
              <a:ext uri="{FF2B5EF4-FFF2-40B4-BE49-F238E27FC236}">
                <a16:creationId xmlns:a16="http://schemas.microsoft.com/office/drawing/2014/main" id="{847E0E81-00EA-3777-2E78-6948EEB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4" name="Rectangle 174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ln w="22225">
                  <a:noFill/>
                  <a:miter lim="800000"/>
                </a:ln>
                <a:solidFill>
                  <a:srgbClr val="FFFFFF"/>
                </a:solidFill>
              </a:rPr>
              <a:t>Lecture 15</a:t>
            </a:r>
            <a:br>
              <a:rPr lang="en-US" sz="5200" dirty="0">
                <a:ln w="22225">
                  <a:noFill/>
                  <a:miter lim="800000"/>
                </a:ln>
                <a:solidFill>
                  <a:srgbClr val="FFFFFF"/>
                </a:solidFill>
              </a:rPr>
            </a:br>
            <a:r>
              <a:rPr lang="en-US" sz="5200" dirty="0">
                <a:ln w="22225">
                  <a:noFill/>
                  <a:miter lim="800000"/>
                </a:ln>
                <a:solidFill>
                  <a:srgbClr val="FFFFFF"/>
                </a:solidFill>
                <a:effectLst/>
              </a:rPr>
              <a:t>Structure from Motion (SFM)</a:t>
            </a:r>
            <a:endParaRPr lang="en-US" sz="5200" dirty="0">
              <a:ln w="22225">
                <a:noFill/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ECE 1390/2390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7426" name="Rectangle 174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9622-7516-55D0-0907-31400263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EA4-45FD-3D65-40FB-38789634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A04B0C-62A2-65AB-FF3F-834DC7A155A0}"/>
              </a:ext>
            </a:extLst>
          </p:cNvPr>
          <p:cNvSpPr/>
          <p:nvPr/>
        </p:nvSpPr>
        <p:spPr>
          <a:xfrm>
            <a:off x="5698435" y="5075582"/>
            <a:ext cx="4625009" cy="79513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028FFB-B6D2-F3DC-8572-3D5BFC48BF8B}"/>
              </a:ext>
            </a:extLst>
          </p:cNvPr>
          <p:cNvSpPr/>
          <p:nvPr/>
        </p:nvSpPr>
        <p:spPr>
          <a:xfrm>
            <a:off x="5890592" y="2888974"/>
            <a:ext cx="4625009" cy="79513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A8FBD5-DC29-BBEC-34A0-3C8CB4BEC31F}"/>
              </a:ext>
            </a:extLst>
          </p:cNvPr>
          <p:cNvSpPr/>
          <p:nvPr/>
        </p:nvSpPr>
        <p:spPr>
          <a:xfrm>
            <a:off x="5486400" y="5287618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AA52FC-931B-E24C-D236-35C3B63F7022}"/>
              </a:ext>
            </a:extLst>
          </p:cNvPr>
          <p:cNvSpPr/>
          <p:nvPr/>
        </p:nvSpPr>
        <p:spPr>
          <a:xfrm>
            <a:off x="7361583" y="5638800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83E2F-A014-87C2-E1C7-E4DF60C6C3D3}"/>
              </a:ext>
            </a:extLst>
          </p:cNvPr>
          <p:cNvSpPr/>
          <p:nvPr/>
        </p:nvSpPr>
        <p:spPr>
          <a:xfrm>
            <a:off x="9508435" y="5473147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70C46-D01C-7A06-A3F8-CB2918CC9C20}"/>
              </a:ext>
            </a:extLst>
          </p:cNvPr>
          <p:cNvSpPr/>
          <p:nvPr/>
        </p:nvSpPr>
        <p:spPr>
          <a:xfrm>
            <a:off x="8375375" y="4823792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FB4614-C610-71DB-8687-A08BB38CD307}"/>
              </a:ext>
            </a:extLst>
          </p:cNvPr>
          <p:cNvSpPr/>
          <p:nvPr/>
        </p:nvSpPr>
        <p:spPr>
          <a:xfrm>
            <a:off x="6612836" y="4882391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AD4B5B-F167-F74A-DE70-5E2A64C19F55}"/>
              </a:ext>
            </a:extLst>
          </p:cNvPr>
          <p:cNvCxnSpPr/>
          <p:nvPr/>
        </p:nvCxnSpPr>
        <p:spPr>
          <a:xfrm>
            <a:off x="5996609" y="6010894"/>
            <a:ext cx="1232453" cy="258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CC4DAA-A086-E15C-3984-4554E11B040C}"/>
              </a:ext>
            </a:extLst>
          </p:cNvPr>
          <p:cNvSpPr/>
          <p:nvPr/>
        </p:nvSpPr>
        <p:spPr>
          <a:xfrm>
            <a:off x="9495183" y="2683568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48D993-749C-6235-7464-E8B41ACCC312}"/>
              </a:ext>
            </a:extLst>
          </p:cNvPr>
          <p:cNvSpPr/>
          <p:nvPr/>
        </p:nvSpPr>
        <p:spPr>
          <a:xfrm>
            <a:off x="7335079" y="2590801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78D65B-37E5-CF71-C373-32CD348F9681}"/>
              </a:ext>
            </a:extLst>
          </p:cNvPr>
          <p:cNvSpPr/>
          <p:nvPr/>
        </p:nvSpPr>
        <p:spPr>
          <a:xfrm>
            <a:off x="6400801" y="3306419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CEF5E5-9B04-CB7E-A507-52154EA99E59}"/>
              </a:ext>
            </a:extLst>
          </p:cNvPr>
          <p:cNvSpPr/>
          <p:nvPr/>
        </p:nvSpPr>
        <p:spPr>
          <a:xfrm>
            <a:off x="8073888" y="3495262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2CA81C-6A0B-FBA8-47D9-D9888F6E9DFA}"/>
              </a:ext>
            </a:extLst>
          </p:cNvPr>
          <p:cNvSpPr/>
          <p:nvPr/>
        </p:nvSpPr>
        <p:spPr>
          <a:xfrm>
            <a:off x="9899375" y="3306419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96823-96A2-00DB-C31A-097B0BCA2F58}"/>
                  </a:ext>
                </a:extLst>
              </p:cNvPr>
              <p:cNvSpPr txBox="1"/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96823-96A2-00DB-C31A-097B0BCA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blipFill>
                <a:blip r:embed="rId2"/>
                <a:stretch>
                  <a:fillRect l="-2299" t="-345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901FE24-B4B3-BB17-4F09-D94BE257D4C5}"/>
              </a:ext>
            </a:extLst>
          </p:cNvPr>
          <p:cNvSpPr txBox="1"/>
          <p:nvPr/>
        </p:nvSpPr>
        <p:spPr>
          <a:xfrm>
            <a:off x="1059449" y="1586746"/>
            <a:ext cx="45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tracked points (centered)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F2A1364-D507-177D-286D-B3B17F1C8CCA}"/>
              </a:ext>
            </a:extLst>
          </p:cNvPr>
          <p:cNvSpPr/>
          <p:nvPr/>
        </p:nvSpPr>
        <p:spPr>
          <a:xfrm>
            <a:off x="1988551" y="1920864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8397B-DD6D-AA04-89EE-F1DBAC96A4F3}"/>
              </a:ext>
            </a:extLst>
          </p:cNvPr>
          <p:cNvSpPr txBox="1"/>
          <p:nvPr/>
        </p:nvSpPr>
        <p:spPr>
          <a:xfrm rot="5400000">
            <a:off x="2416950" y="4270516"/>
            <a:ext cx="30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frames (x2)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99BE958-C5C8-7A69-D230-A70490AE1D3B}"/>
              </a:ext>
            </a:extLst>
          </p:cNvPr>
          <p:cNvSpPr/>
          <p:nvPr/>
        </p:nvSpPr>
        <p:spPr>
          <a:xfrm rot="5400000">
            <a:off x="3084583" y="3914546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4ADC3-C4DD-03B7-C808-EB36635D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14AE-0402-76F3-E1F0-80D90AA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E1EEB-EC17-AA9E-4F22-7C017A0810E2}"/>
                  </a:ext>
                </a:extLst>
              </p:cNvPr>
              <p:cNvSpPr txBox="1"/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E1EEB-EC17-AA9E-4F22-7C017A08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blipFill>
                <a:blip r:embed="rId2"/>
                <a:stretch>
                  <a:fillRect l="-2299" t="-345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B577DF-B98D-1E9E-9580-56D5B8FD90B0}"/>
              </a:ext>
            </a:extLst>
          </p:cNvPr>
          <p:cNvSpPr txBox="1"/>
          <p:nvPr/>
        </p:nvSpPr>
        <p:spPr>
          <a:xfrm>
            <a:off x="1059449" y="1586746"/>
            <a:ext cx="45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tracked points (centered) [M]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935BB59-476F-E0EE-0F37-AB561B7FE4C1}"/>
              </a:ext>
            </a:extLst>
          </p:cNvPr>
          <p:cNvSpPr/>
          <p:nvPr/>
        </p:nvSpPr>
        <p:spPr>
          <a:xfrm>
            <a:off x="1988551" y="1920864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0C731-CA6D-15B5-5116-8B6D3A305472}"/>
              </a:ext>
            </a:extLst>
          </p:cNvPr>
          <p:cNvSpPr txBox="1"/>
          <p:nvPr/>
        </p:nvSpPr>
        <p:spPr>
          <a:xfrm rot="5400000">
            <a:off x="2454007" y="4256562"/>
            <a:ext cx="30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frames (N x 2)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2D5E109-66A9-AED3-F505-F001420207A4}"/>
              </a:ext>
            </a:extLst>
          </p:cNvPr>
          <p:cNvSpPr/>
          <p:nvPr/>
        </p:nvSpPr>
        <p:spPr>
          <a:xfrm rot="5400000">
            <a:off x="3084583" y="3914546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E3E4D8-A54E-59A3-7E5F-37DB0E7F65F2}"/>
                  </a:ext>
                </a:extLst>
              </p:cNvPr>
              <p:cNvSpPr txBox="1"/>
              <p:nvPr/>
            </p:nvSpPr>
            <p:spPr>
              <a:xfrm>
                <a:off x="7157626" y="2030804"/>
                <a:ext cx="26664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E3E4D8-A54E-59A3-7E5F-37DB0E7F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26" y="2030804"/>
                <a:ext cx="2666499" cy="553998"/>
              </a:xfrm>
              <a:prstGeom prst="rect">
                <a:avLst/>
              </a:prstGeom>
              <a:blipFill>
                <a:blip r:embed="rId3"/>
                <a:stretch>
                  <a:fillRect l="-189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58ED0D-E819-4659-9060-B2E8580A8A50}"/>
              </a:ext>
            </a:extLst>
          </p:cNvPr>
          <p:cNvSpPr txBox="1"/>
          <p:nvPr/>
        </p:nvSpPr>
        <p:spPr>
          <a:xfrm>
            <a:off x="7751118" y="3254853"/>
            <a:ext cx="232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Sub-matrix that depends on movement (rho)</a:t>
            </a:r>
          </a:p>
          <a:p>
            <a:r>
              <a:rPr lang="en-US" dirty="0"/>
              <a:t>&lt; 2N x 3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C4B8E-2BE9-8708-92DF-1B079E7A7580}"/>
              </a:ext>
            </a:extLst>
          </p:cNvPr>
          <p:cNvSpPr txBox="1"/>
          <p:nvPr/>
        </p:nvSpPr>
        <p:spPr>
          <a:xfrm>
            <a:off x="10058711" y="3240898"/>
            <a:ext cx="17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Sub-matrix that depends on shape (X)</a:t>
            </a:r>
          </a:p>
          <a:p>
            <a:r>
              <a:rPr lang="en-US" dirty="0"/>
              <a:t>&lt; M x 3 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6B1533-4963-12CA-3134-0D3451467FC0}"/>
              </a:ext>
            </a:extLst>
          </p:cNvPr>
          <p:cNvSpPr txBox="1"/>
          <p:nvPr/>
        </p:nvSpPr>
        <p:spPr>
          <a:xfrm>
            <a:off x="5305886" y="4071895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&lt; M x 2 N &gt; </a:t>
            </a:r>
          </a:p>
        </p:txBody>
      </p:sp>
    </p:spTree>
    <p:extLst>
      <p:ext uri="{BB962C8B-B14F-4D97-AF65-F5344CB8AC3E}">
        <p14:creationId xmlns:p14="http://schemas.microsoft.com/office/powerpoint/2010/main" val="320891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1685-570F-66AC-F399-D5E50FC05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B834-4EF7-1546-B32D-A7DFABB9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A5E5D-2F0C-F4EE-5736-76799936E16D}"/>
                  </a:ext>
                </a:extLst>
              </p:cNvPr>
              <p:cNvSpPr txBox="1"/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A5E5D-2F0C-F4EE-5736-76799936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2491731"/>
                <a:ext cx="2199256" cy="3674083"/>
              </a:xfrm>
              <a:prstGeom prst="rect">
                <a:avLst/>
              </a:prstGeom>
              <a:blipFill>
                <a:blip r:embed="rId2"/>
                <a:stretch>
                  <a:fillRect l="-2299" t="-345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152D86-A2F0-48E8-1147-3ACA2BBC1785}"/>
              </a:ext>
            </a:extLst>
          </p:cNvPr>
          <p:cNvSpPr txBox="1"/>
          <p:nvPr/>
        </p:nvSpPr>
        <p:spPr>
          <a:xfrm>
            <a:off x="1059449" y="1586746"/>
            <a:ext cx="45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tracked points (centered)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82E1DEE-819D-05D8-03B6-88E48062B576}"/>
              </a:ext>
            </a:extLst>
          </p:cNvPr>
          <p:cNvSpPr/>
          <p:nvPr/>
        </p:nvSpPr>
        <p:spPr>
          <a:xfrm>
            <a:off x="1988551" y="1920864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0D996-981C-4006-924C-7C53ECDCDF69}"/>
              </a:ext>
            </a:extLst>
          </p:cNvPr>
          <p:cNvSpPr txBox="1"/>
          <p:nvPr/>
        </p:nvSpPr>
        <p:spPr>
          <a:xfrm rot="5400000">
            <a:off x="2416950" y="4270516"/>
            <a:ext cx="30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frames (x2)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14C4D48-D3D0-6570-7B8B-CBFDC0EEB8A9}"/>
              </a:ext>
            </a:extLst>
          </p:cNvPr>
          <p:cNvSpPr/>
          <p:nvPr/>
        </p:nvSpPr>
        <p:spPr>
          <a:xfrm rot="5400000">
            <a:off x="3084583" y="3914546"/>
            <a:ext cx="861392" cy="2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3D4ED-871D-8EFD-0F14-4D897EF9444A}"/>
                  </a:ext>
                </a:extLst>
              </p:cNvPr>
              <p:cNvSpPr txBox="1"/>
              <p:nvPr/>
            </p:nvSpPr>
            <p:spPr>
              <a:xfrm>
                <a:off x="7157626" y="2030804"/>
                <a:ext cx="26664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3D4ED-871D-8EFD-0F14-4D897EF9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26" y="2030804"/>
                <a:ext cx="2666499" cy="553998"/>
              </a:xfrm>
              <a:prstGeom prst="rect">
                <a:avLst/>
              </a:prstGeom>
              <a:blipFill>
                <a:blip r:embed="rId3"/>
                <a:stretch>
                  <a:fillRect l="-189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23D5E-6385-E1ED-7991-C2A666FDD56C}"/>
                  </a:ext>
                </a:extLst>
              </p:cNvPr>
              <p:cNvSpPr txBox="1"/>
              <p:nvPr/>
            </p:nvSpPr>
            <p:spPr>
              <a:xfrm>
                <a:off x="6775207" y="2947183"/>
                <a:ext cx="60978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i="1" dirty="0">
                    <a:latin typeface="Cambria Math" panose="02040503050406030204" pitchFamily="18" charset="0"/>
                  </a:rPr>
                  <a:t>SVD(W</a:t>
                </a:r>
                <a:r>
                  <a:rPr lang="en-US" sz="2400" i="1" baseline="30000" dirty="0">
                    <a:latin typeface="Cambria Math" panose="02040503050406030204" pitchFamily="18" charset="0"/>
                  </a:rPr>
                  <a:t>T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) </a:t>
                </a:r>
                <a:r>
                  <a:rPr lang="en-US" sz="2400" i="1" dirty="0">
                    <a:latin typeface="Cambria Math" panose="02040503050406030204" pitchFamily="18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𝑊𝑇</m:t>
                    </m:r>
                  </m:oMath>
                </a14:m>
                <a:r>
                  <a:rPr lang="en-US" sz="2400" dirty="0"/>
                  <a:t> = U * S * V</a:t>
                </a:r>
                <a:r>
                  <a:rPr lang="en-US" sz="2400" baseline="30000" dirty="0"/>
                  <a:t>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23D5E-6385-E1ED-7991-C2A666FD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07" y="2947183"/>
                <a:ext cx="6097836" cy="461665"/>
              </a:xfrm>
              <a:prstGeom prst="rect">
                <a:avLst/>
              </a:prstGeom>
              <a:blipFill>
                <a:blip r:embed="rId4"/>
                <a:stretch>
                  <a:fillRect l="-145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07E3416-6D8C-1FCA-0B6D-F0A605CA895B}"/>
              </a:ext>
            </a:extLst>
          </p:cNvPr>
          <p:cNvSpPr txBox="1"/>
          <p:nvPr/>
        </p:nvSpPr>
        <p:spPr>
          <a:xfrm>
            <a:off x="5610464" y="4225219"/>
            <a:ext cx="2329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rank 3</a:t>
            </a:r>
          </a:p>
          <a:p>
            <a:endParaRPr lang="en-US" dirty="0"/>
          </a:p>
          <a:p>
            <a:r>
              <a:rPr lang="en-US" dirty="0"/>
              <a:t>X is rank 3</a:t>
            </a:r>
          </a:p>
          <a:p>
            <a:endParaRPr lang="en-US" dirty="0"/>
          </a:p>
          <a:p>
            <a:r>
              <a:rPr lang="en-US" dirty="0"/>
              <a:t>Therefore, W is also (ideally) rank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4B6AA-B937-BEE3-AF7E-E74068B816F0}"/>
                  </a:ext>
                </a:extLst>
              </p:cNvPr>
              <p:cNvSpPr txBox="1"/>
              <p:nvPr/>
            </p:nvSpPr>
            <p:spPr>
              <a:xfrm>
                <a:off x="8570463" y="4225247"/>
                <a:ext cx="2998321" cy="459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3&gt;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3&gt;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4B6AA-B937-BEE3-AF7E-E74068B8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463" y="4225247"/>
                <a:ext cx="2998321" cy="459869"/>
              </a:xfrm>
              <a:prstGeom prst="rect">
                <a:avLst/>
              </a:prstGeom>
              <a:blipFill>
                <a:blip r:embed="rId5"/>
                <a:stretch>
                  <a:fillRect l="-1681" t="-5263" r="-420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96DD3C-454E-FEB3-83EF-C1B797879D39}"/>
                  </a:ext>
                </a:extLst>
              </p:cNvPr>
              <p:cNvSpPr txBox="1"/>
              <p:nvPr/>
            </p:nvSpPr>
            <p:spPr>
              <a:xfrm>
                <a:off x="8621214" y="5082726"/>
                <a:ext cx="2862450" cy="459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3&gt;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3&gt;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96DD3C-454E-FEB3-83EF-C1B79787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214" y="5082726"/>
                <a:ext cx="2862450" cy="459869"/>
              </a:xfrm>
              <a:prstGeom prst="rect">
                <a:avLst/>
              </a:prstGeom>
              <a:blipFill>
                <a:blip r:embed="rId6"/>
                <a:stretch>
                  <a:fillRect l="-2203" t="-5405" r="-44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45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0DAD-6A1A-CC28-1107-A69CDD5D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4BB3-91FE-EF7F-1752-7C1E60F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D4CF9-9882-266B-1F2B-B10C2554192B}"/>
                  </a:ext>
                </a:extLst>
              </p:cNvPr>
              <p:cNvSpPr txBox="1"/>
              <p:nvPr/>
            </p:nvSpPr>
            <p:spPr>
              <a:xfrm>
                <a:off x="6408326" y="1821149"/>
                <a:ext cx="52102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D4CF9-9882-266B-1F2B-B10C25541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26" y="1821149"/>
                <a:ext cx="5210209" cy="553998"/>
              </a:xfrm>
              <a:prstGeom prst="rect">
                <a:avLst/>
              </a:prstGeom>
              <a:blipFill>
                <a:blip r:embed="rId3"/>
                <a:stretch>
                  <a:fillRect l="-1460" r="-2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8B85DAB-E819-9D44-DE81-C614E6A723B2}"/>
              </a:ext>
            </a:extLst>
          </p:cNvPr>
          <p:cNvSpPr txBox="1"/>
          <p:nvPr/>
        </p:nvSpPr>
        <p:spPr>
          <a:xfrm>
            <a:off x="6807200" y="2616692"/>
            <a:ext cx="39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this is not a unique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18BA6D-8AB2-062F-14EC-F3FF6C3D561E}"/>
                  </a:ext>
                </a:extLst>
              </p:cNvPr>
              <p:cNvSpPr txBox="1"/>
              <p:nvPr/>
            </p:nvSpPr>
            <p:spPr>
              <a:xfrm>
                <a:off x="6608845" y="4357512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18BA6D-8AB2-062F-14EC-F3FF6C3D5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4357512"/>
                <a:ext cx="4081694" cy="481094"/>
              </a:xfrm>
              <a:prstGeom prst="rect">
                <a:avLst/>
              </a:prstGeom>
              <a:blipFill>
                <a:blip r:embed="rId4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61EE8B-896D-61B6-0B9F-20178734E4D6}"/>
              </a:ext>
            </a:extLst>
          </p:cNvPr>
          <p:cNvSpPr txBox="1"/>
          <p:nvPr/>
        </p:nvSpPr>
        <p:spPr>
          <a:xfrm>
            <a:off x="5740400" y="3338423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constraints:</a:t>
            </a:r>
          </a:p>
          <a:p>
            <a:r>
              <a:rPr lang="en-US" dirty="0"/>
              <a:t>We want a rotation matrix that uses orthogonal axes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5B51C8-0456-8FD9-C807-F7CE94C348C7}"/>
                  </a:ext>
                </a:extLst>
              </p:cNvPr>
              <p:cNvSpPr txBox="1"/>
              <p:nvPr/>
            </p:nvSpPr>
            <p:spPr>
              <a:xfrm>
                <a:off x="489225" y="2576915"/>
                <a:ext cx="2199256" cy="367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5B51C8-0456-8FD9-C807-F7CE94C3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5" y="2576915"/>
                <a:ext cx="2199256" cy="3674083"/>
              </a:xfrm>
              <a:prstGeom prst="rect">
                <a:avLst/>
              </a:prstGeom>
              <a:blipFill>
                <a:blip r:embed="rId5"/>
                <a:stretch>
                  <a:fillRect l="-2299" t="-345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3E659-A353-F472-C472-7BD35EC86241}"/>
                  </a:ext>
                </a:extLst>
              </p:cNvPr>
              <p:cNvSpPr txBox="1"/>
              <p:nvPr/>
            </p:nvSpPr>
            <p:spPr>
              <a:xfrm>
                <a:off x="6608845" y="6061715"/>
                <a:ext cx="4532716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3E659-A353-F472-C472-7BD35EC8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6061715"/>
                <a:ext cx="4532716" cy="481094"/>
              </a:xfrm>
              <a:prstGeom prst="rect">
                <a:avLst/>
              </a:prstGeom>
              <a:blipFill>
                <a:blip r:embed="rId6"/>
                <a:stretch>
                  <a:fillRect r="-195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21399-B8B2-05AD-F4A1-AD213B581723}"/>
                  </a:ext>
                </a:extLst>
              </p:cNvPr>
              <p:cNvSpPr txBox="1"/>
              <p:nvPr/>
            </p:nvSpPr>
            <p:spPr>
              <a:xfrm>
                <a:off x="6608845" y="522521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21399-B8B2-05AD-F4A1-AD213B58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5225216"/>
                <a:ext cx="4081694" cy="481094"/>
              </a:xfrm>
              <a:prstGeom prst="rect">
                <a:avLst/>
              </a:prstGeom>
              <a:blipFill>
                <a:blip r:embed="rId7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8E10281-F0E5-8F6F-F404-E4995A22A7BA}"/>
              </a:ext>
            </a:extLst>
          </p:cNvPr>
          <p:cNvSpPr txBox="1"/>
          <p:nvPr/>
        </p:nvSpPr>
        <p:spPr>
          <a:xfrm>
            <a:off x="6205126" y="3963152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CE899-3022-9143-AE0E-2B173D2D11F7}"/>
              </a:ext>
            </a:extLst>
          </p:cNvPr>
          <p:cNvSpPr txBox="1"/>
          <p:nvPr/>
        </p:nvSpPr>
        <p:spPr>
          <a:xfrm>
            <a:off x="6205126" y="4847245"/>
            <a:ext cx="265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range(N+1:2*N)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EB561-D93F-B147-C9B9-AC9575A6FCE9}"/>
              </a:ext>
            </a:extLst>
          </p:cNvPr>
          <p:cNvSpPr txBox="1"/>
          <p:nvPr/>
        </p:nvSpPr>
        <p:spPr>
          <a:xfrm>
            <a:off x="6205126" y="5764356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</p:spTree>
    <p:extLst>
      <p:ext uri="{BB962C8B-B14F-4D97-AF65-F5344CB8AC3E}">
        <p14:creationId xmlns:p14="http://schemas.microsoft.com/office/powerpoint/2010/main" val="347050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8285-9A29-7EE6-1949-B56CBDF3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401-FF37-B185-F955-F8FF1044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7729F3-5BC5-9D75-5500-DFAEB9099FAB}"/>
                  </a:ext>
                </a:extLst>
              </p:cNvPr>
              <p:cNvSpPr txBox="1"/>
              <p:nvPr/>
            </p:nvSpPr>
            <p:spPr>
              <a:xfrm>
                <a:off x="6408326" y="1821149"/>
                <a:ext cx="52102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7729F3-5BC5-9D75-5500-DFAEB909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26" y="1821149"/>
                <a:ext cx="5210209" cy="553998"/>
              </a:xfrm>
              <a:prstGeom prst="rect">
                <a:avLst/>
              </a:prstGeom>
              <a:blipFill>
                <a:blip r:embed="rId3"/>
                <a:stretch>
                  <a:fillRect l="-1460" r="-2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551E2D-468E-40DD-7959-BB45451F1643}"/>
              </a:ext>
            </a:extLst>
          </p:cNvPr>
          <p:cNvSpPr txBox="1"/>
          <p:nvPr/>
        </p:nvSpPr>
        <p:spPr>
          <a:xfrm>
            <a:off x="6807200" y="2616692"/>
            <a:ext cx="39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this is not a unique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62F452-4009-D9F7-B5BA-0FBC355BADCF}"/>
                  </a:ext>
                </a:extLst>
              </p:cNvPr>
              <p:cNvSpPr txBox="1"/>
              <p:nvPr/>
            </p:nvSpPr>
            <p:spPr>
              <a:xfrm>
                <a:off x="6608845" y="4357512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62F452-4009-D9F7-B5BA-0FBC355B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4357512"/>
                <a:ext cx="4081694" cy="481094"/>
              </a:xfrm>
              <a:prstGeom prst="rect">
                <a:avLst/>
              </a:prstGeom>
              <a:blipFill>
                <a:blip r:embed="rId4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08E0FB-D4F6-5049-4852-0E9828A55E2E}"/>
              </a:ext>
            </a:extLst>
          </p:cNvPr>
          <p:cNvSpPr txBox="1"/>
          <p:nvPr/>
        </p:nvSpPr>
        <p:spPr>
          <a:xfrm>
            <a:off x="5740400" y="3338423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constraints:</a:t>
            </a:r>
          </a:p>
          <a:p>
            <a:r>
              <a:rPr lang="en-US" dirty="0"/>
              <a:t>We want a rotation matrix that uses orthogonal axes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9794A0-8FEA-7195-1FD0-148209E04214}"/>
                  </a:ext>
                </a:extLst>
              </p:cNvPr>
              <p:cNvSpPr txBox="1"/>
              <p:nvPr/>
            </p:nvSpPr>
            <p:spPr>
              <a:xfrm>
                <a:off x="489225" y="2576915"/>
                <a:ext cx="2199256" cy="367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9794A0-8FEA-7195-1FD0-148209E0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5" y="2576915"/>
                <a:ext cx="2199256" cy="3674083"/>
              </a:xfrm>
              <a:prstGeom prst="rect">
                <a:avLst/>
              </a:prstGeom>
              <a:blipFill>
                <a:blip r:embed="rId5"/>
                <a:stretch>
                  <a:fillRect l="-2299" t="-345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24355-9B98-5ED3-1039-A9C03FF9D7DB}"/>
                  </a:ext>
                </a:extLst>
              </p:cNvPr>
              <p:cNvSpPr txBox="1"/>
              <p:nvPr/>
            </p:nvSpPr>
            <p:spPr>
              <a:xfrm>
                <a:off x="6608845" y="6061715"/>
                <a:ext cx="4532716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24355-9B98-5ED3-1039-A9C03FF9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6061715"/>
                <a:ext cx="4532716" cy="481094"/>
              </a:xfrm>
              <a:prstGeom prst="rect">
                <a:avLst/>
              </a:prstGeom>
              <a:blipFill>
                <a:blip r:embed="rId6"/>
                <a:stretch>
                  <a:fillRect r="-195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261E28-63A3-453A-C547-3F6517B9B897}"/>
                  </a:ext>
                </a:extLst>
              </p:cNvPr>
              <p:cNvSpPr txBox="1"/>
              <p:nvPr/>
            </p:nvSpPr>
            <p:spPr>
              <a:xfrm>
                <a:off x="6608845" y="522521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261E28-63A3-453A-C547-3F6517B9B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45" y="5225216"/>
                <a:ext cx="4081694" cy="481094"/>
              </a:xfrm>
              <a:prstGeom prst="rect">
                <a:avLst/>
              </a:prstGeom>
              <a:blipFill>
                <a:blip r:embed="rId7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1A2D05-8534-4BC0-557F-FDD7E8338A36}"/>
              </a:ext>
            </a:extLst>
          </p:cNvPr>
          <p:cNvSpPr txBox="1"/>
          <p:nvPr/>
        </p:nvSpPr>
        <p:spPr>
          <a:xfrm>
            <a:off x="6205126" y="3963152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4C454-14AD-4832-58AD-3D59312CDCDE}"/>
              </a:ext>
            </a:extLst>
          </p:cNvPr>
          <p:cNvSpPr txBox="1"/>
          <p:nvPr/>
        </p:nvSpPr>
        <p:spPr>
          <a:xfrm>
            <a:off x="6205126" y="4847245"/>
            <a:ext cx="265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range(N+1:2*N)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910ED-5F1B-D7B3-0854-45FE475ED5CF}"/>
              </a:ext>
            </a:extLst>
          </p:cNvPr>
          <p:cNvSpPr txBox="1"/>
          <p:nvPr/>
        </p:nvSpPr>
        <p:spPr>
          <a:xfrm>
            <a:off x="6205126" y="5764356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</p:spTree>
    <p:extLst>
      <p:ext uri="{BB962C8B-B14F-4D97-AF65-F5344CB8AC3E}">
        <p14:creationId xmlns:p14="http://schemas.microsoft.com/office/powerpoint/2010/main" val="3613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DCC1-A25C-63C5-1FF2-911B87FE0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3775-EEBD-5613-3F98-41C772D0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64660-5BE0-64AD-1F8E-60E9644CFA58}"/>
                  </a:ext>
                </a:extLst>
              </p:cNvPr>
              <p:cNvSpPr txBox="1"/>
              <p:nvPr/>
            </p:nvSpPr>
            <p:spPr>
              <a:xfrm>
                <a:off x="6799345" y="251473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64660-5BE0-64AD-1F8E-60E9644C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2514736"/>
                <a:ext cx="4081694" cy="481094"/>
              </a:xfrm>
              <a:prstGeom prst="rect">
                <a:avLst/>
              </a:prstGeom>
              <a:blipFill>
                <a:blip r:embed="rId3"/>
                <a:stretch>
                  <a:fillRect r="-2484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CA8B8A-D100-E282-214E-88BD097065F2}"/>
              </a:ext>
            </a:extLst>
          </p:cNvPr>
          <p:cNvSpPr txBox="1"/>
          <p:nvPr/>
        </p:nvSpPr>
        <p:spPr>
          <a:xfrm>
            <a:off x="5930900" y="1484223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constraints:</a:t>
            </a:r>
          </a:p>
          <a:p>
            <a:r>
              <a:rPr lang="en-US" dirty="0"/>
              <a:t>We want a rotation matrix that uses orthogonal axes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197010-4BC9-92E3-BBC7-7D17AE86D485}"/>
                  </a:ext>
                </a:extLst>
              </p:cNvPr>
              <p:cNvSpPr txBox="1"/>
              <p:nvPr/>
            </p:nvSpPr>
            <p:spPr>
              <a:xfrm>
                <a:off x="6799345" y="4207515"/>
                <a:ext cx="4532716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197010-4BC9-92E3-BBC7-7D17AE86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4207515"/>
                <a:ext cx="4532716" cy="481094"/>
              </a:xfrm>
              <a:prstGeom prst="rect">
                <a:avLst/>
              </a:prstGeom>
              <a:blipFill>
                <a:blip r:embed="rId4"/>
                <a:stretch>
                  <a:fillRect r="-195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6C2097-C428-D76F-3904-461F71C35485}"/>
                  </a:ext>
                </a:extLst>
              </p:cNvPr>
              <p:cNvSpPr txBox="1"/>
              <p:nvPr/>
            </p:nvSpPr>
            <p:spPr>
              <a:xfrm>
                <a:off x="6799345" y="337101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6C2097-C428-D76F-3904-461F71C35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3371016"/>
                <a:ext cx="4081694" cy="481094"/>
              </a:xfrm>
              <a:prstGeom prst="rect">
                <a:avLst/>
              </a:prstGeom>
              <a:blipFill>
                <a:blip r:embed="rId5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95AFF8B-0E40-2FB6-42BB-CC3B9C0F39F7}"/>
              </a:ext>
            </a:extLst>
          </p:cNvPr>
          <p:cNvSpPr txBox="1"/>
          <p:nvPr/>
        </p:nvSpPr>
        <p:spPr>
          <a:xfrm>
            <a:off x="6395626" y="2108952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62830-DA6B-B21C-CCEE-8CB6FFCBA9DF}"/>
              </a:ext>
            </a:extLst>
          </p:cNvPr>
          <p:cNvSpPr txBox="1"/>
          <p:nvPr/>
        </p:nvSpPr>
        <p:spPr>
          <a:xfrm>
            <a:off x="6395626" y="2993045"/>
            <a:ext cx="265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range(N+1:2*N)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4DF61-C53F-0B11-EB73-19BAB471A2CE}"/>
              </a:ext>
            </a:extLst>
          </p:cNvPr>
          <p:cNvSpPr txBox="1"/>
          <p:nvPr/>
        </p:nvSpPr>
        <p:spPr>
          <a:xfrm>
            <a:off x="6395626" y="3910156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E76ED-AC91-843F-CCC9-B4738AE0DC58}"/>
                  </a:ext>
                </a:extLst>
              </p:cNvPr>
              <p:cNvSpPr txBox="1"/>
              <p:nvPr/>
            </p:nvSpPr>
            <p:spPr>
              <a:xfrm>
                <a:off x="721402" y="2514736"/>
                <a:ext cx="364824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𝑄𝑇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𝑃𝑖</m:t>
                      </m:r>
                      <m:r>
                        <a:rPr lang="en-US" sz="3200" i="1" baseline="300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E76ED-AC91-843F-CCC9-B4738AE0D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2" y="2514736"/>
                <a:ext cx="3648243" cy="481094"/>
              </a:xfrm>
              <a:prstGeom prst="rect">
                <a:avLst/>
              </a:prstGeom>
              <a:blipFill>
                <a:blip r:embed="rId6"/>
                <a:stretch>
                  <a:fillRect l="-2422" t="-10526" r="-2422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E7E74-5C83-DAF7-2020-EC71CE498257}"/>
                  </a:ext>
                </a:extLst>
              </p:cNvPr>
              <p:cNvSpPr txBox="1"/>
              <p:nvPr/>
            </p:nvSpPr>
            <p:spPr>
              <a:xfrm>
                <a:off x="721402" y="3300377"/>
                <a:ext cx="3929216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𝑄𝑇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E7E74-5C83-DAF7-2020-EC71CE49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2" y="3300377"/>
                <a:ext cx="3929216" cy="519501"/>
              </a:xfrm>
              <a:prstGeom prst="rect">
                <a:avLst/>
              </a:prstGeom>
              <a:blipFill>
                <a:blip r:embed="rId7"/>
                <a:stretch>
                  <a:fillRect l="-2251" t="-2381" r="-225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1E0A4-B04A-270B-71C5-393B09719E90}"/>
                  </a:ext>
                </a:extLst>
              </p:cNvPr>
              <p:cNvSpPr txBox="1"/>
              <p:nvPr/>
            </p:nvSpPr>
            <p:spPr>
              <a:xfrm>
                <a:off x="0" y="4182069"/>
                <a:ext cx="6096000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𝑄𝑇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1E0A4-B04A-270B-71C5-393B0971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2069"/>
                <a:ext cx="6096000" cy="846899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DBCDB9-A559-F531-B1C8-98B9A9AF0C45}"/>
                  </a:ext>
                </a:extLst>
              </p:cNvPr>
              <p:cNvSpPr txBox="1"/>
              <p:nvPr/>
            </p:nvSpPr>
            <p:spPr>
              <a:xfrm>
                <a:off x="406644" y="5430890"/>
                <a:ext cx="538134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DBCDB9-A559-F531-B1C8-98B9A9AF0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4" y="5430890"/>
                <a:ext cx="5381345" cy="880369"/>
              </a:xfrm>
              <a:prstGeom prst="rect">
                <a:avLst/>
              </a:prstGeom>
              <a:blipFill>
                <a:blip r:embed="rId9"/>
                <a:stretch>
                  <a:fillRect r="-236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F1C0E-A188-1DEE-940E-74C4DF364763}"/>
                  </a:ext>
                </a:extLst>
              </p:cNvPr>
              <p:cNvSpPr txBox="1"/>
              <p:nvPr/>
            </p:nvSpPr>
            <p:spPr>
              <a:xfrm>
                <a:off x="5930900" y="5532997"/>
                <a:ext cx="4532716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1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F1C0E-A188-1DEE-940E-74C4DF36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00" y="5532997"/>
                <a:ext cx="4532716" cy="959878"/>
              </a:xfrm>
              <a:prstGeom prst="rect">
                <a:avLst/>
              </a:prstGeom>
              <a:blipFill>
                <a:blip r:embed="rId10"/>
                <a:stretch>
                  <a:fillRect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65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6444-9B2D-4DA0-70DF-B26067D5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997A-A25D-BBA7-ACDF-20B7F3D0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2E381B-80BD-8BC3-CA24-B60AEEA511DD}"/>
                  </a:ext>
                </a:extLst>
              </p:cNvPr>
              <p:cNvSpPr txBox="1"/>
              <p:nvPr/>
            </p:nvSpPr>
            <p:spPr>
              <a:xfrm>
                <a:off x="6799345" y="251473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2E381B-80BD-8BC3-CA24-B60AEEA5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2514736"/>
                <a:ext cx="4081694" cy="481094"/>
              </a:xfrm>
              <a:prstGeom prst="rect">
                <a:avLst/>
              </a:prstGeom>
              <a:blipFill>
                <a:blip r:embed="rId3"/>
                <a:stretch>
                  <a:fillRect r="-2484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ED5381-CAE5-386E-9BAF-92947448EE60}"/>
              </a:ext>
            </a:extLst>
          </p:cNvPr>
          <p:cNvSpPr txBox="1"/>
          <p:nvPr/>
        </p:nvSpPr>
        <p:spPr>
          <a:xfrm>
            <a:off x="5930900" y="1484223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constraints:</a:t>
            </a:r>
          </a:p>
          <a:p>
            <a:r>
              <a:rPr lang="en-US" dirty="0"/>
              <a:t>We want a rotation matrix that uses orthogonal axes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D57009-3AC1-FBDD-02B8-D59C4A591CC4}"/>
                  </a:ext>
                </a:extLst>
              </p:cNvPr>
              <p:cNvSpPr txBox="1"/>
              <p:nvPr/>
            </p:nvSpPr>
            <p:spPr>
              <a:xfrm>
                <a:off x="6799345" y="4207515"/>
                <a:ext cx="4532716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D57009-3AC1-FBDD-02B8-D59C4A59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4207515"/>
                <a:ext cx="4532716" cy="481094"/>
              </a:xfrm>
              <a:prstGeom prst="rect">
                <a:avLst/>
              </a:prstGeom>
              <a:blipFill>
                <a:blip r:embed="rId4"/>
                <a:stretch>
                  <a:fillRect r="-195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EC0C46-5A0C-ADE0-E9AD-3722359E5BF7}"/>
                  </a:ext>
                </a:extLst>
              </p:cNvPr>
              <p:cNvSpPr txBox="1"/>
              <p:nvPr/>
            </p:nvSpPr>
            <p:spPr>
              <a:xfrm>
                <a:off x="6799345" y="3371016"/>
                <a:ext cx="408169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EC0C46-5A0C-ADE0-E9AD-3722359E5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45" y="3371016"/>
                <a:ext cx="4081694" cy="481094"/>
              </a:xfrm>
              <a:prstGeom prst="rect">
                <a:avLst/>
              </a:prstGeom>
              <a:blipFill>
                <a:blip r:embed="rId5"/>
                <a:stretch>
                  <a:fillRect r="-248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79AE11-ADDE-32E1-7302-C391A368FE4A}"/>
              </a:ext>
            </a:extLst>
          </p:cNvPr>
          <p:cNvSpPr txBox="1"/>
          <p:nvPr/>
        </p:nvSpPr>
        <p:spPr>
          <a:xfrm>
            <a:off x="6395626" y="2108952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D00FB-1FF2-86DD-F4A7-E3D148E31B87}"/>
              </a:ext>
            </a:extLst>
          </p:cNvPr>
          <p:cNvSpPr txBox="1"/>
          <p:nvPr/>
        </p:nvSpPr>
        <p:spPr>
          <a:xfrm>
            <a:off x="6395626" y="2993045"/>
            <a:ext cx="265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range(N+1:2*N)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C00527-E032-C724-5D38-3BF92319001B}"/>
              </a:ext>
            </a:extLst>
          </p:cNvPr>
          <p:cNvSpPr txBox="1"/>
          <p:nvPr/>
        </p:nvSpPr>
        <p:spPr>
          <a:xfrm>
            <a:off x="6395626" y="3910156"/>
            <a:ext cx="22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range(1:N)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6C4A7-9633-013B-E5CD-169A10AFCA4B}"/>
                  </a:ext>
                </a:extLst>
              </p:cNvPr>
              <p:cNvSpPr txBox="1"/>
              <p:nvPr/>
            </p:nvSpPr>
            <p:spPr>
              <a:xfrm>
                <a:off x="419100" y="2217833"/>
                <a:ext cx="4532716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r>
                  <a:rPr lang="en-US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) = 1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6C4A7-9633-013B-E5CD-169A10AFC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217833"/>
                <a:ext cx="4532716" cy="959878"/>
              </a:xfrm>
              <a:prstGeom prst="rect">
                <a:avLst/>
              </a:prstGeom>
              <a:blipFill>
                <a:blip r:embed="rId6"/>
                <a:stretch>
                  <a:fillRect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A93EB-C350-9834-9DC0-5C2A0D1DD7C9}"/>
                  </a:ext>
                </a:extLst>
              </p:cNvPr>
              <p:cNvSpPr txBox="1"/>
              <p:nvPr/>
            </p:nvSpPr>
            <p:spPr>
              <a:xfrm>
                <a:off x="419099" y="3372171"/>
                <a:ext cx="5377275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r>
                  <a:rPr lang="en-US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) =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A93EB-C350-9834-9DC0-5C2A0D1DD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3372171"/>
                <a:ext cx="5377275" cy="959878"/>
              </a:xfrm>
              <a:prstGeom prst="rect">
                <a:avLst/>
              </a:prstGeom>
              <a:blipFill>
                <a:blip r:embed="rId7"/>
                <a:stretch>
                  <a:fillRect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FC15F-C0CF-0ADE-0EC3-BEB04E6D1CB9}"/>
                  </a:ext>
                </a:extLst>
              </p:cNvPr>
              <p:cNvSpPr txBox="1"/>
              <p:nvPr/>
            </p:nvSpPr>
            <p:spPr>
              <a:xfrm>
                <a:off x="1175926" y="4950327"/>
                <a:ext cx="6096000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dirty="0"/>
                  <a:t>Chol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FC15F-C0CF-0ADE-0EC3-BEB04E6D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26" y="4950327"/>
                <a:ext cx="6096000" cy="846899"/>
              </a:xfrm>
              <a:prstGeom prst="rect">
                <a:avLst/>
              </a:prstGeom>
              <a:blipFill>
                <a:blip r:embed="rId8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2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5756-7953-D7F2-1BE9-530B8EC1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CC80-2813-EC3D-8A40-362FC331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D9FB6-82B3-3FA6-BC3A-BEEFE27B6F8D}"/>
              </a:ext>
            </a:extLst>
          </p:cNvPr>
          <p:cNvSpPr txBox="1"/>
          <p:nvPr/>
        </p:nvSpPr>
        <p:spPr>
          <a:xfrm>
            <a:off x="584617" y="1738650"/>
            <a:ext cx="834952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Steps:</a:t>
            </a:r>
          </a:p>
          <a:p>
            <a:endParaRPr lang="en-US" sz="2800" dirty="0"/>
          </a:p>
          <a:p>
            <a:pPr marL="800100" lvl="1" indent="-342900">
              <a:buAutoNum type="arabicPeriod"/>
            </a:pPr>
            <a:r>
              <a:rPr lang="en-US" sz="2800" dirty="0"/>
              <a:t>  Find matching points (M) across frames (N)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  Construct the </a:t>
            </a:r>
            <a:r>
              <a:rPr lang="en-US" sz="2800" b="1" dirty="0"/>
              <a:t>W</a:t>
            </a:r>
            <a:r>
              <a:rPr lang="en-US" sz="2800" dirty="0"/>
              <a:t> matrix  &lt; M x 2*N &gt;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  SVD on </a:t>
            </a:r>
            <a:r>
              <a:rPr lang="en-US" sz="2800" b="1" dirty="0"/>
              <a:t>W -&gt; U*S*V</a:t>
            </a:r>
            <a:r>
              <a:rPr lang="en-US" sz="2800" b="1" baseline="30000" dirty="0"/>
              <a:t>T</a:t>
            </a:r>
            <a:r>
              <a:rPr lang="en-US" sz="2800" b="1" dirty="0"/>
              <a:t>.  </a:t>
            </a:r>
            <a:r>
              <a:rPr lang="en-US" sz="2800" dirty="0"/>
              <a:t>Keep only top 3 terms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  P’ = U *S</a:t>
            </a:r>
            <a:r>
              <a:rPr lang="en-US" sz="2800" baseline="30000" dirty="0"/>
              <a:t>1/2   </a:t>
            </a:r>
            <a:r>
              <a:rPr lang="en-US" sz="2800" i="1" dirty="0"/>
              <a:t> (non-unique P)</a:t>
            </a:r>
          </a:p>
          <a:p>
            <a:pPr lvl="1"/>
            <a:r>
              <a:rPr lang="en-US" sz="2800" dirty="0"/>
              <a:t>5.   X ‘= V *S</a:t>
            </a:r>
            <a:r>
              <a:rPr lang="en-US" sz="2800" baseline="30000" dirty="0"/>
              <a:t>1/2  </a:t>
            </a:r>
            <a:r>
              <a:rPr lang="en-US" sz="2800" i="1" dirty="0"/>
              <a:t> (non-unique X)</a:t>
            </a:r>
            <a:endParaRPr lang="en-US" sz="2800" baseline="30000" dirty="0"/>
          </a:p>
          <a:p>
            <a:pPr marL="800100" lvl="1" indent="-342900">
              <a:buAutoNum type="arabicPeriod" startAt="6"/>
            </a:pPr>
            <a:r>
              <a:rPr lang="en-US" sz="2800" dirty="0"/>
              <a:t>  Use P’ to find Q</a:t>
            </a:r>
            <a:r>
              <a:rPr lang="en-US" sz="2800" baseline="30000" dirty="0"/>
              <a:t>T</a:t>
            </a:r>
            <a:r>
              <a:rPr lang="en-US" sz="2800" dirty="0"/>
              <a:t>Q</a:t>
            </a:r>
          </a:p>
          <a:p>
            <a:pPr marL="800100" lvl="1" indent="-342900">
              <a:buAutoNum type="arabicPeriod" startAt="6"/>
            </a:pPr>
            <a:r>
              <a:rPr lang="en-US" sz="2800" dirty="0"/>
              <a:t> Chol(Q</a:t>
            </a:r>
            <a:r>
              <a:rPr lang="en-US" sz="2800" baseline="30000" dirty="0"/>
              <a:t>T</a:t>
            </a:r>
            <a:r>
              <a:rPr lang="en-US" sz="2800" dirty="0"/>
              <a:t>Q) = Q</a:t>
            </a:r>
          </a:p>
          <a:p>
            <a:pPr marL="800100" lvl="1" indent="-342900">
              <a:buAutoNum type="arabicPeriod" startAt="6"/>
            </a:pPr>
            <a:r>
              <a:rPr lang="en-US" sz="2800" dirty="0"/>
              <a:t> P = P’*Q. 	</a:t>
            </a:r>
            <a:r>
              <a:rPr lang="en-US" sz="2800" i="1" dirty="0"/>
              <a:t>(unique P)</a:t>
            </a:r>
            <a:endParaRPr lang="en-US" sz="2800" dirty="0"/>
          </a:p>
          <a:p>
            <a:pPr marL="800100" lvl="1" indent="-342900">
              <a:buFontTx/>
              <a:buAutoNum type="arabicPeriod" startAt="6"/>
            </a:pPr>
            <a:r>
              <a:rPr lang="en-US" sz="2800" dirty="0"/>
              <a:t> X</a:t>
            </a:r>
            <a:r>
              <a:rPr lang="en-US" sz="2800" baseline="30000" dirty="0"/>
              <a:t>T</a:t>
            </a:r>
            <a:r>
              <a:rPr lang="en-US" sz="2800" dirty="0"/>
              <a:t> = Q</a:t>
            </a:r>
            <a:r>
              <a:rPr lang="en-US" sz="2800" baseline="30000" dirty="0"/>
              <a:t>-1</a:t>
            </a:r>
            <a:r>
              <a:rPr lang="en-US" sz="2800" dirty="0"/>
              <a:t>*X’</a:t>
            </a:r>
            <a:r>
              <a:rPr lang="en-US" sz="2800" baseline="30000" dirty="0"/>
              <a:t>T	</a:t>
            </a:r>
            <a:r>
              <a:rPr lang="en-US" sz="2800" i="1" dirty="0"/>
              <a:t>(unique X)</a:t>
            </a:r>
            <a:endParaRPr lang="en-US" sz="2800" dirty="0"/>
          </a:p>
          <a:p>
            <a:pPr marL="800100" lvl="1" indent="-342900">
              <a:buAutoNum type="arabicPeriod" startAt="6"/>
            </a:pP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89910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908-9E9F-0309-EF4D-59851FA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COLMAP</a:t>
            </a:r>
          </a:p>
        </p:txBody>
      </p:sp>
      <p:pic>
        <p:nvPicPr>
          <p:cNvPr id="6" name="Online Media 5" descr="Colosseum">
            <a:hlinkClick r:id="" action="ppaction://media"/>
            <a:extLst>
              <a:ext uri="{FF2B5EF4-FFF2-40B4-BE49-F238E27FC236}">
                <a16:creationId xmlns:a16="http://schemas.microsoft.com/office/drawing/2014/main" id="{55AE891C-DC24-CBD6-05C2-B13D549BF2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31828" y="2097338"/>
            <a:ext cx="6093500" cy="457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13DFE-74E3-0609-B216-5451ABA34996}"/>
              </a:ext>
            </a:extLst>
          </p:cNvPr>
          <p:cNvSpPr txBox="1"/>
          <p:nvPr/>
        </p:nvSpPr>
        <p:spPr>
          <a:xfrm>
            <a:off x="4950885" y="365125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itchFamily="2" charset="0"/>
                <a:hlinkClick r:id="rId4"/>
              </a:rPr>
              <a:t>Building Rome in a Day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Sameer Agarwal, Noah Snavely, Ian Simon, Steven M. Seitz and Richard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Szeliski</a:t>
            </a:r>
            <a:br>
              <a:rPr lang="en-US" dirty="0"/>
            </a:br>
            <a:r>
              <a:rPr lang="en-US" b="0" i="0" dirty="0">
                <a:effectLst/>
                <a:latin typeface="Helvetica" pitchFamily="2" charset="0"/>
                <a:hlinkClick r:id="rId5"/>
              </a:rPr>
              <a:t>International Conference on Computer Vision, 2009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, Kyoto, Japan.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D34-59B3-B922-D96B-B65F93BF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AEF-4365-D322-AFE1-EE1BB80E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46224-2162-D6B8-DC30-1AC587F0CB4C}"/>
              </a:ext>
            </a:extLst>
          </p:cNvPr>
          <p:cNvSpPr txBox="1"/>
          <p:nvPr/>
        </p:nvSpPr>
        <p:spPr>
          <a:xfrm>
            <a:off x="4950885" y="365125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itchFamily="2" charset="0"/>
                <a:hlinkClick r:id="rId2"/>
              </a:rPr>
              <a:t>Building Rome in a Day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Sameer Agarwal, Noah Snavely, Ian Simon, Steven M. Seitz and Richard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Szeliski</a:t>
            </a:r>
            <a:br>
              <a:rPr lang="en-US" dirty="0"/>
            </a:br>
            <a:r>
              <a:rPr lang="en-US" b="0" i="0" dirty="0">
                <a:effectLst/>
                <a:latin typeface="Helvetica" pitchFamily="2" charset="0"/>
                <a:hlinkClick r:id="rId3"/>
              </a:rPr>
              <a:t>International Conference on Computer Vision, 2009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, Kyoto, Japan.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4EC06-1773-7F73-774D-C68C8477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2938"/>
            <a:ext cx="121920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4ACA0-2B33-27D6-682B-D24918B3A9C2}"/>
              </a:ext>
            </a:extLst>
          </p:cNvPr>
          <p:cNvSpPr txBox="1"/>
          <p:nvPr/>
        </p:nvSpPr>
        <p:spPr>
          <a:xfrm>
            <a:off x="2338465" y="2077066"/>
            <a:ext cx="3132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Structure from 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22DF8-5FF2-4064-7E67-9D5BB31090EF}"/>
              </a:ext>
            </a:extLst>
          </p:cNvPr>
          <p:cNvSpPr txBox="1"/>
          <p:nvPr/>
        </p:nvSpPr>
        <p:spPr>
          <a:xfrm>
            <a:off x="6935833" y="2100480"/>
            <a:ext cx="2123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Stereo Fusion</a:t>
            </a:r>
          </a:p>
        </p:txBody>
      </p:sp>
    </p:spTree>
    <p:extLst>
      <p:ext uri="{BB962C8B-B14F-4D97-AF65-F5344CB8AC3E}">
        <p14:creationId xmlns:p14="http://schemas.microsoft.com/office/powerpoint/2010/main" val="229226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B019B-D108-8531-E564-4058AB3A9263}"/>
              </a:ext>
            </a:extLst>
          </p:cNvPr>
          <p:cNvSpPr txBox="1"/>
          <p:nvPr/>
        </p:nvSpPr>
        <p:spPr>
          <a:xfrm>
            <a:off x="287867" y="298426"/>
            <a:ext cx="92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A865-3B7E-E2B4-476B-14E64C7B12FD}"/>
              </a:ext>
            </a:extLst>
          </p:cNvPr>
          <p:cNvSpPr txBox="1"/>
          <p:nvPr/>
        </p:nvSpPr>
        <p:spPr>
          <a:xfrm>
            <a:off x="287867" y="2573867"/>
            <a:ext cx="48937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ECE 1390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Load/Save and process still images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image enhancement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image filtering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edge detection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some object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1 additional methods from class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4AE09-8657-BB43-EC11-701DC79FDBB8}"/>
              </a:ext>
            </a:extLst>
          </p:cNvPr>
          <p:cNvSpPr txBox="1"/>
          <p:nvPr/>
        </p:nvSpPr>
        <p:spPr>
          <a:xfrm>
            <a:off x="6582834" y="2592262"/>
            <a:ext cx="489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ECE 2390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Load/Save and process still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Process video feed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image enhancement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image filtering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an edge detection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some object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Include some object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additional methods from class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0A203-7D8E-6089-B4AE-E76AE0EE2672}"/>
              </a:ext>
            </a:extLst>
          </p:cNvPr>
          <p:cNvSpPr txBox="1"/>
          <p:nvPr/>
        </p:nvSpPr>
        <p:spPr>
          <a:xfrm>
            <a:off x="338668" y="982134"/>
            <a:ext cx="1104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Everyone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Python using OpenCV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compliant with MIT use 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Documented and maintained on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demonstration/example code </a:t>
            </a:r>
          </a:p>
        </p:txBody>
      </p:sp>
    </p:spTree>
    <p:extLst>
      <p:ext uri="{BB962C8B-B14F-4D97-AF65-F5344CB8AC3E}">
        <p14:creationId xmlns:p14="http://schemas.microsoft.com/office/powerpoint/2010/main" val="361063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908-9E9F-0309-EF4D-59851FA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COLMAP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170559-D238-9C3E-0DB8-33C72BECFBB5}"/>
              </a:ext>
            </a:extLst>
          </p:cNvPr>
          <p:cNvGrpSpPr/>
          <p:nvPr/>
        </p:nvGrpSpPr>
        <p:grpSpPr>
          <a:xfrm>
            <a:off x="5314557" y="239842"/>
            <a:ext cx="5763175" cy="3885875"/>
            <a:chOff x="967409" y="1585013"/>
            <a:chExt cx="9548192" cy="468429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D861748-0AF9-48D7-6BE0-92707A6FD3AF}"/>
                </a:ext>
              </a:extLst>
            </p:cNvPr>
            <p:cNvSpPr/>
            <p:nvPr/>
          </p:nvSpPr>
          <p:spPr>
            <a:xfrm>
              <a:off x="1073426" y="2888974"/>
              <a:ext cx="2531166" cy="286247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34738-03D3-DFA6-56E4-A2629F103B1C}"/>
                </a:ext>
              </a:extLst>
            </p:cNvPr>
            <p:cNvSpPr/>
            <p:nvPr/>
          </p:nvSpPr>
          <p:spPr>
            <a:xfrm>
              <a:off x="5698435" y="5075582"/>
              <a:ext cx="4625009" cy="79513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308350-2A73-17AC-2595-BD2E8B4423B0}"/>
                </a:ext>
              </a:extLst>
            </p:cNvPr>
            <p:cNvSpPr/>
            <p:nvPr/>
          </p:nvSpPr>
          <p:spPr>
            <a:xfrm>
              <a:off x="5890592" y="2888974"/>
              <a:ext cx="4625009" cy="79513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C2CD50-A194-21B0-510E-3906F2BA67B3}"/>
                </a:ext>
              </a:extLst>
            </p:cNvPr>
            <p:cNvSpPr/>
            <p:nvPr/>
          </p:nvSpPr>
          <p:spPr>
            <a:xfrm>
              <a:off x="967409" y="5473147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B17BAA-4947-E87A-CFE8-49AF967098B5}"/>
                </a:ext>
              </a:extLst>
            </p:cNvPr>
            <p:cNvSpPr/>
            <p:nvPr/>
          </p:nvSpPr>
          <p:spPr>
            <a:xfrm>
              <a:off x="3392557" y="2703445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603FFF-CCB6-26F0-C3D7-E99DC701D84B}"/>
                </a:ext>
              </a:extLst>
            </p:cNvPr>
            <p:cNvSpPr/>
            <p:nvPr/>
          </p:nvSpPr>
          <p:spPr>
            <a:xfrm>
              <a:off x="5486400" y="5287618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1C9357-EC90-AE04-7938-20066E01A1B6}"/>
                </a:ext>
              </a:extLst>
            </p:cNvPr>
            <p:cNvSpPr/>
            <p:nvPr/>
          </p:nvSpPr>
          <p:spPr>
            <a:xfrm>
              <a:off x="7361583" y="5638800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4167B7-392C-FD0F-9493-E936AD3AE22A}"/>
                </a:ext>
              </a:extLst>
            </p:cNvPr>
            <p:cNvSpPr/>
            <p:nvPr/>
          </p:nvSpPr>
          <p:spPr>
            <a:xfrm>
              <a:off x="9508435" y="5473147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069C44-944C-4A1C-2505-46303F050A34}"/>
                </a:ext>
              </a:extLst>
            </p:cNvPr>
            <p:cNvSpPr/>
            <p:nvPr/>
          </p:nvSpPr>
          <p:spPr>
            <a:xfrm>
              <a:off x="8375375" y="4823792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C6330C-BF29-D58C-0C3A-7FED3F43434D}"/>
                </a:ext>
              </a:extLst>
            </p:cNvPr>
            <p:cNvSpPr/>
            <p:nvPr/>
          </p:nvSpPr>
          <p:spPr>
            <a:xfrm>
              <a:off x="6612836" y="4882391"/>
              <a:ext cx="424069" cy="4638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0FD9D6-3A24-45F5-6AF7-B06CB8379AB8}"/>
                </a:ext>
              </a:extLst>
            </p:cNvPr>
            <p:cNvCxnSpPr/>
            <p:nvPr/>
          </p:nvCxnSpPr>
          <p:spPr>
            <a:xfrm>
              <a:off x="5996609" y="6010894"/>
              <a:ext cx="1232453" cy="25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B4E47E-E381-7BC4-50E1-06F551869A88}"/>
                </a:ext>
              </a:extLst>
            </p:cNvPr>
            <p:cNvSpPr/>
            <p:nvPr/>
          </p:nvSpPr>
          <p:spPr>
            <a:xfrm>
              <a:off x="9495183" y="2683568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228A48-35B7-FBAB-258A-8CC77A691663}"/>
                </a:ext>
              </a:extLst>
            </p:cNvPr>
            <p:cNvSpPr/>
            <p:nvPr/>
          </p:nvSpPr>
          <p:spPr>
            <a:xfrm>
              <a:off x="7335079" y="2590801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CEF5BB-AE01-3B9D-77B9-9F75BC8528CB}"/>
                </a:ext>
              </a:extLst>
            </p:cNvPr>
            <p:cNvSpPr/>
            <p:nvPr/>
          </p:nvSpPr>
          <p:spPr>
            <a:xfrm>
              <a:off x="6400801" y="3306419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6D5AF04-3F2A-CD27-1AF7-6C2D4AA49F33}"/>
                </a:ext>
              </a:extLst>
            </p:cNvPr>
            <p:cNvSpPr/>
            <p:nvPr/>
          </p:nvSpPr>
          <p:spPr>
            <a:xfrm>
              <a:off x="8073888" y="3495262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31C41C-ED5D-4735-CD60-58992E25869B}"/>
                </a:ext>
              </a:extLst>
            </p:cNvPr>
            <p:cNvSpPr/>
            <p:nvPr/>
          </p:nvSpPr>
          <p:spPr>
            <a:xfrm>
              <a:off x="9899375" y="3306419"/>
              <a:ext cx="424069" cy="46382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U-Turn Arrow 22">
              <a:extLst>
                <a:ext uri="{FF2B5EF4-FFF2-40B4-BE49-F238E27FC236}">
                  <a16:creationId xmlns:a16="http://schemas.microsoft.com/office/drawing/2014/main" id="{CCD8772F-DF9E-D5CF-FF78-C82BC4629E8E}"/>
                </a:ext>
              </a:extLst>
            </p:cNvPr>
            <p:cNvSpPr/>
            <p:nvPr/>
          </p:nvSpPr>
          <p:spPr>
            <a:xfrm rot="10800000" flipV="1">
              <a:off x="7573835" y="1585013"/>
              <a:ext cx="1086677" cy="622162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26E5CC-5EEB-0100-D988-8E67797F3614}"/>
              </a:ext>
            </a:extLst>
          </p:cNvPr>
          <p:cNvSpPr txBox="1"/>
          <p:nvPr/>
        </p:nvSpPr>
        <p:spPr>
          <a:xfrm>
            <a:off x="5913939" y="4470336"/>
            <a:ext cx="962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the object is the same as moving the camera 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4090CAE-98F0-C09F-B499-DFD5D7985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6"/>
          <a:stretch/>
        </p:blipFill>
        <p:spPr bwMode="auto">
          <a:xfrm>
            <a:off x="0" y="4125717"/>
            <a:ext cx="5913939" cy="250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74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83D69-F41E-4B86-432A-D4093EA8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DC3-E345-17E3-0EDD-D3FDC346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AE7FD-76E0-6DCC-573E-151015EA5DF1}"/>
                  </a:ext>
                </a:extLst>
              </p:cNvPr>
              <p:cNvSpPr txBox="1"/>
              <p:nvPr/>
            </p:nvSpPr>
            <p:spPr>
              <a:xfrm>
                <a:off x="4834328" y="365125"/>
                <a:ext cx="7360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}:    Intrinsic (K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and Extrinsic (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i,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) properties for N cameras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AE7FD-76E0-6DCC-573E-151015EA5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365125"/>
                <a:ext cx="7360669" cy="307777"/>
              </a:xfrm>
              <a:prstGeom prst="rect">
                <a:avLst/>
              </a:prstGeom>
              <a:blipFill>
                <a:blip r:embed="rId2"/>
                <a:stretch>
                  <a:fillRect l="-1205" t="-20000" r="-1033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90D0B-0F28-B6C7-DC5B-4BE6615DCC46}"/>
                  </a:ext>
                </a:extLst>
              </p:cNvPr>
              <p:cNvSpPr txBox="1"/>
              <p:nvPr/>
            </p:nvSpPr>
            <p:spPr>
              <a:xfrm>
                <a:off x="4834328" y="1008191"/>
                <a:ext cx="4393062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}:   Set of P 3D points in the world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90D0B-0F28-B6C7-DC5B-4BE6615D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1008191"/>
                <a:ext cx="4393062" cy="332463"/>
              </a:xfrm>
              <a:prstGeom prst="rect">
                <a:avLst/>
              </a:prstGeom>
              <a:blipFill>
                <a:blip r:embed="rId3"/>
                <a:stretch>
                  <a:fillRect l="-2017" t="-22222" r="-2594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09AF0F-FBC7-F832-BA4F-3E72E62DDB3E}"/>
                  </a:ext>
                </a:extLst>
              </p:cNvPr>
              <p:cNvSpPr txBox="1"/>
              <p:nvPr/>
            </p:nvSpPr>
            <p:spPr>
              <a:xfrm>
                <a:off x="4834328" y="1599964"/>
                <a:ext cx="4494179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}:   Set of P 2D points in the image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09AF0F-FBC7-F832-BA4F-3E72E62DD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1599964"/>
                <a:ext cx="4494179" cy="332463"/>
              </a:xfrm>
              <a:prstGeom prst="rect">
                <a:avLst/>
              </a:prstGeom>
              <a:blipFill>
                <a:blip r:embed="rId4"/>
                <a:stretch>
                  <a:fillRect l="-1972" t="-17857" r="-2535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149939-25F4-A82F-4BF3-7537BF12B72E}"/>
                  </a:ext>
                </a:extLst>
              </p:cNvPr>
              <p:cNvSpPr txBox="1"/>
              <p:nvPr/>
            </p:nvSpPr>
            <p:spPr>
              <a:xfrm>
                <a:off x="6278063" y="3429000"/>
                <a:ext cx="5640775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149939-25F4-A82F-4BF3-7537BF12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63" y="3429000"/>
                <a:ext cx="5640775" cy="1080296"/>
              </a:xfrm>
              <a:prstGeom prst="rect">
                <a:avLst/>
              </a:prstGeom>
              <a:blipFill>
                <a:blip r:embed="rId5"/>
                <a:stretch>
                  <a:fillRect t="-111628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A2B856-6DE7-03F6-3D87-522CBA8E58A5}"/>
                  </a:ext>
                </a:extLst>
              </p:cNvPr>
              <p:cNvSpPr txBox="1"/>
              <p:nvPr/>
            </p:nvSpPr>
            <p:spPr>
              <a:xfrm>
                <a:off x="7018158" y="6247608"/>
                <a:ext cx="60960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A2B856-6DE7-03F6-3D87-522CBA8E5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158" y="6247608"/>
                <a:ext cx="6096000" cy="517834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FB707E5-91BF-DAD3-5308-7473BED810F0}"/>
              </a:ext>
            </a:extLst>
          </p:cNvPr>
          <p:cNvSpPr txBox="1"/>
          <p:nvPr/>
        </p:nvSpPr>
        <p:spPr>
          <a:xfrm>
            <a:off x="8750300" y="249015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Masking variable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5D3F-65C5-C4C7-402D-C2E156481F57}"/>
              </a:ext>
            </a:extLst>
          </p:cNvPr>
          <p:cNvCxnSpPr/>
          <p:nvPr/>
        </p:nvCxnSpPr>
        <p:spPr>
          <a:xfrm>
            <a:off x="9423400" y="2884071"/>
            <a:ext cx="190500" cy="78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C4D7F2-D928-4045-63BB-E2BF6CBE079C}"/>
              </a:ext>
            </a:extLst>
          </p:cNvPr>
          <p:cNvSpPr txBox="1"/>
          <p:nvPr/>
        </p:nvSpPr>
        <p:spPr>
          <a:xfrm>
            <a:off x="9098450" y="4867698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measured 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A56EA-9895-2A07-4DB6-23AC4BA53D35}"/>
              </a:ext>
            </a:extLst>
          </p:cNvPr>
          <p:cNvSpPr txBox="1"/>
          <p:nvPr/>
        </p:nvSpPr>
        <p:spPr>
          <a:xfrm>
            <a:off x="10711350" y="4867698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projected point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5E0B82-EFD9-2E01-74C8-75FFB92AEB40}"/>
              </a:ext>
            </a:extLst>
          </p:cNvPr>
          <p:cNvCxnSpPr>
            <a:cxnSpLocks/>
          </p:cNvCxnSpPr>
          <p:nvPr/>
        </p:nvCxnSpPr>
        <p:spPr>
          <a:xfrm flipV="1">
            <a:off x="9779000" y="4215668"/>
            <a:ext cx="389524" cy="65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0999A3-1B5D-ADF5-3482-1D931FAB2A13}"/>
              </a:ext>
            </a:extLst>
          </p:cNvPr>
          <p:cNvCxnSpPr>
            <a:cxnSpLocks/>
          </p:cNvCxnSpPr>
          <p:nvPr/>
        </p:nvCxnSpPr>
        <p:spPr>
          <a:xfrm flipV="1">
            <a:off x="11075474" y="4215668"/>
            <a:ext cx="155674" cy="65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1B827D-002E-50EA-15F9-CFF93E045AA6}"/>
              </a:ext>
            </a:extLst>
          </p:cNvPr>
          <p:cNvSpPr txBox="1"/>
          <p:nvPr/>
        </p:nvSpPr>
        <p:spPr>
          <a:xfrm>
            <a:off x="7587273" y="5878276"/>
            <a:ext cx="302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projector function</a:t>
            </a:r>
          </a:p>
        </p:txBody>
      </p:sp>
      <p:pic>
        <p:nvPicPr>
          <p:cNvPr id="43" name="Content Placeholder 4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C784FA06-9F75-0B53-3687-53E9EE1C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8534"/>
          <a:stretch/>
        </p:blipFill>
        <p:spPr>
          <a:xfrm>
            <a:off x="273162" y="2667428"/>
            <a:ext cx="5735237" cy="3888775"/>
          </a:xfrm>
        </p:spPr>
      </p:pic>
    </p:spTree>
    <p:extLst>
      <p:ext uri="{BB962C8B-B14F-4D97-AF65-F5344CB8AC3E}">
        <p14:creationId xmlns:p14="http://schemas.microsoft.com/office/powerpoint/2010/main" val="412033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60712-D739-F400-2442-9F3EB281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42CA-88CB-FC1C-5A28-6F435A95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FD1BEB-15EB-08A3-1778-B3A76242F338}"/>
                  </a:ext>
                </a:extLst>
              </p:cNvPr>
              <p:cNvSpPr txBox="1"/>
              <p:nvPr/>
            </p:nvSpPr>
            <p:spPr>
              <a:xfrm>
                <a:off x="4834328" y="365125"/>
                <a:ext cx="7360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}:    Intrinsic (K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and Extrinsic (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i,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) properties for N cameras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FD1BEB-15EB-08A3-1778-B3A76242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365125"/>
                <a:ext cx="7360669" cy="307777"/>
              </a:xfrm>
              <a:prstGeom prst="rect">
                <a:avLst/>
              </a:prstGeom>
              <a:blipFill>
                <a:blip r:embed="rId2"/>
                <a:stretch>
                  <a:fillRect l="-1205" t="-20000" r="-1033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C17A7-6252-D014-A644-DE564BF9D38A}"/>
                  </a:ext>
                </a:extLst>
              </p:cNvPr>
              <p:cNvSpPr txBox="1"/>
              <p:nvPr/>
            </p:nvSpPr>
            <p:spPr>
              <a:xfrm>
                <a:off x="4834328" y="1008191"/>
                <a:ext cx="4393062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}:   Set of P 3D points in the world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C17A7-6252-D014-A644-DE564BF9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1008191"/>
                <a:ext cx="4393062" cy="332463"/>
              </a:xfrm>
              <a:prstGeom prst="rect">
                <a:avLst/>
              </a:prstGeom>
              <a:blipFill>
                <a:blip r:embed="rId3"/>
                <a:stretch>
                  <a:fillRect l="-2017" t="-22222" r="-2594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5A4F35-78E2-AC27-A2E2-9338737E6E36}"/>
                  </a:ext>
                </a:extLst>
              </p:cNvPr>
              <p:cNvSpPr txBox="1"/>
              <p:nvPr/>
            </p:nvSpPr>
            <p:spPr>
              <a:xfrm>
                <a:off x="4834328" y="1599964"/>
                <a:ext cx="4494179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}:   Set of P 2D points in the image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5A4F35-78E2-AC27-A2E2-9338737E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8" y="1599964"/>
                <a:ext cx="4494179" cy="332463"/>
              </a:xfrm>
              <a:prstGeom prst="rect">
                <a:avLst/>
              </a:prstGeom>
              <a:blipFill>
                <a:blip r:embed="rId4"/>
                <a:stretch>
                  <a:fillRect l="-1972" t="-17857" r="-2535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9E3D19-1AD2-A279-F6A4-EC1F5FE297B5}"/>
                  </a:ext>
                </a:extLst>
              </p:cNvPr>
              <p:cNvSpPr txBox="1"/>
              <p:nvPr/>
            </p:nvSpPr>
            <p:spPr>
              <a:xfrm>
                <a:off x="6278063" y="3429000"/>
                <a:ext cx="5640775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9E3D19-1AD2-A279-F6A4-EC1F5FE2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63" y="3429000"/>
                <a:ext cx="5640775" cy="1080296"/>
              </a:xfrm>
              <a:prstGeom prst="rect">
                <a:avLst/>
              </a:prstGeom>
              <a:blipFill>
                <a:blip r:embed="rId5"/>
                <a:stretch>
                  <a:fillRect t="-111628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4A895B-ACBF-B7DC-EDEC-F27F006305D9}"/>
                  </a:ext>
                </a:extLst>
              </p:cNvPr>
              <p:cNvSpPr txBox="1"/>
              <p:nvPr/>
            </p:nvSpPr>
            <p:spPr>
              <a:xfrm>
                <a:off x="7018158" y="6247608"/>
                <a:ext cx="60960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4A895B-ACBF-B7DC-EDEC-F27F0063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158" y="6247608"/>
                <a:ext cx="6096000" cy="517834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BE815CF-7E3C-CA1F-8ACF-A608A8837C6A}"/>
              </a:ext>
            </a:extLst>
          </p:cNvPr>
          <p:cNvSpPr txBox="1"/>
          <p:nvPr/>
        </p:nvSpPr>
        <p:spPr>
          <a:xfrm>
            <a:off x="8750300" y="249015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Masking variable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C8FB7B-E264-DED5-70C0-33392EA0F161}"/>
              </a:ext>
            </a:extLst>
          </p:cNvPr>
          <p:cNvCxnSpPr/>
          <p:nvPr/>
        </p:nvCxnSpPr>
        <p:spPr>
          <a:xfrm>
            <a:off x="9423400" y="2884071"/>
            <a:ext cx="190500" cy="78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6876DE-E2DC-DF3A-5708-DD4610F6323F}"/>
              </a:ext>
            </a:extLst>
          </p:cNvPr>
          <p:cNvSpPr txBox="1"/>
          <p:nvPr/>
        </p:nvSpPr>
        <p:spPr>
          <a:xfrm>
            <a:off x="9098450" y="4867698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measured 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DC2208-7C52-E544-5FB7-3D91D08A66A1}"/>
              </a:ext>
            </a:extLst>
          </p:cNvPr>
          <p:cNvSpPr txBox="1"/>
          <p:nvPr/>
        </p:nvSpPr>
        <p:spPr>
          <a:xfrm>
            <a:off x="10711350" y="4867698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projected point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E55BB5-4044-D0A5-FBA0-48DAC7F8512B}"/>
              </a:ext>
            </a:extLst>
          </p:cNvPr>
          <p:cNvCxnSpPr>
            <a:cxnSpLocks/>
          </p:cNvCxnSpPr>
          <p:nvPr/>
        </p:nvCxnSpPr>
        <p:spPr>
          <a:xfrm flipV="1">
            <a:off x="9779000" y="4215668"/>
            <a:ext cx="389524" cy="65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E3791-3335-D843-99B2-FA33B62EEF22}"/>
              </a:ext>
            </a:extLst>
          </p:cNvPr>
          <p:cNvCxnSpPr>
            <a:cxnSpLocks/>
          </p:cNvCxnSpPr>
          <p:nvPr/>
        </p:nvCxnSpPr>
        <p:spPr>
          <a:xfrm flipV="1">
            <a:off x="11075474" y="4215668"/>
            <a:ext cx="155674" cy="65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7A8244-1816-AAD8-E70D-9FD8569B95A8}"/>
              </a:ext>
            </a:extLst>
          </p:cNvPr>
          <p:cNvSpPr txBox="1"/>
          <p:nvPr/>
        </p:nvSpPr>
        <p:spPr>
          <a:xfrm>
            <a:off x="7587273" y="5878276"/>
            <a:ext cx="302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projector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B43F2-AE7A-F265-D70E-07459BDC5BE1}"/>
              </a:ext>
            </a:extLst>
          </p:cNvPr>
          <p:cNvSpPr txBox="1"/>
          <p:nvPr/>
        </p:nvSpPr>
        <p:spPr>
          <a:xfrm>
            <a:off x="275182" y="3277405"/>
            <a:ext cx="516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scale minimization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convex (sensitive to local minima)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good initial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is sparse (make use of sparse solvers e.g. Google’s Ceres)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951F0CE-343B-9E66-8360-EA96DF0D2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35" y="342900"/>
            <a:ext cx="9703129" cy="5836444"/>
          </a:xfrm>
        </p:spPr>
      </p:pic>
    </p:spTree>
    <p:extLst>
      <p:ext uri="{BB962C8B-B14F-4D97-AF65-F5344CB8AC3E}">
        <p14:creationId xmlns:p14="http://schemas.microsoft.com/office/powerpoint/2010/main" val="138461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sculpture&#10;&#10;Description automatically generated">
            <a:extLst>
              <a:ext uri="{FF2B5EF4-FFF2-40B4-BE49-F238E27FC236}">
                <a16:creationId xmlns:a16="http://schemas.microsoft.com/office/drawing/2014/main" id="{F83DEE2B-2785-9E31-3C17-1153F3E4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530350"/>
            <a:ext cx="9124950" cy="512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0A947-0B81-6529-A259-F7F4D6AA3A8B}"/>
              </a:ext>
            </a:extLst>
          </p:cNvPr>
          <p:cNvSpPr txBox="1"/>
          <p:nvPr/>
        </p:nvSpPr>
        <p:spPr>
          <a:xfrm>
            <a:off x="355600" y="4572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1.  Find the features for all images</a:t>
            </a:r>
          </a:p>
        </p:txBody>
      </p:sp>
    </p:spTree>
    <p:extLst>
      <p:ext uri="{BB962C8B-B14F-4D97-AF65-F5344CB8AC3E}">
        <p14:creationId xmlns:p14="http://schemas.microsoft.com/office/powerpoint/2010/main" val="416437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E97C-8797-08B6-4237-1475ACA8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9FF3DD05-BA60-FE79-D765-D8A6BB7F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219200"/>
            <a:ext cx="11366500" cy="5327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7F9035-9CDF-FB5A-277F-F622A17186AB}"/>
              </a:ext>
            </a:extLst>
          </p:cNvPr>
          <p:cNvSpPr txBox="1"/>
          <p:nvPr/>
        </p:nvSpPr>
        <p:spPr>
          <a:xfrm>
            <a:off x="355600" y="4572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2.  Create graph of all-to-all image matches</a:t>
            </a:r>
          </a:p>
        </p:txBody>
      </p:sp>
    </p:spTree>
    <p:extLst>
      <p:ext uri="{BB962C8B-B14F-4D97-AF65-F5344CB8AC3E}">
        <p14:creationId xmlns:p14="http://schemas.microsoft.com/office/powerpoint/2010/main" val="415457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0FE0F-70CE-AFFD-9CB7-4F4332620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DB12F045-9B88-A98D-1624-B921D044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219200"/>
            <a:ext cx="11366500" cy="5327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0B4C37-8BE4-D333-EAF0-5DF8264D8F7B}"/>
              </a:ext>
            </a:extLst>
          </p:cNvPr>
          <p:cNvSpPr txBox="1"/>
          <p:nvPr/>
        </p:nvSpPr>
        <p:spPr>
          <a:xfrm>
            <a:off x="355600" y="4572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3.  Prune matches (geometric verification)</a:t>
            </a:r>
          </a:p>
        </p:txBody>
      </p:sp>
    </p:spTree>
    <p:extLst>
      <p:ext uri="{BB962C8B-B14F-4D97-AF65-F5344CB8AC3E}">
        <p14:creationId xmlns:p14="http://schemas.microsoft.com/office/powerpoint/2010/main" val="199573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0B5E-833D-1756-AB10-00527E95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A6714B8A-DC90-461E-2E17-A8058BA7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219200"/>
            <a:ext cx="11366500" cy="5327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2BDF2-E6E3-5F31-C6B5-3CC4230C9A59}"/>
              </a:ext>
            </a:extLst>
          </p:cNvPr>
          <p:cNvSpPr txBox="1"/>
          <p:nvPr/>
        </p:nvSpPr>
        <p:spPr>
          <a:xfrm>
            <a:off x="355600" y="457200"/>
            <a:ext cx="1136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4.  Find most centrally connected pair of images </a:t>
            </a:r>
          </a:p>
        </p:txBody>
      </p:sp>
    </p:spTree>
    <p:extLst>
      <p:ext uri="{BB962C8B-B14F-4D97-AF65-F5344CB8AC3E}">
        <p14:creationId xmlns:p14="http://schemas.microsoft.com/office/powerpoint/2010/main" val="1923562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FD6E9-03D4-20CE-8BF9-59AA6C31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310EA-A157-D766-D49B-FDABF624E856}"/>
              </a:ext>
            </a:extLst>
          </p:cNvPr>
          <p:cNvSpPr txBox="1"/>
          <p:nvPr/>
        </p:nvSpPr>
        <p:spPr>
          <a:xfrm>
            <a:off x="355600" y="4572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5.  Two image initialization</a:t>
            </a:r>
          </a:p>
        </p:txBody>
      </p:sp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1A70ED62-9FD9-6E46-14AB-BE5FA009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54" y="1447800"/>
            <a:ext cx="9226092" cy="474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285A4-9E80-24C8-32D9-4FA6BD4DA258}"/>
              </a:ext>
            </a:extLst>
          </p:cNvPr>
          <p:cNvSpPr/>
          <p:nvPr/>
        </p:nvSpPr>
        <p:spPr>
          <a:xfrm>
            <a:off x="9829800" y="1103531"/>
            <a:ext cx="1206500" cy="130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BC3C9-825C-8926-1267-4D30FC69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C8FA8-10C3-BF79-EC00-B63E8679D9E4}"/>
              </a:ext>
            </a:extLst>
          </p:cNvPr>
          <p:cNvSpPr txBox="1"/>
          <p:nvPr/>
        </p:nvSpPr>
        <p:spPr>
          <a:xfrm>
            <a:off x="355600" y="4572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6.  Add new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86D9-06F1-7B27-A599-115F296627F1}"/>
              </a:ext>
            </a:extLst>
          </p:cNvPr>
          <p:cNvSpPr/>
          <p:nvPr/>
        </p:nvSpPr>
        <p:spPr>
          <a:xfrm>
            <a:off x="9829800" y="1103531"/>
            <a:ext cx="1206500" cy="130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42B2B9C9-4954-736B-D17B-EF16D77C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046"/>
          <a:stretch/>
        </p:blipFill>
        <p:spPr>
          <a:xfrm>
            <a:off x="412750" y="1219200"/>
            <a:ext cx="11366500" cy="3225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5268DA-1918-B44B-C725-5DD4836252B4}"/>
                  </a:ext>
                </a:extLst>
              </p:cNvPr>
              <p:cNvSpPr txBox="1"/>
              <p:nvPr/>
            </p:nvSpPr>
            <p:spPr>
              <a:xfrm>
                <a:off x="4189025" y="5003800"/>
                <a:ext cx="5640775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5268DA-1918-B44B-C725-5DD48362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5" y="5003800"/>
                <a:ext cx="5640775" cy="1080296"/>
              </a:xfrm>
              <a:prstGeom prst="rect">
                <a:avLst/>
              </a:prstGeom>
              <a:blipFill>
                <a:blip r:embed="rId3"/>
                <a:stretch>
                  <a:fillRect t="-111628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7B2F3-56A9-07A2-FF45-CC83A61F137B}"/>
                  </a:ext>
                </a:extLst>
              </p:cNvPr>
              <p:cNvSpPr txBox="1"/>
              <p:nvPr/>
            </p:nvSpPr>
            <p:spPr>
              <a:xfrm>
                <a:off x="5913258" y="6197600"/>
                <a:ext cx="60960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7B2F3-56A9-07A2-FF45-CC83A61F1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58" y="6197600"/>
                <a:ext cx="6096000" cy="51783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79DF93-FF51-3987-9A50-4BF2FB6F9994}"/>
              </a:ext>
            </a:extLst>
          </p:cNvPr>
          <p:cNvSpPr txBox="1"/>
          <p:nvPr/>
        </p:nvSpPr>
        <p:spPr>
          <a:xfrm>
            <a:off x="9277350" y="4351804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know this from previous step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CB1F19-71D2-E28E-3143-F0132967E4D6}"/>
              </a:ext>
            </a:extLst>
          </p:cNvPr>
          <p:cNvCxnSpPr>
            <a:cxnSpLocks/>
          </p:cNvCxnSpPr>
          <p:nvPr/>
        </p:nvCxnSpPr>
        <p:spPr>
          <a:xfrm flipH="1">
            <a:off x="9232900" y="4998135"/>
            <a:ext cx="596900" cy="373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C2FD85-7E08-F294-6A09-DCADBBA82BEC}"/>
              </a:ext>
            </a:extLst>
          </p:cNvPr>
          <p:cNvSpPr txBox="1"/>
          <p:nvPr/>
        </p:nvSpPr>
        <p:spPr>
          <a:xfrm>
            <a:off x="2952750" y="5970879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this for the new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8E603-6DA8-FE11-0949-3A10768D1D93}"/>
              </a:ext>
            </a:extLst>
          </p:cNvPr>
          <p:cNvCxnSpPr>
            <a:cxnSpLocks/>
          </p:cNvCxnSpPr>
          <p:nvPr/>
        </p:nvCxnSpPr>
        <p:spPr>
          <a:xfrm>
            <a:off x="5067300" y="6350000"/>
            <a:ext cx="2260602" cy="16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1DD2F-829D-1A0C-E099-9D2666DE7CDD}"/>
              </a:ext>
            </a:extLst>
          </p:cNvPr>
          <p:cNvGraphicFramePr>
            <a:graphicFrameLocks noGrp="1"/>
          </p:cNvGraphicFramePr>
          <p:nvPr/>
        </p:nvGraphicFramePr>
        <p:xfrm>
          <a:off x="564789" y="1202508"/>
          <a:ext cx="11062421" cy="5379444"/>
        </p:xfrm>
        <a:graphic>
          <a:graphicData uri="http://schemas.openxmlformats.org/drawingml/2006/table">
            <a:tbl>
              <a:tblPr/>
              <a:tblGrid>
                <a:gridCol w="715660">
                  <a:extLst>
                    <a:ext uri="{9D8B030D-6E8A-4147-A177-3AD203B41FA5}">
                      <a16:colId xmlns:a16="http://schemas.microsoft.com/office/drawing/2014/main" val="2794491609"/>
                    </a:ext>
                  </a:extLst>
                </a:gridCol>
                <a:gridCol w="1570340">
                  <a:extLst>
                    <a:ext uri="{9D8B030D-6E8A-4147-A177-3AD203B41FA5}">
                      <a16:colId xmlns:a16="http://schemas.microsoft.com/office/drawing/2014/main" val="1747983715"/>
                    </a:ext>
                  </a:extLst>
                </a:gridCol>
                <a:gridCol w="3436883">
                  <a:extLst>
                    <a:ext uri="{9D8B030D-6E8A-4147-A177-3AD203B41FA5}">
                      <a16:colId xmlns:a16="http://schemas.microsoft.com/office/drawing/2014/main" val="1415124489"/>
                    </a:ext>
                  </a:extLst>
                </a:gridCol>
                <a:gridCol w="3026980">
                  <a:extLst>
                    <a:ext uri="{9D8B030D-6E8A-4147-A177-3AD203B41FA5}">
                      <a16:colId xmlns:a16="http://schemas.microsoft.com/office/drawing/2014/main" val="917873486"/>
                    </a:ext>
                  </a:extLst>
                </a:gridCol>
                <a:gridCol w="2312558">
                  <a:extLst>
                    <a:ext uri="{9D8B030D-6E8A-4147-A177-3AD203B41FA5}">
                      <a16:colId xmlns:a16="http://schemas.microsoft.com/office/drawing/2014/main" val="2083092539"/>
                    </a:ext>
                  </a:extLst>
                </a:gridCol>
              </a:tblGrid>
              <a:tr h="151505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Week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Date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Topic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In class work</a:t>
                      </a:r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Due date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0163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10/14/2024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FALL Break [No Class]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58272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10/16/2024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Camera Calibration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Python problems (HW5)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Due 10/23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39463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10/21/2024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Depth estimation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60844"/>
                  </a:ext>
                </a:extLst>
              </a:tr>
              <a:tr h="10183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10/23/2024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3D Reconstruction and Pose estimation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(HW6)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10/30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792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10/28/2024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Haar</a:t>
                      </a:r>
                      <a:r>
                        <a:rPr lang="en-US" sz="1800" dirty="0">
                          <a:effectLst/>
                        </a:rPr>
                        <a:t> Cascade Classifiers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(HW7)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9350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10/30/2024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HOG and Custom Detectors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Project updates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9379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11/4/2024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Object Tracking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Project updates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1061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11/6/2024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OCR Text Detection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(HW8)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11/13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6580"/>
                  </a:ext>
                </a:extLst>
              </a:tr>
              <a:tr h="28065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11/11/2024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MediaPipe</a:t>
                      </a:r>
                      <a:r>
                        <a:rPr lang="en-US" sz="1800" dirty="0">
                          <a:effectLst/>
                        </a:rPr>
                        <a:t>/SLAM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81299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11/13/2024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OpenCV DNN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(HW9)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11/20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49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11/18/2024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Super Resolution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Python problems (HW10)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12/4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018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11/20/2024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Image compression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70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11/25/2024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Thanksgiving recess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281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11/27/2024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Thanksgiving recess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389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15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12/2/2024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83435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project commit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9921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12/9/2024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Projects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Project presentations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group ratings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3387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16F40BB-A52A-CAE7-E132-D6080FB0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6"/>
            <a:ext cx="10515600" cy="1325563"/>
          </a:xfrm>
        </p:spPr>
        <p:txBody>
          <a:bodyPr/>
          <a:lstStyle/>
          <a:p>
            <a:r>
              <a:rPr lang="en-US" b="1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60106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13D8F-E10C-9409-1E26-8AD546A3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6042013-AC8F-1344-3DC1-E6A9E948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3860"/>
          <a:stretch/>
        </p:blipFill>
        <p:spPr>
          <a:xfrm>
            <a:off x="1244435" y="342900"/>
            <a:ext cx="9703129" cy="4013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09BE6-68A6-6423-DA4A-85C968616D22}"/>
              </a:ext>
            </a:extLst>
          </p:cNvPr>
          <p:cNvSpPr txBox="1"/>
          <p:nvPr/>
        </p:nvSpPr>
        <p:spPr>
          <a:xfrm>
            <a:off x="1244435" y="4356100"/>
            <a:ext cx="10947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RANSAC:</a:t>
            </a:r>
          </a:p>
          <a:p>
            <a:r>
              <a:rPr lang="en-US" dirty="0"/>
              <a:t>Random Sampling Consensus</a:t>
            </a:r>
          </a:p>
          <a:p>
            <a:endParaRPr lang="en-US" dirty="0"/>
          </a:p>
          <a:p>
            <a:r>
              <a:rPr lang="en-US" dirty="0"/>
              <a:t>	1) Grab small subsets of the data to solve the problem (e.g. features to solve the </a:t>
            </a:r>
            <a:r>
              <a:rPr lang="en-US" dirty="0" err="1"/>
              <a:t>homography</a:t>
            </a:r>
            <a:r>
              <a:rPr lang="en-US" dirty="0"/>
              <a:t>)</a:t>
            </a:r>
          </a:p>
          <a:p>
            <a:r>
              <a:rPr lang="en-US" dirty="0"/>
              <a:t>	2) Based on that solution, compute for all other points if they are outliers or inliers</a:t>
            </a:r>
          </a:p>
          <a:p>
            <a:r>
              <a:rPr lang="en-US" dirty="0"/>
              <a:t>	3) Repeat 1-2</a:t>
            </a:r>
          </a:p>
          <a:p>
            <a:r>
              <a:rPr lang="en-US" dirty="0"/>
              <a:t>	4)  Remove points that produce the lowest number inliers</a:t>
            </a:r>
          </a:p>
        </p:txBody>
      </p:sp>
    </p:spTree>
    <p:extLst>
      <p:ext uri="{BB962C8B-B14F-4D97-AF65-F5344CB8AC3E}">
        <p14:creationId xmlns:p14="http://schemas.microsoft.com/office/powerpoint/2010/main" val="66533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32FE373-854C-29E7-3739-32E957A9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2938"/>
            <a:ext cx="121920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09FC1-9FBE-0655-966D-56ECB8B11E2C}"/>
              </a:ext>
            </a:extLst>
          </p:cNvPr>
          <p:cNvSpPr txBox="1"/>
          <p:nvPr/>
        </p:nvSpPr>
        <p:spPr>
          <a:xfrm>
            <a:off x="4775200" y="2813606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Reconstruction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C832F-914F-890D-04AA-01AE09321E73}"/>
              </a:ext>
            </a:extLst>
          </p:cNvPr>
          <p:cNvSpPr txBox="1"/>
          <p:nvPr/>
        </p:nvSpPr>
        <p:spPr>
          <a:xfrm>
            <a:off x="8801100" y="281360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Reconstruction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13DF894-293B-65AF-9E7E-C3D8B9ECD943}"/>
              </a:ext>
            </a:extLst>
          </p:cNvPr>
          <p:cNvSpPr/>
          <p:nvPr/>
        </p:nvSpPr>
        <p:spPr>
          <a:xfrm>
            <a:off x="7391400" y="2120900"/>
            <a:ext cx="1231900" cy="877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F1A7-1489-75BF-A477-8099CC52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6B38956-0DCC-2195-F1B3-62FC16C3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2938"/>
            <a:ext cx="121920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38F08-5F80-6BED-414E-35FB2CE7CD59}"/>
              </a:ext>
            </a:extLst>
          </p:cNvPr>
          <p:cNvSpPr txBox="1"/>
          <p:nvPr/>
        </p:nvSpPr>
        <p:spPr>
          <a:xfrm>
            <a:off x="4775200" y="2813606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Reconstruction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AA828-4EB9-A792-304B-816785A51420}"/>
              </a:ext>
            </a:extLst>
          </p:cNvPr>
          <p:cNvSpPr txBox="1"/>
          <p:nvPr/>
        </p:nvSpPr>
        <p:spPr>
          <a:xfrm>
            <a:off x="8801100" y="281360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Reconstruction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54490DE-FE61-7158-0864-621E338C575E}"/>
              </a:ext>
            </a:extLst>
          </p:cNvPr>
          <p:cNvSpPr/>
          <p:nvPr/>
        </p:nvSpPr>
        <p:spPr>
          <a:xfrm>
            <a:off x="7391400" y="2120900"/>
            <a:ext cx="1231900" cy="877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4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776D8-9AC9-D20E-6536-D4EBDCD0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A61B-E6F5-DE7A-928F-87148055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coordinates</a:t>
            </a:r>
          </a:p>
        </p:txBody>
      </p:sp>
      <p:pic>
        <p:nvPicPr>
          <p:cNvPr id="4" name="Content Placeholder 4" descr="A diagram of a triangle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B85C9D16-7E87-0494-69E1-E940976C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84" y="1795244"/>
            <a:ext cx="6034229" cy="4873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AAAE52-69CB-0612-4E68-39F5946EFABA}"/>
                  </a:ext>
                </a:extLst>
              </p:cNvPr>
              <p:cNvSpPr txBox="1"/>
              <p:nvPr/>
            </p:nvSpPr>
            <p:spPr>
              <a:xfrm>
                <a:off x="5672009" y="2318228"/>
                <a:ext cx="6094602" cy="529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AAAE52-69CB-0612-4E68-39F5946EF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09" y="2318228"/>
                <a:ext cx="6094602" cy="529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F9073-1A37-8CE5-01E5-C76000C2110D}"/>
                  </a:ext>
                </a:extLst>
              </p:cNvPr>
              <p:cNvSpPr txBox="1"/>
              <p:nvPr/>
            </p:nvSpPr>
            <p:spPr>
              <a:xfrm>
                <a:off x="5774075" y="3164376"/>
                <a:ext cx="6094602" cy="529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F9073-1A37-8CE5-01E5-C76000C2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5" y="3164376"/>
                <a:ext cx="6094602" cy="529247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3CBD8A-10CA-EFD0-21DA-2CCD28FDE783}"/>
              </a:ext>
            </a:extLst>
          </p:cNvPr>
          <p:cNvSpPr txBox="1"/>
          <p:nvPr/>
        </p:nvSpPr>
        <p:spPr>
          <a:xfrm>
            <a:off x="5469622" y="173897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by the Essential matrix produces a (</a:t>
            </a:r>
            <a:r>
              <a:rPr lang="en-US" dirty="0" err="1"/>
              <a:t>epipolar</a:t>
            </a:r>
            <a:r>
              <a:rPr lang="en-US" dirty="0"/>
              <a:t>)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4E283-5032-88CD-3327-173EFE4EA2B4}"/>
              </a:ext>
            </a:extLst>
          </p:cNvPr>
          <p:cNvCxnSpPr>
            <a:cxnSpLocks/>
          </p:cNvCxnSpPr>
          <p:nvPr/>
        </p:nvCxnSpPr>
        <p:spPr>
          <a:xfrm flipH="1">
            <a:off x="5268286" y="2842340"/>
            <a:ext cx="2424419" cy="20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217869-24DF-B8D5-37D7-3181E961D5BF}"/>
              </a:ext>
            </a:extLst>
          </p:cNvPr>
          <p:cNvCxnSpPr>
            <a:cxnSpLocks/>
          </p:cNvCxnSpPr>
          <p:nvPr/>
        </p:nvCxnSpPr>
        <p:spPr>
          <a:xfrm flipH="1">
            <a:off x="2207357" y="3428999"/>
            <a:ext cx="5485348" cy="179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4" descr="A close-up of a sculpture&#10;&#10;Description automatically generated">
            <a:extLst>
              <a:ext uri="{FF2B5EF4-FFF2-40B4-BE49-F238E27FC236}">
                <a16:creationId xmlns:a16="http://schemas.microsoft.com/office/drawing/2014/main" id="{2B1D9903-92AF-3EE3-850C-C72B4E8585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509"/>
          <a:stretch/>
        </p:blipFill>
        <p:spPr>
          <a:xfrm>
            <a:off x="6591404" y="4481230"/>
            <a:ext cx="5485348" cy="1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666B-83B5-10CE-8C9F-2E6555F1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E, mask 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/>
              <a:t> cv2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.</a:t>
            </a:r>
            <a:r>
              <a:rPr lang="en-US" sz="2400" dirty="0"/>
              <a:t>findEssentialMat(pts1, pts2, K, method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/>
              <a:t>cv2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.</a:t>
            </a:r>
            <a:r>
              <a:rPr lang="en-US" sz="2400" dirty="0"/>
              <a:t>RANSAC, prob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>
                <a:solidFill>
                  <a:srgbClr val="AE81FF"/>
                </a:solidFill>
                <a:effectLst/>
                <a:latin typeface="-apple-system"/>
              </a:rPr>
              <a:t>0.999</a:t>
            </a:r>
            <a:r>
              <a:rPr lang="en-US" sz="2400" dirty="0"/>
              <a:t>, threshold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>
                <a:solidFill>
                  <a:srgbClr val="AE81FF"/>
                </a:solidFill>
                <a:effectLst/>
                <a:latin typeface="-apple-system"/>
              </a:rPr>
              <a:t>1.0</a:t>
            </a:r>
            <a:r>
              <a:rPr lang="en-US" sz="2400" dirty="0"/>
              <a:t>) </a:t>
            </a:r>
          </a:p>
          <a:p>
            <a:r>
              <a:rPr lang="en-US" sz="2400" dirty="0"/>
              <a:t>_, R, t, _ 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/>
              <a:t> cv2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.</a:t>
            </a:r>
            <a:r>
              <a:rPr lang="en-US" sz="2400" dirty="0"/>
              <a:t>recoverPose(E, pts1, pts2, K, mask</a:t>
            </a:r>
            <a:r>
              <a:rPr lang="en-US" sz="2400" dirty="0">
                <a:solidFill>
                  <a:srgbClr val="F92672"/>
                </a:solidFill>
                <a:effectLst/>
                <a:latin typeface="-apple-system"/>
              </a:rPr>
              <a:t>=</a:t>
            </a:r>
            <a:r>
              <a:rPr lang="en-US" sz="2400" dirty="0"/>
              <a:t>mask)</a:t>
            </a:r>
          </a:p>
        </p:txBody>
      </p:sp>
    </p:spTree>
    <p:extLst>
      <p:ext uri="{BB962C8B-B14F-4D97-AF65-F5344CB8AC3E}">
        <p14:creationId xmlns:p14="http://schemas.microsoft.com/office/powerpoint/2010/main" val="23175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053-5B16-BDCE-D8A1-99AF9ED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 (</a:t>
            </a:r>
            <a:r>
              <a:rPr lang="en-US" sz="4400" dirty="0">
                <a:effectLst/>
              </a:rPr>
              <a:t>10/30 &amp; 11/4)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E4C5-E747-A37A-CB41-045DF553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0161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10/30</a:t>
            </a:r>
            <a:endParaRPr lang="en-US" dirty="0"/>
          </a:p>
          <a:p>
            <a:pPr lvl="1"/>
            <a:r>
              <a:rPr lang="en-US" dirty="0" err="1"/>
              <a:t>BokehSwap</a:t>
            </a:r>
            <a:endParaRPr lang="en-US" dirty="0"/>
          </a:p>
          <a:p>
            <a:pPr lvl="1"/>
            <a:r>
              <a:rPr lang="en-US" dirty="0"/>
              <a:t>DC not DC</a:t>
            </a:r>
          </a:p>
          <a:p>
            <a:pPr lvl="1"/>
            <a:r>
              <a:rPr lang="en-US" dirty="0" err="1"/>
              <a:t>AutonomousDriving</a:t>
            </a:r>
            <a:endParaRPr lang="en-US" dirty="0"/>
          </a:p>
          <a:p>
            <a:pPr lvl="1"/>
            <a:r>
              <a:rPr lang="en-US" dirty="0" err="1"/>
              <a:t>RepVision</a:t>
            </a:r>
            <a:endParaRPr lang="en-US" dirty="0"/>
          </a:p>
          <a:p>
            <a:pPr lvl="1"/>
            <a:r>
              <a:rPr lang="en-US" dirty="0" err="1"/>
              <a:t>FaceEmojiSwap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ffectLst/>
              </a:rPr>
              <a:t>11/4</a:t>
            </a:r>
            <a:endParaRPr lang="en-US" dirty="0"/>
          </a:p>
          <a:p>
            <a:pPr lvl="1"/>
            <a:r>
              <a:rPr lang="en-US" dirty="0"/>
              <a:t>Team Sebastian, Timothy, Jake, &amp; Tyler</a:t>
            </a:r>
          </a:p>
          <a:p>
            <a:pPr lvl="1"/>
            <a:r>
              <a:rPr lang="en-US" dirty="0" err="1"/>
              <a:t>Shopkeepr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Riddlers</a:t>
            </a:r>
            <a:endParaRPr lang="en-US" dirty="0"/>
          </a:p>
          <a:p>
            <a:pPr lvl="1"/>
            <a:r>
              <a:rPr lang="en-US" dirty="0" err="1"/>
              <a:t>Touchfree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68CB9-4086-6A74-D9E2-495DF1C2A7AC}"/>
              </a:ext>
            </a:extLst>
          </p:cNvPr>
          <p:cNvSpPr txBox="1"/>
          <p:nvPr/>
        </p:nvSpPr>
        <p:spPr>
          <a:xfrm>
            <a:off x="6642100" y="1689259"/>
            <a:ext cx="533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do I expect?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Progress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10min informal 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your own laptop or give me slides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off what you have done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 tried things that didn’t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class lessons have you incorporated into the project?  Any insights?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your objectives changed?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there been any unanticipated issues?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DE7E-EAF3-75E9-2AC9-543E8757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AF6C0EA-F3BD-25C4-6C6F-3EFCBC31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" y="616979"/>
            <a:ext cx="6640128" cy="51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251D60-5E9A-5D02-325C-2E51637B2B6E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B8A910-FDA3-27AE-F67F-4DC19242BE7D}"/>
              </a:ext>
            </a:extLst>
          </p:cNvPr>
          <p:cNvSpPr txBox="1"/>
          <p:nvPr/>
        </p:nvSpPr>
        <p:spPr>
          <a:xfrm>
            <a:off x="8095884" y="4951962"/>
            <a:ext cx="332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 (K)</a:t>
            </a:r>
          </a:p>
        </p:txBody>
      </p:sp>
    </p:spTree>
    <p:extLst>
      <p:ext uri="{BB962C8B-B14F-4D97-AF65-F5344CB8AC3E}">
        <p14:creationId xmlns:p14="http://schemas.microsoft.com/office/powerpoint/2010/main" val="28931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7B871-D2A5-D4A5-E613-5C677A1A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9921C58-923F-3B2C-4B2D-DD0A5B570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" y="616979"/>
            <a:ext cx="6640128" cy="33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BB799D-1FD1-E1B7-4E1C-4FE396B12626}"/>
                  </a:ext>
                </a:extLst>
              </p:cNvPr>
              <p:cNvSpPr txBox="1"/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𝑤𝑜𝑟𝑙𝑑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BB799D-1FD1-E1B7-4E1C-4FE396B1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blipFill>
                <a:blip r:embed="rId3"/>
                <a:stretch>
                  <a:fillRect l="-1303" t="-149057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C1F84-9A91-694E-54C6-53DCD601E2AB}"/>
                  </a:ext>
                </a:extLst>
              </p:cNvPr>
              <p:cNvSpPr txBox="1"/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C1F84-9A91-694E-54C6-53DCD601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blipFill>
                <a:blip r:embed="rId4"/>
                <a:stretch>
                  <a:fillRect l="-1786" t="-25000" r="-89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81150-3153-FDE3-BD96-10D995CAB27F}"/>
              </a:ext>
            </a:extLst>
          </p:cNvPr>
          <p:cNvCxnSpPr>
            <a:cxnSpLocks/>
          </p:cNvCxnSpPr>
          <p:nvPr/>
        </p:nvCxnSpPr>
        <p:spPr>
          <a:xfrm>
            <a:off x="673100" y="6273800"/>
            <a:ext cx="5524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50E640-88F0-2057-60E4-89B66C88EB1B}"/>
              </a:ext>
            </a:extLst>
          </p:cNvPr>
          <p:cNvCxnSpPr>
            <a:cxnSpLocks/>
          </p:cNvCxnSpPr>
          <p:nvPr/>
        </p:nvCxnSpPr>
        <p:spPr>
          <a:xfrm flipV="1">
            <a:off x="673100" y="4927600"/>
            <a:ext cx="5524500" cy="134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899B41-530A-F34C-95B3-24637DC6559F}"/>
              </a:ext>
            </a:extLst>
          </p:cNvPr>
          <p:cNvCxnSpPr/>
          <p:nvPr/>
        </p:nvCxnSpPr>
        <p:spPr>
          <a:xfrm flipV="1">
            <a:off x="3009900" y="5676900"/>
            <a:ext cx="0" cy="5969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C80BDE-9CAD-50E1-6024-F0B9F2AC9A87}"/>
              </a:ext>
            </a:extLst>
          </p:cNvPr>
          <p:cNvCxnSpPr>
            <a:cxnSpLocks/>
          </p:cNvCxnSpPr>
          <p:nvPr/>
        </p:nvCxnSpPr>
        <p:spPr>
          <a:xfrm flipV="1">
            <a:off x="6197600" y="4927600"/>
            <a:ext cx="0" cy="1346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6107CD-6947-1F66-F8FA-6574067115D9}"/>
              </a:ext>
            </a:extLst>
          </p:cNvPr>
          <p:cNvSpPr txBox="1"/>
          <p:nvPr/>
        </p:nvSpPr>
        <p:spPr>
          <a:xfrm>
            <a:off x="3122444" y="5790684"/>
            <a:ext cx="90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centered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AEBF3-D19C-944A-5DC0-C37CE6B0C228}"/>
              </a:ext>
            </a:extLst>
          </p:cNvPr>
          <p:cNvSpPr txBox="1"/>
          <p:nvPr/>
        </p:nvSpPr>
        <p:spPr>
          <a:xfrm>
            <a:off x="6217007" y="5676900"/>
            <a:ext cx="88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centered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747AF-77AA-85B2-40C5-CD993968A3BF}"/>
                  </a:ext>
                </a:extLst>
              </p:cNvPr>
              <p:cNvSpPr txBox="1"/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747AF-77AA-85B2-40C5-CD993968A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blipFill>
                <a:blip r:embed="rId5"/>
                <a:stretch>
                  <a:fillRect l="-34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4F554C-E03C-EB8D-DAE7-881323703899}"/>
                  </a:ext>
                </a:extLst>
              </p:cNvPr>
              <p:cNvSpPr txBox="1"/>
              <p:nvPr/>
            </p:nvSpPr>
            <p:spPr>
              <a:xfrm>
                <a:off x="7492612" y="5147802"/>
                <a:ext cx="3698577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4F554C-E03C-EB8D-DAE7-88132370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12" y="5147802"/>
                <a:ext cx="3698577" cy="341825"/>
              </a:xfrm>
              <a:prstGeom prst="rect">
                <a:avLst/>
              </a:prstGeom>
              <a:blipFill>
                <a:blip r:embed="rId6"/>
                <a:stretch>
                  <a:fillRect l="-34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F34F7-5CD4-F221-EA4A-D3A18BD3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6B81513F-B198-0C78-6703-15DE2EA3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" y="616979"/>
            <a:ext cx="6640128" cy="30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BCF88-9D0A-A740-4C90-1AB2910AE073}"/>
                  </a:ext>
                </a:extLst>
              </p:cNvPr>
              <p:cNvSpPr txBox="1"/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𝑤𝑜𝑟𝑙𝑑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BCF88-9D0A-A740-4C90-1AB2910A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blipFill>
                <a:blip r:embed="rId3"/>
                <a:stretch>
                  <a:fillRect l="-1303" t="-149057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27F31-93CB-F037-1E5C-2724995CC94C}"/>
                  </a:ext>
                </a:extLst>
              </p:cNvPr>
              <p:cNvSpPr txBox="1"/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27F31-93CB-F037-1E5C-2724995C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blipFill>
                <a:blip r:embed="rId4"/>
                <a:stretch>
                  <a:fillRect l="-1786" t="-25000" r="-89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FFAC-B612-DDFC-E32A-C28136995677}"/>
                  </a:ext>
                </a:extLst>
              </p:cNvPr>
              <p:cNvSpPr txBox="1"/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FFAC-B612-DDFC-E32A-C2813699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blipFill>
                <a:blip r:embed="rId5"/>
                <a:stretch>
                  <a:fillRect l="-34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223727-E877-AC96-9934-D2908444F5D3}"/>
                  </a:ext>
                </a:extLst>
              </p:cNvPr>
              <p:cNvSpPr txBox="1"/>
              <p:nvPr/>
            </p:nvSpPr>
            <p:spPr>
              <a:xfrm>
                <a:off x="7708513" y="5041007"/>
                <a:ext cx="3825984" cy="788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223727-E877-AC96-9934-D2908444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13" y="5041007"/>
                <a:ext cx="3825984" cy="788293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93366C-1E61-7DE3-A462-F8BEB22D920F}"/>
                  </a:ext>
                </a:extLst>
              </p:cNvPr>
              <p:cNvSpPr txBox="1"/>
              <p:nvPr/>
            </p:nvSpPr>
            <p:spPr>
              <a:xfrm>
                <a:off x="1745544" y="3695190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93366C-1E61-7DE3-A462-F8BEB22D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44" y="3695190"/>
                <a:ext cx="3445430" cy="1088631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210634-8A03-C5EC-6C58-B49CD9FA0AB5}"/>
                  </a:ext>
                </a:extLst>
              </p:cNvPr>
              <p:cNvSpPr txBox="1"/>
              <p:nvPr/>
            </p:nvSpPr>
            <p:spPr>
              <a:xfrm>
                <a:off x="556395" y="4783821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210634-8A03-C5EC-6C58-B49CD9FA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5" y="4783821"/>
                <a:ext cx="6098018" cy="11632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5BF55-76F6-74E0-54C4-B97949AEAD80}"/>
                  </a:ext>
                </a:extLst>
              </p:cNvPr>
              <p:cNvSpPr txBox="1"/>
              <p:nvPr/>
            </p:nvSpPr>
            <p:spPr>
              <a:xfrm>
                <a:off x="690305" y="5947088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5BF55-76F6-74E0-54C4-B97949AE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5" y="5947088"/>
                <a:ext cx="6098018" cy="884473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0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8565-456C-F024-AACA-98053E13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312912E-2C5F-0C7F-BE40-6B04AAB7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" y="616979"/>
            <a:ext cx="6640128" cy="30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0B3D6-1FA8-0F31-9126-D1D5C8CC396A}"/>
                  </a:ext>
                </a:extLst>
              </p:cNvPr>
              <p:cNvSpPr txBox="1"/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𝑤𝑜𝑟𝑙𝑑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60B3D6-1FA8-0F31-9126-D1D5C8CC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028700"/>
                <a:ext cx="3901004" cy="670696"/>
              </a:xfrm>
              <a:prstGeom prst="rect">
                <a:avLst/>
              </a:prstGeom>
              <a:blipFill>
                <a:blip r:embed="rId3"/>
                <a:stretch>
                  <a:fillRect l="-1303" t="-149057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80ACC-2AD4-858C-6EE9-6FAA6E609ACD}"/>
                  </a:ext>
                </a:extLst>
              </p:cNvPr>
              <p:cNvSpPr txBox="1"/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80ACC-2AD4-858C-6EE9-6FAA6E60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643" y="2400300"/>
                <a:ext cx="2830518" cy="341825"/>
              </a:xfrm>
              <a:prstGeom prst="rect">
                <a:avLst/>
              </a:prstGeom>
              <a:blipFill>
                <a:blip r:embed="rId4"/>
                <a:stretch>
                  <a:fillRect l="-1786" t="-25000" r="-89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EB82C-00B0-B12C-2AFD-74F91DAB3BC4}"/>
                  </a:ext>
                </a:extLst>
              </p:cNvPr>
              <p:cNvSpPr txBox="1"/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𝐶𝑒𝑛𝑡𝑒𝑟𝑒𝑑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EB82C-00B0-B12C-2AFD-74F91DAB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13" y="3774051"/>
                <a:ext cx="3698577" cy="341825"/>
              </a:xfrm>
              <a:prstGeom prst="rect">
                <a:avLst/>
              </a:prstGeom>
              <a:blipFill>
                <a:blip r:embed="rId5"/>
                <a:stretch>
                  <a:fillRect l="-34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1E6022-2D7A-C48A-2E74-956780B19BE2}"/>
                  </a:ext>
                </a:extLst>
              </p:cNvPr>
              <p:cNvSpPr txBox="1"/>
              <p:nvPr/>
            </p:nvSpPr>
            <p:spPr>
              <a:xfrm>
                <a:off x="8572113" y="4914007"/>
                <a:ext cx="1330621" cy="788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1E6022-2D7A-C48A-2E74-956780B19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13" y="4914007"/>
                <a:ext cx="1330621" cy="788293"/>
              </a:xfrm>
              <a:prstGeom prst="rect">
                <a:avLst/>
              </a:prstGeom>
              <a:blipFill>
                <a:blip r:embed="rId6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C13B2-D745-7C07-F4C6-294F9E3E11A3}"/>
                  </a:ext>
                </a:extLst>
              </p:cNvPr>
              <p:cNvSpPr txBox="1"/>
              <p:nvPr/>
            </p:nvSpPr>
            <p:spPr>
              <a:xfrm>
                <a:off x="1157543" y="5607480"/>
                <a:ext cx="6096000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C13B2-D745-7C07-F4C6-294F9E3E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43" y="5607480"/>
                <a:ext cx="6096000" cy="846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501842-F962-86BC-0B8B-602E172FEEB8}"/>
                  </a:ext>
                </a:extLst>
              </p:cNvPr>
              <p:cNvSpPr txBox="1"/>
              <p:nvPr/>
            </p:nvSpPr>
            <p:spPr>
              <a:xfrm>
                <a:off x="0" y="3944963"/>
                <a:ext cx="7524448" cy="881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/>
                  <a:t>R=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501842-F962-86BC-0B8B-602E172F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4963"/>
                <a:ext cx="7524448" cy="881267"/>
              </a:xfrm>
              <a:prstGeom prst="rect">
                <a:avLst/>
              </a:prstGeom>
              <a:blipFill>
                <a:blip r:embed="rId8"/>
                <a:stretch>
                  <a:fillRect l="-675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4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AF7D-303F-DCA4-322B-3D2B8EA3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E908-5590-E536-747C-21225EAE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Tomasi-Kanade Factorization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C381BF6-4729-8654-9BF0-8AEBDB024A94}"/>
              </a:ext>
            </a:extLst>
          </p:cNvPr>
          <p:cNvSpPr/>
          <p:nvPr/>
        </p:nvSpPr>
        <p:spPr>
          <a:xfrm>
            <a:off x="1073426" y="2888974"/>
            <a:ext cx="2531166" cy="286247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08365-411C-6E4F-091F-618BAA0A7D71}"/>
              </a:ext>
            </a:extLst>
          </p:cNvPr>
          <p:cNvSpPr/>
          <p:nvPr/>
        </p:nvSpPr>
        <p:spPr>
          <a:xfrm>
            <a:off x="5698435" y="5075582"/>
            <a:ext cx="4625009" cy="79513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A42BC8-6254-AC3B-B599-DBAC5E539479}"/>
              </a:ext>
            </a:extLst>
          </p:cNvPr>
          <p:cNvSpPr/>
          <p:nvPr/>
        </p:nvSpPr>
        <p:spPr>
          <a:xfrm>
            <a:off x="5890592" y="2888974"/>
            <a:ext cx="4625009" cy="79513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301608-1A74-A067-C70B-058D28D3A338}"/>
              </a:ext>
            </a:extLst>
          </p:cNvPr>
          <p:cNvSpPr/>
          <p:nvPr/>
        </p:nvSpPr>
        <p:spPr>
          <a:xfrm>
            <a:off x="967409" y="5473147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3E2FD4-6661-8478-F87F-9FC318F59C81}"/>
              </a:ext>
            </a:extLst>
          </p:cNvPr>
          <p:cNvSpPr/>
          <p:nvPr/>
        </p:nvSpPr>
        <p:spPr>
          <a:xfrm>
            <a:off x="3392557" y="2703445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DF517-7AFE-0492-2216-D6F40728620D}"/>
              </a:ext>
            </a:extLst>
          </p:cNvPr>
          <p:cNvSpPr/>
          <p:nvPr/>
        </p:nvSpPr>
        <p:spPr>
          <a:xfrm>
            <a:off x="5486400" y="5287618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7477E1-9273-B584-9D77-785178736046}"/>
              </a:ext>
            </a:extLst>
          </p:cNvPr>
          <p:cNvSpPr/>
          <p:nvPr/>
        </p:nvSpPr>
        <p:spPr>
          <a:xfrm>
            <a:off x="7361583" y="5638800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2F636C-98EB-25AA-75FC-1A0086A430C6}"/>
              </a:ext>
            </a:extLst>
          </p:cNvPr>
          <p:cNvSpPr/>
          <p:nvPr/>
        </p:nvSpPr>
        <p:spPr>
          <a:xfrm>
            <a:off x="9508435" y="5473147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B0E15D-8D1E-F0D6-19E9-B62262608E7B}"/>
              </a:ext>
            </a:extLst>
          </p:cNvPr>
          <p:cNvSpPr/>
          <p:nvPr/>
        </p:nvSpPr>
        <p:spPr>
          <a:xfrm>
            <a:off x="8375375" y="4823792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80A5D9-9170-38DB-56E1-4A75B24715AA}"/>
              </a:ext>
            </a:extLst>
          </p:cNvPr>
          <p:cNvSpPr/>
          <p:nvPr/>
        </p:nvSpPr>
        <p:spPr>
          <a:xfrm>
            <a:off x="6612836" y="4882391"/>
            <a:ext cx="424069" cy="4638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D3DB-C7B7-7614-CC4E-5346195DB363}"/>
              </a:ext>
            </a:extLst>
          </p:cNvPr>
          <p:cNvCxnSpPr/>
          <p:nvPr/>
        </p:nvCxnSpPr>
        <p:spPr>
          <a:xfrm>
            <a:off x="5996609" y="6010894"/>
            <a:ext cx="1232453" cy="258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B567446-D3E3-BECE-399F-A6C8DAF51A53}"/>
              </a:ext>
            </a:extLst>
          </p:cNvPr>
          <p:cNvSpPr/>
          <p:nvPr/>
        </p:nvSpPr>
        <p:spPr>
          <a:xfrm>
            <a:off x="9495183" y="2683568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600E55-79A5-F4F1-A285-84EF2BAF506B}"/>
              </a:ext>
            </a:extLst>
          </p:cNvPr>
          <p:cNvSpPr/>
          <p:nvPr/>
        </p:nvSpPr>
        <p:spPr>
          <a:xfrm>
            <a:off x="7335079" y="2590801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D3617B-3775-ECC2-5676-D506567F0B16}"/>
              </a:ext>
            </a:extLst>
          </p:cNvPr>
          <p:cNvSpPr/>
          <p:nvPr/>
        </p:nvSpPr>
        <p:spPr>
          <a:xfrm>
            <a:off x="6400801" y="3306419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2C03-3CF5-E1D3-0241-AEFECCC839E3}"/>
              </a:ext>
            </a:extLst>
          </p:cNvPr>
          <p:cNvSpPr/>
          <p:nvPr/>
        </p:nvSpPr>
        <p:spPr>
          <a:xfrm>
            <a:off x="8073888" y="3495262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2113E-C767-D06A-4058-CF7F0E9567C8}"/>
              </a:ext>
            </a:extLst>
          </p:cNvPr>
          <p:cNvSpPr/>
          <p:nvPr/>
        </p:nvSpPr>
        <p:spPr>
          <a:xfrm>
            <a:off x="9899375" y="3306419"/>
            <a:ext cx="424069" cy="463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B7D88970-6F08-714D-B191-BA60E4942C38}"/>
              </a:ext>
            </a:extLst>
          </p:cNvPr>
          <p:cNvSpPr/>
          <p:nvPr/>
        </p:nvSpPr>
        <p:spPr>
          <a:xfrm flipV="1">
            <a:off x="1868556" y="5870713"/>
            <a:ext cx="1086677" cy="622162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1699</Words>
  <Application>Microsoft Macintosh PowerPoint</Application>
  <PresentationFormat>Widescreen</PresentationFormat>
  <Paragraphs>345</Paragraphs>
  <Slides>34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-apple-system</vt:lpstr>
      <vt:lpstr>Aptos</vt:lpstr>
      <vt:lpstr>Aptos Display</vt:lpstr>
      <vt:lpstr>Arial</vt:lpstr>
      <vt:lpstr>Cambria Math</vt:lpstr>
      <vt:lpstr>Helvetica</vt:lpstr>
      <vt:lpstr>Office Theme</vt:lpstr>
      <vt:lpstr>Lecture 15 Structure from Motion (SFM)</vt:lpstr>
      <vt:lpstr>PowerPoint Presentation</vt:lpstr>
      <vt:lpstr>Syllabus</vt:lpstr>
      <vt:lpstr>Project Updates (10/30 &amp; 11/4)  </vt:lpstr>
      <vt:lpstr>PowerPoint Presentation</vt:lpstr>
      <vt:lpstr>PowerPoint Presentation</vt:lpstr>
      <vt:lpstr>PowerPoint Presentation</vt:lpstr>
      <vt:lpstr>PowerPoint Presentation</vt:lpstr>
      <vt:lpstr>Tomasi-Kanade Factorization</vt:lpstr>
      <vt:lpstr>Tomasi-Kanade Factorization</vt:lpstr>
      <vt:lpstr>Tomasi-Kanade Factorization</vt:lpstr>
      <vt:lpstr>Tomasi-Kanade Factorization</vt:lpstr>
      <vt:lpstr>Tomasi-Kanade Factorization</vt:lpstr>
      <vt:lpstr>Tomasi-Kanade Factorization</vt:lpstr>
      <vt:lpstr>Tomasi-Kanade Factorization</vt:lpstr>
      <vt:lpstr>Tomasi-Kanade Factorization</vt:lpstr>
      <vt:lpstr>Tomasi-Kanade Factorization</vt:lpstr>
      <vt:lpstr>COLMAP</vt:lpstr>
      <vt:lpstr>COLMAP</vt:lpstr>
      <vt:lpstr>COLMAP</vt:lpstr>
      <vt:lpstr>COLMAP</vt:lpstr>
      <vt:lpstr>COLMAP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Epipolar coordinates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42</cp:revision>
  <dcterms:created xsi:type="dcterms:W3CDTF">2024-07-14T13:25:54Z</dcterms:created>
  <dcterms:modified xsi:type="dcterms:W3CDTF">2024-10-23T19:00:50Z</dcterms:modified>
</cp:coreProperties>
</file>