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330" r:id="rId3"/>
    <p:sldId id="259" r:id="rId4"/>
    <p:sldId id="331" r:id="rId5"/>
    <p:sldId id="332" r:id="rId6"/>
    <p:sldId id="333" r:id="rId7"/>
    <p:sldId id="341" r:id="rId8"/>
    <p:sldId id="335" r:id="rId9"/>
    <p:sldId id="336" r:id="rId10"/>
    <p:sldId id="343" r:id="rId11"/>
    <p:sldId id="346" r:id="rId12"/>
    <p:sldId id="344" r:id="rId13"/>
    <p:sldId id="345" r:id="rId14"/>
    <p:sldId id="338" r:id="rId15"/>
    <p:sldId id="342" r:id="rId16"/>
    <p:sldId id="347" r:id="rId17"/>
    <p:sldId id="348" r:id="rId18"/>
    <p:sldId id="260" r:id="rId19"/>
    <p:sldId id="349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/>
    <p:restoredTop sz="94847"/>
  </p:normalViewPr>
  <p:slideViewPr>
    <p:cSldViewPr snapToGrid="0">
      <p:cViewPr>
        <p:scale>
          <a:sx n="88" d="100"/>
          <a:sy n="88" d="100"/>
        </p:scale>
        <p:origin x="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64A6E-1165-2E78-0A0D-49E058CF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9F39E-E6DB-25BC-8203-631A5EF6F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082A6-F96A-4127-CA3D-D901CAC3C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 dirty="0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A2C87-D7B6-396E-B861-DC13AB145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A5E96-8654-C37C-6168-7DDAFF4A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73CFE-FA8D-A83E-152F-2E6126D47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FE030-497B-1D8F-BF4F-2FA663D5D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 dirty="0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2A63F-8D35-F36C-2713-45724C64B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7758-BCE0-3FDE-08F1-216AF9AD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43BBE-CE6F-A661-0B08-C7B050C4C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EB5CE-B2B0-A42C-9856-7B25009F7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2892-4C8F-82CB-7619-1F6DD64D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4D3E-7655-8392-81D6-7B3D4D0C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B0898-A93A-8680-532E-AA7438C32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DC1C3-C6C9-5D7F-909F-6C3AB7BBB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607E-D472-2F27-3133-F8CF24C8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0A8F-250D-2C43-C3B9-70C0DBB45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DB82D-E8BA-0049-8213-F23BF6641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57AE0-2BBE-89E1-7172-E6533ED41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www.robots.ox.ac.uk</a:t>
            </a:r>
            <a:r>
              <a:rPr lang="en-US" dirty="0"/>
              <a:t>/~</a:t>
            </a:r>
            <a:r>
              <a:rPr lang="en-US" dirty="0" err="1"/>
              <a:t>vgg</a:t>
            </a:r>
            <a:r>
              <a:rPr lang="en-US" dirty="0"/>
              <a:t>/data/flowers/102/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bilardi</a:t>
            </a:r>
            <a:r>
              <a:rPr lang="en-US" dirty="0"/>
              <a:t>/how-to-train-cascade</a:t>
            </a:r>
          </a:p>
          <a:p>
            <a:r>
              <a:rPr lang="en-US" dirty="0"/>
              <a:t>https://</a:t>
            </a:r>
            <a:r>
              <a:rPr lang="en-US" dirty="0" err="1"/>
              <a:t>imerit.net</a:t>
            </a:r>
            <a:r>
              <a:rPr lang="en-US" dirty="0"/>
              <a:t>/blog/28-free-image-datasets-for-computer-vision-all-pbm/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9E44-4EC8-587E-20F9-5ECF345F7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E86CC-AE89-56BC-F9FE-A8FE2E1EA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1B3D0-74BA-41BB-B134-39FF6C1D5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458E8-8147-26D9-12C2-FA1C9B2CF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8114-E0BF-6BFE-F1AA-A41B26AD9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erit.net/blog/28-free-image-datasets-for-computer-vision-all-pb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obots.ox.ac.uk/~vgg/data/" TargetMode="External"/><Relationship Id="rId4" Type="http://schemas.openxmlformats.org/officeDocument/2006/relationships/hyperlink" Target="https://image-net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Recognition" TargetMode="External"/><Relationship Id="rId2" Type="http://schemas.openxmlformats.org/officeDocument/2006/relationships/hyperlink" Target="https://www.merl.com/publications/docs/TR2004-04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007/3-540-59119-2_16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31" name="Rectangle 1743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aar Cascades, Explained. A brief ...">
            <a:extLst>
              <a:ext uri="{FF2B5EF4-FFF2-40B4-BE49-F238E27FC236}">
                <a16:creationId xmlns:a16="http://schemas.microsoft.com/office/drawing/2014/main" id="{55FC3C5B-E332-1123-89A8-FA61E521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718252"/>
            <a:ext cx="3368969" cy="55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3" name="Freeform: Shape 1743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ln w="22225">
                  <a:noFill/>
                  <a:miter lim="800000"/>
                </a:ln>
                <a:solidFill>
                  <a:srgbClr val="FFFFFF"/>
                </a:solidFill>
              </a:rPr>
              <a:t>Lecture 16</a:t>
            </a:r>
            <a:br>
              <a:rPr lang="en-US" sz="6600">
                <a:ln w="22225">
                  <a:noFill/>
                  <a:miter lim="800000"/>
                </a:ln>
                <a:solidFill>
                  <a:srgbClr val="FFFFFF"/>
                </a:solidFill>
              </a:rPr>
            </a:br>
            <a:br>
              <a:rPr lang="en-US" sz="6600">
                <a:ln w="22225">
                  <a:noFill/>
                  <a:miter lim="800000"/>
                </a:ln>
                <a:solidFill>
                  <a:srgbClr val="FFFFFF"/>
                </a:solidFill>
                <a:effectLst/>
              </a:rPr>
            </a:br>
            <a:r>
              <a:rPr lang="en-US" sz="6600">
                <a:ln w="22225">
                  <a:noFill/>
                  <a:miter lim="800000"/>
                </a:ln>
                <a:solidFill>
                  <a:srgbClr val="FFFFFF"/>
                </a:solidFill>
                <a:effectLst/>
              </a:rPr>
              <a:t>Harr Cascades</a:t>
            </a:r>
            <a:endParaRPr lang="en-US" sz="6600">
              <a:ln w="22225">
                <a:noFill/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ECE 1390/2390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4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4C56-C178-6E58-F6C2-33901FBE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flower&#10;&#10;Description automatically generated">
            <a:extLst>
              <a:ext uri="{FF2B5EF4-FFF2-40B4-BE49-F238E27FC236}">
                <a16:creationId xmlns:a16="http://schemas.microsoft.com/office/drawing/2014/main" id="{F95E3EFB-9E7B-8A78-47D5-F62A3FC8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62" y="180600"/>
            <a:ext cx="3230506" cy="363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92FE1-4187-DB70-307D-87E532B7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C5050-8DF8-CCCC-F4CA-3FE325B10002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6218E-98EE-9870-CA30-C8628E5C9031}"/>
              </a:ext>
            </a:extLst>
          </p:cNvPr>
          <p:cNvSpPr txBox="1"/>
          <p:nvPr/>
        </p:nvSpPr>
        <p:spPr>
          <a:xfrm>
            <a:off x="280432" y="2900745"/>
            <a:ext cx="100801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opencv_annotation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nteractive labeling of images using left mouse click followed by keystrokes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opencv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/build/bin/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opencv_annotation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\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--images=/Users/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 \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--annotations=/Users/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annotations.txt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Note- if you don’t give it the full pathnames, it doesn’t do anything (but also gives no help info)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hit “C’ (red box turns green) to add annotation.  Each image can have multiple annotations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Pressing c : confirm the annotation, turning the annotation green and confirming it is stored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Pressing d : delete the last annotation from the list of annotations (easy for removing wrong annotations)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Pressing n : continue to the next image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Pressing ESC : this will exit the annotation software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41CFD-875E-BE14-9BAA-18A8B903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flower&#10;&#10;Description automatically generated">
            <a:extLst>
              <a:ext uri="{FF2B5EF4-FFF2-40B4-BE49-F238E27FC236}">
                <a16:creationId xmlns:a16="http://schemas.microsoft.com/office/drawing/2014/main" id="{9F25D95D-E6E5-FF82-1160-2A42D485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62" y="180600"/>
            <a:ext cx="3230506" cy="363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0DB85-C0A8-B539-4863-DF0FE012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93D38-CC5A-B540-3D3D-959161680535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26218-A24C-2A98-9ECD-FEE1C911FE82}"/>
              </a:ext>
            </a:extLst>
          </p:cNvPr>
          <p:cNvSpPr txBox="1"/>
          <p:nvPr/>
        </p:nvSpPr>
        <p:spPr>
          <a:xfrm>
            <a:off x="280432" y="2900745"/>
            <a:ext cx="1008017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opencv_annotation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nteractive labeling of images using left mouse click followed by keystrokes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opencv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/build/bin/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opencv_annotation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\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--images=/Users/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 \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--annotations=/Users/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annotations.txt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/training/positives/image_00001.jpg 1 28 12 198 230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/training/positives/image_00002.jpg 1 45 17 194 231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/training/positives/image_00003.jpg 1 22 68 221 179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/training/positives/image_00004.jpg 1 63 31 154 206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theodorehuppert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/Desktop/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Haa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/training/positives/image_00005.jpg 1 76 49 162 173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0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12D-5B59-1195-A936-EF0B9EFE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373E-A700-762D-757B-1344BA04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74BA4-F0FB-C605-C724-6DE41458C8B4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012EB-DF11-1765-7423-196B88260AF6}"/>
              </a:ext>
            </a:extLst>
          </p:cNvPr>
          <p:cNvSpPr txBox="1"/>
          <p:nvPr/>
        </p:nvSpPr>
        <p:spPr>
          <a:xfrm>
            <a:off x="280433" y="2900745"/>
            <a:ext cx="612036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opencv_annotation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Usage: 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/build/bin/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opencv_traincascade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-data:  Folder (must exist) to stor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output data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Samples vector created by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  Negative samples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(TXT)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numPos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Number of samples used in training for every stage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numNeg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“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options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precalCal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ValBufSize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Preallocated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 (in Mb)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precalCal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IdxBufSize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Preallocated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 (in Mb)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numThreads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acceptanceRatioBreakValue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When to stop training model</a:t>
            </a:r>
          </a:p>
          <a:p>
            <a:pPr lvl="1"/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459B5-29D1-0236-7B97-94BAA262A13A}"/>
              </a:ext>
            </a:extLst>
          </p:cNvPr>
          <p:cNvSpPr txBox="1"/>
          <p:nvPr/>
        </p:nvSpPr>
        <p:spPr>
          <a:xfrm>
            <a:off x="6071632" y="3017042"/>
            <a:ext cx="61203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 Parameters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numStages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stages (default=20)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featureType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HAAR  or LBP (local binary pattern)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Width of samples (must match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-h:  Height of samples (must match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AdaBoost type. {DAB, RAB, LB, GAB} 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minHitRate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Desired positive hit rate for each stage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maxFalseAlarmRate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Max false positives for each stage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-mode:  BASIC- only vertical HAAR.  ALL—also 45degree rotated</a:t>
            </a:r>
          </a:p>
          <a:p>
            <a:pPr lvl="1"/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8E83E-ECB3-DE73-314F-AFD717A46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36F8-E1BC-46FF-AADB-2AC676FD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9F8B-FD60-16FE-303A-F5099DB31AEF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8A2BC-2A77-6047-B750-40960055C8FD}"/>
              </a:ext>
            </a:extLst>
          </p:cNvPr>
          <p:cNvSpPr txBox="1"/>
          <p:nvPr/>
        </p:nvSpPr>
        <p:spPr>
          <a:xfrm>
            <a:off x="280433" y="2900745"/>
            <a:ext cx="612036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opencv_traincascade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Usage: 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/build/bin/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opencv_traincascade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-data:  Folder (must exist) to stor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output data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Samples vector created by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  Negative samples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(TXT)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numPos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Number of samples used in training for every stage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numNeg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“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options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precalCal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ValBufSize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Preallocated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 (in Mb)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precalCal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IdxBufSize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Preallocated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 (in Mb)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numThreads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acceptanceRatioBreakValue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When to stop training model</a:t>
            </a:r>
          </a:p>
          <a:p>
            <a:pPr lvl="1"/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D64B7-B2E3-EC87-90F6-1EEFC9171250}"/>
              </a:ext>
            </a:extLst>
          </p:cNvPr>
          <p:cNvSpPr txBox="1"/>
          <p:nvPr/>
        </p:nvSpPr>
        <p:spPr>
          <a:xfrm>
            <a:off x="6071632" y="3017042"/>
            <a:ext cx="61203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 Parameters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numStages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stages (default=20)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featureType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HAAR  or LBP (local binary pattern)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Width of samples (must match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-h:  Height of samples (must match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createsamples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AdaBoost type. {DAB, RAB, LB, GAB} 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minHitRate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Desired positive hit rate for each stage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maxFalseAlarmRate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Max false positives for each stage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-mode:  BASIC- only vertical HAAR.  ALL—also 45degree rotated</a:t>
            </a:r>
          </a:p>
          <a:p>
            <a:pPr lvl="1"/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5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B934-09D0-3613-80B9-90DA5BA3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" y="728345"/>
            <a:ext cx="10683240" cy="4351338"/>
          </a:xfrm>
        </p:spPr>
        <p:txBody>
          <a:bodyPr>
            <a:noAutofit/>
          </a:bodyPr>
          <a:lstStyle/>
          <a:p>
            <a:r>
              <a:rPr lang="en-US" sz="2200" dirty="0"/>
              <a:t>git clone 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bilardi</a:t>
            </a:r>
            <a:r>
              <a:rPr lang="en-US" sz="2200" dirty="0"/>
              <a:t>/how-to-train-cascade </a:t>
            </a:r>
          </a:p>
          <a:p>
            <a:r>
              <a:rPr lang="en-US" sz="2200" dirty="0">
                <a:effectLst/>
              </a:rPr>
              <a:t>cd</a:t>
            </a:r>
            <a:r>
              <a:rPr lang="en-US" sz="2200" dirty="0"/>
              <a:t> how-to-train-cascade </a:t>
            </a:r>
          </a:p>
          <a:p>
            <a:r>
              <a:rPr lang="en-US" sz="2200" dirty="0"/>
              <a:t>find ./</a:t>
            </a:r>
            <a:r>
              <a:rPr lang="en-US" sz="2200" dirty="0" err="1"/>
              <a:t>positive_images</a:t>
            </a:r>
            <a:r>
              <a:rPr lang="en-US" sz="2200" dirty="0"/>
              <a:t> -</a:t>
            </a:r>
            <a:r>
              <a:rPr lang="en-US" sz="2200" dirty="0" err="1"/>
              <a:t>iname</a:t>
            </a:r>
            <a:r>
              <a:rPr lang="en-US" sz="2200" dirty="0"/>
              <a:t> </a:t>
            </a:r>
            <a:r>
              <a:rPr lang="en-US" sz="2200" dirty="0">
                <a:effectLst/>
              </a:rPr>
              <a:t>"*.jpg"</a:t>
            </a:r>
            <a:r>
              <a:rPr lang="en-US" sz="2200" dirty="0"/>
              <a:t> </a:t>
            </a:r>
            <a:r>
              <a:rPr lang="en-US" sz="2200" dirty="0">
                <a:effectLst/>
              </a:rPr>
              <a:t>&gt;</a:t>
            </a:r>
            <a:r>
              <a:rPr lang="en-US" sz="2200" dirty="0"/>
              <a:t> </a:t>
            </a:r>
            <a:r>
              <a:rPr lang="en-US" sz="2200" dirty="0" err="1"/>
              <a:t>positives.txt</a:t>
            </a:r>
            <a:r>
              <a:rPr lang="en-US" sz="2200" dirty="0"/>
              <a:t> </a:t>
            </a:r>
          </a:p>
          <a:p>
            <a:r>
              <a:rPr lang="en-US" sz="2200" dirty="0"/>
              <a:t>find ./</a:t>
            </a:r>
            <a:r>
              <a:rPr lang="en-US" sz="2200" dirty="0" err="1"/>
              <a:t>negative_images</a:t>
            </a:r>
            <a:r>
              <a:rPr lang="en-US" sz="2200" dirty="0"/>
              <a:t> -</a:t>
            </a:r>
            <a:r>
              <a:rPr lang="en-US" sz="2200" dirty="0" err="1"/>
              <a:t>iname</a:t>
            </a:r>
            <a:r>
              <a:rPr lang="en-US" sz="2200" dirty="0"/>
              <a:t> </a:t>
            </a:r>
            <a:r>
              <a:rPr lang="en-US" sz="2200" dirty="0">
                <a:effectLst/>
              </a:rPr>
              <a:t>"*.jpg"</a:t>
            </a:r>
            <a:r>
              <a:rPr lang="en-US" sz="2200" dirty="0"/>
              <a:t> </a:t>
            </a:r>
            <a:r>
              <a:rPr lang="en-US" sz="2200" dirty="0">
                <a:effectLst/>
              </a:rPr>
              <a:t>&gt;</a:t>
            </a:r>
            <a:r>
              <a:rPr lang="en-US" sz="2200" dirty="0"/>
              <a:t> </a:t>
            </a:r>
            <a:r>
              <a:rPr lang="en-US" sz="2200" dirty="0" err="1"/>
              <a:t>negatives.txt</a:t>
            </a:r>
            <a:r>
              <a:rPr lang="en-US" sz="2200" dirty="0"/>
              <a:t> </a:t>
            </a: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 Note in the git repo, </a:t>
            </a:r>
            <a:r>
              <a:rPr lang="en-US" sz="2200" dirty="0" err="1"/>
              <a:t>info.dat</a:t>
            </a:r>
            <a:r>
              <a:rPr lang="en-US" sz="2200" dirty="0"/>
              <a:t> has already been created for you</a:t>
            </a:r>
          </a:p>
          <a:p>
            <a:r>
              <a:rPr lang="en-US" sz="2200" dirty="0"/>
              <a:t>../</a:t>
            </a:r>
            <a:r>
              <a:rPr lang="en-US" sz="2200" dirty="0" err="1"/>
              <a:t>opencv</a:t>
            </a:r>
            <a:r>
              <a:rPr lang="en-US" sz="2200" dirty="0"/>
              <a:t>/build/bin/opencv_createsamples -info </a:t>
            </a:r>
            <a:r>
              <a:rPr lang="en-US" sz="2200" dirty="0" err="1"/>
              <a:t>info.dat</a:t>
            </a:r>
            <a:r>
              <a:rPr lang="en-US" sz="2200" dirty="0"/>
              <a:t> -num 37 -w 80 -h 80 -</a:t>
            </a:r>
            <a:r>
              <a:rPr lang="en-US" sz="2200" dirty="0" err="1"/>
              <a:t>vec</a:t>
            </a:r>
            <a:r>
              <a:rPr lang="en-US" sz="2200" dirty="0"/>
              <a:t> </a:t>
            </a:r>
            <a:r>
              <a:rPr lang="en-US" sz="2200" dirty="0" err="1"/>
              <a:t>samples.vec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../</a:t>
            </a:r>
            <a:r>
              <a:rPr lang="en-US" sz="2200" dirty="0" err="1"/>
              <a:t>opencv</a:t>
            </a:r>
            <a:r>
              <a:rPr lang="en-US" sz="2200" dirty="0"/>
              <a:t>/build/bin/</a:t>
            </a:r>
            <a:r>
              <a:rPr lang="en-US" sz="2200" dirty="0" err="1"/>
              <a:t>opencv_traincascade</a:t>
            </a:r>
            <a:r>
              <a:rPr lang="en-US" sz="2200" dirty="0"/>
              <a:t> -data classifier  \</a:t>
            </a:r>
          </a:p>
          <a:p>
            <a:pPr marL="0" indent="0">
              <a:buNone/>
            </a:pPr>
            <a:r>
              <a:rPr lang="en-US" sz="2200" dirty="0"/>
              <a:t>	-</a:t>
            </a:r>
            <a:r>
              <a:rPr lang="en-US" sz="2200" dirty="0" err="1"/>
              <a:t>vec</a:t>
            </a:r>
            <a:r>
              <a:rPr lang="en-US" sz="2200" dirty="0"/>
              <a:t> </a:t>
            </a:r>
            <a:r>
              <a:rPr lang="en-US" sz="2200" dirty="0" err="1"/>
              <a:t>samples.vec</a:t>
            </a:r>
            <a:r>
              <a:rPr lang="en-US" sz="2200" dirty="0"/>
              <a:t> -</a:t>
            </a:r>
            <a:r>
              <a:rPr lang="en-US" sz="2200" dirty="0" err="1"/>
              <a:t>bg</a:t>
            </a:r>
            <a:r>
              <a:rPr lang="en-US" sz="2200" dirty="0"/>
              <a:t> </a:t>
            </a:r>
            <a:r>
              <a:rPr lang="en-US" sz="2200" dirty="0" err="1"/>
              <a:t>negatives.txt</a:t>
            </a:r>
            <a:r>
              <a:rPr lang="en-US" sz="2200" dirty="0"/>
              <a:t>  -</a:t>
            </a:r>
            <a:r>
              <a:rPr lang="en-US" sz="2200" dirty="0" err="1"/>
              <a:t>numStages</a:t>
            </a:r>
            <a:r>
              <a:rPr lang="en-US" sz="2200" dirty="0"/>
              <a:t> 50  \</a:t>
            </a:r>
          </a:p>
          <a:p>
            <a:pPr marL="0" indent="0">
              <a:buNone/>
            </a:pPr>
            <a:r>
              <a:rPr lang="en-US" sz="2200" dirty="0"/>
              <a:t>	-</a:t>
            </a:r>
            <a:r>
              <a:rPr lang="en-US" sz="2200" dirty="0" err="1"/>
              <a:t>minHitRate</a:t>
            </a:r>
            <a:r>
              <a:rPr lang="en-US" sz="2200" dirty="0"/>
              <a:t> 0.999 -</a:t>
            </a:r>
            <a:r>
              <a:rPr lang="en-US" sz="2200" dirty="0" err="1"/>
              <a:t>maxFalseAlarmRate</a:t>
            </a:r>
            <a:r>
              <a:rPr lang="en-US" sz="2200" dirty="0"/>
              <a:t> 0.5 -</a:t>
            </a:r>
            <a:r>
              <a:rPr lang="en-US" sz="2200" dirty="0" err="1"/>
              <a:t>numPos</a:t>
            </a:r>
            <a:r>
              <a:rPr lang="en-US" sz="2200" dirty="0"/>
              <a:t> 37 \ </a:t>
            </a:r>
          </a:p>
          <a:p>
            <a:pPr marL="0" indent="0">
              <a:buNone/>
            </a:pPr>
            <a:r>
              <a:rPr lang="en-US" sz="2200" dirty="0"/>
              <a:t>	-</a:t>
            </a:r>
            <a:r>
              <a:rPr lang="en-US" sz="2200" dirty="0" err="1"/>
              <a:t>numNeg</a:t>
            </a:r>
            <a:r>
              <a:rPr lang="en-US" sz="2200" dirty="0"/>
              <a:t> 16 -w 80 -h 80 -</a:t>
            </a:r>
            <a:r>
              <a:rPr lang="en-US" sz="2200" dirty="0" err="1"/>
              <a:t>precalcValBufSize</a:t>
            </a:r>
            <a:r>
              <a:rPr lang="en-US" sz="2200" dirty="0"/>
              <a:t> 1024 </a:t>
            </a:r>
          </a:p>
          <a:p>
            <a:pPr marL="0" indent="0">
              <a:buNone/>
            </a:pPr>
            <a:r>
              <a:rPr lang="en-US" sz="2200" dirty="0"/>
              <a:t>	-</a:t>
            </a:r>
            <a:r>
              <a:rPr lang="en-US" sz="2200" dirty="0" err="1"/>
              <a:t>precalcIdxBufSize</a:t>
            </a:r>
            <a:r>
              <a:rPr lang="en-US" sz="2200" dirty="0"/>
              <a:t> 1024 -</a:t>
            </a:r>
            <a:r>
              <a:rPr lang="en-US" sz="2200" dirty="0" err="1"/>
              <a:t>featureType</a:t>
            </a:r>
            <a:r>
              <a:rPr lang="en-US" sz="2200" dirty="0"/>
              <a:t> HAAR -mode BASIC </a:t>
            </a:r>
          </a:p>
        </p:txBody>
      </p:sp>
    </p:spTree>
    <p:extLst>
      <p:ext uri="{BB962C8B-B14F-4D97-AF65-F5344CB8AC3E}">
        <p14:creationId xmlns:p14="http://schemas.microsoft.com/office/powerpoint/2010/main" val="80878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2F0A-C674-53C5-E93F-6F7F06BD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F294-4612-E20E-9B9F-D7104855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D835C-9E2D-4F93-E62F-94A48817C695}"/>
              </a:ext>
            </a:extLst>
          </p:cNvPr>
          <p:cNvSpPr txBox="1"/>
          <p:nvPr/>
        </p:nvSpPr>
        <p:spPr>
          <a:xfrm>
            <a:off x="838200" y="3016251"/>
            <a:ext cx="1135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Suggestions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HAAR </a:t>
            </a:r>
            <a:r>
              <a:rPr lang="en-US" b="0" i="0" dirty="0" err="1">
                <a:effectLst/>
                <a:latin typeface="-apple-system"/>
              </a:rPr>
              <a:t>classifers</a:t>
            </a:r>
            <a:r>
              <a:rPr lang="en-US" b="0" i="0" dirty="0">
                <a:effectLst/>
                <a:latin typeface="-apple-system"/>
              </a:rPr>
              <a:t> work for “rigid, textured objects”. (e.g. </a:t>
            </a:r>
            <a:r>
              <a:rPr lang="en-US" dirty="0">
                <a:latin typeface="-apple-system"/>
              </a:rPr>
              <a:t>faces onward, but faces side-view would need a  different filter)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Want to have around 1000-2000 positive images </a:t>
            </a: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Want to have about 2:1 </a:t>
            </a:r>
            <a:r>
              <a:rPr lang="en-US" b="0" i="0" dirty="0" err="1">
                <a:effectLst/>
                <a:latin typeface="-apple-system"/>
              </a:rPr>
              <a:t>positive:negative</a:t>
            </a:r>
            <a:r>
              <a:rPr lang="en-US" b="0" i="0" dirty="0">
                <a:effectLst/>
                <a:latin typeface="-apple-system"/>
              </a:rPr>
              <a:t> images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 Total false discovery is   (</a:t>
            </a:r>
            <a:r>
              <a:rPr lang="en-US" b="0" i="0" dirty="0" err="1">
                <a:effectLst/>
                <a:latin typeface="-apple-system"/>
              </a:rPr>
              <a:t>maxFalseAlarmRate</a:t>
            </a:r>
            <a:r>
              <a:rPr lang="en-US" b="0" i="0" dirty="0">
                <a:effectLst/>
                <a:latin typeface="-apple-system"/>
              </a:rPr>
              <a:t> [per stage])^number stages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  Total true positive rate is:  (</a:t>
            </a:r>
            <a:r>
              <a:rPr lang="en-US" dirty="0" err="1">
                <a:latin typeface="-apple-system"/>
              </a:rPr>
              <a:t>minHitRate</a:t>
            </a:r>
            <a:r>
              <a:rPr lang="en-US" dirty="0">
                <a:latin typeface="-apple-system"/>
              </a:rPr>
              <a:t> [per stage])^number stages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minHitRate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Desired positive hit rate for each stage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maxFalseAlarmRate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Max false positives for each stage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B276B-6E88-F2A3-6CB6-E12E70AD37F0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</p:spTree>
    <p:extLst>
      <p:ext uri="{BB962C8B-B14F-4D97-AF65-F5344CB8AC3E}">
        <p14:creationId xmlns:p14="http://schemas.microsoft.com/office/powerpoint/2010/main" val="353382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9940-85D1-1A6F-0D97-1C385C78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2B79-D4B4-5CCB-ACC2-E85E51B1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51EBA-7EF8-61A9-40E3-3FF875202407}"/>
              </a:ext>
            </a:extLst>
          </p:cNvPr>
          <p:cNvSpPr txBox="1"/>
          <p:nvPr/>
        </p:nvSpPr>
        <p:spPr>
          <a:xfrm>
            <a:off x="996914" y="1690688"/>
            <a:ext cx="872558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Useful list of a bunch of free (large) curated datasets:</a:t>
            </a:r>
          </a:p>
          <a:p>
            <a:r>
              <a:rPr lang="en-US" sz="18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https://imerit.net/blog/28-free-image-datasets-for-computer-vision-all-pbm/</a:t>
            </a:r>
            <a:endParaRPr lang="en-US" sz="1800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https://image-net.org/</a:t>
            </a:r>
            <a:r>
              <a:rPr lang="en-US" dirty="0"/>
              <a:t>.  [requires registration with a .</a:t>
            </a:r>
            <a:r>
              <a:rPr lang="en-US" dirty="0" err="1"/>
              <a:t>edu</a:t>
            </a:r>
            <a:r>
              <a:rPr lang="en-US" dirty="0"/>
              <a:t> email]. (Basis for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1800" dirty="0">
                <a:hlinkClick r:id="rId5"/>
              </a:rPr>
              <a:t>https://www.robots.ox.ac.uk/~vgg/data/</a:t>
            </a:r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61767-E978-D8C9-3382-3BD6993532B6}"/>
              </a:ext>
            </a:extLst>
          </p:cNvPr>
          <p:cNvSpPr txBox="1"/>
          <p:nvPr/>
        </p:nvSpPr>
        <p:spPr>
          <a:xfrm>
            <a:off x="548422" y="4241899"/>
            <a:ext cx="109991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Trained models</a:t>
            </a:r>
          </a:p>
          <a:p>
            <a:r>
              <a:rPr lang="en-US" sz="2000" b="1" dirty="0"/>
              <a:t>	https://</a:t>
            </a:r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opencv</a:t>
            </a:r>
            <a:r>
              <a:rPr lang="en-US" sz="2000" b="1" dirty="0"/>
              <a:t>/</a:t>
            </a:r>
            <a:r>
              <a:rPr lang="en-US" sz="2000" b="1" dirty="0" err="1"/>
              <a:t>opencv</a:t>
            </a:r>
            <a:r>
              <a:rPr lang="en-US" sz="2000" b="1" dirty="0"/>
              <a:t>/data/</a:t>
            </a:r>
            <a:r>
              <a:rPr lang="en-US" sz="2000" b="1" dirty="0" err="1"/>
              <a:t>haarcascades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	eyes, front faces, profile faces, </a:t>
            </a:r>
            <a:r>
              <a:rPr lang="en-US" dirty="0" err="1"/>
              <a:t>fullbody</a:t>
            </a:r>
            <a:r>
              <a:rPr lang="en-US" dirty="0"/>
              <a:t>, upper body, lower body, smile, Russian license plates (???)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264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3682-BD91-17AF-3D91-C73B5B51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 (Histogram of oriented gradients)</a:t>
            </a:r>
          </a:p>
        </p:txBody>
      </p:sp>
      <p:pic>
        <p:nvPicPr>
          <p:cNvPr id="1026" name="Picture 2" descr="GitHub - lcit/HOG: C++ ...">
            <a:extLst>
              <a:ext uri="{FF2B5EF4-FFF2-40B4-BE49-F238E27FC236}">
                <a16:creationId xmlns:a16="http://schemas.microsoft.com/office/drawing/2014/main" id="{578FBBA9-FF9D-ACEE-FC30-81B204EE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2" y="1563091"/>
            <a:ext cx="7804688" cy="4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09DA-DC2A-E531-3BDC-6DAFA6ACD863}"/>
              </a:ext>
            </a:extLst>
          </p:cNvPr>
          <p:cNvSpPr txBox="1"/>
          <p:nvPr/>
        </p:nvSpPr>
        <p:spPr>
          <a:xfrm>
            <a:off x="8796506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lcit</a:t>
            </a:r>
            <a:r>
              <a:rPr lang="en-US" dirty="0"/>
              <a:t>/HOG</a:t>
            </a:r>
          </a:p>
        </p:txBody>
      </p:sp>
    </p:spTree>
    <p:extLst>
      <p:ext uri="{BB962C8B-B14F-4D97-AF65-F5344CB8AC3E}">
        <p14:creationId xmlns:p14="http://schemas.microsoft.com/office/powerpoint/2010/main" val="122611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3C6E-00D7-C876-88B2-69B91D42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7AFF7-27AA-6871-A21C-5A121C2F9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76" y="2514597"/>
            <a:ext cx="5179341" cy="3713163"/>
          </a:xfrm>
        </p:spPr>
      </p:pic>
      <p:pic>
        <p:nvPicPr>
          <p:cNvPr id="7" name="Picture 6" descr="A square root of a mathematical equation&#10;&#10;Description automatically generated">
            <a:extLst>
              <a:ext uri="{FF2B5EF4-FFF2-40B4-BE49-F238E27FC236}">
                <a16:creationId xmlns:a16="http://schemas.microsoft.com/office/drawing/2014/main" id="{C1337CB4-B688-7EE0-466D-755082EF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79" y="4715343"/>
            <a:ext cx="3309075" cy="1215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839C6-C859-0ED7-F2EC-106DCB5F1EEA}"/>
              </a:ext>
            </a:extLst>
          </p:cNvPr>
          <p:cNvSpPr txBox="1"/>
          <p:nvPr/>
        </p:nvSpPr>
        <p:spPr>
          <a:xfrm>
            <a:off x="559347" y="177947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Low-pass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59888-95AF-72B4-8234-D39565A63272}"/>
              </a:ext>
            </a:extLst>
          </p:cNvPr>
          <p:cNvSpPr txBox="1"/>
          <p:nvPr/>
        </p:nvSpPr>
        <p:spPr>
          <a:xfrm>
            <a:off x="1871274" y="17794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High-pass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35BAF-91C0-513C-E7F1-D988137F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53" y="148050"/>
            <a:ext cx="3768550" cy="2164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EF964-8118-A7E7-C6EF-2CDB81067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253" y="2425808"/>
            <a:ext cx="3768550" cy="2289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5BF40-F5C3-58C3-C989-CD6624174AC9}"/>
                  </a:ext>
                </a:extLst>
              </p:cNvPr>
              <p:cNvSpPr txBox="1"/>
              <p:nvPr/>
            </p:nvSpPr>
            <p:spPr>
              <a:xfrm>
                <a:off x="7692801" y="5930540"/>
                <a:ext cx="2488630" cy="81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5BF40-F5C3-58C3-C989-CD662417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01" y="5930540"/>
                <a:ext cx="2488630" cy="818557"/>
              </a:xfrm>
              <a:prstGeom prst="rect">
                <a:avLst/>
              </a:prstGeom>
              <a:blipFill>
                <a:blip r:embed="rId6"/>
                <a:stretch>
                  <a:fillRect l="-2538"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4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example of a histogram of gradients using the orientations as bins. We'll construct a histogram like this for each of the 16 x 16 pixel cells.">
            <a:extLst>
              <a:ext uri="{FF2B5EF4-FFF2-40B4-BE49-F238E27FC236}">
                <a16:creationId xmlns:a16="http://schemas.microsoft.com/office/drawing/2014/main" id="{31A1AB61-8BAA-7FC8-5EE1-9674662A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082" y="3254644"/>
            <a:ext cx="4238948" cy="360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80C29-3D3D-4435-FFEA-51F1E325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2" y="2889519"/>
            <a:ext cx="6272508" cy="36033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B6C797-D53D-C00E-F416-519837C6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HOG (Histogram of oriented gradients)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899C78-46F3-3B0E-20E3-FED70F9064A1}"/>
              </a:ext>
            </a:extLst>
          </p:cNvPr>
          <p:cNvGrpSpPr/>
          <p:nvPr/>
        </p:nvGrpSpPr>
        <p:grpSpPr>
          <a:xfrm>
            <a:off x="1184819" y="3852244"/>
            <a:ext cx="554989" cy="633967"/>
            <a:chOff x="2231754" y="1885210"/>
            <a:chExt cx="759418" cy="8097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690FE-AC33-2DF6-6979-C84E392F2B72}"/>
                </a:ext>
              </a:extLst>
            </p:cNvPr>
            <p:cNvSpPr/>
            <p:nvPr/>
          </p:nvSpPr>
          <p:spPr>
            <a:xfrm>
              <a:off x="2231755" y="1885210"/>
              <a:ext cx="759417" cy="809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8DFE4A-23CC-9B60-FE2D-CAD5034B6A26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2231755" y="2290103"/>
              <a:ext cx="7594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E6DF54-5AFA-BEB6-7B25-900E7FBB0736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2611464" y="1885210"/>
              <a:ext cx="0" cy="8097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91DF0D-A8D7-B6A4-43AA-928792361834}"/>
                </a:ext>
              </a:extLst>
            </p:cNvPr>
            <p:cNvCxnSpPr/>
            <p:nvPr/>
          </p:nvCxnSpPr>
          <p:spPr>
            <a:xfrm>
              <a:off x="2419026" y="1885210"/>
              <a:ext cx="0" cy="8097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58DC3E-D6D7-B7D4-6235-ABC14FB327A2}"/>
                </a:ext>
              </a:extLst>
            </p:cNvPr>
            <p:cNvCxnSpPr/>
            <p:nvPr/>
          </p:nvCxnSpPr>
          <p:spPr>
            <a:xfrm>
              <a:off x="2814233" y="1885210"/>
              <a:ext cx="0" cy="8097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53E13C-FF04-C1D7-DA1B-3B24510128EE}"/>
                </a:ext>
              </a:extLst>
            </p:cNvPr>
            <p:cNvCxnSpPr/>
            <p:nvPr/>
          </p:nvCxnSpPr>
          <p:spPr>
            <a:xfrm>
              <a:off x="2231754" y="2101540"/>
              <a:ext cx="7594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967166-3291-A1C0-409A-DC80800B012F}"/>
                </a:ext>
              </a:extLst>
            </p:cNvPr>
            <p:cNvCxnSpPr/>
            <p:nvPr/>
          </p:nvCxnSpPr>
          <p:spPr>
            <a:xfrm>
              <a:off x="2231754" y="2508371"/>
              <a:ext cx="7594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E4787D6-19FD-F6E0-B67D-7B130CD1AADE}"/>
              </a:ext>
            </a:extLst>
          </p:cNvPr>
          <p:cNvSpPr txBox="1"/>
          <p:nvPr/>
        </p:nvSpPr>
        <p:spPr>
          <a:xfrm>
            <a:off x="7547429" y="2243188"/>
            <a:ext cx="4194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block position provides </a:t>
            </a:r>
          </a:p>
          <a:p>
            <a:r>
              <a:rPr lang="en-US" dirty="0"/>
              <a:t>9 feature values (#bins used in this case)</a:t>
            </a:r>
          </a:p>
        </p:txBody>
      </p:sp>
    </p:spTree>
    <p:extLst>
      <p:ext uri="{BB962C8B-B14F-4D97-AF65-F5344CB8AC3E}">
        <p14:creationId xmlns:p14="http://schemas.microsoft.com/office/powerpoint/2010/main" val="3171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552B-CBB5-2E29-03D3-5881ECE0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wavelet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FE524-3C82-B6E5-7C76-B638B075F30F}"/>
                  </a:ext>
                </a:extLst>
              </p:cNvPr>
              <p:cNvSpPr txBox="1"/>
              <p:nvPr/>
            </p:nvSpPr>
            <p:spPr>
              <a:xfrm>
                <a:off x="838200" y="1793516"/>
                <a:ext cx="3902735" cy="1144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FE524-3C82-B6E5-7C76-B638B075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3516"/>
                <a:ext cx="3902735" cy="1144352"/>
              </a:xfrm>
              <a:prstGeom prst="rect">
                <a:avLst/>
              </a:prstGeom>
              <a:blipFill>
                <a:blip r:embed="rId2"/>
                <a:stretch>
                  <a:fillRect l="-2273" t="-1099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EF5967-CA88-EE1C-675E-87533905A041}"/>
              </a:ext>
            </a:extLst>
          </p:cNvPr>
          <p:cNvSpPr txBox="1"/>
          <p:nvPr/>
        </p:nvSpPr>
        <p:spPr>
          <a:xfrm>
            <a:off x="5903383" y="1459855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Integrator:  Low-pass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0375-B92F-CF93-63C7-58738378F159}"/>
              </a:ext>
            </a:extLst>
          </p:cNvPr>
          <p:cNvSpPr txBox="1"/>
          <p:nvPr/>
        </p:nvSpPr>
        <p:spPr>
          <a:xfrm>
            <a:off x="5903383" y="2612826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Differentiator:  High-pass 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F3ED8-911D-AEE2-04E2-342CE0F0E7AA}"/>
              </a:ext>
            </a:extLst>
          </p:cNvPr>
          <p:cNvCxnSpPr>
            <a:stCxn id="5" idx="1"/>
          </p:cNvCxnSpPr>
          <p:nvPr/>
        </p:nvCxnSpPr>
        <p:spPr>
          <a:xfrm flipH="1">
            <a:off x="4740935" y="1690688"/>
            <a:ext cx="1162448" cy="3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54212-FF29-A36D-550F-50A15F71886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740935" y="2561412"/>
            <a:ext cx="1162448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0410A-4CDC-633A-27CD-7EC0945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59" b="37894"/>
          <a:stretch/>
        </p:blipFill>
        <p:spPr>
          <a:xfrm>
            <a:off x="2133600" y="3467925"/>
            <a:ext cx="2871081" cy="3327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FA72C-2402-B2DC-6AB6-C6586925974C}"/>
                  </a:ext>
                </a:extLst>
              </p:cNvPr>
              <p:cNvSpPr txBox="1"/>
              <p:nvPr/>
            </p:nvSpPr>
            <p:spPr>
              <a:xfrm>
                <a:off x="4323542" y="5253756"/>
                <a:ext cx="273305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FA72C-2402-B2DC-6AB6-C6586925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42" y="5253756"/>
                <a:ext cx="2733056" cy="884281"/>
              </a:xfrm>
              <a:prstGeom prst="rect">
                <a:avLst/>
              </a:prstGeom>
              <a:blipFill>
                <a:blip r:embed="rId4"/>
                <a:stretch>
                  <a:fillRect l="-31481" t="-228169" r="-1852" b="-3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561D5-E41D-C38D-4AA5-8E865E550E99}"/>
                  </a:ext>
                </a:extLst>
              </p:cNvPr>
              <p:cNvSpPr txBox="1"/>
              <p:nvPr/>
            </p:nvSpPr>
            <p:spPr>
              <a:xfrm>
                <a:off x="4323542" y="3834344"/>
                <a:ext cx="22955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561D5-E41D-C38D-4AA5-8E865E55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42" y="3834344"/>
                <a:ext cx="2295565" cy="617861"/>
              </a:xfrm>
              <a:prstGeom prst="rect">
                <a:avLst/>
              </a:prstGeom>
              <a:blipFill>
                <a:blip r:embed="rId5"/>
                <a:stretch>
                  <a:fillRect l="-15385" t="-224000" r="-1648" b="-3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9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10624-D231-5311-52E9-A6AADD39B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5A792C-352D-BE16-D235-D9A5B902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HOG (Histogram of oriented gradients)</a:t>
            </a:r>
          </a:p>
        </p:txBody>
      </p:sp>
      <p:pic>
        <p:nvPicPr>
          <p:cNvPr id="4098" name="Picture 2" descr="Support Vector Machines (SVM ...">
            <a:extLst>
              <a:ext uri="{FF2B5EF4-FFF2-40B4-BE49-F238E27FC236}">
                <a16:creationId xmlns:a16="http://schemas.microsoft.com/office/drawing/2014/main" id="{3B6455D4-46DA-CF25-9CAA-BAD56FD0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6" y="2747280"/>
            <a:ext cx="4752521" cy="36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497D4-E503-416D-CEFB-B0B37D4F742B}"/>
                  </a:ext>
                </a:extLst>
              </p:cNvPr>
              <p:cNvSpPr txBox="1"/>
              <p:nvPr/>
            </p:nvSpPr>
            <p:spPr>
              <a:xfrm>
                <a:off x="5631543" y="1814286"/>
                <a:ext cx="622662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SVM Classifier</a:t>
                </a:r>
              </a:p>
              <a:p>
                <a:endParaRPr lang="en-US" dirty="0"/>
              </a:p>
              <a:p>
                <a:r>
                  <a:rPr lang="en-US" dirty="0"/>
                  <a:t>Given positive/negative samples (same as </a:t>
                </a:r>
                <a:r>
                  <a:rPr lang="en-US" dirty="0" err="1"/>
                  <a:t>Haar</a:t>
                </a:r>
                <a:r>
                  <a:rPr lang="en-US" dirty="0"/>
                  <a:t> cascade) , compute the HOG features for each sample </a:t>
                </a:r>
                <a:r>
                  <a:rPr lang="en-US" dirty="0">
                    <a:sym typeface="Wingdings" pitchFamily="2" charset="2"/>
                  </a:rPr>
                  <a:t> N features</a:t>
                </a:r>
              </a:p>
              <a:p>
                <a:r>
                  <a:rPr lang="en-US" dirty="0"/>
                  <a:t>	+1 : Positive</a:t>
                </a:r>
              </a:p>
              <a:p>
                <a:r>
                  <a:rPr lang="en-US" dirty="0"/>
                  <a:t>	0: Negative</a:t>
                </a:r>
              </a:p>
              <a:p>
                <a:endParaRPr lang="en-US" dirty="0"/>
              </a:p>
              <a:p>
                <a:r>
                  <a:rPr lang="en-US" dirty="0"/>
                  <a:t>Construct feature space matrix (X) &lt;# features x examples&gt; and label vector (Y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[0,1])</a:t>
                </a:r>
              </a:p>
              <a:p>
                <a:endParaRPr lang="en-US" dirty="0"/>
              </a:p>
              <a:p>
                <a:r>
                  <a:rPr lang="en-US" dirty="0"/>
                  <a:t>	Find hyperplane (w) that minimizes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497D4-E503-416D-CEFB-B0B37D4F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43" y="1814286"/>
                <a:ext cx="6226628" cy="4801314"/>
              </a:xfrm>
              <a:prstGeom prst="rect">
                <a:avLst/>
              </a:prstGeom>
              <a:blipFill>
                <a:blip r:embed="rId3"/>
                <a:stretch>
                  <a:fillRect l="-815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951313-B339-1CCB-7DB4-BDCE6585E5BC}"/>
                  </a:ext>
                </a:extLst>
              </p:cNvPr>
              <p:cNvSpPr txBox="1"/>
              <p:nvPr/>
            </p:nvSpPr>
            <p:spPr>
              <a:xfrm>
                <a:off x="7233908" y="5094514"/>
                <a:ext cx="3823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951313-B339-1CCB-7DB4-BDCE6585E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08" y="5094514"/>
                <a:ext cx="3823483" cy="430887"/>
              </a:xfrm>
              <a:prstGeom prst="rect">
                <a:avLst/>
              </a:prstGeom>
              <a:blipFill>
                <a:blip r:embed="rId4"/>
                <a:stretch>
                  <a:fillRect l="-1656" t="-11765" r="-198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13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3EA89-8952-D076-AE1F-F7E42FEB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5615F2-9F15-1C9A-01AF-C7F51F06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HOG (Histogram of oriented gradients)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7A6C8-0B5D-2A39-D162-19D2F9D08DDC}"/>
              </a:ext>
            </a:extLst>
          </p:cNvPr>
          <p:cNvSpPr txBox="1"/>
          <p:nvPr/>
        </p:nvSpPr>
        <p:spPr>
          <a:xfrm>
            <a:off x="838200" y="1497367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 = cv2.HOGDescriptor()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hog.setSVMDetector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(cv2.HOGDescriptor_getDefaultPeopleDetector())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Detect people in the image</a:t>
            </a:r>
            <a:endParaRPr lang="en-US" sz="2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rects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weights)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hog.detectMultiScale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imgray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winStride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24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padding=(</a:t>
            </a:r>
            <a:r>
              <a:rPr lang="en-US" sz="24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scale=</a:t>
            </a:r>
            <a:r>
              <a:rPr lang="en-US" sz="24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68AD5-9AAD-5A3A-A3FC-4FAFBB4E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3646034"/>
            <a:ext cx="5059083" cy="30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9173-1000-7F46-75AF-32AB68DE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82" y="407371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Viola and Jones, "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/>
              </a:rPr>
              <a:t>Rapid object detection using a boosted cascade of simple features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Computer Vision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Pattern Recognition"/>
              </a:rPr>
              <a:t>Pattern Recognition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2001</a:t>
            </a:r>
          </a:p>
          <a:p>
            <a:pPr lvl="1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Haar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-like feature extraction kernel (not actual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Haar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wavelets)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Series of convolution kernels to extract features</a:t>
            </a:r>
          </a:p>
          <a:p>
            <a:pPr lvl="1"/>
            <a:r>
              <a:rPr lang="en-US" dirty="0"/>
              <a:t>More features than pixels </a:t>
            </a:r>
          </a:p>
          <a:p>
            <a:pPr lvl="2"/>
            <a:r>
              <a:rPr lang="en-US" dirty="0"/>
              <a:t>E.g. 24 x 24 probe has 18,000 possible rectangle arrangements</a:t>
            </a:r>
          </a:p>
          <a:p>
            <a:pPr lvl="1"/>
            <a:r>
              <a:rPr lang="en-US" dirty="0"/>
              <a:t>`Uses only small subset of the possibilities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903C3-FCAE-BECC-4D86-D9A9A82783C0}"/>
              </a:ext>
            </a:extLst>
          </p:cNvPr>
          <p:cNvSpPr/>
          <p:nvPr/>
        </p:nvSpPr>
        <p:spPr>
          <a:xfrm>
            <a:off x="994441" y="4510135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8D68F-683F-7D90-67D8-1D42A18500E8}"/>
              </a:ext>
            </a:extLst>
          </p:cNvPr>
          <p:cNvSpPr/>
          <p:nvPr/>
        </p:nvSpPr>
        <p:spPr>
          <a:xfrm>
            <a:off x="3894523" y="4510135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5B68E-FCD7-514A-8B63-5E5820793DAF}"/>
              </a:ext>
            </a:extLst>
          </p:cNvPr>
          <p:cNvSpPr/>
          <p:nvPr/>
        </p:nvSpPr>
        <p:spPr>
          <a:xfrm>
            <a:off x="6633241" y="4510135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D1003-1BF6-D3D0-2FD2-E3CC3C931292}"/>
              </a:ext>
            </a:extLst>
          </p:cNvPr>
          <p:cNvSpPr/>
          <p:nvPr/>
        </p:nvSpPr>
        <p:spPr>
          <a:xfrm>
            <a:off x="9277829" y="4510135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34F8E-4EFD-FFB5-DB32-F10712754E5F}"/>
              </a:ext>
            </a:extLst>
          </p:cNvPr>
          <p:cNvSpPr/>
          <p:nvPr/>
        </p:nvSpPr>
        <p:spPr>
          <a:xfrm>
            <a:off x="2164335" y="4510135"/>
            <a:ext cx="1062318" cy="2178424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769A9-6705-2D3A-4464-D2E715A3506D}"/>
              </a:ext>
            </a:extLst>
          </p:cNvPr>
          <p:cNvSpPr/>
          <p:nvPr/>
        </p:nvSpPr>
        <p:spPr>
          <a:xfrm>
            <a:off x="7299991" y="4510135"/>
            <a:ext cx="898712" cy="2178424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90815-E85E-5153-4A9A-786A39D7BFCD}"/>
              </a:ext>
            </a:extLst>
          </p:cNvPr>
          <p:cNvSpPr/>
          <p:nvPr/>
        </p:nvSpPr>
        <p:spPr>
          <a:xfrm rot="5400000">
            <a:off x="4488435" y="5041294"/>
            <a:ext cx="1062318" cy="2178424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4D44A-1736-FFDC-F3A2-FF850A40FB31}"/>
              </a:ext>
            </a:extLst>
          </p:cNvPr>
          <p:cNvSpPr/>
          <p:nvPr/>
        </p:nvSpPr>
        <p:spPr>
          <a:xfrm rot="5400000">
            <a:off x="9309205" y="5576935"/>
            <a:ext cx="1062318" cy="110714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D6D9B-7E03-A94A-067E-1F8C5B132BA8}"/>
              </a:ext>
            </a:extLst>
          </p:cNvPr>
          <p:cNvSpPr/>
          <p:nvPr/>
        </p:nvSpPr>
        <p:spPr>
          <a:xfrm rot="5400000">
            <a:off x="10405140" y="4498929"/>
            <a:ext cx="1062318" cy="1084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77E47-B7B0-71DF-3105-17A9263D6088}"/>
              </a:ext>
            </a:extLst>
          </p:cNvPr>
          <p:cNvSpPr txBox="1"/>
          <p:nvPr/>
        </p:nvSpPr>
        <p:spPr>
          <a:xfrm>
            <a:off x="1001164" y="4073335"/>
            <a:ext cx="2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A0EA0-E00E-1F66-76DE-3AA3AC9B4791}"/>
              </a:ext>
            </a:extLst>
          </p:cNvPr>
          <p:cNvSpPr txBox="1"/>
          <p:nvPr/>
        </p:nvSpPr>
        <p:spPr>
          <a:xfrm>
            <a:off x="3847458" y="4045271"/>
            <a:ext cx="2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Boundary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D9F73-E2EE-212B-DE11-D8569F821837}"/>
              </a:ext>
            </a:extLst>
          </p:cNvPr>
          <p:cNvSpPr txBox="1"/>
          <p:nvPr/>
        </p:nvSpPr>
        <p:spPr>
          <a:xfrm>
            <a:off x="6693752" y="4048397"/>
            <a:ext cx="2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B6F7E-C9BE-E62D-3DD1-18F48A50F1B4}"/>
              </a:ext>
            </a:extLst>
          </p:cNvPr>
          <p:cNvSpPr txBox="1"/>
          <p:nvPr/>
        </p:nvSpPr>
        <p:spPr>
          <a:xfrm>
            <a:off x="9277829" y="4045271"/>
            <a:ext cx="2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Crossing</a:t>
            </a:r>
          </a:p>
        </p:txBody>
      </p:sp>
    </p:spTree>
    <p:extLst>
      <p:ext uri="{BB962C8B-B14F-4D97-AF65-F5344CB8AC3E}">
        <p14:creationId xmlns:p14="http://schemas.microsoft.com/office/powerpoint/2010/main" val="371672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aar Cascades, Explained. A brief ...">
            <a:extLst>
              <a:ext uri="{FF2B5EF4-FFF2-40B4-BE49-F238E27FC236}">
                <a16:creationId xmlns:a16="http://schemas.microsoft.com/office/drawing/2014/main" id="{EEC6DD57-8ED7-1E9B-BE95-1A60C183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182" y="493398"/>
            <a:ext cx="5020983" cy="58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A23211-35D7-FE01-16D5-34CE85265C4F}"/>
              </a:ext>
            </a:extLst>
          </p:cNvPr>
          <p:cNvSpPr txBox="1"/>
          <p:nvPr/>
        </p:nvSpPr>
        <p:spPr>
          <a:xfrm>
            <a:off x="5943599" y="493398"/>
            <a:ext cx="43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Extraction:</a:t>
            </a:r>
          </a:p>
          <a:p>
            <a:r>
              <a:rPr lang="en-US" dirty="0"/>
              <a:t>	Sum over rectangular windows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313CF-FBCB-63BF-82C8-E8169640B50B}"/>
              </a:ext>
            </a:extLst>
          </p:cNvPr>
          <p:cNvSpPr/>
          <p:nvPr/>
        </p:nvSpPr>
        <p:spPr>
          <a:xfrm>
            <a:off x="6535270" y="1532966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D22A9-CCE9-8085-1393-6329C7D0933A}"/>
              </a:ext>
            </a:extLst>
          </p:cNvPr>
          <p:cNvSpPr/>
          <p:nvPr/>
        </p:nvSpPr>
        <p:spPr>
          <a:xfrm>
            <a:off x="9561606" y="1532966"/>
            <a:ext cx="2232212" cy="21784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1DFFB-D2AF-4C9A-701F-82294C12E14E}"/>
              </a:ext>
            </a:extLst>
          </p:cNvPr>
          <p:cNvSpPr/>
          <p:nvPr/>
        </p:nvSpPr>
        <p:spPr>
          <a:xfrm>
            <a:off x="7705164" y="1532966"/>
            <a:ext cx="1062318" cy="2178424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14E01-462A-35CB-F2AD-32E9F282D772}"/>
              </a:ext>
            </a:extLst>
          </p:cNvPr>
          <p:cNvSpPr/>
          <p:nvPr/>
        </p:nvSpPr>
        <p:spPr>
          <a:xfrm rot="5400000">
            <a:off x="9592982" y="2599766"/>
            <a:ext cx="1062318" cy="110714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9BE939-1F97-A7B4-4A3E-BA78D854125B}"/>
              </a:ext>
            </a:extLst>
          </p:cNvPr>
          <p:cNvSpPr/>
          <p:nvPr/>
        </p:nvSpPr>
        <p:spPr>
          <a:xfrm rot="5400000">
            <a:off x="10688917" y="1521760"/>
            <a:ext cx="1062318" cy="1084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B29B6-4A29-2F1A-3E94-16B379BA93BA}"/>
              </a:ext>
            </a:extLst>
          </p:cNvPr>
          <p:cNvSpPr txBox="1"/>
          <p:nvPr/>
        </p:nvSpPr>
        <p:spPr>
          <a:xfrm>
            <a:off x="6777691" y="1802514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F5F4D-6792-F9CF-1954-9544FE356E8B}"/>
              </a:ext>
            </a:extLst>
          </p:cNvPr>
          <p:cNvSpPr txBox="1"/>
          <p:nvPr/>
        </p:nvSpPr>
        <p:spPr>
          <a:xfrm>
            <a:off x="6777691" y="2891727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6B0C20-4E73-4C9D-9D19-8032B7A643DC}"/>
              </a:ext>
            </a:extLst>
          </p:cNvPr>
          <p:cNvSpPr txBox="1"/>
          <p:nvPr/>
        </p:nvSpPr>
        <p:spPr>
          <a:xfrm>
            <a:off x="7863167" y="1766655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0A3A0-039C-9FC0-65DA-106D137B1330}"/>
              </a:ext>
            </a:extLst>
          </p:cNvPr>
          <p:cNvSpPr txBox="1"/>
          <p:nvPr/>
        </p:nvSpPr>
        <p:spPr>
          <a:xfrm>
            <a:off x="7863167" y="2855868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2F141-A196-7F1C-AF7E-D1C96B1412C9}"/>
              </a:ext>
            </a:extLst>
          </p:cNvPr>
          <p:cNvSpPr txBox="1"/>
          <p:nvPr/>
        </p:nvSpPr>
        <p:spPr>
          <a:xfrm>
            <a:off x="9793569" y="1741580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142D5-FD78-3585-3CFE-CEE819603807}"/>
              </a:ext>
            </a:extLst>
          </p:cNvPr>
          <p:cNvSpPr txBox="1"/>
          <p:nvPr/>
        </p:nvSpPr>
        <p:spPr>
          <a:xfrm>
            <a:off x="9793569" y="2830793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0789E6-5EE0-1604-7F44-3EDE2F6278E3}"/>
              </a:ext>
            </a:extLst>
          </p:cNvPr>
          <p:cNvSpPr txBox="1"/>
          <p:nvPr/>
        </p:nvSpPr>
        <p:spPr>
          <a:xfrm>
            <a:off x="10879045" y="1705721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385BE-7437-2CEC-E20F-FAC490A8D9E9}"/>
              </a:ext>
            </a:extLst>
          </p:cNvPr>
          <p:cNvSpPr txBox="1"/>
          <p:nvPr/>
        </p:nvSpPr>
        <p:spPr>
          <a:xfrm>
            <a:off x="10879045" y="2794934"/>
            <a:ext cx="7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23B748-8D18-9BE1-517F-1419B2A883A9}"/>
              </a:ext>
            </a:extLst>
          </p:cNvPr>
          <p:cNvSpPr txBox="1"/>
          <p:nvPr/>
        </p:nvSpPr>
        <p:spPr>
          <a:xfrm>
            <a:off x="6684868" y="3945079"/>
            <a:ext cx="204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A+B – (C+D)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BA6519-7913-24C7-E7ED-66560277E540}"/>
              </a:ext>
            </a:extLst>
          </p:cNvPr>
          <p:cNvSpPr txBox="1"/>
          <p:nvPr/>
        </p:nvSpPr>
        <p:spPr>
          <a:xfrm>
            <a:off x="9657415" y="3920004"/>
            <a:ext cx="204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A+D – (B+C)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300FE-8221-7A9E-08A7-2856AB161144}"/>
              </a:ext>
            </a:extLst>
          </p:cNvPr>
          <p:cNvSpPr txBox="1"/>
          <p:nvPr/>
        </p:nvSpPr>
        <p:spPr>
          <a:xfrm>
            <a:off x="5671850" y="4863369"/>
            <a:ext cx="203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28 features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3FA83-6446-EC95-32DC-F882E9192BB6}"/>
              </a:ext>
            </a:extLst>
          </p:cNvPr>
          <p:cNvSpPr txBox="1"/>
          <p:nvPr/>
        </p:nvSpPr>
        <p:spPr>
          <a:xfrm>
            <a:off x="5809159" y="5499846"/>
            <a:ext cx="215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feature is very </a:t>
            </a:r>
          </a:p>
          <a:p>
            <a:r>
              <a:rPr lang="en-US" dirty="0"/>
              <a:t>weakly predictive</a:t>
            </a:r>
          </a:p>
        </p:txBody>
      </p:sp>
    </p:spTree>
    <p:extLst>
      <p:ext uri="{BB962C8B-B14F-4D97-AF65-F5344CB8AC3E}">
        <p14:creationId xmlns:p14="http://schemas.microsoft.com/office/powerpoint/2010/main" val="116019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ar Cascades, Explained. A brief ...">
            <a:extLst>
              <a:ext uri="{FF2B5EF4-FFF2-40B4-BE49-F238E27FC236}">
                <a16:creationId xmlns:a16="http://schemas.microsoft.com/office/drawing/2014/main" id="{B8B8323D-A38D-7766-765B-795475CB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182" y="493398"/>
            <a:ext cx="5020983" cy="58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A7214-B63A-B8C7-636F-4935B5F54AA3}"/>
              </a:ext>
            </a:extLst>
          </p:cNvPr>
          <p:cNvSpPr txBox="1"/>
          <p:nvPr/>
        </p:nvSpPr>
        <p:spPr>
          <a:xfrm>
            <a:off x="5932155" y="493398"/>
            <a:ext cx="423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Adaboost</a:t>
            </a:r>
            <a:r>
              <a:rPr lang="en-US" sz="2400" b="1" dirty="0"/>
              <a:t> </a:t>
            </a:r>
            <a:r>
              <a:rPr lang="en-US" sz="2400" dirty="0"/>
              <a:t>(Adaptive boosting)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6080E4-047A-CEA6-A513-1534115878DF}"/>
                  </a:ext>
                </a:extLst>
              </p:cNvPr>
              <p:cNvSpPr txBox="1"/>
              <p:nvPr/>
            </p:nvSpPr>
            <p:spPr>
              <a:xfrm>
                <a:off x="7659940" y="1401127"/>
                <a:ext cx="1863587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6080E4-047A-CEA6-A513-15341158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40" y="1401127"/>
                <a:ext cx="1863587" cy="1070999"/>
              </a:xfrm>
              <a:prstGeom prst="rect">
                <a:avLst/>
              </a:prstGeom>
              <a:blipFill>
                <a:blip r:embed="rId3"/>
                <a:stretch>
                  <a:fillRect l="-25850" t="-108235" r="-5442" b="-17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A8E31DD-DD4F-E307-F655-59C1CE8E257B}"/>
              </a:ext>
            </a:extLst>
          </p:cNvPr>
          <p:cNvSpPr txBox="1"/>
          <p:nvPr/>
        </p:nvSpPr>
        <p:spPr>
          <a:xfrm>
            <a:off x="9211774" y="2533649"/>
            <a:ext cx="151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binary (-1,1)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B1BC2-6459-7435-497F-2FF21CA08F5B}"/>
              </a:ext>
            </a:extLst>
          </p:cNvPr>
          <p:cNvSpPr txBox="1"/>
          <p:nvPr/>
        </p:nvSpPr>
        <p:spPr>
          <a:xfrm>
            <a:off x="7139748" y="2672148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Boasted</a:t>
            </a:r>
          </a:p>
          <a:p>
            <a:r>
              <a:rPr lang="en-US" dirty="0"/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CE0EA6-A588-79D3-F8DC-AE8666662202}"/>
              </a:ext>
            </a:extLst>
          </p:cNvPr>
          <p:cNvCxnSpPr/>
          <p:nvPr/>
        </p:nvCxnSpPr>
        <p:spPr>
          <a:xfrm flipV="1">
            <a:off x="7659940" y="2167609"/>
            <a:ext cx="138714" cy="36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FB943-06F7-5142-DECF-B9E806E7EE4E}"/>
              </a:ext>
            </a:extLst>
          </p:cNvPr>
          <p:cNvCxnSpPr>
            <a:cxnSpLocks/>
          </p:cNvCxnSpPr>
          <p:nvPr/>
        </p:nvCxnSpPr>
        <p:spPr>
          <a:xfrm flipH="1" flipV="1">
            <a:off x="9233477" y="2290430"/>
            <a:ext cx="290050" cy="243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00F2C5-0BAE-C256-ABEC-4B1B27824B1E}"/>
              </a:ext>
            </a:extLst>
          </p:cNvPr>
          <p:cNvSpPr txBox="1"/>
          <p:nvPr/>
        </p:nvSpPr>
        <p:spPr>
          <a:xfrm>
            <a:off x="5932155" y="5255768"/>
            <a:ext cx="6092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Yoav Freund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Robert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Schapire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(1995), 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  <a:hlinkClick r:id="rId4"/>
              </a:rPr>
              <a:t>A desicion-theoretic generalization of on-line learning and an application to boosting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Lecture Notes in Computer Science, Berlin, Heidelberg: Springer Berlin Heidelberg, pp. 23–37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59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FBC0-FB3C-F0D6-9A15-DCEB4367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505292-095B-3D61-24A0-AC6049074F77}"/>
                  </a:ext>
                </a:extLst>
              </p:cNvPr>
              <p:cNvSpPr txBox="1"/>
              <p:nvPr/>
            </p:nvSpPr>
            <p:spPr>
              <a:xfrm>
                <a:off x="7855689" y="532716"/>
                <a:ext cx="2370329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505292-095B-3D61-24A0-AC6049074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89" y="532716"/>
                <a:ext cx="2370329" cy="1070999"/>
              </a:xfrm>
              <a:prstGeom prst="rect">
                <a:avLst/>
              </a:prstGeom>
              <a:blipFill>
                <a:blip r:embed="rId2"/>
                <a:stretch>
                  <a:fillRect l="-19786" t="-106977" r="-4813" b="-1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C731A41-5FFD-95D0-7DC4-EA4D325D3BED}"/>
              </a:ext>
            </a:extLst>
          </p:cNvPr>
          <p:cNvSpPr txBox="1"/>
          <p:nvPr/>
        </p:nvSpPr>
        <p:spPr>
          <a:xfrm>
            <a:off x="9407523" y="1665238"/>
            <a:ext cx="151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binary (-1,1)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BEEC7-7B72-06B1-5EAF-42F295F0033B}"/>
              </a:ext>
            </a:extLst>
          </p:cNvPr>
          <p:cNvSpPr txBox="1"/>
          <p:nvPr/>
        </p:nvSpPr>
        <p:spPr>
          <a:xfrm>
            <a:off x="7335497" y="1803737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Boasted</a:t>
            </a:r>
          </a:p>
          <a:p>
            <a:r>
              <a:rPr lang="en-US" dirty="0"/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E21F14-C551-BE9D-324B-A96CFB9C156A}"/>
              </a:ext>
            </a:extLst>
          </p:cNvPr>
          <p:cNvCxnSpPr/>
          <p:nvPr/>
        </p:nvCxnSpPr>
        <p:spPr>
          <a:xfrm flipV="1">
            <a:off x="7855689" y="1299198"/>
            <a:ext cx="138714" cy="36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B1AF8D-DDE3-F7D7-666F-70CD503A6775}"/>
              </a:ext>
            </a:extLst>
          </p:cNvPr>
          <p:cNvCxnSpPr>
            <a:cxnSpLocks/>
          </p:cNvCxnSpPr>
          <p:nvPr/>
        </p:nvCxnSpPr>
        <p:spPr>
          <a:xfrm flipH="1" flipV="1">
            <a:off x="9623155" y="1299198"/>
            <a:ext cx="96121" cy="36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he Faces Reference Pack">
            <a:extLst>
              <a:ext uri="{FF2B5EF4-FFF2-40B4-BE49-F238E27FC236}">
                <a16:creationId xmlns:a16="http://schemas.microsoft.com/office/drawing/2014/main" id="{F9501857-77B9-EB6D-EA77-9FB36B69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" y="371430"/>
            <a:ext cx="2358323" cy="23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st beautiful places in the world ...">
            <a:extLst>
              <a:ext uri="{FF2B5EF4-FFF2-40B4-BE49-F238E27FC236}">
                <a16:creationId xmlns:a16="http://schemas.microsoft.com/office/drawing/2014/main" id="{8B49B771-336B-69E4-4699-A01E3013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7" y="3641771"/>
            <a:ext cx="2424953" cy="154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C028E062-F370-BF1F-DE18-9DEF94680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D2102426-DBA1-44CF-3E53-0BCF8F9FC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1C975FE4-B367-8F4A-ACBB-C4625F7197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016" y="3745832"/>
            <a:ext cx="165856" cy="1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 descr="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CB943CFB-611B-7426-0873-97144BED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16" y="3581400"/>
            <a:ext cx="2100854" cy="16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r Vehicles Stock Illustrations – 34,249 Car Vehicles Stock Illustrations,  Vectors &amp; Clipart - Dreamstime">
            <a:extLst>
              <a:ext uri="{FF2B5EF4-FFF2-40B4-BE49-F238E27FC236}">
                <a16:creationId xmlns:a16="http://schemas.microsoft.com/office/drawing/2014/main" id="{DF031047-1FE9-FABC-BCA3-714CCD99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2" y="5183567"/>
            <a:ext cx="2527758" cy="16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1F10CC-BDB9-23F1-200C-DE00989461B0}"/>
              </a:ext>
            </a:extLst>
          </p:cNvPr>
          <p:cNvSpPr txBox="1"/>
          <p:nvPr/>
        </p:nvSpPr>
        <p:spPr>
          <a:xfrm>
            <a:off x="3388659" y="421885"/>
            <a:ext cx="199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Training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F5E7C-252F-9E75-24D5-E28CE3BFB570}"/>
              </a:ext>
            </a:extLst>
          </p:cNvPr>
          <p:cNvSpPr txBox="1"/>
          <p:nvPr/>
        </p:nvSpPr>
        <p:spPr>
          <a:xfrm>
            <a:off x="3222803" y="5516026"/>
            <a:ext cx="199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04DEB5-5383-5324-CA29-870BE20DA17A}"/>
                  </a:ext>
                </a:extLst>
              </p:cNvPr>
              <p:cNvSpPr txBox="1"/>
              <p:nvPr/>
            </p:nvSpPr>
            <p:spPr>
              <a:xfrm>
                <a:off x="7406843" y="3527923"/>
                <a:ext cx="4233403" cy="957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04DEB5-5383-5324-CA29-870BE20D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43" y="3527923"/>
                <a:ext cx="4233403" cy="957121"/>
              </a:xfrm>
              <a:prstGeom prst="rect">
                <a:avLst/>
              </a:prstGeom>
              <a:blipFill>
                <a:blip r:embed="rId7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6AD21-E7A7-8320-6E32-2DF833A0EA51}"/>
              </a:ext>
            </a:extLst>
          </p:cNvPr>
          <p:cNvCxnSpPr>
            <a:cxnSpLocks/>
          </p:cNvCxnSpPr>
          <p:nvPr/>
        </p:nvCxnSpPr>
        <p:spPr>
          <a:xfrm>
            <a:off x="5593976" y="4314958"/>
            <a:ext cx="1366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F8069B-4155-C5F1-C198-E8BF11E27B1B}"/>
              </a:ext>
            </a:extLst>
          </p:cNvPr>
          <p:cNvSpPr txBox="1"/>
          <p:nvPr/>
        </p:nvSpPr>
        <p:spPr>
          <a:xfrm>
            <a:off x="5378872" y="3801493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96187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5BE9-2EC4-D03F-5D1B-A8BEA110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93BC0E-339A-AD47-0498-97EED805F966}"/>
              </a:ext>
            </a:extLst>
          </p:cNvPr>
          <p:cNvSpPr txBox="1"/>
          <p:nvPr/>
        </p:nvSpPr>
        <p:spPr>
          <a:xfrm>
            <a:off x="9407523" y="1665238"/>
            <a:ext cx="151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binary (-1,1) classifiers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9245-8597-B65E-5718-26EFA93CBF03}"/>
              </a:ext>
            </a:extLst>
          </p:cNvPr>
          <p:cNvSpPr txBox="1"/>
          <p:nvPr/>
        </p:nvSpPr>
        <p:spPr>
          <a:xfrm>
            <a:off x="7335497" y="1803737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Boasted</a:t>
            </a:r>
          </a:p>
          <a:p>
            <a:r>
              <a:rPr lang="en-US" dirty="0"/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01F79B-158F-467A-1C1D-E901408C32F4}"/>
              </a:ext>
            </a:extLst>
          </p:cNvPr>
          <p:cNvCxnSpPr/>
          <p:nvPr/>
        </p:nvCxnSpPr>
        <p:spPr>
          <a:xfrm flipV="1">
            <a:off x="7855689" y="1299198"/>
            <a:ext cx="138714" cy="36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509DD-F218-FD11-B1DC-41E964823F16}"/>
              </a:ext>
            </a:extLst>
          </p:cNvPr>
          <p:cNvCxnSpPr>
            <a:cxnSpLocks/>
          </p:cNvCxnSpPr>
          <p:nvPr/>
        </p:nvCxnSpPr>
        <p:spPr>
          <a:xfrm flipH="1" flipV="1">
            <a:off x="9623155" y="1299198"/>
            <a:ext cx="96121" cy="36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he Faces Reference Pack">
            <a:extLst>
              <a:ext uri="{FF2B5EF4-FFF2-40B4-BE49-F238E27FC236}">
                <a16:creationId xmlns:a16="http://schemas.microsoft.com/office/drawing/2014/main" id="{4C5E4AE4-1AAF-7E99-96F5-3CBCB5AB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" y="371430"/>
            <a:ext cx="2358323" cy="23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st beautiful places in the world ...">
            <a:extLst>
              <a:ext uri="{FF2B5EF4-FFF2-40B4-BE49-F238E27FC236}">
                <a16:creationId xmlns:a16="http://schemas.microsoft.com/office/drawing/2014/main" id="{6F75F13F-5173-312D-E606-4C2D2565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7" y="3641771"/>
            <a:ext cx="2424953" cy="154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158D5F1D-AC20-E144-A99A-7DE23753D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99FA53E1-71AE-3CBC-7BBE-84FDAF54D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of 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5FA1BFE5-549A-18A6-AFF4-07A6D488A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016" y="3745832"/>
            <a:ext cx="165856" cy="1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 descr="Animal Bundle | Animal SVG| Safari Animals SVG | Jungle Animal | Animal Vector Files |Sublimation PNG (30 Individual svg/png/dxf/jpeg files)">
            <a:extLst>
              <a:ext uri="{FF2B5EF4-FFF2-40B4-BE49-F238E27FC236}">
                <a16:creationId xmlns:a16="http://schemas.microsoft.com/office/drawing/2014/main" id="{7C4369DA-6829-FFA0-B34E-D3F1A9CC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16" y="3581400"/>
            <a:ext cx="2100854" cy="16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r Vehicles Stock Illustrations – 34,249 Car Vehicles Stock Illustrations,  Vectors &amp; Clipart - Dreamstime">
            <a:extLst>
              <a:ext uri="{FF2B5EF4-FFF2-40B4-BE49-F238E27FC236}">
                <a16:creationId xmlns:a16="http://schemas.microsoft.com/office/drawing/2014/main" id="{761A84FA-6A8B-1AE0-682A-DC39710C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2" y="5183567"/>
            <a:ext cx="2527758" cy="160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825A15-A00B-ACDF-7257-D11A77CB2358}"/>
              </a:ext>
            </a:extLst>
          </p:cNvPr>
          <p:cNvSpPr txBox="1"/>
          <p:nvPr/>
        </p:nvSpPr>
        <p:spPr>
          <a:xfrm>
            <a:off x="3388659" y="421885"/>
            <a:ext cx="199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Training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A91-7CD5-0263-B6FD-D0E8AC0CB46C}"/>
              </a:ext>
            </a:extLst>
          </p:cNvPr>
          <p:cNvSpPr txBox="1"/>
          <p:nvPr/>
        </p:nvSpPr>
        <p:spPr>
          <a:xfrm>
            <a:off x="3222803" y="5516026"/>
            <a:ext cx="199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Training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CC325E-55B2-FB55-E371-D38651BE109C}"/>
              </a:ext>
            </a:extLst>
          </p:cNvPr>
          <p:cNvCxnSpPr>
            <a:cxnSpLocks/>
          </p:cNvCxnSpPr>
          <p:nvPr/>
        </p:nvCxnSpPr>
        <p:spPr>
          <a:xfrm>
            <a:off x="5593976" y="4314958"/>
            <a:ext cx="1366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B8AF2D-CFDD-D175-9459-73ABF273F6FF}"/>
              </a:ext>
            </a:extLst>
          </p:cNvPr>
          <p:cNvSpPr txBox="1"/>
          <p:nvPr/>
        </p:nvSpPr>
        <p:spPr>
          <a:xfrm>
            <a:off x="5378872" y="3801493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48AA6-B8F1-57A0-0F98-11D6FE47DCFE}"/>
                  </a:ext>
                </a:extLst>
              </p:cNvPr>
              <p:cNvSpPr txBox="1"/>
              <p:nvPr/>
            </p:nvSpPr>
            <p:spPr>
              <a:xfrm>
                <a:off x="7925046" y="371430"/>
                <a:ext cx="2495811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48AA6-B8F1-57A0-0F98-11D6FE47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46" y="371430"/>
                <a:ext cx="2495811" cy="1070999"/>
              </a:xfrm>
              <a:prstGeom prst="rect">
                <a:avLst/>
              </a:prstGeom>
              <a:blipFill>
                <a:blip r:embed="rId6"/>
                <a:stretch>
                  <a:fillRect l="-18782" t="-108235" r="-4061" b="-17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A61FF-3454-5070-841A-1F480CEB69ED}"/>
                  </a:ext>
                </a:extLst>
              </p:cNvPr>
              <p:cNvSpPr txBox="1"/>
              <p:nvPr/>
            </p:nvSpPr>
            <p:spPr>
              <a:xfrm>
                <a:off x="7113332" y="3745832"/>
                <a:ext cx="4845557" cy="1167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2A61FF-3454-5070-841A-1F480CEB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32" y="3745832"/>
                <a:ext cx="4845557" cy="116788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FE9223-E814-A743-8226-09C5D2C497CD}"/>
              </a:ext>
            </a:extLst>
          </p:cNvPr>
          <p:cNvSpPr txBox="1"/>
          <p:nvPr/>
        </p:nvSpPr>
        <p:spPr>
          <a:xfrm>
            <a:off x="7705341" y="5188253"/>
            <a:ext cx="340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that coefficients are non-negative </a:t>
            </a:r>
          </a:p>
        </p:txBody>
      </p:sp>
    </p:spTree>
    <p:extLst>
      <p:ext uri="{BB962C8B-B14F-4D97-AF65-F5344CB8AC3E}">
        <p14:creationId xmlns:p14="http://schemas.microsoft.com/office/powerpoint/2010/main" val="397391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window&#10;&#10;Description automatically generated">
            <a:extLst>
              <a:ext uri="{FF2B5EF4-FFF2-40B4-BE49-F238E27FC236}">
                <a16:creationId xmlns:a16="http://schemas.microsoft.com/office/drawing/2014/main" id="{6BD9C91C-30F9-987D-8C53-515857B0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8796"/>
          <a:stretch/>
        </p:blipFill>
        <p:spPr>
          <a:xfrm>
            <a:off x="2475349" y="1166201"/>
            <a:ext cx="8940658" cy="37417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D25FD-C35F-EB26-0989-C7F265E2545A}"/>
              </a:ext>
            </a:extLst>
          </p:cNvPr>
          <p:cNvSpPr txBox="1"/>
          <p:nvPr/>
        </p:nvSpPr>
        <p:spPr>
          <a:xfrm>
            <a:off x="393895" y="590843"/>
            <a:ext cx="1856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Classifier Cascade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B145-0F08-C0E7-10E2-CA8AA7687BAF}"/>
              </a:ext>
            </a:extLst>
          </p:cNvPr>
          <p:cNvSpPr txBox="1"/>
          <p:nvPr/>
        </p:nvSpPr>
        <p:spPr>
          <a:xfrm>
            <a:off x="4224996" y="2405575"/>
            <a:ext cx="283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100% TPR (10 blocks)</a:t>
            </a:r>
          </a:p>
          <a:p>
            <a:r>
              <a:rPr lang="en-US" dirty="0">
                <a:solidFill>
                  <a:srgbClr val="C00000"/>
                </a:solidFill>
              </a:rPr>
              <a:t>40% FPR (3396 blocks)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88345-62D2-ACBF-941F-4A6852EDC9F4}"/>
              </a:ext>
            </a:extLst>
          </p:cNvPr>
          <p:cNvSpPr txBox="1"/>
          <p:nvPr/>
        </p:nvSpPr>
        <p:spPr>
          <a:xfrm>
            <a:off x="593843" y="2728739"/>
            <a:ext cx="255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10,000 blocks</a:t>
            </a:r>
          </a:p>
          <a:p>
            <a:r>
              <a:rPr lang="en-US" sz="2400" dirty="0"/>
              <a:t>(e.g. 0.1% 10 true)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56837-FA54-086A-3776-F48F2C5895AA}"/>
              </a:ext>
            </a:extLst>
          </p:cNvPr>
          <p:cNvCxnSpPr>
            <a:cxnSpLocks/>
          </p:cNvCxnSpPr>
          <p:nvPr/>
        </p:nvCxnSpPr>
        <p:spPr>
          <a:xfrm>
            <a:off x="3074073" y="3597813"/>
            <a:ext cx="752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DC17A8-EA8F-D4D1-B492-7537966F2144}"/>
              </a:ext>
            </a:extLst>
          </p:cNvPr>
          <p:cNvSpPr txBox="1"/>
          <p:nvPr/>
        </p:nvSpPr>
        <p:spPr>
          <a:xfrm>
            <a:off x="6879666" y="2405574"/>
            <a:ext cx="283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100% TPR (10 blocks)</a:t>
            </a:r>
          </a:p>
          <a:p>
            <a:r>
              <a:rPr lang="en-US" dirty="0">
                <a:solidFill>
                  <a:srgbClr val="C00000"/>
                </a:solidFill>
              </a:rPr>
              <a:t>20% FPR (800 blocks)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C611B-66B3-3182-C275-198E6F11F94D}"/>
              </a:ext>
            </a:extLst>
          </p:cNvPr>
          <p:cNvSpPr txBox="1"/>
          <p:nvPr/>
        </p:nvSpPr>
        <p:spPr>
          <a:xfrm>
            <a:off x="5233182" y="519870"/>
            <a:ext cx="403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negatives are discarded in first stages, reducing computation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B82F2-54A2-F1C5-E907-87F2D4D65DC1}"/>
              </a:ext>
            </a:extLst>
          </p:cNvPr>
          <p:cNvSpPr txBox="1"/>
          <p:nvPr/>
        </p:nvSpPr>
        <p:spPr>
          <a:xfrm>
            <a:off x="2683726" y="5298850"/>
            <a:ext cx="95584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sng" dirty="0">
                <a:solidFill>
                  <a:srgbClr val="000000"/>
                </a:solidFill>
                <a:effectLst/>
                <a:latin typeface="Helvetica" pitchFamily="2" charset="0"/>
              </a:rPr>
              <a:t>In original paper: 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6000+ features with 38 stages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1, 10, 25, 25 and 50 features in the first five stages.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81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CF5-B04D-584D-9732-A174B9CD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Haar</a:t>
            </a:r>
            <a:r>
              <a:rPr lang="en-US" dirty="0"/>
              <a:t>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7C66F-01F6-6C55-121A-8016B3C905EC}"/>
              </a:ext>
            </a:extLst>
          </p:cNvPr>
          <p:cNvSpPr txBox="1"/>
          <p:nvPr/>
        </p:nvSpPr>
        <p:spPr>
          <a:xfrm>
            <a:off x="996914" y="1690688"/>
            <a:ext cx="8725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working example: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bilardi</a:t>
            </a:r>
            <a:r>
              <a:rPr lang="en-US" sz="2800" dirty="0"/>
              <a:t>/how-to-train-cascade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4A191-2197-E3E7-984E-2619BB67193F}"/>
              </a:ext>
            </a:extLst>
          </p:cNvPr>
          <p:cNvSpPr txBox="1"/>
          <p:nvPr/>
        </p:nvSpPr>
        <p:spPr>
          <a:xfrm>
            <a:off x="996914" y="4259371"/>
            <a:ext cx="10080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https://github.com/opencv/opencv/apps/annotation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				 		… /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createsamples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						… /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traincascade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95967-3B39-205B-E28C-9A235C16A899}"/>
              </a:ext>
            </a:extLst>
          </p:cNvPr>
          <p:cNvSpPr txBox="1"/>
          <p:nvPr/>
        </p:nvSpPr>
        <p:spPr>
          <a:xfrm>
            <a:off x="545840" y="3429000"/>
            <a:ext cx="89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included in python install (need to install from source code)</a:t>
            </a:r>
          </a:p>
        </p:txBody>
      </p:sp>
    </p:spTree>
    <p:extLst>
      <p:ext uri="{BB962C8B-B14F-4D97-AF65-F5344CB8AC3E}">
        <p14:creationId xmlns:p14="http://schemas.microsoft.com/office/powerpoint/2010/main" val="7837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1973</Words>
  <Application>Microsoft Macintosh PowerPoint</Application>
  <PresentationFormat>Widescreen</PresentationFormat>
  <Paragraphs>258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Cambria Math</vt:lpstr>
      <vt:lpstr>Helvetica</vt:lpstr>
      <vt:lpstr>Menlo</vt:lpstr>
      <vt:lpstr>Wingdings</vt:lpstr>
      <vt:lpstr>Office Theme</vt:lpstr>
      <vt:lpstr>Lecture 16  Harr Cascades</vt:lpstr>
      <vt:lpstr>Haar wavelet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Haar models</vt:lpstr>
      <vt:lpstr>Training Haar models</vt:lpstr>
      <vt:lpstr>Training Haar models</vt:lpstr>
      <vt:lpstr>Training Haar models</vt:lpstr>
      <vt:lpstr>Training Haar models</vt:lpstr>
      <vt:lpstr>PowerPoint Presentation</vt:lpstr>
      <vt:lpstr>Training Haar models</vt:lpstr>
      <vt:lpstr>Training Haar models</vt:lpstr>
      <vt:lpstr>HOG (Histogram of oriented gradients)</vt:lpstr>
      <vt:lpstr>Sobel filter</vt:lpstr>
      <vt:lpstr>HOG (Histogram of oriented gradients)</vt:lpstr>
      <vt:lpstr>HOG (Histogram of oriented gradients)</vt:lpstr>
      <vt:lpstr>HOG (Histogram of oriented gradients)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49</cp:revision>
  <dcterms:created xsi:type="dcterms:W3CDTF">2024-07-14T13:25:54Z</dcterms:created>
  <dcterms:modified xsi:type="dcterms:W3CDTF">2024-10-28T20:06:09Z</dcterms:modified>
</cp:coreProperties>
</file>