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8" r:id="rId2"/>
    <p:sldId id="334" r:id="rId3"/>
    <p:sldId id="268" r:id="rId4"/>
    <p:sldId id="333" r:id="rId5"/>
    <p:sldId id="331" r:id="rId6"/>
    <p:sldId id="332" r:id="rId7"/>
    <p:sldId id="261" r:id="rId8"/>
    <p:sldId id="338" r:id="rId9"/>
    <p:sldId id="336" r:id="rId10"/>
    <p:sldId id="339" r:id="rId11"/>
    <p:sldId id="337" r:id="rId12"/>
    <p:sldId id="340" r:id="rId13"/>
    <p:sldId id="342" r:id="rId14"/>
    <p:sldId id="343" r:id="rId15"/>
    <p:sldId id="259" r:id="rId16"/>
    <p:sldId id="344" r:id="rId17"/>
    <p:sldId id="341" r:id="rId18"/>
    <p:sldId id="345" r:id="rId19"/>
    <p:sldId id="346" r:id="rId20"/>
    <p:sldId id="260" r:id="rId21"/>
    <p:sldId id="347" r:id="rId22"/>
    <p:sldId id="348" r:id="rId23"/>
    <p:sldId id="349" r:id="rId24"/>
    <p:sldId id="350" r:id="rId25"/>
    <p:sldId id="352" r:id="rId26"/>
    <p:sldId id="35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34"/>
    <p:restoredTop sz="94686"/>
  </p:normalViewPr>
  <p:slideViewPr>
    <p:cSldViewPr snapToGrid="0">
      <p:cViewPr varScale="1">
        <p:scale>
          <a:sx n="85" d="100"/>
          <a:sy n="85" d="100"/>
        </p:scale>
        <p:origin x="208"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B0C249-CFF4-8549-9C1D-83533EF6B8ED}" type="datetimeFigureOut">
              <a:rPr lang="en-US" smtClean="0"/>
              <a:t>11/18/24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A9E587-C2E9-8941-8108-1A76FC0A75C9}" type="slidenum">
              <a:rPr lang="en-US" smtClean="0"/>
              <a:t>‹#›</a:t>
            </a:fld>
            <a:endParaRPr lang="en-US"/>
          </a:p>
        </p:txBody>
      </p:sp>
    </p:spTree>
    <p:extLst>
      <p:ext uri="{BB962C8B-B14F-4D97-AF65-F5344CB8AC3E}">
        <p14:creationId xmlns:p14="http://schemas.microsoft.com/office/powerpoint/2010/main" val="2647767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A9E587-C2E9-8941-8108-1A76FC0A75C9}" type="slidenum">
              <a:rPr lang="en-US" smtClean="0"/>
              <a:t>1</a:t>
            </a:fld>
            <a:endParaRPr lang="en-US"/>
          </a:p>
        </p:txBody>
      </p:sp>
    </p:spTree>
    <p:extLst>
      <p:ext uri="{BB962C8B-B14F-4D97-AF65-F5344CB8AC3E}">
        <p14:creationId xmlns:p14="http://schemas.microsoft.com/office/powerpoint/2010/main" val="273476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A9E587-C2E9-8941-8108-1A76FC0A75C9}" type="slidenum">
              <a:rPr lang="en-US" smtClean="0"/>
              <a:t>18</a:t>
            </a:fld>
            <a:endParaRPr lang="en-US"/>
          </a:p>
        </p:txBody>
      </p:sp>
    </p:spTree>
    <p:extLst>
      <p:ext uri="{BB962C8B-B14F-4D97-AF65-F5344CB8AC3E}">
        <p14:creationId xmlns:p14="http://schemas.microsoft.com/office/powerpoint/2010/main" val="176511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C13D-C485-B9D3-99EA-D80E4E9A91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ED7B23-2526-2A0B-6932-F92267ADD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94BDB-E7E5-9910-C3EE-41DBC544A82B}"/>
              </a:ext>
            </a:extLst>
          </p:cNvPr>
          <p:cNvSpPr>
            <a:spLocks noGrp="1"/>
          </p:cNvSpPr>
          <p:nvPr>
            <p:ph type="dt" sz="half" idx="10"/>
          </p:nvPr>
        </p:nvSpPr>
        <p:spPr/>
        <p:txBody>
          <a:bodyPr/>
          <a:lstStyle/>
          <a:p>
            <a:fld id="{13E9B49C-C8FD-4344-8CD3-ED4C91409D68}" type="datetimeFigureOut">
              <a:rPr lang="en-US" smtClean="0"/>
              <a:t>11/18/24</a:t>
            </a:fld>
            <a:endParaRPr lang="en-US"/>
          </a:p>
        </p:txBody>
      </p:sp>
      <p:sp>
        <p:nvSpPr>
          <p:cNvPr id="5" name="Footer Placeholder 4">
            <a:extLst>
              <a:ext uri="{FF2B5EF4-FFF2-40B4-BE49-F238E27FC236}">
                <a16:creationId xmlns:a16="http://schemas.microsoft.com/office/drawing/2014/main" id="{79803192-56E2-5809-7472-0D7F875DE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B67CD-EF3F-F857-D34F-777CACF3B48C}"/>
              </a:ext>
            </a:extLst>
          </p:cNvPr>
          <p:cNvSpPr>
            <a:spLocks noGrp="1"/>
          </p:cNvSpPr>
          <p:nvPr>
            <p:ph type="sldNum" sz="quarter" idx="12"/>
          </p:nvPr>
        </p:nvSpPr>
        <p:spPr/>
        <p:txBody>
          <a:bodyPr/>
          <a:lstStyle/>
          <a:p>
            <a:fld id="{2C0BFA93-80F6-FA45-A2F9-95A3BC2EC460}" type="slidenum">
              <a:rPr lang="en-US" smtClean="0"/>
              <a:t>‹#›</a:t>
            </a:fld>
            <a:endParaRPr lang="en-US"/>
          </a:p>
        </p:txBody>
      </p:sp>
    </p:spTree>
    <p:extLst>
      <p:ext uri="{BB962C8B-B14F-4D97-AF65-F5344CB8AC3E}">
        <p14:creationId xmlns:p14="http://schemas.microsoft.com/office/powerpoint/2010/main" val="3738148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67BE6-9453-29ED-002A-FEE3A328C8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068097-9D96-7737-81FC-C8D04570D2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4BA2E-E4E4-9C71-BA90-B81529C5FC69}"/>
              </a:ext>
            </a:extLst>
          </p:cNvPr>
          <p:cNvSpPr>
            <a:spLocks noGrp="1"/>
          </p:cNvSpPr>
          <p:nvPr>
            <p:ph type="dt" sz="half" idx="10"/>
          </p:nvPr>
        </p:nvSpPr>
        <p:spPr/>
        <p:txBody>
          <a:bodyPr/>
          <a:lstStyle/>
          <a:p>
            <a:fld id="{13E9B49C-C8FD-4344-8CD3-ED4C91409D68}" type="datetimeFigureOut">
              <a:rPr lang="en-US" smtClean="0"/>
              <a:t>11/18/24</a:t>
            </a:fld>
            <a:endParaRPr lang="en-US"/>
          </a:p>
        </p:txBody>
      </p:sp>
      <p:sp>
        <p:nvSpPr>
          <p:cNvPr id="5" name="Footer Placeholder 4">
            <a:extLst>
              <a:ext uri="{FF2B5EF4-FFF2-40B4-BE49-F238E27FC236}">
                <a16:creationId xmlns:a16="http://schemas.microsoft.com/office/drawing/2014/main" id="{2AC99529-4F7C-0023-1CBA-378E4F29F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C889C-7082-9C58-C006-A02D0F0ECC77}"/>
              </a:ext>
            </a:extLst>
          </p:cNvPr>
          <p:cNvSpPr>
            <a:spLocks noGrp="1"/>
          </p:cNvSpPr>
          <p:nvPr>
            <p:ph type="sldNum" sz="quarter" idx="12"/>
          </p:nvPr>
        </p:nvSpPr>
        <p:spPr/>
        <p:txBody>
          <a:bodyPr/>
          <a:lstStyle/>
          <a:p>
            <a:fld id="{2C0BFA93-80F6-FA45-A2F9-95A3BC2EC460}" type="slidenum">
              <a:rPr lang="en-US" smtClean="0"/>
              <a:t>‹#›</a:t>
            </a:fld>
            <a:endParaRPr lang="en-US"/>
          </a:p>
        </p:txBody>
      </p:sp>
    </p:spTree>
    <p:extLst>
      <p:ext uri="{BB962C8B-B14F-4D97-AF65-F5344CB8AC3E}">
        <p14:creationId xmlns:p14="http://schemas.microsoft.com/office/powerpoint/2010/main" val="151132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DCA38A-5858-C061-82D2-23AB59B0EA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1AB83F-1485-4E39-161D-4AD3FF8833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7C601-0843-EE91-EFA1-39AC6035BCCF}"/>
              </a:ext>
            </a:extLst>
          </p:cNvPr>
          <p:cNvSpPr>
            <a:spLocks noGrp="1"/>
          </p:cNvSpPr>
          <p:nvPr>
            <p:ph type="dt" sz="half" idx="10"/>
          </p:nvPr>
        </p:nvSpPr>
        <p:spPr/>
        <p:txBody>
          <a:bodyPr/>
          <a:lstStyle/>
          <a:p>
            <a:fld id="{13E9B49C-C8FD-4344-8CD3-ED4C91409D68}" type="datetimeFigureOut">
              <a:rPr lang="en-US" smtClean="0"/>
              <a:t>11/18/24</a:t>
            </a:fld>
            <a:endParaRPr lang="en-US"/>
          </a:p>
        </p:txBody>
      </p:sp>
      <p:sp>
        <p:nvSpPr>
          <p:cNvPr id="5" name="Footer Placeholder 4">
            <a:extLst>
              <a:ext uri="{FF2B5EF4-FFF2-40B4-BE49-F238E27FC236}">
                <a16:creationId xmlns:a16="http://schemas.microsoft.com/office/drawing/2014/main" id="{5DB99449-2C62-2B36-2F54-8C14C84FA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EBC43-AC1F-1AFF-9D37-9D0514CA7335}"/>
              </a:ext>
            </a:extLst>
          </p:cNvPr>
          <p:cNvSpPr>
            <a:spLocks noGrp="1"/>
          </p:cNvSpPr>
          <p:nvPr>
            <p:ph type="sldNum" sz="quarter" idx="12"/>
          </p:nvPr>
        </p:nvSpPr>
        <p:spPr/>
        <p:txBody>
          <a:bodyPr/>
          <a:lstStyle/>
          <a:p>
            <a:fld id="{2C0BFA93-80F6-FA45-A2F9-95A3BC2EC460}" type="slidenum">
              <a:rPr lang="en-US" smtClean="0"/>
              <a:t>‹#›</a:t>
            </a:fld>
            <a:endParaRPr lang="en-US"/>
          </a:p>
        </p:txBody>
      </p:sp>
    </p:spTree>
    <p:extLst>
      <p:ext uri="{BB962C8B-B14F-4D97-AF65-F5344CB8AC3E}">
        <p14:creationId xmlns:p14="http://schemas.microsoft.com/office/powerpoint/2010/main" val="226431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97195-1EBD-7BCB-3B5A-91AACBD3F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8F9648-3F9A-316C-87DB-7EE7798CA1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FCF31-6117-AB6E-42EC-0CB56F2D810F}"/>
              </a:ext>
            </a:extLst>
          </p:cNvPr>
          <p:cNvSpPr>
            <a:spLocks noGrp="1"/>
          </p:cNvSpPr>
          <p:nvPr>
            <p:ph type="dt" sz="half" idx="10"/>
          </p:nvPr>
        </p:nvSpPr>
        <p:spPr/>
        <p:txBody>
          <a:bodyPr/>
          <a:lstStyle/>
          <a:p>
            <a:fld id="{13E9B49C-C8FD-4344-8CD3-ED4C91409D68}" type="datetimeFigureOut">
              <a:rPr lang="en-US" smtClean="0"/>
              <a:t>11/18/24</a:t>
            </a:fld>
            <a:endParaRPr lang="en-US"/>
          </a:p>
        </p:txBody>
      </p:sp>
      <p:sp>
        <p:nvSpPr>
          <p:cNvPr id="5" name="Footer Placeholder 4">
            <a:extLst>
              <a:ext uri="{FF2B5EF4-FFF2-40B4-BE49-F238E27FC236}">
                <a16:creationId xmlns:a16="http://schemas.microsoft.com/office/drawing/2014/main" id="{7F54C68E-F23A-A75B-5E8F-82B7E01358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67C07-39A5-0102-8B7C-D54FFEEAB9F1}"/>
              </a:ext>
            </a:extLst>
          </p:cNvPr>
          <p:cNvSpPr>
            <a:spLocks noGrp="1"/>
          </p:cNvSpPr>
          <p:nvPr>
            <p:ph type="sldNum" sz="quarter" idx="12"/>
          </p:nvPr>
        </p:nvSpPr>
        <p:spPr/>
        <p:txBody>
          <a:bodyPr/>
          <a:lstStyle/>
          <a:p>
            <a:fld id="{2C0BFA93-80F6-FA45-A2F9-95A3BC2EC460}" type="slidenum">
              <a:rPr lang="en-US" smtClean="0"/>
              <a:t>‹#›</a:t>
            </a:fld>
            <a:endParaRPr lang="en-US"/>
          </a:p>
        </p:txBody>
      </p:sp>
    </p:spTree>
    <p:extLst>
      <p:ext uri="{BB962C8B-B14F-4D97-AF65-F5344CB8AC3E}">
        <p14:creationId xmlns:p14="http://schemas.microsoft.com/office/powerpoint/2010/main" val="2371250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0FBF1-3B26-85B7-5B23-196D6D7AC7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EF26AA-12EA-8ABD-6EFD-D08F49B2D0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598597-67E3-8944-18DE-66DCE81A5F6F}"/>
              </a:ext>
            </a:extLst>
          </p:cNvPr>
          <p:cNvSpPr>
            <a:spLocks noGrp="1"/>
          </p:cNvSpPr>
          <p:nvPr>
            <p:ph type="dt" sz="half" idx="10"/>
          </p:nvPr>
        </p:nvSpPr>
        <p:spPr/>
        <p:txBody>
          <a:bodyPr/>
          <a:lstStyle/>
          <a:p>
            <a:fld id="{13E9B49C-C8FD-4344-8CD3-ED4C91409D68}" type="datetimeFigureOut">
              <a:rPr lang="en-US" smtClean="0"/>
              <a:t>11/18/24</a:t>
            </a:fld>
            <a:endParaRPr lang="en-US"/>
          </a:p>
        </p:txBody>
      </p:sp>
      <p:sp>
        <p:nvSpPr>
          <p:cNvPr id="5" name="Footer Placeholder 4">
            <a:extLst>
              <a:ext uri="{FF2B5EF4-FFF2-40B4-BE49-F238E27FC236}">
                <a16:creationId xmlns:a16="http://schemas.microsoft.com/office/drawing/2014/main" id="{A6A04062-2D0B-BCFF-2512-CEB2B699E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1F9974-00DC-799D-5A39-8C4455F5E491}"/>
              </a:ext>
            </a:extLst>
          </p:cNvPr>
          <p:cNvSpPr>
            <a:spLocks noGrp="1"/>
          </p:cNvSpPr>
          <p:nvPr>
            <p:ph type="sldNum" sz="quarter" idx="12"/>
          </p:nvPr>
        </p:nvSpPr>
        <p:spPr/>
        <p:txBody>
          <a:bodyPr/>
          <a:lstStyle/>
          <a:p>
            <a:fld id="{2C0BFA93-80F6-FA45-A2F9-95A3BC2EC460}" type="slidenum">
              <a:rPr lang="en-US" smtClean="0"/>
              <a:t>‹#›</a:t>
            </a:fld>
            <a:endParaRPr lang="en-US"/>
          </a:p>
        </p:txBody>
      </p:sp>
    </p:spTree>
    <p:extLst>
      <p:ext uri="{BB962C8B-B14F-4D97-AF65-F5344CB8AC3E}">
        <p14:creationId xmlns:p14="http://schemas.microsoft.com/office/powerpoint/2010/main" val="284366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E502-6CAF-3BF5-BD6B-065D6AAC92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FD2C5-EA3F-B247-6115-694CB50A27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8C6E22-BDC4-EA3F-0157-4E70E0CA8A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755765-826E-C08A-B1AE-7D0450E76A49}"/>
              </a:ext>
            </a:extLst>
          </p:cNvPr>
          <p:cNvSpPr>
            <a:spLocks noGrp="1"/>
          </p:cNvSpPr>
          <p:nvPr>
            <p:ph type="dt" sz="half" idx="10"/>
          </p:nvPr>
        </p:nvSpPr>
        <p:spPr/>
        <p:txBody>
          <a:bodyPr/>
          <a:lstStyle/>
          <a:p>
            <a:fld id="{13E9B49C-C8FD-4344-8CD3-ED4C91409D68}" type="datetimeFigureOut">
              <a:rPr lang="en-US" smtClean="0"/>
              <a:t>11/18/24</a:t>
            </a:fld>
            <a:endParaRPr lang="en-US"/>
          </a:p>
        </p:txBody>
      </p:sp>
      <p:sp>
        <p:nvSpPr>
          <p:cNvPr id="6" name="Footer Placeholder 5">
            <a:extLst>
              <a:ext uri="{FF2B5EF4-FFF2-40B4-BE49-F238E27FC236}">
                <a16:creationId xmlns:a16="http://schemas.microsoft.com/office/drawing/2014/main" id="{04F0ED42-71C9-96FD-9AC7-BBBB1E8052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298970-A713-3810-1656-9A49740562B0}"/>
              </a:ext>
            </a:extLst>
          </p:cNvPr>
          <p:cNvSpPr>
            <a:spLocks noGrp="1"/>
          </p:cNvSpPr>
          <p:nvPr>
            <p:ph type="sldNum" sz="quarter" idx="12"/>
          </p:nvPr>
        </p:nvSpPr>
        <p:spPr/>
        <p:txBody>
          <a:bodyPr/>
          <a:lstStyle/>
          <a:p>
            <a:fld id="{2C0BFA93-80F6-FA45-A2F9-95A3BC2EC460}" type="slidenum">
              <a:rPr lang="en-US" smtClean="0"/>
              <a:t>‹#›</a:t>
            </a:fld>
            <a:endParaRPr lang="en-US"/>
          </a:p>
        </p:txBody>
      </p:sp>
    </p:spTree>
    <p:extLst>
      <p:ext uri="{BB962C8B-B14F-4D97-AF65-F5344CB8AC3E}">
        <p14:creationId xmlns:p14="http://schemas.microsoft.com/office/powerpoint/2010/main" val="4098197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EFE3-7F3D-1B88-EFDA-38CEB24904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19FB26-F14D-71C1-7811-FFF97C320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BA1E4B-1C15-4FB7-4E18-041EB41BCE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7C11D1-5A46-1743-FF30-5B7AA77149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39A520-D677-A0EC-79D6-F04D6C4847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23BA99-897A-0500-AE48-09E7B8C2CC62}"/>
              </a:ext>
            </a:extLst>
          </p:cNvPr>
          <p:cNvSpPr>
            <a:spLocks noGrp="1"/>
          </p:cNvSpPr>
          <p:nvPr>
            <p:ph type="dt" sz="half" idx="10"/>
          </p:nvPr>
        </p:nvSpPr>
        <p:spPr/>
        <p:txBody>
          <a:bodyPr/>
          <a:lstStyle/>
          <a:p>
            <a:fld id="{13E9B49C-C8FD-4344-8CD3-ED4C91409D68}" type="datetimeFigureOut">
              <a:rPr lang="en-US" smtClean="0"/>
              <a:t>11/18/24</a:t>
            </a:fld>
            <a:endParaRPr lang="en-US"/>
          </a:p>
        </p:txBody>
      </p:sp>
      <p:sp>
        <p:nvSpPr>
          <p:cNvPr id="8" name="Footer Placeholder 7">
            <a:extLst>
              <a:ext uri="{FF2B5EF4-FFF2-40B4-BE49-F238E27FC236}">
                <a16:creationId xmlns:a16="http://schemas.microsoft.com/office/drawing/2014/main" id="{52E3C3F4-F2F2-C2AF-D951-2143C2AC1A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081BF2-C18C-5BCE-8867-97369A7EA568}"/>
              </a:ext>
            </a:extLst>
          </p:cNvPr>
          <p:cNvSpPr>
            <a:spLocks noGrp="1"/>
          </p:cNvSpPr>
          <p:nvPr>
            <p:ph type="sldNum" sz="quarter" idx="12"/>
          </p:nvPr>
        </p:nvSpPr>
        <p:spPr/>
        <p:txBody>
          <a:bodyPr/>
          <a:lstStyle/>
          <a:p>
            <a:fld id="{2C0BFA93-80F6-FA45-A2F9-95A3BC2EC460}" type="slidenum">
              <a:rPr lang="en-US" smtClean="0"/>
              <a:t>‹#›</a:t>
            </a:fld>
            <a:endParaRPr lang="en-US"/>
          </a:p>
        </p:txBody>
      </p:sp>
    </p:spTree>
    <p:extLst>
      <p:ext uri="{BB962C8B-B14F-4D97-AF65-F5344CB8AC3E}">
        <p14:creationId xmlns:p14="http://schemas.microsoft.com/office/powerpoint/2010/main" val="260386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D803A-82FE-540F-04AD-04E5BC92E5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2AE2E6-A597-C016-7335-DDE3857CEBF7}"/>
              </a:ext>
            </a:extLst>
          </p:cNvPr>
          <p:cNvSpPr>
            <a:spLocks noGrp="1"/>
          </p:cNvSpPr>
          <p:nvPr>
            <p:ph type="dt" sz="half" idx="10"/>
          </p:nvPr>
        </p:nvSpPr>
        <p:spPr/>
        <p:txBody>
          <a:bodyPr/>
          <a:lstStyle/>
          <a:p>
            <a:fld id="{13E9B49C-C8FD-4344-8CD3-ED4C91409D68}" type="datetimeFigureOut">
              <a:rPr lang="en-US" smtClean="0"/>
              <a:t>11/18/24</a:t>
            </a:fld>
            <a:endParaRPr lang="en-US"/>
          </a:p>
        </p:txBody>
      </p:sp>
      <p:sp>
        <p:nvSpPr>
          <p:cNvPr id="4" name="Footer Placeholder 3">
            <a:extLst>
              <a:ext uri="{FF2B5EF4-FFF2-40B4-BE49-F238E27FC236}">
                <a16:creationId xmlns:a16="http://schemas.microsoft.com/office/drawing/2014/main" id="{9616C399-5561-EB63-F9FA-82FD2E4F85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B7DC75-D761-8046-6EA3-3C54C6602799}"/>
              </a:ext>
            </a:extLst>
          </p:cNvPr>
          <p:cNvSpPr>
            <a:spLocks noGrp="1"/>
          </p:cNvSpPr>
          <p:nvPr>
            <p:ph type="sldNum" sz="quarter" idx="12"/>
          </p:nvPr>
        </p:nvSpPr>
        <p:spPr/>
        <p:txBody>
          <a:bodyPr/>
          <a:lstStyle/>
          <a:p>
            <a:fld id="{2C0BFA93-80F6-FA45-A2F9-95A3BC2EC460}" type="slidenum">
              <a:rPr lang="en-US" smtClean="0"/>
              <a:t>‹#›</a:t>
            </a:fld>
            <a:endParaRPr lang="en-US"/>
          </a:p>
        </p:txBody>
      </p:sp>
    </p:spTree>
    <p:extLst>
      <p:ext uri="{BB962C8B-B14F-4D97-AF65-F5344CB8AC3E}">
        <p14:creationId xmlns:p14="http://schemas.microsoft.com/office/powerpoint/2010/main" val="3582946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0F3204-AE45-9D32-CF50-26F1909D7018}"/>
              </a:ext>
            </a:extLst>
          </p:cNvPr>
          <p:cNvSpPr>
            <a:spLocks noGrp="1"/>
          </p:cNvSpPr>
          <p:nvPr>
            <p:ph type="dt" sz="half" idx="10"/>
          </p:nvPr>
        </p:nvSpPr>
        <p:spPr/>
        <p:txBody>
          <a:bodyPr/>
          <a:lstStyle/>
          <a:p>
            <a:fld id="{13E9B49C-C8FD-4344-8CD3-ED4C91409D68}" type="datetimeFigureOut">
              <a:rPr lang="en-US" smtClean="0"/>
              <a:t>11/18/24</a:t>
            </a:fld>
            <a:endParaRPr lang="en-US"/>
          </a:p>
        </p:txBody>
      </p:sp>
      <p:sp>
        <p:nvSpPr>
          <p:cNvPr id="3" name="Footer Placeholder 2">
            <a:extLst>
              <a:ext uri="{FF2B5EF4-FFF2-40B4-BE49-F238E27FC236}">
                <a16:creationId xmlns:a16="http://schemas.microsoft.com/office/drawing/2014/main" id="{71BD95A8-B2D5-EADB-1C47-FFB1926049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C30A1BD-7287-A602-D01E-2E738D412D29}"/>
              </a:ext>
            </a:extLst>
          </p:cNvPr>
          <p:cNvSpPr>
            <a:spLocks noGrp="1"/>
          </p:cNvSpPr>
          <p:nvPr>
            <p:ph type="sldNum" sz="quarter" idx="12"/>
          </p:nvPr>
        </p:nvSpPr>
        <p:spPr/>
        <p:txBody>
          <a:bodyPr/>
          <a:lstStyle/>
          <a:p>
            <a:fld id="{2C0BFA93-80F6-FA45-A2F9-95A3BC2EC460}" type="slidenum">
              <a:rPr lang="en-US" smtClean="0"/>
              <a:t>‹#›</a:t>
            </a:fld>
            <a:endParaRPr lang="en-US"/>
          </a:p>
        </p:txBody>
      </p:sp>
    </p:spTree>
    <p:extLst>
      <p:ext uri="{BB962C8B-B14F-4D97-AF65-F5344CB8AC3E}">
        <p14:creationId xmlns:p14="http://schemas.microsoft.com/office/powerpoint/2010/main" val="405998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E0CD-2F46-6818-C3F0-CCADAB2C1B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DADD57-4C79-D6D0-FB66-51CEFBADB7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EB58AD-4B41-DA2A-70C5-3099BAA4B8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3F0C8-41B5-BA77-0536-8BA68ED08D91}"/>
              </a:ext>
            </a:extLst>
          </p:cNvPr>
          <p:cNvSpPr>
            <a:spLocks noGrp="1"/>
          </p:cNvSpPr>
          <p:nvPr>
            <p:ph type="dt" sz="half" idx="10"/>
          </p:nvPr>
        </p:nvSpPr>
        <p:spPr/>
        <p:txBody>
          <a:bodyPr/>
          <a:lstStyle/>
          <a:p>
            <a:fld id="{13E9B49C-C8FD-4344-8CD3-ED4C91409D68}" type="datetimeFigureOut">
              <a:rPr lang="en-US" smtClean="0"/>
              <a:t>11/18/24</a:t>
            </a:fld>
            <a:endParaRPr lang="en-US"/>
          </a:p>
        </p:txBody>
      </p:sp>
      <p:sp>
        <p:nvSpPr>
          <p:cNvPr id="6" name="Footer Placeholder 5">
            <a:extLst>
              <a:ext uri="{FF2B5EF4-FFF2-40B4-BE49-F238E27FC236}">
                <a16:creationId xmlns:a16="http://schemas.microsoft.com/office/drawing/2014/main" id="{8EB776A6-8636-3E77-9BE8-DADC09DBE3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36611F-C2E8-BD14-00A5-38A56CB298C3}"/>
              </a:ext>
            </a:extLst>
          </p:cNvPr>
          <p:cNvSpPr>
            <a:spLocks noGrp="1"/>
          </p:cNvSpPr>
          <p:nvPr>
            <p:ph type="sldNum" sz="quarter" idx="12"/>
          </p:nvPr>
        </p:nvSpPr>
        <p:spPr/>
        <p:txBody>
          <a:bodyPr/>
          <a:lstStyle/>
          <a:p>
            <a:fld id="{2C0BFA93-80F6-FA45-A2F9-95A3BC2EC460}" type="slidenum">
              <a:rPr lang="en-US" smtClean="0"/>
              <a:t>‹#›</a:t>
            </a:fld>
            <a:endParaRPr lang="en-US"/>
          </a:p>
        </p:txBody>
      </p:sp>
    </p:spTree>
    <p:extLst>
      <p:ext uri="{BB962C8B-B14F-4D97-AF65-F5344CB8AC3E}">
        <p14:creationId xmlns:p14="http://schemas.microsoft.com/office/powerpoint/2010/main" val="231067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0ACF2-120D-5B4B-92E9-D6DDDB6E0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334234-27D3-8B30-B909-03E904DB2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FF481E-39C7-E276-5FEC-6132C3F16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A7F9A7-9755-B9B9-95CC-5F76F16D5FC6}"/>
              </a:ext>
            </a:extLst>
          </p:cNvPr>
          <p:cNvSpPr>
            <a:spLocks noGrp="1"/>
          </p:cNvSpPr>
          <p:nvPr>
            <p:ph type="dt" sz="half" idx="10"/>
          </p:nvPr>
        </p:nvSpPr>
        <p:spPr/>
        <p:txBody>
          <a:bodyPr/>
          <a:lstStyle/>
          <a:p>
            <a:fld id="{13E9B49C-C8FD-4344-8CD3-ED4C91409D68}" type="datetimeFigureOut">
              <a:rPr lang="en-US" smtClean="0"/>
              <a:t>11/18/24</a:t>
            </a:fld>
            <a:endParaRPr lang="en-US"/>
          </a:p>
        </p:txBody>
      </p:sp>
      <p:sp>
        <p:nvSpPr>
          <p:cNvPr id="6" name="Footer Placeholder 5">
            <a:extLst>
              <a:ext uri="{FF2B5EF4-FFF2-40B4-BE49-F238E27FC236}">
                <a16:creationId xmlns:a16="http://schemas.microsoft.com/office/drawing/2014/main" id="{41E77145-B00A-818B-C157-539D33965D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89EE6A-0692-79C1-4E2E-81960BE4EDB9}"/>
              </a:ext>
            </a:extLst>
          </p:cNvPr>
          <p:cNvSpPr>
            <a:spLocks noGrp="1"/>
          </p:cNvSpPr>
          <p:nvPr>
            <p:ph type="sldNum" sz="quarter" idx="12"/>
          </p:nvPr>
        </p:nvSpPr>
        <p:spPr/>
        <p:txBody>
          <a:bodyPr/>
          <a:lstStyle/>
          <a:p>
            <a:fld id="{2C0BFA93-80F6-FA45-A2F9-95A3BC2EC460}" type="slidenum">
              <a:rPr lang="en-US" smtClean="0"/>
              <a:t>‹#›</a:t>
            </a:fld>
            <a:endParaRPr lang="en-US"/>
          </a:p>
        </p:txBody>
      </p:sp>
    </p:spTree>
    <p:extLst>
      <p:ext uri="{BB962C8B-B14F-4D97-AF65-F5344CB8AC3E}">
        <p14:creationId xmlns:p14="http://schemas.microsoft.com/office/powerpoint/2010/main" val="1889955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DBBABD-0DF4-6ADE-361D-4FAE2F6C4C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F65B5A-9A96-CA1E-DE77-1E1269C1B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CB0F49-17FE-CF85-22D1-CF2C4773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E9B49C-C8FD-4344-8CD3-ED4C91409D68}" type="datetimeFigureOut">
              <a:rPr lang="en-US" smtClean="0"/>
              <a:t>11/18/24</a:t>
            </a:fld>
            <a:endParaRPr lang="en-US"/>
          </a:p>
        </p:txBody>
      </p:sp>
      <p:sp>
        <p:nvSpPr>
          <p:cNvPr id="5" name="Footer Placeholder 4">
            <a:extLst>
              <a:ext uri="{FF2B5EF4-FFF2-40B4-BE49-F238E27FC236}">
                <a16:creationId xmlns:a16="http://schemas.microsoft.com/office/drawing/2014/main" id="{65E5ABE4-2438-57F3-F77E-B272A49E8A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EF92FD-D28C-396F-E86B-DDBB7E4D47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0BFA93-80F6-FA45-A2F9-95A3BC2EC460}" type="slidenum">
              <a:rPr lang="en-US" smtClean="0"/>
              <a:t>‹#›</a:t>
            </a:fld>
            <a:endParaRPr lang="en-US"/>
          </a:p>
        </p:txBody>
      </p:sp>
    </p:spTree>
    <p:extLst>
      <p:ext uri="{BB962C8B-B14F-4D97-AF65-F5344CB8AC3E}">
        <p14:creationId xmlns:p14="http://schemas.microsoft.com/office/powerpoint/2010/main" val="3237697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v/opencv_zoo" TargetMode="External"/><Relationship Id="rId2" Type="http://schemas.openxmlformats.org/officeDocument/2006/relationships/hyperlink" Target="https://modelzoo.co/"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caffe.berkeleyvision.org/model_zoo.html#bvlc-model-license" TargetMode="External"/><Relationship Id="rId2" Type="http://schemas.openxmlformats.org/officeDocument/2006/relationships/hyperlink" Target="https://github.com/BVLC/caffe/wiki/Model-Zoo"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hyperlink" Target="https://www.image-net.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5.png"/><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attern_Recognition" TargetMode="External"/><Relationship Id="rId2" Type="http://schemas.openxmlformats.org/officeDocument/2006/relationships/hyperlink" Target="https://www.merl.com/publications/docs/TR2004-043.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hyperlink" Target="https://dx.doi.org/10.1007/3-540-59119-2_166"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22" name="Rectangle 17421">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424" name="Group 17423">
            <a:extLst>
              <a:ext uri="{FF2B5EF4-FFF2-40B4-BE49-F238E27FC236}">
                <a16:creationId xmlns:a16="http://schemas.microsoft.com/office/drawing/2014/main" id="{0F0C2E5D-B08F-4A99-9D15-59D33148FE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47167"/>
            <a:ext cx="1861854" cy="717514"/>
            <a:chOff x="0" y="238499"/>
            <a:chExt cx="1861854" cy="717514"/>
          </a:xfrm>
          <a:solidFill>
            <a:schemeClr val="bg1"/>
          </a:solidFill>
        </p:grpSpPr>
        <p:grpSp>
          <p:nvGrpSpPr>
            <p:cNvPr id="17425" name="Group 17424">
              <a:extLst>
                <a:ext uri="{FF2B5EF4-FFF2-40B4-BE49-F238E27FC236}">
                  <a16:creationId xmlns:a16="http://schemas.microsoft.com/office/drawing/2014/main" id="{07B8F35D-FB89-4C40-8A99-E46DDA02132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grpFill/>
          </p:grpSpPr>
          <p:sp>
            <p:nvSpPr>
              <p:cNvPr id="17623" name="Freeform: Shape 1742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7430" name="Freeform: Shape 17429">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nvGrpSpPr>
            <p:cNvPr id="17426" name="Group 17425">
              <a:extLst>
                <a:ext uri="{FF2B5EF4-FFF2-40B4-BE49-F238E27FC236}">
                  <a16:creationId xmlns:a16="http://schemas.microsoft.com/office/drawing/2014/main" id="{55FC669C-CD13-4F4A-AFFF-4029D34F2DB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238499"/>
              <a:ext cx="1861854" cy="717514"/>
              <a:chOff x="0" y="604259"/>
              <a:chExt cx="1861854" cy="717514"/>
            </a:xfrm>
            <a:grpFill/>
          </p:grpSpPr>
          <p:sp>
            <p:nvSpPr>
              <p:cNvPr id="17427" name="Freeform: Shape 17426">
                <a:extLst>
                  <a:ext uri="{FF2B5EF4-FFF2-40B4-BE49-F238E27FC236}">
                    <a16:creationId xmlns:a16="http://schemas.microsoft.com/office/drawing/2014/main" id="{6617B5AA-8A0D-41D3-B2EF-8BC53E3B7D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60425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7428" name="Freeform: Shape 17427">
                <a:extLst>
                  <a:ext uri="{FF2B5EF4-FFF2-40B4-BE49-F238E27FC236}">
                    <a16:creationId xmlns:a16="http://schemas.microsoft.com/office/drawing/2014/main" id="{572EB308-9A4E-4332-A908-22F2978D75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04399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grpSp>
      <p:grpSp>
        <p:nvGrpSpPr>
          <p:cNvPr id="17432" name="Group 17431">
            <a:extLst>
              <a:ext uri="{FF2B5EF4-FFF2-40B4-BE49-F238E27FC236}">
                <a16:creationId xmlns:a16="http://schemas.microsoft.com/office/drawing/2014/main" id="{5499343D-E927-41D0-B997-E44A300C68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9725" y="1119591"/>
            <a:ext cx="4965868" cy="4598497"/>
            <a:chOff x="579725" y="1119591"/>
            <a:chExt cx="4965868" cy="4598497"/>
          </a:xfrm>
        </p:grpSpPr>
        <p:sp>
          <p:nvSpPr>
            <p:cNvPr id="17624" name="Rectangle 17623">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 y="1119591"/>
              <a:ext cx="4965868" cy="4598497"/>
            </a:xfrm>
            <a:prstGeom prst="rect">
              <a:avLst/>
            </a:prstGeom>
            <a:solidFill>
              <a:srgbClr val="FFFF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4" name="Rectangle 17433">
              <a:extLst>
                <a:ext uri="{FF2B5EF4-FFF2-40B4-BE49-F238E27FC236}">
                  <a16:creationId xmlns:a16="http://schemas.microsoft.com/office/drawing/2014/main" id="{DAD33695-C117-4AEE-9AF5-65F13C6CC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725" y="1119591"/>
              <a:ext cx="4965868" cy="4598497"/>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36" name="Rectangle 17435">
            <a:extLst>
              <a:ext uri="{FF2B5EF4-FFF2-40B4-BE49-F238E27FC236}">
                <a16:creationId xmlns:a16="http://schemas.microsoft.com/office/drawing/2014/main" id="{90A7F83A-9728-4030-8E45-9ECF1ABCCC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39" y="1073782"/>
            <a:ext cx="4860256" cy="452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EC80CB-850D-B57D-2885-24D9CC950911}"/>
              </a:ext>
            </a:extLst>
          </p:cNvPr>
          <p:cNvSpPr>
            <a:spLocks noGrp="1"/>
          </p:cNvSpPr>
          <p:nvPr>
            <p:ph type="ctrTitle"/>
          </p:nvPr>
        </p:nvSpPr>
        <p:spPr>
          <a:xfrm>
            <a:off x="838200" y="1254952"/>
            <a:ext cx="4324642" cy="2939655"/>
          </a:xfrm>
        </p:spPr>
        <p:txBody>
          <a:bodyPr>
            <a:normAutofit/>
          </a:bodyPr>
          <a:lstStyle/>
          <a:p>
            <a:r>
              <a:rPr lang="en-US" sz="5400">
                <a:ln w="22225">
                  <a:noFill/>
                  <a:miter lim="800000"/>
                </a:ln>
                <a:solidFill>
                  <a:schemeClr val="bg1"/>
                </a:solidFill>
              </a:rPr>
              <a:t>Lecture 21</a:t>
            </a:r>
            <a:br>
              <a:rPr lang="en-US" sz="5400">
                <a:ln w="22225">
                  <a:noFill/>
                  <a:miter lim="800000"/>
                </a:ln>
                <a:solidFill>
                  <a:schemeClr val="bg1"/>
                </a:solidFill>
              </a:rPr>
            </a:br>
            <a:r>
              <a:rPr lang="en-US" sz="5400">
                <a:ln w="22225">
                  <a:noFill/>
                  <a:miter lim="800000"/>
                </a:ln>
                <a:solidFill>
                  <a:schemeClr val="bg1"/>
                </a:solidFill>
              </a:rPr>
              <a:t>CNNs, DNN, and OpenCV</a:t>
            </a:r>
          </a:p>
        </p:txBody>
      </p:sp>
      <p:sp>
        <p:nvSpPr>
          <p:cNvPr id="3" name="Subtitle 2">
            <a:extLst>
              <a:ext uri="{FF2B5EF4-FFF2-40B4-BE49-F238E27FC236}">
                <a16:creationId xmlns:a16="http://schemas.microsoft.com/office/drawing/2014/main" id="{EA3925AB-516E-BA4C-6AB2-FAA041E78BF5}"/>
              </a:ext>
            </a:extLst>
          </p:cNvPr>
          <p:cNvSpPr>
            <a:spLocks noGrp="1"/>
          </p:cNvSpPr>
          <p:nvPr>
            <p:ph type="subTitle" idx="1"/>
          </p:nvPr>
        </p:nvSpPr>
        <p:spPr>
          <a:xfrm>
            <a:off x="838200" y="4286683"/>
            <a:ext cx="4324642" cy="1199392"/>
          </a:xfrm>
        </p:spPr>
        <p:txBody>
          <a:bodyPr>
            <a:normAutofit/>
          </a:bodyPr>
          <a:lstStyle/>
          <a:p>
            <a:r>
              <a:rPr lang="en-US" sz="2000">
                <a:solidFill>
                  <a:schemeClr val="bg1"/>
                </a:solidFill>
              </a:rPr>
              <a:t>ECE 1390/2390</a:t>
            </a:r>
            <a:br>
              <a:rPr lang="en-US" sz="2000">
                <a:solidFill>
                  <a:schemeClr val="bg1"/>
                </a:solidFill>
              </a:rPr>
            </a:br>
            <a:endParaRPr lang="en-US" sz="2000">
              <a:solidFill>
                <a:schemeClr val="bg1"/>
              </a:solidFill>
            </a:endParaRPr>
          </a:p>
        </p:txBody>
      </p:sp>
      <p:pic>
        <p:nvPicPr>
          <p:cNvPr id="1030" name="Picture 6" descr="YOLO (v3) object detector ...">
            <a:extLst>
              <a:ext uri="{FF2B5EF4-FFF2-40B4-BE49-F238E27FC236}">
                <a16:creationId xmlns:a16="http://schemas.microsoft.com/office/drawing/2014/main" id="{4DAA9F28-7615-18C6-A9F0-60FC29197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393" r="15414"/>
          <a:stretch/>
        </p:blipFill>
        <p:spPr bwMode="auto">
          <a:xfrm>
            <a:off x="6094114" y="1321031"/>
            <a:ext cx="5428611" cy="4210940"/>
          </a:xfrm>
          <a:prstGeom prst="rect">
            <a:avLst/>
          </a:prstGeom>
          <a:noFill/>
          <a:ln w="28575">
            <a:noFill/>
          </a:ln>
          <a:extLst>
            <a:ext uri="{909E8E84-426E-40DD-AFC4-6F175D3DCCD1}">
              <a14:hiddenFill xmlns:a14="http://schemas.microsoft.com/office/drawing/2010/main">
                <a:solidFill>
                  <a:srgbClr val="FFFFFF"/>
                </a:solidFill>
              </a14:hiddenFill>
            </a:ext>
          </a:extLst>
        </p:spPr>
      </p:pic>
      <p:sp>
        <p:nvSpPr>
          <p:cNvPr id="17438" name="Freeform: Shape 1743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440" name="Freeform: Shape 17439">
            <a:extLst>
              <a:ext uri="{FF2B5EF4-FFF2-40B4-BE49-F238E27FC236}">
                <a16:creationId xmlns:a16="http://schemas.microsoft.com/office/drawing/2014/main" id="{FEA9761C-7BB2-45E5-A5DB-A0B3536245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790119" y="0"/>
            <a:ext cx="1401881" cy="1345036"/>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442" name="Oval 17441">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444" name="Oval 17443">
            <a:extLst>
              <a:ext uri="{FF2B5EF4-FFF2-40B4-BE49-F238E27FC236}">
                <a16:creationId xmlns:a16="http://schemas.microsoft.com/office/drawing/2014/main" id="{8E44D629-6B8E-4D88-A77E-149C0ED03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634" y="4727300"/>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7446"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rgbClr val="FFFFFF"/>
          </a:solidFill>
        </p:grpSpPr>
        <p:sp>
          <p:nvSpPr>
            <p:cNvPr id="17447" name="Freeform: Shape 17446">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625" name="Freeform: Shape 17447">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449" name="Freeform: Shape 17448">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626" name="Freeform: Shape 17449">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451" name="Freeform: Shape 17450">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grpSp>
        <p:nvGrpSpPr>
          <p:cNvPr id="17627" name="Graphic 185">
            <a:extLst>
              <a:ext uri="{FF2B5EF4-FFF2-40B4-BE49-F238E27FC236}">
                <a16:creationId xmlns:a16="http://schemas.microsoft.com/office/drawing/2014/main" id="{8B6BCBAB-41A5-4D6D-8C9B-55E3AA6FC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503907" y="5801515"/>
            <a:ext cx="1054466" cy="469689"/>
            <a:chOff x="9841624" y="4115729"/>
            <a:chExt cx="602169" cy="268223"/>
          </a:xfrm>
          <a:solidFill>
            <a:schemeClr val="bg1"/>
          </a:solidFill>
        </p:grpSpPr>
        <p:sp>
          <p:nvSpPr>
            <p:cNvPr id="17628" name="Freeform: Shape 17453">
              <a:extLst>
                <a:ext uri="{FF2B5EF4-FFF2-40B4-BE49-F238E27FC236}">
                  <a16:creationId xmlns:a16="http://schemas.microsoft.com/office/drawing/2014/main" id="{755217F1-B506-4443-A399-CFFA441CD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629" name="Freeform: Shape 17454">
              <a:extLst>
                <a:ext uri="{FF2B5EF4-FFF2-40B4-BE49-F238E27FC236}">
                  <a16:creationId xmlns:a16="http://schemas.microsoft.com/office/drawing/2014/main" id="{CB8C0F31-7A0C-4630-A379-0B4719A1F7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630" name="Freeform: Shape 17455">
              <a:extLst>
                <a:ext uri="{FF2B5EF4-FFF2-40B4-BE49-F238E27FC236}">
                  <a16:creationId xmlns:a16="http://schemas.microsoft.com/office/drawing/2014/main" id="{12D43873-56D9-4AC1-AB59-A1E78D6797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631" name="Freeform: Shape 17456">
              <a:extLst>
                <a:ext uri="{FF2B5EF4-FFF2-40B4-BE49-F238E27FC236}">
                  <a16:creationId xmlns:a16="http://schemas.microsoft.com/office/drawing/2014/main" id="{1B2197D5-22E1-47CC-83CF-9E64CCD57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632" name="Freeform: Shape 17457">
              <a:extLst>
                <a:ext uri="{FF2B5EF4-FFF2-40B4-BE49-F238E27FC236}">
                  <a16:creationId xmlns:a16="http://schemas.microsoft.com/office/drawing/2014/main" id="{05DC5D97-506B-47F6-B9A7-D8FA26C88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976350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B1643-EBE0-879B-EAF6-C5FD0199211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C55DB3E-0628-B298-F8F2-F89A14B2846A}"/>
              </a:ext>
            </a:extLst>
          </p:cNvPr>
          <p:cNvSpPr>
            <a:spLocks noGrp="1"/>
          </p:cNvSpPr>
          <p:nvPr>
            <p:ph type="title"/>
          </p:nvPr>
        </p:nvSpPr>
        <p:spPr/>
        <p:txBody>
          <a:bodyPr/>
          <a:lstStyle/>
          <a:p>
            <a:r>
              <a:rPr lang="en-US" dirty="0"/>
              <a:t>Convolutional Neural Networks</a:t>
            </a:r>
          </a:p>
        </p:txBody>
      </p:sp>
      <p:pic>
        <p:nvPicPr>
          <p:cNvPr id="10242" name="Picture 2">
            <a:extLst>
              <a:ext uri="{FF2B5EF4-FFF2-40B4-BE49-F238E27FC236}">
                <a16:creationId xmlns:a16="http://schemas.microsoft.com/office/drawing/2014/main" id="{510290DA-C2E3-FCF7-40DA-0DDF92F90C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451" t="43338"/>
          <a:stretch/>
        </p:blipFill>
        <p:spPr bwMode="auto">
          <a:xfrm>
            <a:off x="3648825" y="4073351"/>
            <a:ext cx="7431404" cy="243287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a:extLst>
              <a:ext uri="{FF2B5EF4-FFF2-40B4-BE49-F238E27FC236}">
                <a16:creationId xmlns:a16="http://schemas.microsoft.com/office/drawing/2014/main" id="{C14DAFA1-7678-D51E-5067-094EAC3E1A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3338"/>
          <a:stretch/>
        </p:blipFill>
        <p:spPr bwMode="auto">
          <a:xfrm>
            <a:off x="1111770" y="1611019"/>
            <a:ext cx="9968459" cy="243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662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9AF05-99F1-4BDD-3572-D916755B43B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5B4B2DA-A8C5-5EDD-B0D7-9116F245065C}"/>
              </a:ext>
            </a:extLst>
          </p:cNvPr>
          <p:cNvSpPr>
            <a:spLocks noGrp="1"/>
          </p:cNvSpPr>
          <p:nvPr>
            <p:ph type="title"/>
          </p:nvPr>
        </p:nvSpPr>
        <p:spPr/>
        <p:txBody>
          <a:bodyPr/>
          <a:lstStyle/>
          <a:p>
            <a:r>
              <a:rPr lang="en-US" dirty="0"/>
              <a:t>Convolutional Neural Networks</a:t>
            </a:r>
          </a:p>
        </p:txBody>
      </p:sp>
      <p:pic>
        <p:nvPicPr>
          <p:cNvPr id="2" name="Picture 2">
            <a:extLst>
              <a:ext uri="{FF2B5EF4-FFF2-40B4-BE49-F238E27FC236}">
                <a16:creationId xmlns:a16="http://schemas.microsoft.com/office/drawing/2014/main" id="{D2A84332-A504-B63E-C80E-8CC336F608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21" r="50436"/>
          <a:stretch/>
        </p:blipFill>
        <p:spPr bwMode="auto">
          <a:xfrm>
            <a:off x="395146" y="1542860"/>
            <a:ext cx="2932672" cy="26607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866E580-3207-380D-CA02-C4EEB5FD4D1B}"/>
              </a:ext>
            </a:extLst>
          </p:cNvPr>
          <p:cNvSpPr txBox="1"/>
          <p:nvPr/>
        </p:nvSpPr>
        <p:spPr>
          <a:xfrm>
            <a:off x="2108433" y="4491186"/>
            <a:ext cx="6097232" cy="1910138"/>
          </a:xfrm>
          <a:prstGeom prst="rect">
            <a:avLst/>
          </a:prstGeom>
          <a:noFill/>
        </p:spPr>
        <p:txBody>
          <a:bodyPr wrap="square">
            <a:spAutoFit/>
          </a:bodyPr>
          <a:lstStyle/>
          <a:p>
            <a:pPr algn="l">
              <a:lnSpc>
                <a:spcPts val="2250"/>
              </a:lnSpc>
            </a:pPr>
            <a:r>
              <a:rPr lang="en-US" b="1" i="0" u="none" strike="noStrike" dirty="0">
                <a:solidFill>
                  <a:srgbClr val="242424"/>
                </a:solidFill>
                <a:effectLst/>
                <a:latin typeface="sohne"/>
              </a:rPr>
              <a:t>Pooling Layers:</a:t>
            </a:r>
          </a:p>
          <a:p>
            <a:pPr algn="l">
              <a:lnSpc>
                <a:spcPts val="2400"/>
              </a:lnSpc>
              <a:buFont typeface="Arial" panose="020B0604020202020204" pitchFamily="34" charset="0"/>
              <a:buChar char="•"/>
            </a:pPr>
            <a:r>
              <a:rPr lang="en-US" b="0" i="0" u="none" strike="noStrike" dirty="0">
                <a:solidFill>
                  <a:srgbClr val="242424"/>
                </a:solidFill>
                <a:effectLst/>
                <a:latin typeface="source-serif-pro"/>
              </a:rPr>
              <a:t>After convolution, pooling layers are often applied to reduce the spatial dimensions of the feature maps, decreasing the computational load and increasing the receptive field.</a:t>
            </a:r>
          </a:p>
          <a:p>
            <a:pPr algn="l">
              <a:lnSpc>
                <a:spcPts val="2400"/>
              </a:lnSpc>
              <a:buFont typeface="Arial" panose="020B0604020202020204" pitchFamily="34" charset="0"/>
              <a:buChar char="•"/>
            </a:pPr>
            <a:r>
              <a:rPr lang="en-US" b="0" i="0" u="none" strike="noStrike" dirty="0">
                <a:solidFill>
                  <a:srgbClr val="242424"/>
                </a:solidFill>
                <a:effectLst/>
                <a:latin typeface="source-serif-pro"/>
              </a:rPr>
              <a:t>Max pooling and average pooling are common pooling operations.</a:t>
            </a:r>
          </a:p>
        </p:txBody>
      </p:sp>
      <p:pic>
        <p:nvPicPr>
          <p:cNvPr id="8" name="Picture 2">
            <a:extLst>
              <a:ext uri="{FF2B5EF4-FFF2-40B4-BE49-F238E27FC236}">
                <a16:creationId xmlns:a16="http://schemas.microsoft.com/office/drawing/2014/main" id="{2965B6B3-E921-3D63-9717-4E21423F48B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436" t="50000"/>
          <a:stretch/>
        </p:blipFill>
        <p:spPr bwMode="auto">
          <a:xfrm>
            <a:off x="6298167" y="1542860"/>
            <a:ext cx="2932672" cy="266188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C4DD289-E81A-C071-2512-2530B077F194}"/>
              </a:ext>
            </a:extLst>
          </p:cNvPr>
          <p:cNvSpPr txBox="1"/>
          <p:nvPr/>
        </p:nvSpPr>
        <p:spPr>
          <a:xfrm>
            <a:off x="3453359" y="2439000"/>
            <a:ext cx="2333677" cy="461665"/>
          </a:xfrm>
          <a:prstGeom prst="rect">
            <a:avLst/>
          </a:prstGeom>
          <a:noFill/>
        </p:spPr>
        <p:txBody>
          <a:bodyPr wrap="square" rtlCol="0">
            <a:spAutoFit/>
          </a:bodyPr>
          <a:lstStyle/>
          <a:p>
            <a:pPr algn="ctr"/>
            <a:r>
              <a:rPr lang="en-US" sz="2400" b="1" dirty="0"/>
              <a:t>Pooling</a:t>
            </a:r>
          </a:p>
        </p:txBody>
      </p:sp>
      <p:sp>
        <p:nvSpPr>
          <p:cNvPr id="11" name="Right Arrow 10">
            <a:extLst>
              <a:ext uri="{FF2B5EF4-FFF2-40B4-BE49-F238E27FC236}">
                <a16:creationId xmlns:a16="http://schemas.microsoft.com/office/drawing/2014/main" id="{D6D451D1-924D-2145-E405-77E4D9EA8FD3}"/>
              </a:ext>
            </a:extLst>
          </p:cNvPr>
          <p:cNvSpPr/>
          <p:nvPr/>
        </p:nvSpPr>
        <p:spPr>
          <a:xfrm>
            <a:off x="3863193" y="2900665"/>
            <a:ext cx="1514007" cy="4347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8331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20AAF-840F-69C8-727E-5E65CDECE6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E8B1AAC-B88D-1CB9-861F-AC9FBD8A9DAC}"/>
              </a:ext>
            </a:extLst>
          </p:cNvPr>
          <p:cNvSpPr txBox="1"/>
          <p:nvPr/>
        </p:nvSpPr>
        <p:spPr>
          <a:xfrm>
            <a:off x="431800" y="1524000"/>
            <a:ext cx="1123000" cy="523220"/>
          </a:xfrm>
          <a:prstGeom prst="rect">
            <a:avLst/>
          </a:prstGeom>
          <a:noFill/>
        </p:spPr>
        <p:txBody>
          <a:bodyPr wrap="none" rtlCol="0">
            <a:spAutoFit/>
          </a:bodyPr>
          <a:lstStyle/>
          <a:p>
            <a:r>
              <a:rPr lang="en-US" sz="2800" dirty="0"/>
              <a:t>Edges</a:t>
            </a:r>
          </a:p>
        </p:txBody>
      </p:sp>
      <p:pic>
        <p:nvPicPr>
          <p:cNvPr id="5" name="Picture 4">
            <a:extLst>
              <a:ext uri="{FF2B5EF4-FFF2-40B4-BE49-F238E27FC236}">
                <a16:creationId xmlns:a16="http://schemas.microsoft.com/office/drawing/2014/main" id="{ED8C0AB0-026F-63DB-F2E3-1164AFE77A74}"/>
              </a:ext>
            </a:extLst>
          </p:cNvPr>
          <p:cNvPicPr>
            <a:picLocks noChangeAspect="1"/>
          </p:cNvPicPr>
          <p:nvPr/>
        </p:nvPicPr>
        <p:blipFill>
          <a:blip r:embed="rId2"/>
          <a:stretch>
            <a:fillRect/>
          </a:stretch>
        </p:blipFill>
        <p:spPr>
          <a:xfrm>
            <a:off x="6095999" y="2277687"/>
            <a:ext cx="5859963" cy="4380808"/>
          </a:xfrm>
          <a:prstGeom prst="rect">
            <a:avLst/>
          </a:prstGeom>
        </p:spPr>
      </p:pic>
      <p:pic>
        <p:nvPicPr>
          <p:cNvPr id="6" name="Picture 5">
            <a:extLst>
              <a:ext uri="{FF2B5EF4-FFF2-40B4-BE49-F238E27FC236}">
                <a16:creationId xmlns:a16="http://schemas.microsoft.com/office/drawing/2014/main" id="{76720F9B-09ED-5770-97D2-2D1EEEC5418A}"/>
              </a:ext>
            </a:extLst>
          </p:cNvPr>
          <p:cNvPicPr>
            <a:picLocks noChangeAspect="1"/>
          </p:cNvPicPr>
          <p:nvPr/>
        </p:nvPicPr>
        <p:blipFill>
          <a:blip r:embed="rId3"/>
          <a:stretch>
            <a:fillRect/>
          </a:stretch>
        </p:blipFill>
        <p:spPr>
          <a:xfrm>
            <a:off x="236037" y="2047219"/>
            <a:ext cx="5859962" cy="4611275"/>
          </a:xfrm>
          <a:prstGeom prst="rect">
            <a:avLst/>
          </a:prstGeom>
        </p:spPr>
      </p:pic>
    </p:spTree>
    <p:extLst>
      <p:ext uri="{BB962C8B-B14F-4D97-AF65-F5344CB8AC3E}">
        <p14:creationId xmlns:p14="http://schemas.microsoft.com/office/powerpoint/2010/main" val="35154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8F3BA0B8-4FDC-1A98-5A46-D4317619C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27" y="172387"/>
            <a:ext cx="7662679" cy="651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482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014B6-0739-83BC-E9CC-B99DEC418C03}"/>
            </a:ext>
          </a:extLst>
        </p:cNvPr>
        <p:cNvGrpSpPr/>
        <p:nvPr/>
      </p:nvGrpSpPr>
      <p:grpSpPr>
        <a:xfrm>
          <a:off x="0" y="0"/>
          <a:ext cx="0" cy="0"/>
          <a:chOff x="0" y="0"/>
          <a:chExt cx="0" cy="0"/>
        </a:xfrm>
      </p:grpSpPr>
      <p:pic>
        <p:nvPicPr>
          <p:cNvPr id="11266" name="Picture 2">
            <a:extLst>
              <a:ext uri="{FF2B5EF4-FFF2-40B4-BE49-F238E27FC236}">
                <a16:creationId xmlns:a16="http://schemas.microsoft.com/office/drawing/2014/main" id="{7C3BBF8F-E02D-A3B0-F09C-2037D1528E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38895"/>
          <a:stretch/>
        </p:blipFill>
        <p:spPr bwMode="auto">
          <a:xfrm>
            <a:off x="252127" y="172387"/>
            <a:ext cx="7662679" cy="397988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D1C8809C-DFA5-8E59-EC2A-10603EBB504F}"/>
              </a:ext>
            </a:extLst>
          </p:cNvPr>
          <p:cNvSpPr/>
          <p:nvPr/>
        </p:nvSpPr>
        <p:spPr>
          <a:xfrm>
            <a:off x="704538" y="1184222"/>
            <a:ext cx="6715593" cy="7944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Left Arrow 1">
            <a:extLst>
              <a:ext uri="{FF2B5EF4-FFF2-40B4-BE49-F238E27FC236}">
                <a16:creationId xmlns:a16="http://schemas.microsoft.com/office/drawing/2014/main" id="{5EA56D9C-D45B-53B0-6201-854C5C402766}"/>
              </a:ext>
            </a:extLst>
          </p:cNvPr>
          <p:cNvSpPr/>
          <p:nvPr/>
        </p:nvSpPr>
        <p:spPr>
          <a:xfrm>
            <a:off x="2578307" y="1169233"/>
            <a:ext cx="4017365" cy="809469"/>
          </a:xfrm>
          <a:prstGeom prst="leftArrow">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training</a:t>
            </a:r>
          </a:p>
        </p:txBody>
      </p:sp>
      <p:sp>
        <p:nvSpPr>
          <p:cNvPr id="4" name="TextBox 3">
            <a:extLst>
              <a:ext uri="{FF2B5EF4-FFF2-40B4-BE49-F238E27FC236}">
                <a16:creationId xmlns:a16="http://schemas.microsoft.com/office/drawing/2014/main" id="{63127669-F061-C09E-685A-81E350E0C8AE}"/>
              </a:ext>
            </a:extLst>
          </p:cNvPr>
          <p:cNvSpPr txBox="1"/>
          <p:nvPr/>
        </p:nvSpPr>
        <p:spPr>
          <a:xfrm>
            <a:off x="252127" y="4517779"/>
            <a:ext cx="1079292" cy="646331"/>
          </a:xfrm>
          <a:prstGeom prst="rect">
            <a:avLst/>
          </a:prstGeom>
          <a:noFill/>
        </p:spPr>
        <p:txBody>
          <a:bodyPr wrap="square" rtlCol="0">
            <a:spAutoFit/>
          </a:bodyPr>
          <a:lstStyle/>
          <a:p>
            <a:r>
              <a:rPr lang="en-US" dirty="0"/>
              <a:t>Training images</a:t>
            </a:r>
          </a:p>
        </p:txBody>
      </p:sp>
      <p:sp>
        <p:nvSpPr>
          <p:cNvPr id="5" name="TextBox 4">
            <a:extLst>
              <a:ext uri="{FF2B5EF4-FFF2-40B4-BE49-F238E27FC236}">
                <a16:creationId xmlns:a16="http://schemas.microsoft.com/office/drawing/2014/main" id="{DF5D3DAE-4CE6-2737-00E2-45F3190AC373}"/>
              </a:ext>
            </a:extLst>
          </p:cNvPr>
          <p:cNvSpPr txBox="1"/>
          <p:nvPr/>
        </p:nvSpPr>
        <p:spPr>
          <a:xfrm>
            <a:off x="6610662" y="4517778"/>
            <a:ext cx="1079292" cy="646331"/>
          </a:xfrm>
          <a:prstGeom prst="rect">
            <a:avLst/>
          </a:prstGeom>
          <a:noFill/>
        </p:spPr>
        <p:txBody>
          <a:bodyPr wrap="square" rtlCol="0">
            <a:spAutoFit/>
          </a:bodyPr>
          <a:lstStyle/>
          <a:p>
            <a:r>
              <a:rPr lang="en-US" dirty="0"/>
              <a:t>Training Labels</a:t>
            </a:r>
          </a:p>
        </p:txBody>
      </p:sp>
      <p:sp>
        <p:nvSpPr>
          <p:cNvPr id="6" name="TextBox 5">
            <a:extLst>
              <a:ext uri="{FF2B5EF4-FFF2-40B4-BE49-F238E27FC236}">
                <a16:creationId xmlns:a16="http://schemas.microsoft.com/office/drawing/2014/main" id="{080512C0-CE70-1E12-B8EE-71281ECD3572}"/>
              </a:ext>
            </a:extLst>
          </p:cNvPr>
          <p:cNvSpPr txBox="1"/>
          <p:nvPr/>
        </p:nvSpPr>
        <p:spPr>
          <a:xfrm>
            <a:off x="1828798" y="5355154"/>
            <a:ext cx="8889169" cy="1200329"/>
          </a:xfrm>
          <a:prstGeom prst="rect">
            <a:avLst/>
          </a:prstGeom>
          <a:noFill/>
        </p:spPr>
        <p:txBody>
          <a:bodyPr wrap="square" rtlCol="0">
            <a:spAutoFit/>
          </a:bodyPr>
          <a:lstStyle/>
          <a:p>
            <a:r>
              <a:rPr lang="en-US" b="1" dirty="0"/>
              <a:t>Back-projection</a:t>
            </a:r>
          </a:p>
          <a:p>
            <a:pPr marL="285750" indent="-285750">
              <a:buFont typeface="Arial" panose="020B0604020202020204" pitchFamily="34" charset="0"/>
              <a:buChar char="•"/>
            </a:pPr>
            <a:r>
              <a:rPr lang="en-US" dirty="0"/>
              <a:t>Some variation of steepest-decent</a:t>
            </a:r>
          </a:p>
          <a:p>
            <a:pPr marL="285750" indent="-285750">
              <a:buFont typeface="Arial" panose="020B0604020202020204" pitchFamily="34" charset="0"/>
              <a:buChar char="•"/>
            </a:pPr>
            <a:r>
              <a:rPr lang="en-US" dirty="0"/>
              <a:t>Active area of development </a:t>
            </a:r>
          </a:p>
          <a:p>
            <a:pPr marL="285750" indent="-285750">
              <a:buFont typeface="Arial" panose="020B0604020202020204" pitchFamily="34" charset="0"/>
              <a:buChar char="•"/>
            </a:pPr>
            <a:r>
              <a:rPr lang="en-US" dirty="0"/>
              <a:t>CNN designs to make back-projection more stable (e.g. </a:t>
            </a:r>
            <a:r>
              <a:rPr lang="en-US" dirty="0" err="1"/>
              <a:t>ResNet</a:t>
            </a:r>
            <a:r>
              <a:rPr lang="en-US" dirty="0"/>
              <a:t>) </a:t>
            </a:r>
          </a:p>
        </p:txBody>
      </p:sp>
    </p:spTree>
    <p:extLst>
      <p:ext uri="{BB962C8B-B14F-4D97-AF65-F5344CB8AC3E}">
        <p14:creationId xmlns:p14="http://schemas.microsoft.com/office/powerpoint/2010/main" val="1796267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98A4C-CDE7-D1F2-4C31-91CDAE8D9454}"/>
              </a:ext>
            </a:extLst>
          </p:cNvPr>
          <p:cNvSpPr>
            <a:spLocks noGrp="1"/>
          </p:cNvSpPr>
          <p:nvPr>
            <p:ph idx="1"/>
          </p:nvPr>
        </p:nvSpPr>
        <p:spPr>
          <a:xfrm>
            <a:off x="172299" y="1010200"/>
            <a:ext cx="10515600" cy="4351338"/>
          </a:xfrm>
        </p:spPr>
        <p:txBody>
          <a:bodyPr/>
          <a:lstStyle/>
          <a:p>
            <a:r>
              <a:rPr lang="en-US" dirty="0"/>
              <a:t>TensorFlow</a:t>
            </a:r>
          </a:p>
          <a:p>
            <a:r>
              <a:rPr lang="en-US" dirty="0"/>
              <a:t>ONNX</a:t>
            </a:r>
          </a:p>
          <a:p>
            <a:r>
              <a:rPr lang="en-US" dirty="0"/>
              <a:t>Caffe</a:t>
            </a:r>
          </a:p>
          <a:p>
            <a:r>
              <a:rPr lang="en-US" dirty="0" err="1"/>
              <a:t>PyTorch</a:t>
            </a:r>
            <a:endParaRPr lang="en-US" dirty="0"/>
          </a:p>
          <a:p>
            <a:r>
              <a:rPr lang="en-US" dirty="0" err="1"/>
              <a:t>DarkNet</a:t>
            </a:r>
            <a:endParaRPr lang="en-US" dirty="0"/>
          </a:p>
          <a:p>
            <a:endParaRPr lang="en-US" dirty="0"/>
          </a:p>
        </p:txBody>
      </p:sp>
      <p:sp>
        <p:nvSpPr>
          <p:cNvPr id="4" name="Content Placeholder 2">
            <a:extLst>
              <a:ext uri="{FF2B5EF4-FFF2-40B4-BE49-F238E27FC236}">
                <a16:creationId xmlns:a16="http://schemas.microsoft.com/office/drawing/2014/main" id="{0FD99847-79ED-81B3-602B-7B5AE201DE94}"/>
              </a:ext>
            </a:extLst>
          </p:cNvPr>
          <p:cNvSpPr txBox="1">
            <a:spLocks/>
          </p:cNvSpPr>
          <p:nvPr/>
        </p:nvSpPr>
        <p:spPr>
          <a:xfrm>
            <a:off x="4699736" y="2098623"/>
            <a:ext cx="2028592" cy="7207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OpenCV</a:t>
            </a:r>
          </a:p>
          <a:p>
            <a:endParaRPr lang="en-US" b="1" dirty="0"/>
          </a:p>
        </p:txBody>
      </p:sp>
      <p:sp>
        <p:nvSpPr>
          <p:cNvPr id="5" name="TextBox 4">
            <a:extLst>
              <a:ext uri="{FF2B5EF4-FFF2-40B4-BE49-F238E27FC236}">
                <a16:creationId xmlns:a16="http://schemas.microsoft.com/office/drawing/2014/main" id="{5E7FC63C-9068-72E5-2A29-E83E86A2F4CC}"/>
              </a:ext>
            </a:extLst>
          </p:cNvPr>
          <p:cNvSpPr txBox="1"/>
          <p:nvPr/>
        </p:nvSpPr>
        <p:spPr>
          <a:xfrm>
            <a:off x="6877060" y="3539476"/>
            <a:ext cx="4703915" cy="3416320"/>
          </a:xfrm>
          <a:prstGeom prst="rect">
            <a:avLst/>
          </a:prstGeom>
          <a:noFill/>
        </p:spPr>
        <p:txBody>
          <a:bodyPr wrap="square" rtlCol="0">
            <a:spAutoFit/>
          </a:bodyPr>
          <a:lstStyle/>
          <a:p>
            <a:r>
              <a:rPr lang="en-US" b="1" dirty="0"/>
              <a:t>Benefits:</a:t>
            </a:r>
          </a:p>
          <a:p>
            <a:pPr marL="285750" indent="-285750">
              <a:buFont typeface="Arial" panose="020B0604020202020204" pitchFamily="34" charset="0"/>
              <a:buChar char="•"/>
            </a:pPr>
            <a:r>
              <a:rPr lang="en-US" dirty="0"/>
              <a:t>OpenCV</a:t>
            </a:r>
          </a:p>
          <a:p>
            <a:pPr marL="742950" lvl="1" indent="-285750">
              <a:buFont typeface="Arial" panose="020B0604020202020204" pitchFamily="34" charset="0"/>
              <a:buChar char="•"/>
            </a:pPr>
            <a:r>
              <a:rPr lang="en-US" dirty="0"/>
              <a:t>Abstracts TensorFlow/</a:t>
            </a:r>
            <a:r>
              <a:rPr lang="en-US" dirty="0" err="1"/>
              <a:t>PyTorch</a:t>
            </a:r>
            <a:r>
              <a:rPr lang="en-US" dirty="0"/>
              <a:t>/</a:t>
            </a:r>
            <a:r>
              <a:rPr lang="en-US" dirty="0" err="1"/>
              <a:t>etc</a:t>
            </a:r>
            <a:r>
              <a:rPr lang="en-US" dirty="0"/>
              <a:t> backend</a:t>
            </a:r>
          </a:p>
          <a:p>
            <a:pPr marL="742950" lvl="1" indent="-285750">
              <a:buFont typeface="Arial" panose="020B0604020202020204" pitchFamily="34" charset="0"/>
              <a:buChar char="•"/>
            </a:pPr>
            <a:r>
              <a:rPr lang="en-US" dirty="0"/>
              <a:t>Access to NVIDIA or Intel GPU models</a:t>
            </a:r>
          </a:p>
          <a:p>
            <a:pPr marL="742950" lvl="1" indent="-285750">
              <a:buFont typeface="Arial" panose="020B0604020202020204" pitchFamily="34" charset="0"/>
              <a:buChar char="•"/>
            </a:pPr>
            <a:r>
              <a:rPr lang="en-US" dirty="0"/>
              <a:t>Better implementation on mobile or </a:t>
            </a:r>
            <a:r>
              <a:rPr lang="en-US" dirty="0" err="1"/>
              <a:t>RaspPi</a:t>
            </a:r>
            <a:r>
              <a:rPr lang="en-US" dirty="0"/>
              <a:t> frameworks</a:t>
            </a:r>
          </a:p>
          <a:p>
            <a:pPr marL="742950" lvl="1" indent="-285750">
              <a:buFont typeface="Arial" panose="020B0604020202020204" pitchFamily="34" charset="0"/>
              <a:buChar char="•"/>
            </a:pPr>
            <a:r>
              <a:rPr lang="en-US" dirty="0"/>
              <a:t>(Claimed) Comparable or better forward model performance over native packages (especially for CPU based computations)</a:t>
            </a:r>
          </a:p>
          <a:p>
            <a:pPr marL="742950" lvl="1" indent="-285750">
              <a:buFont typeface="Arial" panose="020B0604020202020204" pitchFamily="34" charset="0"/>
              <a:buChar char="•"/>
            </a:pPr>
            <a:endParaRPr lang="en-US" dirty="0"/>
          </a:p>
        </p:txBody>
      </p:sp>
      <p:cxnSp>
        <p:nvCxnSpPr>
          <p:cNvPr id="8" name="Straight Arrow Connector 7">
            <a:extLst>
              <a:ext uri="{FF2B5EF4-FFF2-40B4-BE49-F238E27FC236}">
                <a16:creationId xmlns:a16="http://schemas.microsoft.com/office/drawing/2014/main" id="{F458D1A1-7436-ED98-9A44-9BEB10EB26C1}"/>
              </a:ext>
            </a:extLst>
          </p:cNvPr>
          <p:cNvCxnSpPr/>
          <p:nvPr/>
        </p:nvCxnSpPr>
        <p:spPr>
          <a:xfrm>
            <a:off x="2488366" y="1229194"/>
            <a:ext cx="2053653" cy="8694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616A5084-3445-28C5-2592-4889F9F82D69}"/>
              </a:ext>
            </a:extLst>
          </p:cNvPr>
          <p:cNvCxnSpPr>
            <a:cxnSpLocks/>
          </p:cNvCxnSpPr>
          <p:nvPr/>
        </p:nvCxnSpPr>
        <p:spPr>
          <a:xfrm flipV="1">
            <a:off x="2176071" y="2496442"/>
            <a:ext cx="2365948" cy="6594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B105E67-C81C-51D9-299D-2E38B46B3F3D}"/>
              </a:ext>
            </a:extLst>
          </p:cNvPr>
          <p:cNvCxnSpPr>
            <a:cxnSpLocks/>
          </p:cNvCxnSpPr>
          <p:nvPr/>
        </p:nvCxnSpPr>
        <p:spPr>
          <a:xfrm>
            <a:off x="2214873" y="2254605"/>
            <a:ext cx="23271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70F98E8-E9CC-E114-DA9B-80B66BCD0270}"/>
              </a:ext>
            </a:extLst>
          </p:cNvPr>
          <p:cNvSpPr txBox="1"/>
          <p:nvPr/>
        </p:nvSpPr>
        <p:spPr>
          <a:xfrm>
            <a:off x="7221248" y="444364"/>
            <a:ext cx="4359727" cy="1569660"/>
          </a:xfrm>
          <a:prstGeom prst="rect">
            <a:avLst/>
          </a:prstGeom>
          <a:noFill/>
        </p:spPr>
        <p:txBody>
          <a:bodyPr wrap="square" rtlCol="0">
            <a:spAutoFit/>
          </a:bodyPr>
          <a:lstStyle/>
          <a:p>
            <a:r>
              <a:rPr lang="en-US" sz="2400" dirty="0"/>
              <a:t>OpenCV 3 introduced the DNN (deep neural network) module as an interface to other machine learning models</a:t>
            </a:r>
          </a:p>
        </p:txBody>
      </p:sp>
      <p:pic>
        <p:nvPicPr>
          <p:cNvPr id="14" name="Picture 13">
            <a:extLst>
              <a:ext uri="{FF2B5EF4-FFF2-40B4-BE49-F238E27FC236}">
                <a16:creationId xmlns:a16="http://schemas.microsoft.com/office/drawing/2014/main" id="{C42F0FF3-867D-EADD-EA2D-AB54A6F8318B}"/>
              </a:ext>
            </a:extLst>
          </p:cNvPr>
          <p:cNvPicPr>
            <a:picLocks noChangeAspect="1"/>
          </p:cNvPicPr>
          <p:nvPr/>
        </p:nvPicPr>
        <p:blipFill>
          <a:blip r:embed="rId2"/>
          <a:stretch>
            <a:fillRect/>
          </a:stretch>
        </p:blipFill>
        <p:spPr>
          <a:xfrm>
            <a:off x="867209" y="3865999"/>
            <a:ext cx="5314941" cy="2944765"/>
          </a:xfrm>
          <a:prstGeom prst="rect">
            <a:avLst/>
          </a:prstGeom>
        </p:spPr>
      </p:pic>
    </p:spTree>
    <p:extLst>
      <p:ext uri="{BB962C8B-B14F-4D97-AF65-F5344CB8AC3E}">
        <p14:creationId xmlns:p14="http://schemas.microsoft.com/office/powerpoint/2010/main" val="95608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A9A8D-8AD6-1057-5C1D-834B347F9FE9}"/>
              </a:ext>
            </a:extLst>
          </p:cNvPr>
          <p:cNvSpPr>
            <a:spLocks noGrp="1"/>
          </p:cNvSpPr>
          <p:nvPr>
            <p:ph type="title"/>
          </p:nvPr>
        </p:nvSpPr>
        <p:spPr/>
        <p:txBody>
          <a:bodyPr/>
          <a:lstStyle/>
          <a:p>
            <a:r>
              <a:rPr lang="en-US" dirty="0"/>
              <a:t>CNN Model Zoos</a:t>
            </a:r>
          </a:p>
        </p:txBody>
      </p:sp>
      <p:sp>
        <p:nvSpPr>
          <p:cNvPr id="3" name="Content Placeholder 2">
            <a:extLst>
              <a:ext uri="{FF2B5EF4-FFF2-40B4-BE49-F238E27FC236}">
                <a16:creationId xmlns:a16="http://schemas.microsoft.com/office/drawing/2014/main" id="{5FB62F90-3ABC-95B1-1705-C687409BF80E}"/>
              </a:ext>
            </a:extLst>
          </p:cNvPr>
          <p:cNvSpPr>
            <a:spLocks noGrp="1"/>
          </p:cNvSpPr>
          <p:nvPr>
            <p:ph idx="1"/>
          </p:nvPr>
        </p:nvSpPr>
        <p:spPr/>
        <p:txBody>
          <a:bodyPr/>
          <a:lstStyle/>
          <a:p>
            <a:r>
              <a:rPr lang="en-US" dirty="0">
                <a:hlinkClick r:id="rId2"/>
              </a:rPr>
              <a:t>https://modelzoo.co/</a:t>
            </a:r>
            <a:endParaRPr lang="en-US" dirty="0"/>
          </a:p>
          <a:p>
            <a:r>
              <a:rPr lang="en-US" dirty="0">
                <a:hlinkClick r:id="rId3"/>
              </a:rPr>
              <a:t>https://github.com/opencv/opencv_zoo</a:t>
            </a:r>
            <a:endParaRPr lang="en-US" dirty="0"/>
          </a:p>
          <a:p>
            <a:endParaRPr lang="en-US" dirty="0"/>
          </a:p>
        </p:txBody>
      </p:sp>
      <p:sp>
        <p:nvSpPr>
          <p:cNvPr id="4" name="TextBox 3">
            <a:extLst>
              <a:ext uri="{FF2B5EF4-FFF2-40B4-BE49-F238E27FC236}">
                <a16:creationId xmlns:a16="http://schemas.microsoft.com/office/drawing/2014/main" id="{E7DA413D-AA78-F30E-0CCB-9EBBE00BD688}"/>
              </a:ext>
            </a:extLst>
          </p:cNvPr>
          <p:cNvSpPr txBox="1"/>
          <p:nvPr/>
        </p:nvSpPr>
        <p:spPr>
          <a:xfrm>
            <a:off x="3957404" y="4834572"/>
            <a:ext cx="9009088" cy="1477328"/>
          </a:xfrm>
          <a:prstGeom prst="rect">
            <a:avLst/>
          </a:prstGeom>
          <a:noFill/>
        </p:spPr>
        <p:txBody>
          <a:bodyPr wrap="square" rtlCol="0">
            <a:spAutoFit/>
          </a:bodyPr>
          <a:lstStyle/>
          <a:p>
            <a:r>
              <a:rPr lang="en-US" b="1" dirty="0"/>
              <a:t>Limitations:</a:t>
            </a:r>
          </a:p>
          <a:p>
            <a:endParaRPr lang="en-US" dirty="0"/>
          </a:p>
          <a:p>
            <a:pPr marL="285750" indent="-285750">
              <a:buFont typeface="Arial" panose="020B0604020202020204" pitchFamily="34" charset="0"/>
              <a:buChar char="•"/>
            </a:pPr>
            <a:r>
              <a:rPr lang="en-US" dirty="0"/>
              <a:t>OpenCV does NOT do model training or CNN construction</a:t>
            </a:r>
          </a:p>
          <a:p>
            <a:pPr marL="285750" indent="-285750">
              <a:buFont typeface="Arial" panose="020B0604020202020204" pitchFamily="34" charset="0"/>
              <a:buChar char="•"/>
            </a:pPr>
            <a:r>
              <a:rPr lang="en-US" dirty="0"/>
              <a:t>Limited to image-based inputs</a:t>
            </a:r>
          </a:p>
          <a:p>
            <a:pPr marL="285750" indent="-285750">
              <a:buFont typeface="Arial" panose="020B0604020202020204" pitchFamily="34" charset="0"/>
              <a:buChar char="•"/>
            </a:pPr>
            <a:r>
              <a:rPr lang="en-US" dirty="0"/>
              <a:t>Growing number of supported layer types (and can add custom ones)</a:t>
            </a:r>
          </a:p>
        </p:txBody>
      </p:sp>
    </p:spTree>
    <p:extLst>
      <p:ext uri="{BB962C8B-B14F-4D97-AF65-F5344CB8AC3E}">
        <p14:creationId xmlns:p14="http://schemas.microsoft.com/office/powerpoint/2010/main" val="3467089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8827F-7A10-07B8-FEB5-95DD9FD6A698}"/>
              </a:ext>
            </a:extLst>
          </p:cNvPr>
          <p:cNvSpPr>
            <a:spLocks noGrp="1"/>
          </p:cNvSpPr>
          <p:nvPr>
            <p:ph type="title"/>
          </p:nvPr>
        </p:nvSpPr>
        <p:spPr/>
        <p:txBody>
          <a:bodyPr/>
          <a:lstStyle/>
          <a:p>
            <a:r>
              <a:rPr lang="en-US" dirty="0"/>
              <a:t>Using cv2.dnn</a:t>
            </a:r>
          </a:p>
        </p:txBody>
      </p:sp>
      <p:sp>
        <p:nvSpPr>
          <p:cNvPr id="3" name="Content Placeholder 2">
            <a:extLst>
              <a:ext uri="{FF2B5EF4-FFF2-40B4-BE49-F238E27FC236}">
                <a16:creationId xmlns:a16="http://schemas.microsoft.com/office/drawing/2014/main" id="{90DA2909-E83C-CA8A-82C2-0CDC46B758F4}"/>
              </a:ext>
            </a:extLst>
          </p:cNvPr>
          <p:cNvSpPr>
            <a:spLocks noGrp="1"/>
          </p:cNvSpPr>
          <p:nvPr>
            <p:ph idx="1"/>
          </p:nvPr>
        </p:nvSpPr>
        <p:spPr/>
        <p:txBody>
          <a:bodyPr>
            <a:normAutofit fontScale="85000" lnSpcReduction="20000"/>
          </a:bodyPr>
          <a:lstStyle/>
          <a:p>
            <a:pPr marL="0" indent="0">
              <a:buNone/>
            </a:pPr>
            <a:r>
              <a:rPr lang="en-US" u="sng" dirty="0"/>
              <a:t>cv2.dnn.readNet( .) </a:t>
            </a:r>
          </a:p>
          <a:p>
            <a:pPr marL="0" indent="0">
              <a:buNone/>
            </a:pPr>
            <a:r>
              <a:rPr lang="en-US" dirty="0"/>
              <a:t>Generic CNN loading function.  Works with many ML model structures</a:t>
            </a:r>
          </a:p>
          <a:p>
            <a:pPr marL="0" indent="0" algn="l">
              <a:spcAft>
                <a:spcPts val="2100"/>
              </a:spcAft>
              <a:buNone/>
            </a:pPr>
            <a:endParaRPr lang="en-US" b="0" i="0" u="none" strike="noStrike" dirty="0">
              <a:solidFill>
                <a:srgbClr val="333333"/>
              </a:solidFill>
              <a:effectLst/>
              <a:latin typeface="Roboto" panose="020F0502020204030204" pitchFamily="34" charset="0"/>
            </a:endParaRPr>
          </a:p>
          <a:p>
            <a:pPr marL="0" indent="0" algn="l">
              <a:spcAft>
                <a:spcPts val="2100"/>
              </a:spcAft>
              <a:buNone/>
            </a:pPr>
            <a:r>
              <a:rPr lang="en-US" b="1" i="0" u="none" strike="noStrike" dirty="0">
                <a:solidFill>
                  <a:srgbClr val="333333"/>
                </a:solidFill>
                <a:effectLst/>
                <a:latin typeface="Roboto" panose="020F0502020204030204" pitchFamily="34" charset="0"/>
              </a:rPr>
              <a:t>Inputs:</a:t>
            </a:r>
          </a:p>
          <a:p>
            <a:pPr algn="l">
              <a:spcAft>
                <a:spcPts val="2100"/>
              </a:spcAft>
              <a:buFont typeface="Arial" panose="020B0604020202020204" pitchFamily="34" charset="0"/>
              <a:buChar char="•"/>
            </a:pPr>
            <a:r>
              <a:rPr lang="en-US" b="0" i="0" u="none" strike="noStrike" dirty="0">
                <a:solidFill>
                  <a:srgbClr val="333333"/>
                </a:solidFill>
                <a:effectLst/>
                <a:latin typeface="Roboto" panose="020F0502020204030204" pitchFamily="34" charset="0"/>
              </a:rPr>
              <a:t>model: This is the path to the pre-trained weights file. </a:t>
            </a:r>
          </a:p>
          <a:p>
            <a:pPr algn="l">
              <a:spcAft>
                <a:spcPts val="2100"/>
              </a:spcAft>
              <a:buFont typeface="Arial" panose="020B0604020202020204" pitchFamily="34" charset="0"/>
              <a:buChar char="•"/>
            </a:pPr>
            <a:r>
              <a:rPr lang="en-US" b="0" i="0" u="none" strike="noStrike" dirty="0">
                <a:solidFill>
                  <a:srgbClr val="333333"/>
                </a:solidFill>
                <a:effectLst/>
                <a:latin typeface="Roboto" panose="020F0502020204030204" pitchFamily="34" charset="0"/>
              </a:rPr>
              <a:t>config: This is the path to the model configuration file, </a:t>
            </a:r>
          </a:p>
          <a:p>
            <a:pPr algn="l">
              <a:spcAft>
                <a:spcPts val="2100"/>
              </a:spcAft>
              <a:buFont typeface="Arial" panose="020B0604020202020204" pitchFamily="34" charset="0"/>
              <a:buChar char="•"/>
            </a:pPr>
            <a:r>
              <a:rPr lang="en-US" b="0" i="0" u="none" strike="noStrike" dirty="0">
                <a:solidFill>
                  <a:srgbClr val="333333"/>
                </a:solidFill>
                <a:effectLst/>
                <a:latin typeface="Roboto" panose="020F0502020204030204" pitchFamily="34" charset="0"/>
              </a:rPr>
              <a:t>framework: provide the framework name that we are loading the models. E.g. “Caffe”</a:t>
            </a:r>
          </a:p>
          <a:p>
            <a:pPr lvl="1"/>
            <a:endParaRPr lang="en-US" dirty="0"/>
          </a:p>
        </p:txBody>
      </p:sp>
    </p:spTree>
    <p:extLst>
      <p:ext uri="{BB962C8B-B14F-4D97-AF65-F5344CB8AC3E}">
        <p14:creationId xmlns:p14="http://schemas.microsoft.com/office/powerpoint/2010/main" val="496772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2A9E2-B638-65EF-EC56-01765AB9A2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73604-AB9D-4915-7F33-87E187944C78}"/>
              </a:ext>
            </a:extLst>
          </p:cNvPr>
          <p:cNvSpPr>
            <a:spLocks noGrp="1"/>
          </p:cNvSpPr>
          <p:nvPr>
            <p:ph type="title"/>
          </p:nvPr>
        </p:nvSpPr>
        <p:spPr/>
        <p:txBody>
          <a:bodyPr/>
          <a:lstStyle/>
          <a:p>
            <a:r>
              <a:rPr lang="en-US" dirty="0"/>
              <a:t>Using cv2.dnn</a:t>
            </a:r>
          </a:p>
        </p:txBody>
      </p:sp>
      <p:sp>
        <p:nvSpPr>
          <p:cNvPr id="3" name="Content Placeholder 2">
            <a:extLst>
              <a:ext uri="{FF2B5EF4-FFF2-40B4-BE49-F238E27FC236}">
                <a16:creationId xmlns:a16="http://schemas.microsoft.com/office/drawing/2014/main" id="{7A723A92-E254-57BB-5FE9-4630AC951D6F}"/>
              </a:ext>
            </a:extLst>
          </p:cNvPr>
          <p:cNvSpPr>
            <a:spLocks noGrp="1"/>
          </p:cNvSpPr>
          <p:nvPr>
            <p:ph idx="1"/>
          </p:nvPr>
        </p:nvSpPr>
        <p:spPr>
          <a:xfrm>
            <a:off x="403485" y="1690688"/>
            <a:ext cx="10515600" cy="4351338"/>
          </a:xfrm>
        </p:spPr>
        <p:txBody>
          <a:bodyPr>
            <a:noAutofit/>
          </a:bodyPr>
          <a:lstStyle/>
          <a:p>
            <a:pPr algn="l">
              <a:lnSpc>
                <a:spcPts val="2175"/>
              </a:lnSpc>
              <a:spcAft>
                <a:spcPts val="2100"/>
              </a:spcAft>
              <a:buFont typeface="+mj-lt"/>
              <a:buAutoNum type="arabicPeriod"/>
            </a:pPr>
            <a:r>
              <a:rPr lang="en-US" sz="1800" b="0" i="0" u="none" strike="noStrike" dirty="0" err="1">
                <a:solidFill>
                  <a:srgbClr val="3C3C3C"/>
                </a:solidFill>
                <a:effectLst/>
                <a:latin typeface="Roboto" panose="02000000000000000000" pitchFamily="2" charset="0"/>
              </a:rPr>
              <a:t>readNetFromCaffe</a:t>
            </a:r>
            <a:r>
              <a:rPr lang="en-US" sz="1800" b="0" i="0" u="none" strike="noStrike" dirty="0">
                <a:solidFill>
                  <a:srgbClr val="3C3C3C"/>
                </a:solidFill>
                <a:effectLst/>
                <a:latin typeface="Roboto" panose="02000000000000000000" pitchFamily="2" charset="0"/>
              </a:rPr>
              <a:t>(): This is used to load pre-trained Caffe models and accepts </a:t>
            </a:r>
            <a:r>
              <a:rPr lang="en-US" sz="1800" b="0" i="1" u="none" strike="noStrike" dirty="0">
                <a:solidFill>
                  <a:srgbClr val="3C3C3C"/>
                </a:solidFill>
                <a:effectLst/>
                <a:latin typeface="Roboto" panose="02000000000000000000" pitchFamily="2" charset="0"/>
              </a:rPr>
              <a:t>two arguments</a:t>
            </a:r>
            <a:r>
              <a:rPr lang="en-US" sz="1800" b="0" i="0" u="none" strike="noStrike" dirty="0">
                <a:solidFill>
                  <a:srgbClr val="3C3C3C"/>
                </a:solidFill>
                <a:effectLst/>
                <a:latin typeface="Roboto" panose="02000000000000000000" pitchFamily="2" charset="0"/>
              </a:rPr>
              <a:t>. They are the </a:t>
            </a:r>
            <a:r>
              <a:rPr lang="en-US" sz="1800" b="0" i="1" u="none" strike="noStrike" dirty="0">
                <a:solidFill>
                  <a:srgbClr val="3C3C3C"/>
                </a:solidFill>
                <a:effectLst/>
                <a:latin typeface="Roboto" panose="02000000000000000000" pitchFamily="2" charset="0"/>
              </a:rPr>
              <a:t>path to the </a:t>
            </a:r>
            <a:r>
              <a:rPr lang="en-US" sz="1800" b="0" i="1" u="none" strike="noStrike" dirty="0" err="1">
                <a:solidFill>
                  <a:srgbClr val="3C3C3C"/>
                </a:solidFill>
                <a:effectLst/>
                <a:latin typeface="Roboto" panose="02000000000000000000" pitchFamily="2" charset="0"/>
              </a:rPr>
              <a:t>prototxt</a:t>
            </a:r>
            <a:r>
              <a:rPr lang="en-US" sz="1800" b="0" i="1" u="none" strike="noStrike" dirty="0">
                <a:solidFill>
                  <a:srgbClr val="3C3C3C"/>
                </a:solidFill>
                <a:effectLst/>
                <a:latin typeface="Roboto" panose="02000000000000000000" pitchFamily="2" charset="0"/>
              </a:rPr>
              <a:t> file</a:t>
            </a:r>
            <a:r>
              <a:rPr lang="en-US" sz="1800" b="0" i="0" u="none" strike="noStrike" dirty="0">
                <a:solidFill>
                  <a:srgbClr val="3C3C3C"/>
                </a:solidFill>
                <a:effectLst/>
                <a:latin typeface="Roboto" panose="02000000000000000000" pitchFamily="2" charset="0"/>
              </a:rPr>
              <a:t> and the </a:t>
            </a:r>
            <a:r>
              <a:rPr lang="en-US" sz="1800" b="0" i="1" u="none" strike="noStrike" dirty="0">
                <a:solidFill>
                  <a:srgbClr val="3C3C3C"/>
                </a:solidFill>
                <a:effectLst/>
                <a:latin typeface="Roboto" panose="02000000000000000000" pitchFamily="2" charset="0"/>
              </a:rPr>
              <a:t>path to the Caffe model file</a:t>
            </a:r>
            <a:r>
              <a:rPr lang="en-US" sz="1800" b="0" i="0" u="none" strike="noStrike" dirty="0">
                <a:solidFill>
                  <a:srgbClr val="3C3C3C"/>
                </a:solidFill>
                <a:effectLst/>
                <a:latin typeface="Roboto" panose="02000000000000000000" pitchFamily="2" charset="0"/>
              </a:rPr>
              <a:t>.</a:t>
            </a:r>
          </a:p>
          <a:p>
            <a:pPr algn="l">
              <a:lnSpc>
                <a:spcPts val="2175"/>
              </a:lnSpc>
              <a:spcAft>
                <a:spcPts val="2100"/>
              </a:spcAft>
              <a:buFont typeface="+mj-lt"/>
              <a:buAutoNum type="arabicPeriod"/>
            </a:pPr>
            <a:r>
              <a:rPr lang="en-US" sz="1800" b="0" i="0" u="none" strike="noStrike" dirty="0" err="1">
                <a:solidFill>
                  <a:srgbClr val="3C3C3C"/>
                </a:solidFill>
                <a:effectLst/>
                <a:latin typeface="Roboto" panose="02000000000000000000" pitchFamily="2" charset="0"/>
              </a:rPr>
              <a:t>readNetFromTensorflow</a:t>
            </a:r>
            <a:r>
              <a:rPr lang="en-US" sz="1800" b="0" i="0" u="none" strike="noStrike" dirty="0">
                <a:solidFill>
                  <a:srgbClr val="3C3C3C"/>
                </a:solidFill>
                <a:effectLst/>
                <a:latin typeface="Roboto" panose="02000000000000000000" pitchFamily="2" charset="0"/>
              </a:rPr>
              <a:t>(): We can use this function to directly load the TensorFlow pre-trained models. This also accepts </a:t>
            </a:r>
            <a:r>
              <a:rPr lang="en-US" sz="1800" b="0" i="1" u="none" strike="noStrike" dirty="0">
                <a:solidFill>
                  <a:srgbClr val="3C3C3C"/>
                </a:solidFill>
                <a:effectLst/>
                <a:latin typeface="Roboto" panose="02000000000000000000" pitchFamily="2" charset="0"/>
              </a:rPr>
              <a:t>two arguments</a:t>
            </a:r>
            <a:r>
              <a:rPr lang="en-US" sz="1800" b="0" i="0" u="none" strike="noStrike" dirty="0">
                <a:solidFill>
                  <a:srgbClr val="3C3C3C"/>
                </a:solidFill>
                <a:effectLst/>
                <a:latin typeface="Roboto" panose="02000000000000000000" pitchFamily="2" charset="0"/>
              </a:rPr>
              <a:t>. One is the </a:t>
            </a:r>
            <a:r>
              <a:rPr lang="en-US" sz="1800" b="0" i="1" u="none" strike="noStrike" dirty="0">
                <a:solidFill>
                  <a:srgbClr val="3C3C3C"/>
                </a:solidFill>
                <a:effectLst/>
                <a:latin typeface="Roboto" panose="02000000000000000000" pitchFamily="2" charset="0"/>
              </a:rPr>
              <a:t>path to the frozen model graph</a:t>
            </a:r>
            <a:r>
              <a:rPr lang="en-US" sz="1800" b="0" i="0" u="none" strike="noStrike" dirty="0">
                <a:solidFill>
                  <a:srgbClr val="3C3C3C"/>
                </a:solidFill>
                <a:effectLst/>
                <a:latin typeface="Roboto" panose="02000000000000000000" pitchFamily="2" charset="0"/>
              </a:rPr>
              <a:t> and the other is the </a:t>
            </a:r>
            <a:r>
              <a:rPr lang="en-US" sz="1800" b="0" i="1" u="none" strike="noStrike" dirty="0">
                <a:solidFill>
                  <a:srgbClr val="3C3C3C"/>
                </a:solidFill>
                <a:effectLst/>
                <a:latin typeface="Roboto" panose="02000000000000000000" pitchFamily="2" charset="0"/>
              </a:rPr>
              <a:t>path to the model architecture </a:t>
            </a:r>
            <a:r>
              <a:rPr lang="en-US" sz="1800" b="0" i="1" u="none" strike="noStrike" dirty="0" err="1">
                <a:solidFill>
                  <a:srgbClr val="3C3C3C"/>
                </a:solidFill>
                <a:effectLst/>
                <a:latin typeface="Roboto" panose="02000000000000000000" pitchFamily="2" charset="0"/>
              </a:rPr>
              <a:t>protobuf</a:t>
            </a:r>
            <a:r>
              <a:rPr lang="en-US" sz="1800" b="0" i="1" u="none" strike="noStrike" dirty="0">
                <a:solidFill>
                  <a:srgbClr val="3C3C3C"/>
                </a:solidFill>
                <a:effectLst/>
                <a:latin typeface="Roboto" panose="02000000000000000000" pitchFamily="2" charset="0"/>
              </a:rPr>
              <a:t> text file</a:t>
            </a:r>
            <a:r>
              <a:rPr lang="en-US" sz="1800" b="0" i="0" u="none" strike="noStrike" dirty="0">
                <a:solidFill>
                  <a:srgbClr val="3C3C3C"/>
                </a:solidFill>
                <a:effectLst/>
                <a:latin typeface="Roboto" panose="02000000000000000000" pitchFamily="2" charset="0"/>
              </a:rPr>
              <a:t>.</a:t>
            </a:r>
          </a:p>
          <a:p>
            <a:pPr algn="l">
              <a:lnSpc>
                <a:spcPts val="2175"/>
              </a:lnSpc>
              <a:spcAft>
                <a:spcPts val="2100"/>
              </a:spcAft>
              <a:buFont typeface="+mj-lt"/>
              <a:buAutoNum type="arabicPeriod"/>
            </a:pPr>
            <a:r>
              <a:rPr lang="en-US" sz="1800" b="0" i="0" u="none" strike="noStrike" dirty="0" err="1">
                <a:solidFill>
                  <a:srgbClr val="3C3C3C"/>
                </a:solidFill>
                <a:effectLst/>
                <a:latin typeface="Roboto" panose="02000000000000000000" pitchFamily="2" charset="0"/>
              </a:rPr>
              <a:t>readNetFromTorch</a:t>
            </a:r>
            <a:r>
              <a:rPr lang="en-US" sz="1800" b="0" i="0" u="none" strike="noStrike" dirty="0">
                <a:solidFill>
                  <a:srgbClr val="3C3C3C"/>
                </a:solidFill>
                <a:effectLst/>
                <a:latin typeface="Roboto" panose="02000000000000000000" pitchFamily="2" charset="0"/>
              </a:rPr>
              <a:t>(): We can use this to load Torch and </a:t>
            </a:r>
            <a:r>
              <a:rPr lang="en-US" sz="1800" b="0" i="0" u="none" strike="noStrike" dirty="0" err="1">
                <a:solidFill>
                  <a:srgbClr val="3C3C3C"/>
                </a:solidFill>
                <a:effectLst/>
                <a:latin typeface="Roboto" panose="02000000000000000000" pitchFamily="2" charset="0"/>
              </a:rPr>
              <a:t>PyTorch</a:t>
            </a:r>
            <a:r>
              <a:rPr lang="en-US" sz="1800" b="0" i="0" u="none" strike="noStrike" dirty="0">
                <a:solidFill>
                  <a:srgbClr val="3C3C3C"/>
                </a:solidFill>
                <a:effectLst/>
                <a:latin typeface="Roboto" panose="02000000000000000000" pitchFamily="2" charset="0"/>
              </a:rPr>
              <a:t> models which have been saved using the </a:t>
            </a:r>
            <a:r>
              <a:rPr lang="en-US" sz="1800" b="0" i="0" u="none" strike="noStrike" dirty="0" err="1">
                <a:solidFill>
                  <a:srgbClr val="3C3C3C"/>
                </a:solidFill>
                <a:effectLst/>
                <a:latin typeface="Roboto" panose="02000000000000000000" pitchFamily="2" charset="0"/>
              </a:rPr>
              <a:t>torch.save</a:t>
            </a:r>
            <a:r>
              <a:rPr lang="en-US" sz="1800" b="0" i="0" u="none" strike="noStrike" dirty="0">
                <a:solidFill>
                  <a:srgbClr val="3C3C3C"/>
                </a:solidFill>
                <a:effectLst/>
                <a:latin typeface="Roboto" panose="02000000000000000000" pitchFamily="2" charset="0"/>
              </a:rPr>
              <a:t>() function. We need to provide the </a:t>
            </a:r>
            <a:r>
              <a:rPr lang="en-US" sz="1800" b="0" i="1" u="none" strike="noStrike" dirty="0">
                <a:solidFill>
                  <a:srgbClr val="3C3C3C"/>
                </a:solidFill>
                <a:effectLst/>
                <a:latin typeface="Roboto" panose="02000000000000000000" pitchFamily="2" charset="0"/>
              </a:rPr>
              <a:t>model path as the argument</a:t>
            </a:r>
            <a:r>
              <a:rPr lang="en-US" sz="1800" b="0" i="0" u="none" strike="noStrike" dirty="0">
                <a:solidFill>
                  <a:srgbClr val="3C3C3C"/>
                </a:solidFill>
                <a:effectLst/>
                <a:latin typeface="Roboto" panose="02000000000000000000" pitchFamily="2" charset="0"/>
              </a:rPr>
              <a:t>.</a:t>
            </a:r>
          </a:p>
          <a:p>
            <a:pPr algn="l">
              <a:lnSpc>
                <a:spcPts val="2175"/>
              </a:lnSpc>
              <a:spcAft>
                <a:spcPts val="2100"/>
              </a:spcAft>
              <a:buFont typeface="+mj-lt"/>
              <a:buAutoNum type="arabicPeriod"/>
            </a:pPr>
            <a:r>
              <a:rPr lang="en-US" sz="1800" b="0" i="0" u="none" strike="noStrike" dirty="0" err="1">
                <a:solidFill>
                  <a:srgbClr val="3C3C3C"/>
                </a:solidFill>
                <a:effectLst/>
                <a:latin typeface="Roboto" panose="02000000000000000000" pitchFamily="2" charset="0"/>
              </a:rPr>
              <a:t>readNetFromDarknet</a:t>
            </a:r>
            <a:r>
              <a:rPr lang="en-US" sz="1800" b="0" i="0" u="none" strike="noStrike" dirty="0">
                <a:solidFill>
                  <a:srgbClr val="3C3C3C"/>
                </a:solidFill>
                <a:effectLst/>
                <a:latin typeface="Roboto" panose="02000000000000000000" pitchFamily="2" charset="0"/>
              </a:rPr>
              <a:t>(): This is used to load the models trained using the </a:t>
            </a:r>
            <a:r>
              <a:rPr lang="en-US" sz="1800" b="0" i="0" u="none" strike="noStrike" dirty="0" err="1">
                <a:solidFill>
                  <a:srgbClr val="3C3C3C"/>
                </a:solidFill>
                <a:effectLst/>
                <a:latin typeface="Roboto" panose="02000000000000000000" pitchFamily="2" charset="0"/>
              </a:rPr>
              <a:t>DarkNet</a:t>
            </a:r>
            <a:r>
              <a:rPr lang="en-US" sz="1800" b="0" i="0" u="none" strike="noStrike" dirty="0">
                <a:solidFill>
                  <a:srgbClr val="3C3C3C"/>
                </a:solidFill>
                <a:effectLst/>
                <a:latin typeface="Roboto" panose="02000000000000000000" pitchFamily="2" charset="0"/>
              </a:rPr>
              <a:t> framework. We need to provide </a:t>
            </a:r>
            <a:r>
              <a:rPr lang="en-US" sz="1800" b="0" i="1" u="none" strike="noStrike" dirty="0">
                <a:solidFill>
                  <a:srgbClr val="3C3C3C"/>
                </a:solidFill>
                <a:effectLst/>
                <a:latin typeface="Roboto" panose="02000000000000000000" pitchFamily="2" charset="0"/>
              </a:rPr>
              <a:t>two arguments</a:t>
            </a:r>
            <a:r>
              <a:rPr lang="en-US" sz="1800" b="0" i="0" u="none" strike="noStrike" dirty="0">
                <a:solidFill>
                  <a:srgbClr val="3C3C3C"/>
                </a:solidFill>
                <a:effectLst/>
                <a:latin typeface="Roboto" panose="02000000000000000000" pitchFamily="2" charset="0"/>
              </a:rPr>
              <a:t> here as well. One of the </a:t>
            </a:r>
            <a:r>
              <a:rPr lang="en-US" sz="1800" b="0" i="1" u="none" strike="noStrike" dirty="0">
                <a:solidFill>
                  <a:srgbClr val="3C3C3C"/>
                </a:solidFill>
                <a:effectLst/>
                <a:latin typeface="Roboto" panose="02000000000000000000" pitchFamily="2" charset="0"/>
              </a:rPr>
              <a:t>path to the model weights</a:t>
            </a:r>
            <a:r>
              <a:rPr lang="en-US" sz="1800" b="0" i="0" u="none" strike="noStrike" dirty="0">
                <a:solidFill>
                  <a:srgbClr val="3C3C3C"/>
                </a:solidFill>
                <a:effectLst/>
                <a:latin typeface="Roboto" panose="02000000000000000000" pitchFamily="2" charset="0"/>
              </a:rPr>
              <a:t> and the other is the </a:t>
            </a:r>
            <a:r>
              <a:rPr lang="en-US" sz="1800" b="0" i="1" u="none" strike="noStrike" dirty="0">
                <a:solidFill>
                  <a:srgbClr val="3C3C3C"/>
                </a:solidFill>
                <a:effectLst/>
                <a:latin typeface="Roboto" panose="02000000000000000000" pitchFamily="2" charset="0"/>
              </a:rPr>
              <a:t>path to the model configuration file</a:t>
            </a:r>
            <a:r>
              <a:rPr lang="en-US" sz="1800" b="0" i="0" u="none" strike="noStrike" dirty="0">
                <a:solidFill>
                  <a:srgbClr val="3C3C3C"/>
                </a:solidFill>
                <a:effectLst/>
                <a:latin typeface="Roboto" panose="02000000000000000000" pitchFamily="2" charset="0"/>
              </a:rPr>
              <a:t>.</a:t>
            </a:r>
          </a:p>
          <a:p>
            <a:pPr algn="l">
              <a:lnSpc>
                <a:spcPts val="2175"/>
              </a:lnSpc>
              <a:spcAft>
                <a:spcPts val="2100"/>
              </a:spcAft>
              <a:buFont typeface="+mj-lt"/>
              <a:buAutoNum type="arabicPeriod"/>
            </a:pPr>
            <a:r>
              <a:rPr lang="en-US" sz="1800" b="0" i="0" u="none" strike="noStrike" dirty="0" err="1">
                <a:solidFill>
                  <a:srgbClr val="3C3C3C"/>
                </a:solidFill>
                <a:effectLst/>
                <a:latin typeface="Roboto" panose="02000000000000000000" pitchFamily="2" charset="0"/>
              </a:rPr>
              <a:t>readNetFromONNX</a:t>
            </a:r>
            <a:r>
              <a:rPr lang="en-US" sz="1800" b="0" i="0" u="none" strike="noStrike" dirty="0">
                <a:solidFill>
                  <a:srgbClr val="3C3C3C"/>
                </a:solidFill>
                <a:effectLst/>
                <a:latin typeface="Roboto" panose="02000000000000000000" pitchFamily="2" charset="0"/>
              </a:rPr>
              <a:t>(): We can use this to load ONNX models and we only need to provide the path to the ONNX model file.</a:t>
            </a:r>
          </a:p>
          <a:p>
            <a:pPr marL="0" indent="0">
              <a:buNone/>
            </a:pPr>
            <a:endParaRPr lang="en-US" sz="1800" b="0" i="0" u="none" strike="noStrike" dirty="0">
              <a:solidFill>
                <a:srgbClr val="333333"/>
              </a:solidFill>
              <a:effectLst/>
              <a:latin typeface="Roboto" panose="020F0502020204030204" pitchFamily="34" charset="0"/>
            </a:endParaRPr>
          </a:p>
          <a:p>
            <a:pPr lvl="1"/>
            <a:endParaRPr lang="en-US" sz="1800" dirty="0"/>
          </a:p>
        </p:txBody>
      </p:sp>
    </p:spTree>
    <p:extLst>
      <p:ext uri="{BB962C8B-B14F-4D97-AF65-F5344CB8AC3E}">
        <p14:creationId xmlns:p14="http://schemas.microsoft.com/office/powerpoint/2010/main" val="313589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744FB-008F-AEF3-FA09-3460DFDFBA0C}"/>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7D8D8E0E-D92D-B2BD-23F1-37E73E156DF9}"/>
              </a:ext>
            </a:extLst>
          </p:cNvPr>
          <p:cNvSpPr>
            <a:spLocks noGrp="1"/>
          </p:cNvSpPr>
          <p:nvPr>
            <p:ph idx="1"/>
          </p:nvPr>
        </p:nvSpPr>
        <p:spPr/>
        <p:txBody>
          <a:bodyPr>
            <a:normAutofit fontScale="47500" lnSpcReduction="20000"/>
          </a:bodyPr>
          <a:lstStyle/>
          <a:p>
            <a:pPr marL="0" indent="0">
              <a:buNone/>
            </a:pPr>
            <a:r>
              <a:rPr lang="en-US" sz="4400" dirty="0"/>
              <a:t>Cv2.dnn.blobFromImage(s)( . )</a:t>
            </a:r>
          </a:p>
          <a:p>
            <a:endParaRPr lang="en-US" dirty="0"/>
          </a:p>
          <a:p>
            <a:pPr marL="0" indent="0">
              <a:buNone/>
            </a:pPr>
            <a:r>
              <a:rPr lang="en-US" sz="3300" dirty="0">
                <a:latin typeface="Arial" panose="020B0604020202020204" pitchFamily="34" charset="0"/>
                <a:cs typeface="Arial" panose="020B0604020202020204" pitchFamily="34" charset="0"/>
              </a:rPr>
              <a:t>Inputs:</a:t>
            </a:r>
          </a:p>
          <a:p>
            <a:pPr algn="l">
              <a:spcAft>
                <a:spcPts val="2100"/>
              </a:spcAft>
              <a:buFont typeface="Arial" panose="020B0604020202020204" pitchFamily="34" charset="0"/>
              <a:buChar char="•"/>
            </a:pPr>
            <a:r>
              <a:rPr lang="en-US" sz="3300" b="0" i="0" u="sng" strike="noStrike" dirty="0">
                <a:solidFill>
                  <a:srgbClr val="333333"/>
                </a:solidFill>
                <a:effectLst/>
                <a:latin typeface="Arial" panose="020B0604020202020204" pitchFamily="34" charset="0"/>
                <a:cs typeface="Arial" panose="020B0604020202020204" pitchFamily="34" charset="0"/>
              </a:rPr>
              <a:t>image</a:t>
            </a:r>
            <a:r>
              <a:rPr lang="en-US" sz="3300" b="0" i="0" u="none" strike="noStrike" dirty="0">
                <a:solidFill>
                  <a:srgbClr val="333333"/>
                </a:solidFill>
                <a:effectLst/>
                <a:latin typeface="Arial" panose="020B0604020202020204" pitchFamily="34" charset="0"/>
                <a:cs typeface="Arial" panose="020B0604020202020204" pitchFamily="34" charset="0"/>
              </a:rPr>
              <a:t>: This is the input image.</a:t>
            </a:r>
          </a:p>
          <a:p>
            <a:pPr algn="l">
              <a:spcAft>
                <a:spcPts val="2100"/>
              </a:spcAft>
              <a:buFont typeface="Arial" panose="020B0604020202020204" pitchFamily="34" charset="0"/>
              <a:buChar char="•"/>
            </a:pPr>
            <a:r>
              <a:rPr lang="en-US" sz="3300" b="0" i="0" u="sng" strike="noStrike" dirty="0" err="1">
                <a:solidFill>
                  <a:srgbClr val="333333"/>
                </a:solidFill>
                <a:effectLst/>
                <a:latin typeface="Arial" panose="020B0604020202020204" pitchFamily="34" charset="0"/>
                <a:cs typeface="Arial" panose="020B0604020202020204" pitchFamily="34" charset="0"/>
              </a:rPr>
              <a:t>scalefactor</a:t>
            </a:r>
            <a:r>
              <a:rPr lang="en-US" sz="3300" b="0" i="0" u="none" strike="noStrike" dirty="0">
                <a:solidFill>
                  <a:srgbClr val="333333"/>
                </a:solidFill>
                <a:effectLst/>
                <a:latin typeface="Arial" panose="020B0604020202020204" pitchFamily="34" charset="0"/>
                <a:cs typeface="Arial" panose="020B0604020202020204" pitchFamily="34" charset="0"/>
              </a:rPr>
              <a:t>: This value scales the image by the provided value. It has a default value of 1 which means that no scaling is performed.  E.g. many CNN models expect data in the range of 0-1, so this might be 1/255 to rescale uint8’s</a:t>
            </a:r>
          </a:p>
          <a:p>
            <a:pPr algn="l">
              <a:spcAft>
                <a:spcPts val="2100"/>
              </a:spcAft>
              <a:buFont typeface="Arial" panose="020B0604020202020204" pitchFamily="34" charset="0"/>
              <a:buChar char="•"/>
            </a:pPr>
            <a:r>
              <a:rPr lang="en-US" sz="3300" b="0" i="0" u="sng" strike="noStrike" dirty="0">
                <a:solidFill>
                  <a:srgbClr val="333333"/>
                </a:solidFill>
                <a:effectLst/>
                <a:latin typeface="Arial" panose="020B0604020202020204" pitchFamily="34" charset="0"/>
                <a:cs typeface="Arial" panose="020B0604020202020204" pitchFamily="34" charset="0"/>
              </a:rPr>
              <a:t>size</a:t>
            </a:r>
            <a:r>
              <a:rPr lang="en-US" sz="3300" b="0" i="0" u="none" strike="noStrike" dirty="0">
                <a:solidFill>
                  <a:srgbClr val="333333"/>
                </a:solidFill>
                <a:effectLst/>
                <a:latin typeface="Arial" panose="020B0604020202020204" pitchFamily="34" charset="0"/>
                <a:cs typeface="Arial" panose="020B0604020202020204" pitchFamily="34" charset="0"/>
              </a:rPr>
              <a:t>: This is the size that the image will be resized to.  This is set by the model being used.</a:t>
            </a:r>
          </a:p>
          <a:p>
            <a:pPr algn="l">
              <a:spcAft>
                <a:spcPts val="2100"/>
              </a:spcAft>
              <a:buFont typeface="Arial" panose="020B0604020202020204" pitchFamily="34" charset="0"/>
              <a:buChar char="•"/>
            </a:pPr>
            <a:r>
              <a:rPr lang="en-US" sz="3300" b="0" i="0" u="sng" strike="noStrike" dirty="0">
                <a:solidFill>
                  <a:srgbClr val="333333"/>
                </a:solidFill>
                <a:effectLst/>
                <a:latin typeface="Arial" panose="020B0604020202020204" pitchFamily="34" charset="0"/>
                <a:cs typeface="Arial" panose="020B0604020202020204" pitchFamily="34" charset="0"/>
              </a:rPr>
              <a:t>mean</a:t>
            </a:r>
            <a:r>
              <a:rPr lang="en-US" sz="3300" b="0" i="0" u="none" strike="noStrike" dirty="0">
                <a:solidFill>
                  <a:srgbClr val="333333"/>
                </a:solidFill>
                <a:effectLst/>
                <a:latin typeface="Arial" panose="020B0604020202020204" pitchFamily="34" charset="0"/>
                <a:cs typeface="Arial" panose="020B0604020202020204" pitchFamily="34" charset="0"/>
              </a:rPr>
              <a:t>: These are actually the mean values that are subtracted from the image’s RGB color channels. This normalizes the input and makes the final input invariant to different illumination scales.  This is dictated by the model being used.</a:t>
            </a:r>
          </a:p>
          <a:p>
            <a:pPr algn="l">
              <a:spcAft>
                <a:spcPts val="2100"/>
              </a:spcAft>
              <a:buFont typeface="Arial" panose="020B0604020202020204" pitchFamily="34" charset="0"/>
              <a:buChar char="•"/>
            </a:pPr>
            <a:r>
              <a:rPr lang="en-US" sz="3300" dirty="0" err="1">
                <a:solidFill>
                  <a:srgbClr val="333333"/>
                </a:solidFill>
                <a:latin typeface="Arial" panose="020B0604020202020204" pitchFamily="34" charset="0"/>
                <a:cs typeface="Arial" panose="020B0604020202020204" pitchFamily="34" charset="0"/>
              </a:rPr>
              <a:t>swapBR</a:t>
            </a:r>
            <a:r>
              <a:rPr lang="en-US" sz="3300" dirty="0">
                <a:solidFill>
                  <a:srgbClr val="333333"/>
                </a:solidFill>
                <a:latin typeface="Arial" panose="020B0604020202020204" pitchFamily="34" charset="0"/>
                <a:cs typeface="Arial" panose="020B0604020202020204" pitchFamily="34" charset="0"/>
              </a:rPr>
              <a:t>.  Flag to swap BGR and RGB channels (used instead of cv2.cvtColor command)</a:t>
            </a:r>
            <a:endParaRPr lang="en-US" sz="33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219A71B-55B9-148F-2FEC-AEC0274A521B}"/>
              </a:ext>
            </a:extLst>
          </p:cNvPr>
          <p:cNvSpPr txBox="1"/>
          <p:nvPr/>
        </p:nvSpPr>
        <p:spPr>
          <a:xfrm>
            <a:off x="4751882" y="1717468"/>
            <a:ext cx="5471410" cy="369332"/>
          </a:xfrm>
          <a:prstGeom prst="rect">
            <a:avLst/>
          </a:prstGeom>
          <a:noFill/>
        </p:spPr>
        <p:txBody>
          <a:bodyPr wrap="square" rtlCol="0">
            <a:spAutoFit/>
          </a:bodyPr>
          <a:lstStyle/>
          <a:p>
            <a:r>
              <a:rPr lang="en-US" dirty="0">
                <a:sym typeface="Wingdings" pitchFamily="2" charset="2"/>
              </a:rPr>
              <a:t> Image 4D array of size &lt;1 x 3 x n x m&gt;</a:t>
            </a:r>
            <a:endParaRPr lang="en-US" dirty="0"/>
          </a:p>
        </p:txBody>
      </p:sp>
      <p:sp>
        <p:nvSpPr>
          <p:cNvPr id="5" name="TextBox 4">
            <a:extLst>
              <a:ext uri="{FF2B5EF4-FFF2-40B4-BE49-F238E27FC236}">
                <a16:creationId xmlns:a16="http://schemas.microsoft.com/office/drawing/2014/main" id="{FE8EFB44-1C65-1581-1189-73A9C058F46D}"/>
              </a:ext>
            </a:extLst>
          </p:cNvPr>
          <p:cNvSpPr txBox="1"/>
          <p:nvPr/>
        </p:nvSpPr>
        <p:spPr>
          <a:xfrm>
            <a:off x="7060368" y="680503"/>
            <a:ext cx="3192905" cy="646331"/>
          </a:xfrm>
          <a:prstGeom prst="rect">
            <a:avLst/>
          </a:prstGeom>
          <a:noFill/>
        </p:spPr>
        <p:txBody>
          <a:bodyPr wrap="square" rtlCol="0">
            <a:spAutoFit/>
          </a:bodyPr>
          <a:lstStyle/>
          <a:p>
            <a:r>
              <a:rPr lang="en-US" dirty="0"/>
              <a:t>Extend this dimension for multiple images</a:t>
            </a:r>
          </a:p>
        </p:txBody>
      </p:sp>
      <p:cxnSp>
        <p:nvCxnSpPr>
          <p:cNvPr id="7" name="Straight Arrow Connector 6">
            <a:extLst>
              <a:ext uri="{FF2B5EF4-FFF2-40B4-BE49-F238E27FC236}">
                <a16:creationId xmlns:a16="http://schemas.microsoft.com/office/drawing/2014/main" id="{487BD605-F12D-B1C4-8FC1-BFFAAF38FF1B}"/>
              </a:ext>
            </a:extLst>
          </p:cNvPr>
          <p:cNvCxnSpPr>
            <a:cxnSpLocks/>
            <a:endCxn id="4" idx="0"/>
          </p:cNvCxnSpPr>
          <p:nvPr/>
        </p:nvCxnSpPr>
        <p:spPr>
          <a:xfrm flipH="1">
            <a:off x="7487587" y="1326834"/>
            <a:ext cx="322288" cy="390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5129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99591-404B-F476-05C1-EB176C668E3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F37AF9E-836E-2A69-626C-4F8630091D62}"/>
              </a:ext>
            </a:extLst>
          </p:cNvPr>
          <p:cNvSpPr txBox="1"/>
          <p:nvPr/>
        </p:nvSpPr>
        <p:spPr>
          <a:xfrm>
            <a:off x="299258" y="199505"/>
            <a:ext cx="9568642" cy="1015663"/>
          </a:xfrm>
          <a:prstGeom prst="rect">
            <a:avLst/>
          </a:prstGeom>
          <a:noFill/>
        </p:spPr>
        <p:txBody>
          <a:bodyPr wrap="square" rtlCol="0">
            <a:spAutoFit/>
          </a:bodyPr>
          <a:lstStyle/>
          <a:p>
            <a:r>
              <a:rPr lang="en-US" sz="6000" dirty="0"/>
              <a:t>What is an image feature?</a:t>
            </a:r>
          </a:p>
        </p:txBody>
      </p:sp>
      <p:sp>
        <p:nvSpPr>
          <p:cNvPr id="2" name="TextBox 1">
            <a:extLst>
              <a:ext uri="{FF2B5EF4-FFF2-40B4-BE49-F238E27FC236}">
                <a16:creationId xmlns:a16="http://schemas.microsoft.com/office/drawing/2014/main" id="{38595B31-6141-84D5-93DD-B9DBC7CD8064}"/>
              </a:ext>
            </a:extLst>
          </p:cNvPr>
          <p:cNvSpPr txBox="1"/>
          <p:nvPr/>
        </p:nvSpPr>
        <p:spPr>
          <a:xfrm>
            <a:off x="431800" y="1524000"/>
            <a:ext cx="1123000" cy="523220"/>
          </a:xfrm>
          <a:prstGeom prst="rect">
            <a:avLst/>
          </a:prstGeom>
          <a:noFill/>
        </p:spPr>
        <p:txBody>
          <a:bodyPr wrap="none" rtlCol="0">
            <a:spAutoFit/>
          </a:bodyPr>
          <a:lstStyle/>
          <a:p>
            <a:r>
              <a:rPr lang="en-US" sz="2800" dirty="0"/>
              <a:t>Edges</a:t>
            </a:r>
          </a:p>
        </p:txBody>
      </p:sp>
      <p:pic>
        <p:nvPicPr>
          <p:cNvPr id="5" name="Picture 4">
            <a:extLst>
              <a:ext uri="{FF2B5EF4-FFF2-40B4-BE49-F238E27FC236}">
                <a16:creationId xmlns:a16="http://schemas.microsoft.com/office/drawing/2014/main" id="{CBDFEC65-4DE6-8FCD-31B3-344176FCE78F}"/>
              </a:ext>
            </a:extLst>
          </p:cNvPr>
          <p:cNvPicPr>
            <a:picLocks noChangeAspect="1"/>
          </p:cNvPicPr>
          <p:nvPr/>
        </p:nvPicPr>
        <p:blipFill>
          <a:blip r:embed="rId2"/>
          <a:stretch>
            <a:fillRect/>
          </a:stretch>
        </p:blipFill>
        <p:spPr>
          <a:xfrm>
            <a:off x="6095999" y="2277687"/>
            <a:ext cx="5859963" cy="4380808"/>
          </a:xfrm>
          <a:prstGeom prst="rect">
            <a:avLst/>
          </a:prstGeom>
        </p:spPr>
      </p:pic>
      <p:pic>
        <p:nvPicPr>
          <p:cNvPr id="6" name="Picture 5">
            <a:extLst>
              <a:ext uri="{FF2B5EF4-FFF2-40B4-BE49-F238E27FC236}">
                <a16:creationId xmlns:a16="http://schemas.microsoft.com/office/drawing/2014/main" id="{5296596C-B3DF-DF9C-9D0A-62A15775E161}"/>
              </a:ext>
            </a:extLst>
          </p:cNvPr>
          <p:cNvPicPr>
            <a:picLocks noChangeAspect="1"/>
          </p:cNvPicPr>
          <p:nvPr/>
        </p:nvPicPr>
        <p:blipFill>
          <a:blip r:embed="rId3"/>
          <a:stretch>
            <a:fillRect/>
          </a:stretch>
        </p:blipFill>
        <p:spPr>
          <a:xfrm>
            <a:off x="236037" y="2047219"/>
            <a:ext cx="5859962" cy="4611275"/>
          </a:xfrm>
          <a:prstGeom prst="rect">
            <a:avLst/>
          </a:prstGeom>
        </p:spPr>
      </p:pic>
    </p:spTree>
    <p:extLst>
      <p:ext uri="{BB962C8B-B14F-4D97-AF65-F5344CB8AC3E}">
        <p14:creationId xmlns:p14="http://schemas.microsoft.com/office/powerpoint/2010/main" val="70266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E27EB-DD12-DFEB-50DD-7ACB3F8D9A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297234-98B1-EE3B-DBEC-1138226B6E13}"/>
              </a:ext>
            </a:extLst>
          </p:cNvPr>
          <p:cNvSpPr>
            <a:spLocks noGrp="1"/>
          </p:cNvSpPr>
          <p:nvPr>
            <p:ph idx="1"/>
          </p:nvPr>
        </p:nvSpPr>
        <p:spPr/>
        <p:txBody>
          <a:bodyPr>
            <a:normAutofit lnSpcReduction="10000"/>
          </a:bodyPr>
          <a:lstStyle/>
          <a:p>
            <a:r>
              <a:rPr lang="en-US" dirty="0"/>
              <a:t>Example: DenseNet121</a:t>
            </a:r>
          </a:p>
          <a:p>
            <a:pPr lvl="1"/>
            <a:r>
              <a:rPr lang="en-US" dirty="0"/>
              <a:t>ImageNet classified</a:t>
            </a:r>
          </a:p>
          <a:p>
            <a:pPr lvl="1"/>
            <a:r>
              <a:rPr lang="en-US" dirty="0"/>
              <a:t>1000 classes</a:t>
            </a:r>
          </a:p>
          <a:p>
            <a:pPr lvl="1"/>
            <a:endParaRPr lang="en-US" dirty="0"/>
          </a:p>
          <a:p>
            <a:pPr lvl="1"/>
            <a:endParaRPr lang="en-US" dirty="0"/>
          </a:p>
          <a:p>
            <a:pPr lvl="1"/>
            <a:r>
              <a:rPr lang="en-US" dirty="0"/>
              <a:t>1) Cloned from </a:t>
            </a:r>
            <a:r>
              <a:rPr lang="en-US" dirty="0">
                <a:hlinkClick r:id="rId2"/>
              </a:rPr>
              <a:t>https://github.com/BVLC/caffe/wiki/Model-Zoo</a:t>
            </a:r>
            <a:endParaRPr lang="en-US" dirty="0"/>
          </a:p>
          <a:p>
            <a:pPr lvl="2"/>
            <a:r>
              <a:rPr lang="en-US" dirty="0"/>
              <a:t>Accept license from </a:t>
            </a:r>
            <a:r>
              <a:rPr lang="en-US" dirty="0">
                <a:hlinkClick r:id="rId3"/>
              </a:rPr>
              <a:t>http://caffe.berkeleyvision.org/model_zoo.html#bvlc-model-license</a:t>
            </a:r>
            <a:endParaRPr lang="en-US" dirty="0"/>
          </a:p>
          <a:p>
            <a:pPr lvl="2"/>
            <a:r>
              <a:rPr lang="en-US" dirty="0"/>
              <a:t>DenseNet_121.caffemodel</a:t>
            </a:r>
          </a:p>
          <a:p>
            <a:pPr lvl="2"/>
            <a:r>
              <a:rPr lang="en-US" dirty="0"/>
              <a:t>DenseNet_121.protext</a:t>
            </a:r>
          </a:p>
          <a:p>
            <a:pPr lvl="2"/>
            <a:r>
              <a:rPr lang="en-US" dirty="0" err="1"/>
              <a:t>Imagenet_classes.txt</a:t>
            </a:r>
            <a:endParaRPr lang="en-US" dirty="0"/>
          </a:p>
          <a:p>
            <a:pPr lvl="2"/>
            <a:endParaRPr lang="en-US" dirty="0"/>
          </a:p>
          <a:p>
            <a:pPr marL="914400" lvl="2" indent="0">
              <a:buNone/>
            </a:pPr>
            <a:r>
              <a:rPr lang="en-US" dirty="0"/>
              <a:t>(Placed these in the </a:t>
            </a:r>
            <a:r>
              <a:rPr lang="en-US" dirty="0" err="1"/>
              <a:t>LectureNotebooks</a:t>
            </a:r>
            <a:r>
              <a:rPr lang="en-US" dirty="0"/>
              <a:t>/Lecture21 folder)</a:t>
            </a:r>
          </a:p>
        </p:txBody>
      </p:sp>
    </p:spTree>
    <p:extLst>
      <p:ext uri="{BB962C8B-B14F-4D97-AF65-F5344CB8AC3E}">
        <p14:creationId xmlns:p14="http://schemas.microsoft.com/office/powerpoint/2010/main" val="3629749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4" descr="DenseNet121 architecture. | Download Scientific Diagram">
            <a:extLst>
              <a:ext uri="{FF2B5EF4-FFF2-40B4-BE49-F238E27FC236}">
                <a16:creationId xmlns:a16="http://schemas.microsoft.com/office/drawing/2014/main" id="{A626B2BE-14B1-D47E-2637-61304FAE3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73" y="293974"/>
            <a:ext cx="7241229" cy="3135026"/>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An Introduction to ImageNet">
            <a:extLst>
              <a:ext uri="{FF2B5EF4-FFF2-40B4-BE49-F238E27FC236}">
                <a16:creationId xmlns:a16="http://schemas.microsoft.com/office/drawing/2014/main" id="{7E80FD1E-66AF-62C1-FC91-D60A4A335E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444380"/>
            <a:ext cx="9818557" cy="33649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4D713D-6890-F53C-B4AB-DC776CDBD4DD}"/>
              </a:ext>
            </a:extLst>
          </p:cNvPr>
          <p:cNvSpPr txBox="1"/>
          <p:nvPr/>
        </p:nvSpPr>
        <p:spPr>
          <a:xfrm>
            <a:off x="8049718" y="839449"/>
            <a:ext cx="3833527" cy="1754326"/>
          </a:xfrm>
          <a:prstGeom prst="rect">
            <a:avLst/>
          </a:prstGeom>
          <a:noFill/>
        </p:spPr>
        <p:txBody>
          <a:bodyPr wrap="square" rtlCol="0">
            <a:spAutoFit/>
          </a:bodyPr>
          <a:lstStyle/>
          <a:p>
            <a:r>
              <a:rPr lang="en-US" dirty="0"/>
              <a:t>ImageNet</a:t>
            </a:r>
          </a:p>
          <a:p>
            <a:r>
              <a:rPr lang="en-US" dirty="0">
                <a:hlinkClick r:id="rId4"/>
              </a:rPr>
              <a:t>https://www.image-net.org/</a:t>
            </a:r>
            <a:endParaRPr lang="en-US" dirty="0"/>
          </a:p>
          <a:p>
            <a:endParaRPr lang="en-US" dirty="0"/>
          </a:p>
          <a:p>
            <a:r>
              <a:rPr lang="en-US" dirty="0"/>
              <a:t>1000 labels</a:t>
            </a:r>
          </a:p>
          <a:p>
            <a:r>
              <a:rPr lang="en-US" dirty="0"/>
              <a:t>1.2million training images</a:t>
            </a:r>
          </a:p>
          <a:p>
            <a:r>
              <a:rPr lang="en-US" dirty="0"/>
              <a:t>100,000 testing images</a:t>
            </a:r>
          </a:p>
        </p:txBody>
      </p:sp>
    </p:spTree>
    <p:extLst>
      <p:ext uri="{BB962C8B-B14F-4D97-AF65-F5344CB8AC3E}">
        <p14:creationId xmlns:p14="http://schemas.microsoft.com/office/powerpoint/2010/main" val="1638188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63EE-4180-A3B0-C281-63A2A01E62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20897C5-7C6A-7BB3-1020-E3920F3AE0A9}"/>
              </a:ext>
            </a:extLst>
          </p:cNvPr>
          <p:cNvSpPr>
            <a:spLocks noGrp="1"/>
          </p:cNvSpPr>
          <p:nvPr>
            <p:ph idx="1"/>
          </p:nvPr>
        </p:nvSpPr>
        <p:spPr/>
        <p:txBody>
          <a:bodyPr/>
          <a:lstStyle/>
          <a:p>
            <a:pPr marL="0" indent="0">
              <a:buNone/>
            </a:pPr>
            <a:r>
              <a:rPr lang="en-US" dirty="0"/>
              <a:t>Download a sample image</a:t>
            </a:r>
          </a:p>
          <a:p>
            <a:pPr marL="0" indent="0">
              <a:lnSpc>
                <a:spcPts val="1350"/>
              </a:lnSpc>
              <a:buNone/>
            </a:pPr>
            <a:r>
              <a:rPr lang="en-US" sz="1600" b="0" dirty="0">
                <a:solidFill>
                  <a:srgbClr val="008000"/>
                </a:solidFill>
                <a:effectLst/>
                <a:latin typeface="Arial" panose="020B0604020202020204" pitchFamily="34" charset="0"/>
                <a:cs typeface="Arial" panose="020B0604020202020204" pitchFamily="34" charset="0"/>
              </a:rPr>
              <a:t># Download an example image from the </a:t>
            </a:r>
            <a:r>
              <a:rPr lang="en-US" sz="1600" b="0" dirty="0" err="1">
                <a:solidFill>
                  <a:srgbClr val="008000"/>
                </a:solidFill>
                <a:effectLst/>
                <a:latin typeface="Arial" panose="020B0604020202020204" pitchFamily="34" charset="0"/>
                <a:cs typeface="Arial" panose="020B0604020202020204" pitchFamily="34" charset="0"/>
              </a:rPr>
              <a:t>pytorch</a:t>
            </a:r>
            <a:r>
              <a:rPr lang="en-US" sz="1600" b="0" dirty="0">
                <a:solidFill>
                  <a:srgbClr val="008000"/>
                </a:solidFill>
                <a:effectLst/>
                <a:latin typeface="Arial" panose="020B0604020202020204" pitchFamily="34" charset="0"/>
                <a:cs typeface="Arial" panose="020B0604020202020204" pitchFamily="34" charset="0"/>
              </a:rPr>
              <a:t> website</a:t>
            </a:r>
            <a:endParaRPr lang="en-US" sz="1600" b="0" dirty="0">
              <a:solidFill>
                <a:srgbClr val="000000"/>
              </a:solidFill>
              <a:effectLst/>
              <a:latin typeface="Arial" panose="020B0604020202020204" pitchFamily="34" charset="0"/>
              <a:cs typeface="Arial" panose="020B0604020202020204" pitchFamily="34" charset="0"/>
            </a:endParaRPr>
          </a:p>
          <a:p>
            <a:pPr marL="0" indent="0">
              <a:lnSpc>
                <a:spcPts val="1350"/>
              </a:lnSpc>
              <a:buNone/>
            </a:pPr>
            <a:r>
              <a:rPr lang="en-US" sz="1600" b="0" dirty="0">
                <a:solidFill>
                  <a:srgbClr val="0000FF"/>
                </a:solidFill>
                <a:effectLst/>
                <a:latin typeface="Arial" panose="020B0604020202020204" pitchFamily="34" charset="0"/>
                <a:cs typeface="Arial" panose="020B0604020202020204" pitchFamily="34" charset="0"/>
              </a:rPr>
              <a:t>import</a:t>
            </a:r>
            <a:r>
              <a:rPr lang="en-US" sz="1600" b="0" dirty="0">
                <a:solidFill>
                  <a:srgbClr val="000000"/>
                </a:solidFill>
                <a:effectLst/>
                <a:latin typeface="Arial" panose="020B0604020202020204" pitchFamily="34" charset="0"/>
                <a:cs typeface="Arial" panose="020B0604020202020204" pitchFamily="34" charset="0"/>
              </a:rPr>
              <a:t> </a:t>
            </a:r>
            <a:r>
              <a:rPr lang="en-US" sz="1600" b="0" dirty="0" err="1">
                <a:solidFill>
                  <a:srgbClr val="000000"/>
                </a:solidFill>
                <a:effectLst/>
                <a:latin typeface="Arial" panose="020B0604020202020204" pitchFamily="34" charset="0"/>
                <a:cs typeface="Arial" panose="020B0604020202020204" pitchFamily="34" charset="0"/>
              </a:rPr>
              <a:t>urllib</a:t>
            </a:r>
            <a:endParaRPr lang="en-US" sz="1600" b="0" dirty="0">
              <a:solidFill>
                <a:srgbClr val="000000"/>
              </a:solidFill>
              <a:effectLst/>
              <a:latin typeface="Arial" panose="020B0604020202020204" pitchFamily="34" charset="0"/>
              <a:cs typeface="Arial" panose="020B0604020202020204" pitchFamily="34" charset="0"/>
            </a:endParaRPr>
          </a:p>
          <a:p>
            <a:pPr marL="0" indent="0">
              <a:lnSpc>
                <a:spcPts val="1350"/>
              </a:lnSpc>
              <a:buNone/>
            </a:pPr>
            <a:endParaRPr lang="en-US" sz="1600" b="0" dirty="0">
              <a:solidFill>
                <a:srgbClr val="000000"/>
              </a:solidFill>
              <a:effectLst/>
              <a:latin typeface="Arial" panose="020B0604020202020204" pitchFamily="34" charset="0"/>
              <a:cs typeface="Arial" panose="020B0604020202020204" pitchFamily="34" charset="0"/>
            </a:endParaRPr>
          </a:p>
          <a:p>
            <a:pPr marL="0" indent="0">
              <a:lnSpc>
                <a:spcPts val="1350"/>
              </a:lnSpc>
              <a:buNone/>
            </a:pPr>
            <a:r>
              <a:rPr lang="en-US" sz="1600" b="0" dirty="0" err="1">
                <a:solidFill>
                  <a:srgbClr val="000000"/>
                </a:solidFill>
                <a:effectLst/>
                <a:latin typeface="Arial" panose="020B0604020202020204" pitchFamily="34" charset="0"/>
                <a:cs typeface="Arial" panose="020B0604020202020204" pitchFamily="34" charset="0"/>
              </a:rPr>
              <a:t>url</a:t>
            </a:r>
            <a:r>
              <a:rPr lang="en-US" sz="1600" b="0" dirty="0">
                <a:solidFill>
                  <a:srgbClr val="000000"/>
                </a:solidFill>
                <a:effectLst/>
                <a:latin typeface="Arial" panose="020B0604020202020204" pitchFamily="34" charset="0"/>
                <a:cs typeface="Arial" panose="020B0604020202020204" pitchFamily="34" charset="0"/>
              </a:rPr>
              <a:t>, filename = (</a:t>
            </a:r>
            <a:r>
              <a:rPr lang="en-US" sz="1600" b="0" dirty="0">
                <a:solidFill>
                  <a:srgbClr val="A31515"/>
                </a:solidFill>
                <a:effectLst/>
                <a:latin typeface="Arial" panose="020B0604020202020204" pitchFamily="34" charset="0"/>
                <a:cs typeface="Arial" panose="020B0604020202020204" pitchFamily="34" charset="0"/>
              </a:rPr>
              <a:t>"https://</a:t>
            </a:r>
            <a:r>
              <a:rPr lang="en-US" sz="1600" b="0" dirty="0" err="1">
                <a:solidFill>
                  <a:srgbClr val="A31515"/>
                </a:solidFill>
                <a:effectLst/>
                <a:latin typeface="Arial" panose="020B0604020202020204" pitchFamily="34" charset="0"/>
                <a:cs typeface="Arial" panose="020B0604020202020204" pitchFamily="34" charset="0"/>
              </a:rPr>
              <a:t>github.com</a:t>
            </a:r>
            <a:r>
              <a:rPr lang="en-US" sz="1600" b="0" dirty="0">
                <a:solidFill>
                  <a:srgbClr val="A31515"/>
                </a:solidFill>
                <a:effectLst/>
                <a:latin typeface="Arial" panose="020B0604020202020204" pitchFamily="34" charset="0"/>
                <a:cs typeface="Arial" panose="020B0604020202020204" pitchFamily="34" charset="0"/>
              </a:rPr>
              <a:t>/</a:t>
            </a:r>
            <a:r>
              <a:rPr lang="en-US" sz="1600" b="0" dirty="0" err="1">
                <a:solidFill>
                  <a:srgbClr val="A31515"/>
                </a:solidFill>
                <a:effectLst/>
                <a:latin typeface="Arial" panose="020B0604020202020204" pitchFamily="34" charset="0"/>
                <a:cs typeface="Arial" panose="020B0604020202020204" pitchFamily="34" charset="0"/>
              </a:rPr>
              <a:t>pytorch</a:t>
            </a:r>
            <a:r>
              <a:rPr lang="en-US" sz="1600" b="0" dirty="0">
                <a:solidFill>
                  <a:srgbClr val="A31515"/>
                </a:solidFill>
                <a:effectLst/>
                <a:latin typeface="Arial" panose="020B0604020202020204" pitchFamily="34" charset="0"/>
                <a:cs typeface="Arial" panose="020B0604020202020204" pitchFamily="34" charset="0"/>
              </a:rPr>
              <a:t>/hub/raw/master/images/</a:t>
            </a:r>
            <a:r>
              <a:rPr lang="en-US" sz="1600" b="0" dirty="0" err="1">
                <a:solidFill>
                  <a:srgbClr val="A31515"/>
                </a:solidFill>
                <a:effectLst/>
                <a:latin typeface="Arial" panose="020B0604020202020204" pitchFamily="34" charset="0"/>
                <a:cs typeface="Arial" panose="020B0604020202020204" pitchFamily="34" charset="0"/>
              </a:rPr>
              <a:t>dog.jpg</a:t>
            </a:r>
            <a:r>
              <a:rPr lang="en-US" sz="1600" b="0" dirty="0">
                <a:solidFill>
                  <a:srgbClr val="A31515"/>
                </a:solidFill>
                <a:effectLst/>
                <a:latin typeface="Arial" panose="020B0604020202020204" pitchFamily="34" charset="0"/>
                <a:cs typeface="Arial" panose="020B0604020202020204" pitchFamily="34" charset="0"/>
              </a:rPr>
              <a:t>"</a:t>
            </a:r>
            <a:r>
              <a:rPr lang="en-US" sz="1600" b="0" dirty="0">
                <a:solidFill>
                  <a:srgbClr val="000000"/>
                </a:solidFill>
                <a:effectLst/>
                <a:latin typeface="Arial" panose="020B0604020202020204" pitchFamily="34" charset="0"/>
                <a:cs typeface="Arial" panose="020B0604020202020204" pitchFamily="34" charset="0"/>
              </a:rPr>
              <a:t>, </a:t>
            </a:r>
            <a:r>
              <a:rPr lang="en-US" sz="1600" b="0" dirty="0">
                <a:solidFill>
                  <a:srgbClr val="A31515"/>
                </a:solidFill>
                <a:effectLst/>
                <a:latin typeface="Arial" panose="020B0604020202020204" pitchFamily="34" charset="0"/>
                <a:cs typeface="Arial" panose="020B0604020202020204" pitchFamily="34" charset="0"/>
              </a:rPr>
              <a:t>"</a:t>
            </a:r>
            <a:r>
              <a:rPr lang="en-US" sz="1600" b="0" dirty="0" err="1">
                <a:solidFill>
                  <a:srgbClr val="A31515"/>
                </a:solidFill>
                <a:effectLst/>
                <a:latin typeface="Arial" panose="020B0604020202020204" pitchFamily="34" charset="0"/>
                <a:cs typeface="Arial" panose="020B0604020202020204" pitchFamily="34" charset="0"/>
              </a:rPr>
              <a:t>dog.jpg</a:t>
            </a:r>
            <a:r>
              <a:rPr lang="en-US" sz="1600" b="0" dirty="0">
                <a:solidFill>
                  <a:srgbClr val="A31515"/>
                </a:solidFill>
                <a:effectLst/>
                <a:latin typeface="Arial" panose="020B0604020202020204" pitchFamily="34" charset="0"/>
                <a:cs typeface="Arial" panose="020B0604020202020204" pitchFamily="34" charset="0"/>
              </a:rPr>
              <a:t>"</a:t>
            </a:r>
            <a:r>
              <a:rPr lang="en-US" sz="1600" b="0" dirty="0">
                <a:solidFill>
                  <a:srgbClr val="000000"/>
                </a:solidFill>
                <a:effectLst/>
                <a:latin typeface="Arial" panose="020B0604020202020204" pitchFamily="34" charset="0"/>
                <a:cs typeface="Arial" panose="020B0604020202020204" pitchFamily="34" charset="0"/>
              </a:rPr>
              <a:t>)</a:t>
            </a:r>
          </a:p>
          <a:p>
            <a:pPr marL="0" indent="0">
              <a:lnSpc>
                <a:spcPts val="1350"/>
              </a:lnSpc>
              <a:buNone/>
            </a:pPr>
            <a:r>
              <a:rPr lang="en-US" sz="1600" b="0" dirty="0">
                <a:solidFill>
                  <a:srgbClr val="0000FF"/>
                </a:solidFill>
                <a:effectLst/>
                <a:latin typeface="Arial" panose="020B0604020202020204" pitchFamily="34" charset="0"/>
                <a:cs typeface="Arial" panose="020B0604020202020204" pitchFamily="34" charset="0"/>
              </a:rPr>
              <a:t>try</a:t>
            </a:r>
            <a:r>
              <a:rPr lang="en-US" sz="1600" b="0" dirty="0">
                <a:solidFill>
                  <a:srgbClr val="000000"/>
                </a:solidFill>
                <a:effectLst/>
                <a:latin typeface="Arial" panose="020B0604020202020204" pitchFamily="34" charset="0"/>
                <a:cs typeface="Arial" panose="020B0604020202020204" pitchFamily="34" charset="0"/>
              </a:rPr>
              <a:t>: </a:t>
            </a:r>
            <a:r>
              <a:rPr lang="en-US" sz="1600" b="0" dirty="0" err="1">
                <a:solidFill>
                  <a:srgbClr val="000000"/>
                </a:solidFill>
                <a:effectLst/>
                <a:latin typeface="Arial" panose="020B0604020202020204" pitchFamily="34" charset="0"/>
                <a:cs typeface="Arial" panose="020B0604020202020204" pitchFamily="34" charset="0"/>
              </a:rPr>
              <a:t>urllib.URLopener</a:t>
            </a:r>
            <a:r>
              <a:rPr lang="en-US" sz="1600" b="0" dirty="0">
                <a:solidFill>
                  <a:srgbClr val="000000"/>
                </a:solidFill>
                <a:effectLst/>
                <a:latin typeface="Arial" panose="020B0604020202020204" pitchFamily="34" charset="0"/>
                <a:cs typeface="Arial" panose="020B0604020202020204" pitchFamily="34" charset="0"/>
              </a:rPr>
              <a:t>().retrieve(</a:t>
            </a:r>
            <a:r>
              <a:rPr lang="en-US" sz="1600" b="0" dirty="0" err="1">
                <a:solidFill>
                  <a:srgbClr val="000000"/>
                </a:solidFill>
                <a:effectLst/>
                <a:latin typeface="Arial" panose="020B0604020202020204" pitchFamily="34" charset="0"/>
                <a:cs typeface="Arial" panose="020B0604020202020204" pitchFamily="34" charset="0"/>
              </a:rPr>
              <a:t>url</a:t>
            </a:r>
            <a:r>
              <a:rPr lang="en-US" sz="1600" b="0" dirty="0">
                <a:solidFill>
                  <a:srgbClr val="000000"/>
                </a:solidFill>
                <a:effectLst/>
                <a:latin typeface="Arial" panose="020B0604020202020204" pitchFamily="34" charset="0"/>
                <a:cs typeface="Arial" panose="020B0604020202020204" pitchFamily="34" charset="0"/>
              </a:rPr>
              <a:t>, filename)</a:t>
            </a:r>
          </a:p>
          <a:p>
            <a:pPr marL="0" indent="0">
              <a:lnSpc>
                <a:spcPts val="1350"/>
              </a:lnSpc>
              <a:buNone/>
            </a:pPr>
            <a:r>
              <a:rPr lang="en-US" sz="1600" b="0" dirty="0">
                <a:solidFill>
                  <a:srgbClr val="0000FF"/>
                </a:solidFill>
                <a:effectLst/>
                <a:latin typeface="Arial" panose="020B0604020202020204" pitchFamily="34" charset="0"/>
                <a:cs typeface="Arial" panose="020B0604020202020204" pitchFamily="34" charset="0"/>
              </a:rPr>
              <a:t>except</a:t>
            </a:r>
            <a:r>
              <a:rPr lang="en-US" sz="1600" b="0" dirty="0">
                <a:solidFill>
                  <a:srgbClr val="000000"/>
                </a:solidFill>
                <a:effectLst/>
                <a:latin typeface="Arial" panose="020B0604020202020204" pitchFamily="34" charset="0"/>
                <a:cs typeface="Arial" panose="020B0604020202020204" pitchFamily="34" charset="0"/>
              </a:rPr>
              <a:t>: </a:t>
            </a:r>
            <a:r>
              <a:rPr lang="en-US" sz="1600" b="0" dirty="0" err="1">
                <a:solidFill>
                  <a:srgbClr val="000000"/>
                </a:solidFill>
                <a:effectLst/>
                <a:latin typeface="Arial" panose="020B0604020202020204" pitchFamily="34" charset="0"/>
                <a:cs typeface="Arial" panose="020B0604020202020204" pitchFamily="34" charset="0"/>
              </a:rPr>
              <a:t>urllib.request.urlretrieve</a:t>
            </a:r>
            <a:r>
              <a:rPr lang="en-US" sz="1600" b="0" dirty="0">
                <a:solidFill>
                  <a:srgbClr val="000000"/>
                </a:solidFill>
                <a:effectLst/>
                <a:latin typeface="Arial" panose="020B0604020202020204" pitchFamily="34" charset="0"/>
                <a:cs typeface="Arial" panose="020B0604020202020204" pitchFamily="34" charset="0"/>
              </a:rPr>
              <a:t>(</a:t>
            </a:r>
            <a:r>
              <a:rPr lang="en-US" sz="1600" b="0" dirty="0" err="1">
                <a:solidFill>
                  <a:srgbClr val="000000"/>
                </a:solidFill>
                <a:effectLst/>
                <a:latin typeface="Arial" panose="020B0604020202020204" pitchFamily="34" charset="0"/>
                <a:cs typeface="Arial" panose="020B0604020202020204" pitchFamily="34" charset="0"/>
              </a:rPr>
              <a:t>url</a:t>
            </a:r>
            <a:r>
              <a:rPr lang="en-US" sz="1600" b="0" dirty="0">
                <a:solidFill>
                  <a:srgbClr val="000000"/>
                </a:solidFill>
                <a:effectLst/>
                <a:latin typeface="Arial" panose="020B0604020202020204" pitchFamily="34" charset="0"/>
                <a:cs typeface="Arial" panose="020B0604020202020204" pitchFamily="34" charset="0"/>
              </a:rPr>
              <a:t>, filename)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07167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A546F-4F8B-7AAF-2310-44A8B07894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0153DC-AD2C-63A5-52A3-9906B170D7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FEEA5A-ED19-B5E6-EEA0-F13DC09C76CE}"/>
              </a:ext>
            </a:extLst>
          </p:cNvPr>
          <p:cNvSpPr>
            <a:spLocks noGrp="1"/>
          </p:cNvSpPr>
          <p:nvPr>
            <p:ph idx="1"/>
          </p:nvPr>
        </p:nvSpPr>
        <p:spPr/>
        <p:txBody>
          <a:bodyPr>
            <a:normAutofit/>
          </a:bodyPr>
          <a:lstStyle/>
          <a:p>
            <a:pPr marL="0" indent="0">
              <a:lnSpc>
                <a:spcPts val="1350"/>
              </a:lnSpc>
              <a:buNone/>
            </a:pPr>
            <a:r>
              <a:rPr lang="en-US" sz="1400" b="1" dirty="0">
                <a:latin typeface="Arial" panose="020B0604020202020204" pitchFamily="34" charset="0"/>
                <a:cs typeface="Arial" panose="020B0604020202020204" pitchFamily="34" charset="0"/>
              </a:rPr>
              <a:t>Load Model</a:t>
            </a:r>
          </a:p>
          <a:p>
            <a:pPr marL="0" indent="0">
              <a:lnSpc>
                <a:spcPts val="1350"/>
              </a:lnSpc>
              <a:buNone/>
            </a:pPr>
            <a:endParaRPr lang="en-US" sz="1400" b="0" dirty="0">
              <a:solidFill>
                <a:srgbClr val="000000"/>
              </a:solidFill>
              <a:effectLst/>
              <a:latin typeface="Arial" panose="020B0604020202020204" pitchFamily="34" charset="0"/>
              <a:cs typeface="Arial" panose="020B0604020202020204" pitchFamily="34" charset="0"/>
            </a:endParaRPr>
          </a:p>
          <a:p>
            <a:pPr marL="0" indent="0">
              <a:lnSpc>
                <a:spcPts val="1350"/>
              </a:lnSpc>
              <a:buNone/>
            </a:pPr>
            <a:r>
              <a:rPr lang="en-US" sz="1400" b="0" dirty="0">
                <a:solidFill>
                  <a:srgbClr val="000000"/>
                </a:solidFill>
                <a:effectLst/>
                <a:latin typeface="Arial" panose="020B0604020202020204" pitchFamily="34" charset="0"/>
                <a:cs typeface="Arial" panose="020B0604020202020204" pitchFamily="34" charset="0"/>
              </a:rPr>
              <a:t>weights = </a:t>
            </a:r>
            <a:r>
              <a:rPr lang="en-US" sz="1400" b="0" dirty="0" err="1">
                <a:solidFill>
                  <a:srgbClr val="000000"/>
                </a:solidFill>
                <a:effectLst/>
                <a:latin typeface="Arial" panose="020B0604020202020204" pitchFamily="34" charset="0"/>
                <a:cs typeface="Arial" panose="020B0604020202020204" pitchFamily="34" charset="0"/>
              </a:rPr>
              <a:t>os.path.relpath</a:t>
            </a:r>
            <a:r>
              <a:rPr lang="en-US" sz="1400" b="0" dirty="0">
                <a:solidFill>
                  <a:srgbClr val="000000"/>
                </a:solidFill>
                <a:effectLst/>
                <a:latin typeface="Arial" panose="020B0604020202020204" pitchFamily="34" charset="0"/>
                <a:cs typeface="Arial" panose="020B0604020202020204" pitchFamily="34" charset="0"/>
              </a:rPr>
              <a:t>(</a:t>
            </a:r>
            <a:r>
              <a:rPr lang="en-US" sz="1400" b="0" dirty="0">
                <a:solidFill>
                  <a:srgbClr val="A31515"/>
                </a:solidFill>
                <a:effectLst/>
                <a:latin typeface="Arial" panose="020B0604020202020204" pitchFamily="34" charset="0"/>
                <a:cs typeface="Arial" panose="020B0604020202020204" pitchFamily="34" charset="0"/>
              </a:rPr>
              <a:t>'./DenseNet_121.caffemodel’</a:t>
            </a:r>
            <a:r>
              <a:rPr lang="en-US" sz="1400" b="0" dirty="0">
                <a:solidFill>
                  <a:srgbClr val="000000"/>
                </a:solidFill>
                <a:effectLst/>
                <a:latin typeface="Arial" panose="020B0604020202020204" pitchFamily="34" charset="0"/>
                <a:cs typeface="Arial" panose="020B0604020202020204" pitchFamily="34" charset="0"/>
              </a:rPr>
              <a:t>)</a:t>
            </a:r>
          </a:p>
          <a:p>
            <a:pPr marL="0" indent="0">
              <a:lnSpc>
                <a:spcPts val="1350"/>
              </a:lnSpc>
              <a:buNone/>
            </a:pPr>
            <a:r>
              <a:rPr lang="en-US" sz="1400" b="0" dirty="0">
                <a:solidFill>
                  <a:srgbClr val="000000"/>
                </a:solidFill>
                <a:effectLst/>
                <a:latin typeface="Arial" panose="020B0604020202020204" pitchFamily="34" charset="0"/>
                <a:cs typeface="Arial" panose="020B0604020202020204" pitchFamily="34" charset="0"/>
              </a:rPr>
              <a:t>arch = </a:t>
            </a:r>
            <a:r>
              <a:rPr lang="en-US" sz="1400" b="0" dirty="0" err="1">
                <a:solidFill>
                  <a:srgbClr val="000000"/>
                </a:solidFill>
                <a:effectLst/>
                <a:latin typeface="Arial" panose="020B0604020202020204" pitchFamily="34" charset="0"/>
                <a:cs typeface="Arial" panose="020B0604020202020204" pitchFamily="34" charset="0"/>
              </a:rPr>
              <a:t>os.path.relpath</a:t>
            </a:r>
            <a:r>
              <a:rPr lang="en-US" sz="1400" b="0" dirty="0">
                <a:solidFill>
                  <a:srgbClr val="000000"/>
                </a:solidFill>
                <a:effectLst/>
                <a:latin typeface="Arial" panose="020B0604020202020204" pitchFamily="34" charset="0"/>
                <a:cs typeface="Arial" panose="020B0604020202020204" pitchFamily="34" charset="0"/>
              </a:rPr>
              <a:t>(</a:t>
            </a:r>
            <a:r>
              <a:rPr lang="en-US" sz="1400" b="0" dirty="0">
                <a:solidFill>
                  <a:srgbClr val="A31515"/>
                </a:solidFill>
                <a:effectLst/>
                <a:latin typeface="Arial" panose="020B0604020202020204" pitchFamily="34" charset="0"/>
                <a:cs typeface="Arial" panose="020B0604020202020204" pitchFamily="34" charset="0"/>
              </a:rPr>
              <a:t>'./DenseNet_121.prototxt’</a:t>
            </a:r>
            <a:r>
              <a:rPr lang="en-US" sz="1400" b="0" dirty="0">
                <a:solidFill>
                  <a:srgbClr val="000000"/>
                </a:solidFill>
                <a:effectLst/>
                <a:latin typeface="Arial" panose="020B0604020202020204" pitchFamily="34" charset="0"/>
                <a:cs typeface="Arial" panose="020B0604020202020204" pitchFamily="34" charset="0"/>
              </a:rPr>
              <a:t>)</a:t>
            </a:r>
            <a:br>
              <a:rPr lang="en-US" sz="1400" b="0" dirty="0">
                <a:solidFill>
                  <a:srgbClr val="000000"/>
                </a:solidFill>
                <a:effectLst/>
                <a:latin typeface="Arial" panose="020B0604020202020204" pitchFamily="34" charset="0"/>
                <a:cs typeface="Arial" panose="020B0604020202020204" pitchFamily="34" charset="0"/>
              </a:rPr>
            </a:br>
            <a:endParaRPr lang="en-US" sz="1400" b="0" dirty="0">
              <a:solidFill>
                <a:srgbClr val="000000"/>
              </a:solidFill>
              <a:effectLst/>
              <a:latin typeface="Arial" panose="020B0604020202020204" pitchFamily="34" charset="0"/>
              <a:cs typeface="Arial" panose="020B0604020202020204" pitchFamily="34" charset="0"/>
            </a:endParaRPr>
          </a:p>
          <a:p>
            <a:pPr marL="0" indent="0">
              <a:lnSpc>
                <a:spcPts val="1350"/>
              </a:lnSpc>
              <a:buNone/>
            </a:pPr>
            <a:r>
              <a:rPr lang="en-US" sz="1400" b="0" dirty="0">
                <a:solidFill>
                  <a:srgbClr val="000000"/>
                </a:solidFill>
                <a:effectLst/>
                <a:latin typeface="Arial" panose="020B0604020202020204" pitchFamily="34" charset="0"/>
                <a:cs typeface="Arial" panose="020B0604020202020204" pitchFamily="34" charset="0"/>
              </a:rPr>
              <a:t>net = cv2.dnn.readNetFromCaffe(</a:t>
            </a:r>
            <a:r>
              <a:rPr lang="en-US" sz="1400" b="0" dirty="0" err="1">
                <a:solidFill>
                  <a:srgbClr val="000000"/>
                </a:solidFill>
                <a:effectLst/>
                <a:latin typeface="Arial" panose="020B0604020202020204" pitchFamily="34" charset="0"/>
                <a:cs typeface="Arial" panose="020B0604020202020204" pitchFamily="34" charset="0"/>
              </a:rPr>
              <a:t>arch,weights</a:t>
            </a:r>
            <a:r>
              <a:rPr lang="en-US" sz="1400" b="0" dirty="0">
                <a:solidFill>
                  <a:srgbClr val="000000"/>
                </a:solidFill>
                <a:effectLst/>
                <a:latin typeface="Arial" panose="020B0604020202020204" pitchFamily="34" charset="0"/>
                <a:cs typeface="Arial" panose="020B0604020202020204" pitchFamily="34" charset="0"/>
              </a:rPr>
              <a:t>)</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Preprocessing</a:t>
            </a:r>
          </a:p>
          <a:p>
            <a:pPr marL="0" indent="0">
              <a:buNone/>
            </a:pPr>
            <a:r>
              <a:rPr lang="en-US" sz="1400" b="0" dirty="0">
                <a:solidFill>
                  <a:srgbClr val="000000"/>
                </a:solidFill>
                <a:effectLst/>
                <a:latin typeface="Arial" panose="020B0604020202020204" pitchFamily="34" charset="0"/>
                <a:cs typeface="Arial" panose="020B0604020202020204" pitchFamily="34" charset="0"/>
              </a:rPr>
              <a:t>blob = cv2.dnn.blobFromImage(img,</a:t>
            </a:r>
            <a:r>
              <a:rPr lang="en-US" sz="1400" b="0" dirty="0">
                <a:solidFill>
                  <a:srgbClr val="098658"/>
                </a:solidFill>
                <a:effectLst/>
                <a:latin typeface="Arial" panose="020B0604020202020204" pitchFamily="34" charset="0"/>
                <a:cs typeface="Arial" panose="020B0604020202020204" pitchFamily="34" charset="0"/>
              </a:rPr>
              <a:t>1</a:t>
            </a:r>
            <a:r>
              <a:rPr lang="en-US" sz="1400" b="0" dirty="0">
                <a:solidFill>
                  <a:srgbClr val="000000"/>
                </a:solidFill>
                <a:effectLst/>
                <a:latin typeface="Arial" panose="020B0604020202020204" pitchFamily="34" charset="0"/>
                <a:cs typeface="Arial" panose="020B0604020202020204" pitchFamily="34" charset="0"/>
              </a:rPr>
              <a:t>/</a:t>
            </a:r>
            <a:r>
              <a:rPr lang="en-US" sz="1400" b="0" dirty="0">
                <a:solidFill>
                  <a:srgbClr val="098658"/>
                </a:solidFill>
                <a:effectLst/>
                <a:latin typeface="Arial" panose="020B0604020202020204" pitchFamily="34" charset="0"/>
                <a:cs typeface="Arial" panose="020B0604020202020204" pitchFamily="34" charset="0"/>
              </a:rPr>
              <a:t>255</a:t>
            </a:r>
            <a:r>
              <a:rPr lang="en-US" sz="1400" b="0" dirty="0">
                <a:solidFill>
                  <a:srgbClr val="000000"/>
                </a:solidFill>
                <a:effectLst/>
                <a:latin typeface="Arial" panose="020B0604020202020204" pitchFamily="34" charset="0"/>
                <a:cs typeface="Arial" panose="020B0604020202020204" pitchFamily="34" charset="0"/>
              </a:rPr>
              <a:t>,(</a:t>
            </a:r>
            <a:r>
              <a:rPr lang="en-US" sz="1400" b="0" dirty="0">
                <a:solidFill>
                  <a:srgbClr val="098658"/>
                </a:solidFill>
                <a:effectLst/>
                <a:latin typeface="Arial" panose="020B0604020202020204" pitchFamily="34" charset="0"/>
                <a:cs typeface="Arial" panose="020B0604020202020204" pitchFamily="34" charset="0"/>
              </a:rPr>
              <a:t>224</a:t>
            </a:r>
            <a:r>
              <a:rPr lang="en-US" sz="1400" b="0" dirty="0">
                <a:solidFill>
                  <a:srgbClr val="000000"/>
                </a:solidFill>
                <a:effectLst/>
                <a:latin typeface="Arial" panose="020B0604020202020204" pitchFamily="34" charset="0"/>
                <a:cs typeface="Arial" panose="020B0604020202020204" pitchFamily="34" charset="0"/>
              </a:rPr>
              <a:t>,</a:t>
            </a:r>
            <a:r>
              <a:rPr lang="en-US" sz="1400" b="0" dirty="0">
                <a:solidFill>
                  <a:srgbClr val="098658"/>
                </a:solidFill>
                <a:effectLst/>
                <a:latin typeface="Arial" panose="020B0604020202020204" pitchFamily="34" charset="0"/>
                <a:cs typeface="Arial" panose="020B0604020202020204" pitchFamily="34" charset="0"/>
              </a:rPr>
              <a:t>224</a:t>
            </a:r>
            <a:r>
              <a:rPr lang="en-US" sz="1400" b="0" dirty="0">
                <a:solidFill>
                  <a:srgbClr val="000000"/>
                </a:solidFill>
                <a:effectLst/>
                <a:latin typeface="Arial" panose="020B0604020202020204" pitchFamily="34" charset="0"/>
                <a:cs typeface="Arial" panose="020B0604020202020204" pitchFamily="34" charset="0"/>
              </a:rPr>
              <a:t>),(</a:t>
            </a:r>
            <a:r>
              <a:rPr lang="en-US" sz="1400" b="0" dirty="0">
                <a:solidFill>
                  <a:srgbClr val="098658"/>
                </a:solidFill>
                <a:effectLst/>
                <a:latin typeface="Arial" panose="020B0604020202020204" pitchFamily="34" charset="0"/>
                <a:cs typeface="Arial" panose="020B0604020202020204" pitchFamily="34" charset="0"/>
              </a:rPr>
              <a:t>103.94</a:t>
            </a:r>
            <a:r>
              <a:rPr lang="en-US" sz="1400" b="0" dirty="0">
                <a:solidFill>
                  <a:srgbClr val="000000"/>
                </a:solidFill>
                <a:effectLst/>
                <a:latin typeface="Arial" panose="020B0604020202020204" pitchFamily="34" charset="0"/>
                <a:cs typeface="Arial" panose="020B0604020202020204" pitchFamily="34" charset="0"/>
              </a:rPr>
              <a:t>,</a:t>
            </a:r>
            <a:r>
              <a:rPr lang="en-US" sz="1400" b="0" dirty="0">
                <a:solidFill>
                  <a:srgbClr val="098658"/>
                </a:solidFill>
                <a:effectLst/>
                <a:latin typeface="Arial" panose="020B0604020202020204" pitchFamily="34" charset="0"/>
                <a:cs typeface="Arial" panose="020B0604020202020204" pitchFamily="34" charset="0"/>
              </a:rPr>
              <a:t>116.78</a:t>
            </a:r>
            <a:r>
              <a:rPr lang="en-US" sz="1400" b="0" dirty="0">
                <a:solidFill>
                  <a:srgbClr val="000000"/>
                </a:solidFill>
                <a:effectLst/>
                <a:latin typeface="Arial" panose="020B0604020202020204" pitchFamily="34" charset="0"/>
                <a:cs typeface="Arial" panose="020B0604020202020204" pitchFamily="34" charset="0"/>
              </a:rPr>
              <a:t>,</a:t>
            </a:r>
            <a:r>
              <a:rPr lang="en-US" sz="1400" b="0" dirty="0">
                <a:solidFill>
                  <a:srgbClr val="098658"/>
                </a:solidFill>
                <a:effectLst/>
                <a:latin typeface="Arial" panose="020B0604020202020204" pitchFamily="34" charset="0"/>
                <a:cs typeface="Arial" panose="020B0604020202020204" pitchFamily="34" charset="0"/>
              </a:rPr>
              <a:t>123.68</a:t>
            </a:r>
            <a:r>
              <a:rPr lang="en-US" sz="1400" b="0" dirty="0">
                <a:solidFill>
                  <a:srgbClr val="000000"/>
                </a:solidFill>
                <a:effectLst/>
                <a:latin typeface="Arial" panose="020B0604020202020204" pitchFamily="34" charset="0"/>
                <a:cs typeface="Arial" panose="020B0604020202020204" pitchFamily="34" charset="0"/>
              </a:rPr>
              <a:t>))</a:t>
            </a:r>
          </a:p>
          <a:p>
            <a:pPr marL="0" indent="0">
              <a:buNone/>
            </a:pPr>
            <a:endParaRPr lang="en-US" sz="1400" dirty="0">
              <a:solidFill>
                <a:srgbClr val="000000"/>
              </a:solidFill>
              <a:latin typeface="Arial" panose="020B0604020202020204" pitchFamily="34" charset="0"/>
              <a:cs typeface="Arial" panose="020B0604020202020204" pitchFamily="34" charset="0"/>
            </a:endParaRPr>
          </a:p>
          <a:p>
            <a:pPr marL="0" indent="0">
              <a:buNone/>
            </a:pPr>
            <a:r>
              <a:rPr lang="en-US" sz="1400" dirty="0">
                <a:solidFill>
                  <a:srgbClr val="000000"/>
                </a:solidFill>
                <a:latin typeface="Arial" panose="020B0604020202020204" pitchFamily="34" charset="0"/>
                <a:cs typeface="Arial" panose="020B0604020202020204" pitchFamily="34" charset="0"/>
              </a:rPr>
              <a:t>	These numbers come from reading the ReadMe from DenseNet121 and are the image size and range that it expects for 	inputs</a:t>
            </a:r>
            <a:endParaRPr lang="en-US" sz="1400" b="0" dirty="0">
              <a:solidFill>
                <a:srgbClr val="000000"/>
              </a:solidFill>
              <a:effectLst/>
              <a:latin typeface="Arial" panose="020B0604020202020204" pitchFamily="34" charset="0"/>
              <a:cs typeface="Arial" panose="020B0604020202020204" pitchFamily="34" charset="0"/>
            </a:endParaRPr>
          </a:p>
          <a:p>
            <a:pPr marL="0" indent="0">
              <a:buNone/>
            </a:pPr>
            <a:endParaRPr lang="en-US" sz="1400" b="0" dirty="0">
              <a:solidFill>
                <a:srgbClr val="000000"/>
              </a:solidFill>
              <a:effectLst/>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a:p>
            <a:pPr marL="0" indent="0">
              <a:buNone/>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7802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AA33A-3196-8637-2427-4100E2A26A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7F05B7-304A-B8FD-8567-D4B153EDAEE9}"/>
              </a:ext>
            </a:extLst>
          </p:cNvPr>
          <p:cNvSpPr>
            <a:spLocks noGrp="1"/>
          </p:cNvSpPr>
          <p:nvPr>
            <p:ph idx="1"/>
          </p:nvPr>
        </p:nvSpPr>
        <p:spPr>
          <a:xfrm>
            <a:off x="523407" y="386569"/>
            <a:ext cx="10515600" cy="4351338"/>
          </a:xfrm>
        </p:spPr>
        <p:txBody>
          <a:bodyPr>
            <a:normAutofit/>
          </a:bodyPr>
          <a:lstStyle/>
          <a:p>
            <a:pPr marL="0" indent="0">
              <a:lnSpc>
                <a:spcPts val="1350"/>
              </a:lnSpc>
              <a:buNone/>
            </a:pPr>
            <a:r>
              <a:rPr lang="en-US" sz="1800" b="1" dirty="0">
                <a:latin typeface="Arial" panose="020B0604020202020204" pitchFamily="34" charset="0"/>
                <a:cs typeface="Arial" panose="020B0604020202020204" pitchFamily="34" charset="0"/>
              </a:rPr>
              <a:t>Set data for </a:t>
            </a:r>
            <a:r>
              <a:rPr lang="en-US" sz="1800" b="1" dirty="0" err="1">
                <a:latin typeface="Arial" panose="020B0604020202020204" pitchFamily="34" charset="0"/>
                <a:cs typeface="Arial" panose="020B0604020202020204" pitchFamily="34" charset="0"/>
              </a:rPr>
              <a:t>classifer</a:t>
            </a:r>
            <a:r>
              <a:rPr lang="en-US" sz="1800" b="1" dirty="0">
                <a:latin typeface="Arial" panose="020B0604020202020204" pitchFamily="34" charset="0"/>
                <a:cs typeface="Arial" panose="020B0604020202020204" pitchFamily="34" charset="0"/>
              </a:rPr>
              <a:t> model </a:t>
            </a:r>
          </a:p>
          <a:p>
            <a:pPr marL="0" indent="0">
              <a:lnSpc>
                <a:spcPts val="1350"/>
              </a:lnSpc>
              <a:buNone/>
            </a:pPr>
            <a:endParaRPr lang="en-US" sz="1800" b="0" dirty="0">
              <a:solidFill>
                <a:srgbClr val="000000"/>
              </a:solidFill>
              <a:effectLst/>
              <a:latin typeface="Arial" panose="020B0604020202020204" pitchFamily="34" charset="0"/>
              <a:cs typeface="Arial" panose="020B0604020202020204" pitchFamily="34" charset="0"/>
            </a:endParaRPr>
          </a:p>
          <a:p>
            <a:pPr marL="0" indent="0">
              <a:lnSpc>
                <a:spcPts val="1350"/>
              </a:lnSpc>
              <a:buNone/>
            </a:pPr>
            <a:r>
              <a:rPr lang="en-US" sz="1800" b="0" dirty="0" err="1">
                <a:solidFill>
                  <a:srgbClr val="000000"/>
                </a:solidFill>
                <a:effectLst/>
                <a:latin typeface="Arial" panose="020B0604020202020204" pitchFamily="34" charset="0"/>
                <a:cs typeface="Arial" panose="020B0604020202020204" pitchFamily="34" charset="0"/>
              </a:rPr>
              <a:t>net.setInput</a:t>
            </a:r>
            <a:r>
              <a:rPr lang="en-US" sz="1800" b="0" dirty="0">
                <a:solidFill>
                  <a:srgbClr val="000000"/>
                </a:solidFill>
                <a:effectLst/>
                <a:latin typeface="Arial" panose="020B0604020202020204" pitchFamily="34" charset="0"/>
                <a:cs typeface="Arial" panose="020B0604020202020204" pitchFamily="34" charset="0"/>
              </a:rPr>
              <a:t>(blob)</a:t>
            </a:r>
          </a:p>
          <a:p>
            <a:pPr marL="0" indent="0">
              <a:buNone/>
            </a:pPr>
            <a:endParaRPr lang="en-US" sz="1800" dirty="0">
              <a:latin typeface="Arial" panose="020B0604020202020204" pitchFamily="34" charset="0"/>
              <a:cs typeface="Arial" panose="020B0604020202020204" pitchFamily="34" charset="0"/>
            </a:endParaRPr>
          </a:p>
          <a:p>
            <a:pPr marL="0" indent="0">
              <a:buNone/>
            </a:pPr>
            <a:r>
              <a:rPr lang="en-US" sz="1800" dirty="0">
                <a:latin typeface="Arial" panose="020B0604020202020204" pitchFamily="34" charset="0"/>
                <a:cs typeface="Arial" panose="020B0604020202020204" pitchFamily="34" charset="0"/>
              </a:rPr>
              <a:t>Optional</a:t>
            </a:r>
          </a:p>
          <a:p>
            <a:pPr marL="0" indent="0">
              <a:buNone/>
            </a:pPr>
            <a:r>
              <a:rPr lang="en-US" sz="1800" i="0" u="none" strike="noStrike" dirty="0" err="1">
                <a:solidFill>
                  <a:srgbClr val="1E1E1E"/>
                </a:solidFill>
                <a:effectLst/>
                <a:latin typeface="Arial" panose="020B0604020202020204" pitchFamily="34" charset="0"/>
                <a:cs typeface="Arial" panose="020B0604020202020204" pitchFamily="34" charset="0"/>
              </a:rPr>
              <a:t>net.setPreferableBackend</a:t>
            </a:r>
            <a:r>
              <a:rPr lang="en-US" sz="1800" i="0" u="none" strike="noStrike" dirty="0">
                <a:solidFill>
                  <a:srgbClr val="1E1E1E"/>
                </a:solidFill>
                <a:effectLst/>
                <a:latin typeface="Arial" panose="020B0604020202020204" pitchFamily="34" charset="0"/>
                <a:cs typeface="Arial" panose="020B0604020202020204" pitchFamily="34" charset="0"/>
              </a:rPr>
              <a:t>(cv2.dnn.DNN_BACKEND_CUDA)</a:t>
            </a:r>
            <a:br>
              <a:rPr lang="en-US" sz="1800" dirty="0">
                <a:latin typeface="Arial" panose="020B0604020202020204" pitchFamily="34" charset="0"/>
                <a:cs typeface="Arial" panose="020B0604020202020204" pitchFamily="34" charset="0"/>
              </a:rPr>
            </a:br>
            <a:r>
              <a:rPr lang="en-US" sz="1800" i="0" u="none" strike="noStrike" dirty="0" err="1">
                <a:solidFill>
                  <a:srgbClr val="1E1E1E"/>
                </a:solidFill>
                <a:effectLst/>
                <a:latin typeface="Arial" panose="020B0604020202020204" pitchFamily="34" charset="0"/>
                <a:cs typeface="Arial" panose="020B0604020202020204" pitchFamily="34" charset="0"/>
              </a:rPr>
              <a:t>net.setPreferableTarget</a:t>
            </a:r>
            <a:r>
              <a:rPr lang="en-US" sz="1800" i="0" u="none" strike="noStrike" dirty="0">
                <a:solidFill>
                  <a:srgbClr val="1E1E1E"/>
                </a:solidFill>
                <a:effectLst/>
                <a:latin typeface="Arial" panose="020B0604020202020204" pitchFamily="34" charset="0"/>
                <a:cs typeface="Arial" panose="020B0604020202020204" pitchFamily="34" charset="0"/>
              </a:rPr>
              <a:t>(cv2.dnn.DNN_TARGET_CUDA)</a:t>
            </a:r>
            <a:endParaRPr lang="en-US" sz="1800" dirty="0">
              <a:latin typeface="Arial" panose="020B0604020202020204" pitchFamily="34" charset="0"/>
              <a:cs typeface="Arial" panose="020B0604020202020204" pitchFamily="34" charset="0"/>
            </a:endParaRPr>
          </a:p>
          <a:p>
            <a:pPr marL="0" indent="0">
              <a:buNone/>
            </a:pPr>
            <a:endParaRPr lang="en-US" sz="1800" b="0" dirty="0">
              <a:solidFill>
                <a:srgbClr val="000000"/>
              </a:solidFill>
              <a:effectLst/>
              <a:latin typeface="Arial" panose="020B0604020202020204" pitchFamily="34" charset="0"/>
              <a:cs typeface="Arial" panose="020B0604020202020204" pitchFamily="34" charset="0"/>
            </a:endParaRPr>
          </a:p>
          <a:p>
            <a:pPr marL="0" indent="0">
              <a:buNone/>
            </a:pPr>
            <a:r>
              <a:rPr lang="en-US" sz="1800" b="1" dirty="0">
                <a:latin typeface="Arial" panose="020B0604020202020204" pitchFamily="34" charset="0"/>
                <a:cs typeface="Arial" panose="020B0604020202020204" pitchFamily="34" charset="0"/>
              </a:rPr>
              <a:t>The actual run command</a:t>
            </a:r>
          </a:p>
          <a:p>
            <a:pPr marL="0" indent="0">
              <a:buNone/>
            </a:pPr>
            <a:r>
              <a:rPr lang="en-US" sz="1800" b="0" i="0" dirty="0">
                <a:effectLst/>
                <a:latin typeface="Arial" panose="020B0604020202020204" pitchFamily="34" charset="0"/>
                <a:cs typeface="Arial" panose="020B0604020202020204" pitchFamily="34" charset="0"/>
              </a:rPr>
              <a:t>outputs = </a:t>
            </a:r>
            <a:r>
              <a:rPr lang="en-US" sz="1800" b="0" i="0" dirty="0" err="1">
                <a:effectLst/>
                <a:latin typeface="Arial" panose="020B0604020202020204" pitchFamily="34" charset="0"/>
                <a:cs typeface="Arial" panose="020B0604020202020204" pitchFamily="34" charset="0"/>
              </a:rPr>
              <a:t>model.forward</a:t>
            </a:r>
            <a:r>
              <a:rPr lang="en-US" sz="1800" b="0" i="0" dirty="0">
                <a:effectLst/>
                <a:latin typeface="Arial" panose="020B0604020202020204" pitchFamily="34" charset="0"/>
                <a:cs typeface="Arial" panose="020B0604020202020204" pitchFamily="34" charset="0"/>
              </a:rPr>
              <a:t>()</a:t>
            </a:r>
          </a:p>
          <a:p>
            <a:pPr marL="0" indent="0">
              <a:buNone/>
            </a:pPr>
            <a:endParaRPr 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8F5182C5-13DC-9D0E-E9E8-C29107A35A1E}"/>
              </a:ext>
            </a:extLst>
          </p:cNvPr>
          <p:cNvSpPr txBox="1"/>
          <p:nvPr/>
        </p:nvSpPr>
        <p:spPr>
          <a:xfrm>
            <a:off x="1888761" y="4091576"/>
            <a:ext cx="9150246" cy="1200329"/>
          </a:xfrm>
          <a:prstGeom prst="rect">
            <a:avLst/>
          </a:prstGeom>
          <a:noFill/>
        </p:spPr>
        <p:txBody>
          <a:bodyPr wrap="square" rtlCol="0">
            <a:spAutoFit/>
          </a:bodyPr>
          <a:lstStyle/>
          <a:p>
            <a:r>
              <a:rPr lang="en-US" dirty="0"/>
              <a:t>Classifiers: The outputs will depend on the model being used.  For classifier models (like </a:t>
            </a:r>
            <a:r>
              <a:rPr lang="en-US" dirty="0" err="1"/>
              <a:t>DenseNet</a:t>
            </a:r>
            <a:r>
              <a:rPr lang="en-US" dirty="0"/>
              <a:t>), this will be a vector of the classification scores for the 1000 possible classes</a:t>
            </a:r>
          </a:p>
          <a:p>
            <a:endParaRPr lang="en-US" dirty="0"/>
          </a:p>
          <a:p>
            <a:endParaRPr lang="en-US" dirty="0"/>
          </a:p>
        </p:txBody>
      </p:sp>
    </p:spTree>
    <p:extLst>
      <p:ext uri="{BB962C8B-B14F-4D97-AF65-F5344CB8AC3E}">
        <p14:creationId xmlns:p14="http://schemas.microsoft.com/office/powerpoint/2010/main" val="2267892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F400-2532-2930-2EAC-7EAC57642B91}"/>
              </a:ext>
            </a:extLst>
          </p:cNvPr>
          <p:cNvSpPr>
            <a:spLocks noGrp="1"/>
          </p:cNvSpPr>
          <p:nvPr>
            <p:ph type="title"/>
          </p:nvPr>
        </p:nvSpPr>
        <p:spPr/>
        <p:txBody>
          <a:bodyPr/>
          <a:lstStyle/>
          <a:p>
            <a:r>
              <a:rPr lang="en-US" dirty="0" err="1"/>
              <a:t>Softmax</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FE83A3-955C-42E2-F8BF-9142253DD9AA}"/>
                  </a:ext>
                </a:extLst>
              </p:cNvPr>
              <p:cNvSpPr>
                <a:spLocks noGrp="1"/>
              </p:cNvSpPr>
              <p:nvPr>
                <p:ph idx="1"/>
              </p:nvPr>
            </p:nvSpPr>
            <p:spPr>
              <a:xfrm>
                <a:off x="838200" y="1915566"/>
                <a:ext cx="10515600" cy="4351338"/>
              </a:xfrm>
            </p:spPr>
            <p:txBody>
              <a:bodyPr/>
              <a:lstStyle/>
              <a:p>
                <a:pPr marL="0" indent="0">
                  <a:buNone/>
                </a:pPr>
                <a:r>
                  <a:rPr lang="en-US" dirty="0"/>
                  <a:t>Prob</a:t>
                </a:r>
                <a:r>
                  <a:rPr lang="en-US" baseline="-25000" dirty="0" err="1"/>
                  <a:t>i</a:t>
                </a:r>
                <a:r>
                  <a:rPr lang="en-US" dirty="0"/>
                  <a:t> =</a:t>
                </a:r>
                <a14:m>
                  <m:oMath xmlns:m="http://schemas.openxmlformats.org/officeDocument/2006/math">
                    <m:f>
                      <m:fPr>
                        <m:ctrlPr>
                          <a:rPr lang="en-US" i="1" smtClean="0">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𝑐𝑙𝑎𝑠𝑠</m:t>
                                    </m:r>
                                    <m:r>
                                      <a:rPr lang="en-US" b="0" i="1" smtClean="0">
                                        <a:latin typeface="Cambria Math" panose="02040503050406030204" pitchFamily="18" charset="0"/>
                                      </a:rPr>
                                      <m:t>_</m:t>
                                    </m:r>
                                    <m:r>
                                      <a:rPr lang="en-US" b="0" i="1" smtClean="0">
                                        <a:latin typeface="Cambria Math" panose="02040503050406030204" pitchFamily="18" charset="0"/>
                                      </a:rPr>
                                      <m:t>𝑣𝑎𝑙𝑢𝑒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𝑐𝑙𝑎𝑠𝑠</m:t>
                                </m:r>
                                <m:r>
                                  <a:rPr lang="en-US" b="0" i="1" smtClean="0">
                                    <a:latin typeface="Cambria Math" panose="02040503050406030204" pitchFamily="18" charset="0"/>
                                  </a:rPr>
                                  <m:t>_</m:t>
                                </m:r>
                                <m:r>
                                  <a:rPr lang="en-US" b="0" i="1" smtClean="0">
                                    <a:latin typeface="Cambria Math" panose="02040503050406030204" pitchFamily="18" charset="0"/>
                                  </a:rPr>
                                  <m:t>𝑣𝑎𝑙𝑢𝑒</m:t>
                                </m:r>
                              </m:e>
                            </m:d>
                            <m:r>
                              <a:rPr lang="en-US" b="0" i="1" smtClean="0">
                                <a:latin typeface="Cambria Math" panose="02040503050406030204" pitchFamily="18" charset="0"/>
                              </a:rPr>
                              <m:t>)</m:t>
                            </m:r>
                          </m:sup>
                        </m:sSup>
                      </m:num>
                      <m:den>
                        <m:nary>
                          <m:naryPr>
                            <m:chr m:val="∑"/>
                            <m:subHide m:val="on"/>
                            <m:supHide m:val="on"/>
                            <m:ctrlPr>
                              <a:rPr lang="en-US" i="1" smtClean="0">
                                <a:latin typeface="Cambria Math" panose="02040503050406030204" pitchFamily="18" charset="0"/>
                              </a:rPr>
                            </m:ctrlPr>
                          </m:naryPr>
                          <m:sub/>
                          <m:sup/>
                          <m:e>
                            <m:sSup>
                              <m:sSupPr>
                                <m:ctrlPr>
                                  <a:rPr lang="en-US" i="1">
                                    <a:latin typeface="Cambria Math" panose="02040503050406030204" pitchFamily="18" charset="0"/>
                                  </a:rPr>
                                </m:ctrlPr>
                              </m:sSupPr>
                              <m:e>
                                <m:r>
                                  <a:rPr lang="en-US" i="1">
                                    <a:latin typeface="Cambria Math" panose="02040503050406030204" pitchFamily="18" charset="0"/>
                                  </a:rPr>
                                  <m:t>𝑒</m:t>
                                </m:r>
                              </m:e>
                              <m: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𝑐𝑙𝑎𝑠𝑠</m:t>
                                        </m:r>
                                        <m:r>
                                          <a:rPr lang="en-US" i="1">
                                            <a:latin typeface="Cambria Math" panose="02040503050406030204" pitchFamily="18" charset="0"/>
                                          </a:rPr>
                                          <m:t>_</m:t>
                                        </m:r>
                                        <m:r>
                                          <a:rPr lang="en-US" i="1">
                                            <a:latin typeface="Cambria Math" panose="02040503050406030204" pitchFamily="18" charset="0"/>
                                          </a:rPr>
                                          <m:t>𝑣𝑎𝑙𝑢𝑒</m:t>
                                        </m:r>
                                      </m:e>
                                      <m:sub>
                                        <m:r>
                                          <a:rPr lang="en-US" i="1">
                                            <a:latin typeface="Cambria Math" panose="02040503050406030204" pitchFamily="18" charset="0"/>
                                          </a:rPr>
                                          <m:t>𝑖</m:t>
                                        </m:r>
                                      </m:sub>
                                    </m:sSub>
                                    <m:r>
                                      <a:rPr lang="en-US" i="1">
                                        <a:latin typeface="Cambria Math" panose="02040503050406030204" pitchFamily="18" charset="0"/>
                                      </a:rPr>
                                      <m:t>−</m:t>
                                    </m:r>
                                    <m:r>
                                      <m:rPr>
                                        <m:sty m:val="p"/>
                                      </m:rPr>
                                      <a:rPr lang="en-US">
                                        <a:latin typeface="Cambria Math" panose="02040503050406030204" pitchFamily="18" charset="0"/>
                                      </a:rPr>
                                      <m:t>max</m:t>
                                    </m:r>
                                    <m:r>
                                      <a:rPr lang="en-US" i="1">
                                        <a:latin typeface="Cambria Math" panose="02040503050406030204" pitchFamily="18" charset="0"/>
                                      </a:rPr>
                                      <m:t>⁡(</m:t>
                                    </m:r>
                                    <m:r>
                                      <a:rPr lang="en-US" i="1">
                                        <a:latin typeface="Cambria Math" panose="02040503050406030204" pitchFamily="18" charset="0"/>
                                      </a:rPr>
                                      <m:t>𝑐𝑙𝑎𝑠𝑠</m:t>
                                    </m:r>
                                    <m:r>
                                      <a:rPr lang="en-US" i="1">
                                        <a:latin typeface="Cambria Math" panose="02040503050406030204" pitchFamily="18" charset="0"/>
                                      </a:rPr>
                                      <m:t>_</m:t>
                                    </m:r>
                                    <m:r>
                                      <a:rPr lang="en-US" i="1">
                                        <a:latin typeface="Cambria Math" panose="02040503050406030204" pitchFamily="18" charset="0"/>
                                      </a:rPr>
                                      <m:t>𝑣𝑎𝑙𝑢𝑒</m:t>
                                    </m:r>
                                  </m:e>
                                </m:d>
                                <m:r>
                                  <a:rPr lang="en-US" i="1">
                                    <a:latin typeface="Cambria Math" panose="02040503050406030204" pitchFamily="18" charset="0"/>
                                  </a:rPr>
                                  <m:t>)</m:t>
                                </m:r>
                              </m:sup>
                            </m:sSup>
                          </m:e>
                        </m:nary>
                      </m:den>
                    </m:f>
                  </m:oMath>
                </a14:m>
                <a:endParaRPr lang="en-US" dirty="0"/>
              </a:p>
            </p:txBody>
          </p:sp>
        </mc:Choice>
        <mc:Fallback>
          <p:sp>
            <p:nvSpPr>
              <p:cNvPr id="3" name="Content Placeholder 2">
                <a:extLst>
                  <a:ext uri="{FF2B5EF4-FFF2-40B4-BE49-F238E27FC236}">
                    <a16:creationId xmlns:a16="http://schemas.microsoft.com/office/drawing/2014/main" id="{99FE83A3-955C-42E2-F8BF-9142253DD9AA}"/>
                  </a:ext>
                </a:extLst>
              </p:cNvPr>
              <p:cNvSpPr>
                <a:spLocks noGrp="1" noRot="1" noChangeAspect="1" noMove="1" noResize="1" noEditPoints="1" noAdjustHandles="1" noChangeArrowheads="1" noChangeShapeType="1" noTextEdit="1"/>
              </p:cNvSpPr>
              <p:nvPr>
                <p:ph idx="1"/>
              </p:nvPr>
            </p:nvSpPr>
            <p:spPr>
              <a:xfrm>
                <a:off x="838200" y="1915566"/>
                <a:ext cx="10515600" cy="4351338"/>
              </a:xfrm>
              <a:blipFill>
                <a:blip r:embed="rId2"/>
                <a:stretch>
                  <a:fillRect l="-1206"/>
                </a:stretch>
              </a:blipFill>
            </p:spPr>
            <p:txBody>
              <a:bodyPr/>
              <a:lstStyle/>
              <a:p>
                <a:r>
                  <a:rPr lang="en-US">
                    <a:noFill/>
                  </a:rPr>
                  <a:t> </a:t>
                </a:r>
              </a:p>
            </p:txBody>
          </p:sp>
        </mc:Fallback>
      </mc:AlternateContent>
      <p:pic>
        <p:nvPicPr>
          <p:cNvPr id="11" name="Picture 10" descr="A white dog sitting on grass&#10;&#10;Description automatically generated">
            <a:extLst>
              <a:ext uri="{FF2B5EF4-FFF2-40B4-BE49-F238E27FC236}">
                <a16:creationId xmlns:a16="http://schemas.microsoft.com/office/drawing/2014/main" id="{F61F2AC4-BD45-4A99-5C00-4504DDDE119E}"/>
              </a:ext>
            </a:extLst>
          </p:cNvPr>
          <p:cNvPicPr>
            <a:picLocks noChangeAspect="1"/>
          </p:cNvPicPr>
          <p:nvPr/>
        </p:nvPicPr>
        <p:blipFill>
          <a:blip r:embed="rId3"/>
          <a:stretch>
            <a:fillRect/>
          </a:stretch>
        </p:blipFill>
        <p:spPr>
          <a:xfrm>
            <a:off x="7907843" y="2077142"/>
            <a:ext cx="3445957" cy="2703716"/>
          </a:xfrm>
          <a:prstGeom prst="rect">
            <a:avLst/>
          </a:prstGeom>
        </p:spPr>
      </p:pic>
      <p:sp>
        <p:nvSpPr>
          <p:cNvPr id="13" name="TextBox 12">
            <a:extLst>
              <a:ext uri="{FF2B5EF4-FFF2-40B4-BE49-F238E27FC236}">
                <a16:creationId xmlns:a16="http://schemas.microsoft.com/office/drawing/2014/main" id="{B40A323A-9DD1-73F7-561A-7B10ABC403A4}"/>
              </a:ext>
            </a:extLst>
          </p:cNvPr>
          <p:cNvSpPr txBox="1"/>
          <p:nvPr/>
        </p:nvSpPr>
        <p:spPr>
          <a:xfrm>
            <a:off x="7907843" y="5004864"/>
            <a:ext cx="6093500" cy="646331"/>
          </a:xfrm>
          <a:prstGeom prst="rect">
            <a:avLst/>
          </a:prstGeom>
          <a:noFill/>
        </p:spPr>
        <p:txBody>
          <a:bodyPr wrap="square">
            <a:spAutoFit/>
          </a:bodyPr>
          <a:lstStyle/>
          <a:p>
            <a:r>
              <a:rPr lang="en-US" b="0" i="0" dirty="0">
                <a:solidFill>
                  <a:srgbClr val="000000"/>
                </a:solidFill>
                <a:effectLst/>
                <a:latin typeface="Menlo" panose="020B0609030804020204" pitchFamily="49" charset="0"/>
              </a:rPr>
              <a:t>Predicted Samoyed </a:t>
            </a:r>
          </a:p>
          <a:p>
            <a:r>
              <a:rPr lang="en-US" b="0" i="0" dirty="0">
                <a:solidFill>
                  <a:srgbClr val="000000"/>
                </a:solidFill>
                <a:effectLst/>
                <a:latin typeface="Menlo" panose="020B0609030804020204" pitchFamily="49" charset="0"/>
              </a:rPr>
              <a:t>with probability 87.3%</a:t>
            </a:r>
            <a:endParaRPr lang="en-US" dirty="0"/>
          </a:p>
        </p:txBody>
      </p:sp>
    </p:spTree>
    <p:extLst>
      <p:ext uri="{BB962C8B-B14F-4D97-AF65-F5344CB8AC3E}">
        <p14:creationId xmlns:p14="http://schemas.microsoft.com/office/powerpoint/2010/main" val="33088850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16641-8074-BA3F-A0C3-24A7BE345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258FC7-E62A-C8FC-0492-78A46EF6D09B}"/>
              </a:ext>
            </a:extLst>
          </p:cNvPr>
          <p:cNvSpPr>
            <a:spLocks noGrp="1"/>
          </p:cNvSpPr>
          <p:nvPr>
            <p:ph type="title"/>
          </p:nvPr>
        </p:nvSpPr>
        <p:spPr/>
        <p:txBody>
          <a:bodyPr/>
          <a:lstStyle/>
          <a:p>
            <a:r>
              <a:rPr lang="en-US" dirty="0"/>
              <a:t>Detection model</a:t>
            </a:r>
          </a:p>
        </p:txBody>
      </p:sp>
      <p:sp>
        <p:nvSpPr>
          <p:cNvPr id="3" name="Content Placeholder 2">
            <a:extLst>
              <a:ext uri="{FF2B5EF4-FFF2-40B4-BE49-F238E27FC236}">
                <a16:creationId xmlns:a16="http://schemas.microsoft.com/office/drawing/2014/main" id="{33996C13-6BF9-0EE5-23F6-18C05A885E4E}"/>
              </a:ext>
            </a:extLst>
          </p:cNvPr>
          <p:cNvSpPr>
            <a:spLocks noGrp="1"/>
          </p:cNvSpPr>
          <p:nvPr>
            <p:ph idx="1"/>
          </p:nvPr>
        </p:nvSpPr>
        <p:spPr/>
        <p:txBody>
          <a:bodyPr>
            <a:normAutofit/>
          </a:bodyPr>
          <a:lstStyle/>
          <a:p>
            <a:pPr marL="0" indent="0">
              <a:lnSpc>
                <a:spcPts val="1350"/>
              </a:lnSpc>
              <a:buNone/>
            </a:pPr>
            <a:r>
              <a:rPr lang="en-US" sz="1600" b="1" dirty="0">
                <a:latin typeface="Arial" panose="020B0604020202020204" pitchFamily="34" charset="0"/>
                <a:cs typeface="Arial" panose="020B0604020202020204" pitchFamily="34" charset="0"/>
              </a:rPr>
              <a:t>Load Model</a:t>
            </a:r>
          </a:p>
          <a:p>
            <a:pPr marL="0" indent="0">
              <a:lnSpc>
                <a:spcPts val="1350"/>
              </a:lnSpc>
              <a:buNone/>
            </a:pPr>
            <a:endParaRPr lang="en-US" sz="1600" b="0" dirty="0">
              <a:solidFill>
                <a:srgbClr val="000000"/>
              </a:solidFill>
              <a:effectLst/>
              <a:latin typeface="Arial" panose="020B0604020202020204" pitchFamily="34" charset="0"/>
              <a:cs typeface="Arial" panose="020B0604020202020204" pitchFamily="34" charset="0"/>
            </a:endParaRPr>
          </a:p>
          <a:p>
            <a:pPr marL="0" indent="0">
              <a:lnSpc>
                <a:spcPts val="1350"/>
              </a:lnSpc>
              <a:buNone/>
            </a:pPr>
            <a:r>
              <a:rPr lang="en-US" sz="1600" b="0" dirty="0">
                <a:solidFill>
                  <a:srgbClr val="000000"/>
                </a:solidFill>
                <a:effectLst/>
                <a:latin typeface="Arial" panose="020B0604020202020204" pitchFamily="34" charset="0"/>
                <a:cs typeface="Arial" panose="020B0604020202020204" pitchFamily="34" charset="0"/>
              </a:rPr>
              <a:t>weights = </a:t>
            </a:r>
            <a:r>
              <a:rPr lang="en-US" sz="1600" b="0" dirty="0" err="1">
                <a:solidFill>
                  <a:srgbClr val="000000"/>
                </a:solidFill>
                <a:effectLst/>
                <a:latin typeface="Arial" panose="020B0604020202020204" pitchFamily="34" charset="0"/>
                <a:cs typeface="Arial" panose="020B0604020202020204" pitchFamily="34" charset="0"/>
              </a:rPr>
              <a:t>os.path.relpath</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'./yolov4.weights'</a:t>
            </a:r>
            <a:r>
              <a:rPr lang="en-US" sz="1600" b="0" dirty="0">
                <a:solidFill>
                  <a:srgbClr val="000000"/>
                </a:solidFill>
                <a:effectLst/>
                <a:latin typeface="Arial" panose="020B0604020202020204" pitchFamily="34" charset="0"/>
                <a:cs typeface="Arial" panose="020B0604020202020204" pitchFamily="34" charset="0"/>
              </a:rPr>
              <a:t>)</a:t>
            </a:r>
          </a:p>
          <a:p>
            <a:pPr marL="0" indent="0">
              <a:lnSpc>
                <a:spcPts val="1350"/>
              </a:lnSpc>
              <a:buNone/>
            </a:pPr>
            <a:r>
              <a:rPr lang="en-US" sz="1600" b="0" dirty="0">
                <a:solidFill>
                  <a:srgbClr val="000000"/>
                </a:solidFill>
                <a:effectLst/>
                <a:latin typeface="Arial" panose="020B0604020202020204" pitchFamily="34" charset="0"/>
                <a:cs typeface="Arial" panose="020B0604020202020204" pitchFamily="34" charset="0"/>
              </a:rPr>
              <a:t>arch = </a:t>
            </a:r>
            <a:r>
              <a:rPr lang="en-US" sz="1600" b="0" dirty="0" err="1">
                <a:solidFill>
                  <a:srgbClr val="000000"/>
                </a:solidFill>
                <a:effectLst/>
                <a:latin typeface="Arial" panose="020B0604020202020204" pitchFamily="34" charset="0"/>
                <a:cs typeface="Arial" panose="020B0604020202020204" pitchFamily="34" charset="0"/>
              </a:rPr>
              <a:t>os.path.relpath</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'./yolov4.cfg'</a:t>
            </a:r>
            <a:r>
              <a:rPr lang="en-US" sz="1600" b="0" dirty="0">
                <a:solidFill>
                  <a:srgbClr val="000000"/>
                </a:solidFill>
                <a:effectLst/>
                <a:latin typeface="Arial" panose="020B0604020202020204" pitchFamily="34" charset="0"/>
                <a:cs typeface="Arial" panose="020B0604020202020204" pitchFamily="34" charset="0"/>
              </a:rPr>
              <a:t>)</a:t>
            </a:r>
          </a:p>
          <a:p>
            <a:pPr marL="0" indent="0">
              <a:lnSpc>
                <a:spcPts val="1350"/>
              </a:lnSpc>
              <a:buNone/>
            </a:pPr>
            <a:r>
              <a:rPr lang="en-US" sz="1600" b="0" dirty="0">
                <a:solidFill>
                  <a:srgbClr val="000000"/>
                </a:solidFill>
                <a:effectLst/>
                <a:latin typeface="Arial" panose="020B0604020202020204" pitchFamily="34" charset="0"/>
                <a:cs typeface="Arial" panose="020B0604020202020204" pitchFamily="34" charset="0"/>
              </a:rPr>
              <a:t>net = cv2.dnn.readNet(</a:t>
            </a:r>
            <a:r>
              <a:rPr lang="en-US" sz="1600" b="0" dirty="0" err="1">
                <a:solidFill>
                  <a:srgbClr val="000000"/>
                </a:solidFill>
                <a:effectLst/>
                <a:latin typeface="Arial" panose="020B0604020202020204" pitchFamily="34" charset="0"/>
                <a:cs typeface="Arial" panose="020B0604020202020204" pitchFamily="34" charset="0"/>
              </a:rPr>
              <a:t>weights,arch</a:t>
            </a:r>
            <a:r>
              <a:rPr lang="en-US" sz="1600" b="0" dirty="0">
                <a:solidFill>
                  <a:srgbClr val="000000"/>
                </a:solidFill>
                <a:effectLst/>
                <a:latin typeface="Arial" panose="020B0604020202020204" pitchFamily="34" charset="0"/>
                <a:cs typeface="Arial" panose="020B0604020202020204" pitchFamily="34" charset="0"/>
              </a:rPr>
              <a:t>)</a:t>
            </a:r>
          </a:p>
          <a:p>
            <a:pPr marL="0" indent="0">
              <a:buNone/>
            </a:pPr>
            <a:endParaRPr lang="en-US" sz="1600" dirty="0">
              <a:latin typeface="Arial" panose="020B0604020202020204" pitchFamily="34" charset="0"/>
              <a:cs typeface="Arial" panose="020B0604020202020204" pitchFamily="34" charset="0"/>
            </a:endParaRPr>
          </a:p>
          <a:p>
            <a:pPr marL="0" indent="0">
              <a:lnSpc>
                <a:spcPts val="1350"/>
              </a:lnSpc>
              <a:buNone/>
            </a:pPr>
            <a:r>
              <a:rPr lang="en-US" sz="1600" b="0" dirty="0">
                <a:solidFill>
                  <a:srgbClr val="000000"/>
                </a:solidFill>
                <a:effectLst/>
                <a:latin typeface="Arial" panose="020B0604020202020204" pitchFamily="34" charset="0"/>
                <a:cs typeface="Arial" panose="020B0604020202020204" pitchFamily="34" charset="0"/>
              </a:rPr>
              <a:t>model = cv2.dnn.DetectionModel(net)</a:t>
            </a:r>
          </a:p>
          <a:p>
            <a:pPr marL="0" indent="0">
              <a:lnSpc>
                <a:spcPts val="1350"/>
              </a:lnSpc>
              <a:buNone/>
            </a:pPr>
            <a:r>
              <a:rPr lang="en-US" sz="1600" b="0" dirty="0" err="1">
                <a:solidFill>
                  <a:srgbClr val="000000"/>
                </a:solidFill>
                <a:effectLst/>
                <a:latin typeface="Arial" panose="020B0604020202020204" pitchFamily="34" charset="0"/>
                <a:cs typeface="Arial" panose="020B0604020202020204" pitchFamily="34" charset="0"/>
              </a:rPr>
              <a:t>model.setInputParams</a:t>
            </a:r>
            <a:r>
              <a:rPr lang="en-US" sz="1600" b="0" dirty="0">
                <a:solidFill>
                  <a:srgbClr val="000000"/>
                </a:solidFill>
                <a:effectLst/>
                <a:latin typeface="Arial" panose="020B0604020202020204" pitchFamily="34" charset="0"/>
                <a:cs typeface="Arial" panose="020B0604020202020204" pitchFamily="34" charset="0"/>
              </a:rPr>
              <a:t>(size=(</a:t>
            </a:r>
            <a:r>
              <a:rPr lang="en-US" sz="1600" b="0" dirty="0">
                <a:solidFill>
                  <a:srgbClr val="098658"/>
                </a:solidFill>
                <a:effectLst/>
                <a:latin typeface="Arial" panose="020B0604020202020204" pitchFamily="34" charset="0"/>
                <a:cs typeface="Arial" panose="020B0604020202020204" pitchFamily="34" charset="0"/>
              </a:rPr>
              <a:t>416</a:t>
            </a:r>
            <a:r>
              <a:rPr lang="en-US" sz="1600" b="0" dirty="0">
                <a:solidFill>
                  <a:srgbClr val="000000"/>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416</a:t>
            </a:r>
            <a:r>
              <a:rPr lang="en-US" sz="1600" b="0" dirty="0">
                <a:solidFill>
                  <a:srgbClr val="000000"/>
                </a:solidFill>
                <a:effectLst/>
                <a:latin typeface="Arial" panose="020B0604020202020204" pitchFamily="34" charset="0"/>
                <a:cs typeface="Arial" panose="020B0604020202020204" pitchFamily="34" charset="0"/>
              </a:rPr>
              <a:t>), scale=</a:t>
            </a:r>
            <a:r>
              <a:rPr lang="en-US" sz="1600" b="0" dirty="0">
                <a:solidFill>
                  <a:srgbClr val="098658"/>
                </a:solidFill>
                <a:effectLst/>
                <a:latin typeface="Arial" panose="020B0604020202020204" pitchFamily="34" charset="0"/>
                <a:cs typeface="Arial" panose="020B0604020202020204" pitchFamily="34" charset="0"/>
              </a:rPr>
              <a:t>1</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098658"/>
                </a:solidFill>
                <a:effectLst/>
                <a:latin typeface="Arial" panose="020B0604020202020204" pitchFamily="34" charset="0"/>
                <a:cs typeface="Arial" panose="020B0604020202020204" pitchFamily="34" charset="0"/>
              </a:rPr>
              <a:t>255</a:t>
            </a:r>
            <a:r>
              <a:rPr lang="en-US" sz="1600" b="0" dirty="0">
                <a:solidFill>
                  <a:srgbClr val="000000"/>
                </a:solidFill>
                <a:effectLst/>
                <a:latin typeface="Arial" panose="020B0604020202020204" pitchFamily="34" charset="0"/>
                <a:cs typeface="Arial" panose="020B0604020202020204" pitchFamily="34" charset="0"/>
              </a:rPr>
              <a:t>, </a:t>
            </a:r>
            <a:r>
              <a:rPr lang="en-US" sz="1600" b="0" dirty="0" err="1">
                <a:solidFill>
                  <a:srgbClr val="000000"/>
                </a:solidFill>
                <a:effectLst/>
                <a:latin typeface="Arial" panose="020B0604020202020204" pitchFamily="34" charset="0"/>
                <a:cs typeface="Arial" panose="020B0604020202020204" pitchFamily="34" charset="0"/>
              </a:rPr>
              <a:t>swapRB</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0000FF"/>
                </a:solidFill>
                <a:effectLst/>
                <a:latin typeface="Arial" panose="020B0604020202020204" pitchFamily="34" charset="0"/>
                <a:cs typeface="Arial" panose="020B0604020202020204" pitchFamily="34" charset="0"/>
              </a:rPr>
              <a:t>False</a:t>
            </a:r>
            <a:r>
              <a:rPr lang="en-US" sz="1600" b="0" dirty="0">
                <a:solidFill>
                  <a:srgbClr val="000000"/>
                </a:solidFill>
                <a:effectLst/>
                <a:latin typeface="Arial" panose="020B0604020202020204" pitchFamily="34" charset="0"/>
                <a:cs typeface="Arial" panose="020B0604020202020204" pitchFamily="34" charset="0"/>
              </a:rPr>
              <a:t>)</a:t>
            </a:r>
          </a:p>
          <a:p>
            <a:pPr marL="0" indent="0">
              <a:buNone/>
            </a:pPr>
            <a:endParaRPr lang="en-US" sz="1600" b="0" dirty="0">
              <a:solidFill>
                <a:srgbClr val="000000"/>
              </a:solidFill>
              <a:effectLst/>
              <a:latin typeface="Arial" panose="020B0604020202020204" pitchFamily="34" charset="0"/>
              <a:cs typeface="Arial" panose="020B0604020202020204" pitchFamily="34" charset="0"/>
            </a:endParaRPr>
          </a:p>
          <a:p>
            <a:pPr marL="0" indent="0">
              <a:buNone/>
            </a:pPr>
            <a:r>
              <a:rPr lang="en-US" sz="1600" dirty="0" err="1">
                <a:solidFill>
                  <a:srgbClr val="000000"/>
                </a:solidFill>
                <a:latin typeface="Arial" panose="020B0604020202020204" pitchFamily="34" charset="0"/>
                <a:cs typeface="Arial" panose="020B0604020202020204" pitchFamily="34" charset="0"/>
              </a:rPr>
              <a:t>c</a:t>
            </a:r>
            <a:r>
              <a:rPr lang="en-US" sz="1600" b="0" dirty="0" err="1">
                <a:solidFill>
                  <a:srgbClr val="000000"/>
                </a:solidFill>
                <a:effectLst/>
                <a:latin typeface="Arial" panose="020B0604020202020204" pitchFamily="34" charset="0"/>
                <a:cs typeface="Arial" panose="020B0604020202020204" pitchFamily="34" charset="0"/>
              </a:rPr>
              <a:t>lass_label</a:t>
            </a:r>
            <a:r>
              <a:rPr lang="en-US" sz="1600" b="0" dirty="0">
                <a:solidFill>
                  <a:srgbClr val="000000"/>
                </a:solidFill>
                <a:effectLst/>
                <a:latin typeface="Arial" panose="020B0604020202020204" pitchFamily="34" charset="0"/>
                <a:cs typeface="Arial" panose="020B0604020202020204" pitchFamily="34" charset="0"/>
              </a:rPr>
              <a:t>, </a:t>
            </a:r>
            <a:r>
              <a:rPr lang="en-US" sz="1600" b="0" dirty="0" err="1">
                <a:solidFill>
                  <a:srgbClr val="000000"/>
                </a:solidFill>
                <a:effectLst/>
                <a:latin typeface="Arial" panose="020B0604020202020204" pitchFamily="34" charset="0"/>
                <a:cs typeface="Arial" panose="020B0604020202020204" pitchFamily="34" charset="0"/>
              </a:rPr>
              <a:t>class</a:t>
            </a:r>
            <a:r>
              <a:rPr lang="en-US" sz="1600" dirty="0" err="1">
                <a:solidFill>
                  <a:srgbClr val="000000"/>
                </a:solidFill>
                <a:latin typeface="Arial" panose="020B0604020202020204" pitchFamily="34" charset="0"/>
                <a:cs typeface="Arial" panose="020B0604020202020204" pitchFamily="34" charset="0"/>
              </a:rPr>
              <a:t>_probability</a:t>
            </a:r>
            <a:r>
              <a:rPr lang="en-US" sz="1600" dirty="0">
                <a:solidFill>
                  <a:srgbClr val="000000"/>
                </a:solidFill>
                <a:latin typeface="Arial" panose="020B0604020202020204" pitchFamily="34" charset="0"/>
                <a:cs typeface="Arial" panose="020B0604020202020204" pitchFamily="34" charset="0"/>
              </a:rPr>
              <a:t>, bounding location</a:t>
            </a:r>
            <a:r>
              <a:rPr lang="en-US" sz="1600" b="0" dirty="0">
                <a:solidFill>
                  <a:srgbClr val="000000"/>
                </a:solidFill>
                <a:effectLst/>
                <a:latin typeface="Arial" panose="020B0604020202020204" pitchFamily="34" charset="0"/>
                <a:cs typeface="Arial" panose="020B0604020202020204" pitchFamily="34" charset="0"/>
              </a:rPr>
              <a:t> = </a:t>
            </a:r>
            <a:r>
              <a:rPr lang="en-US" sz="1600" b="0" dirty="0" err="1">
                <a:solidFill>
                  <a:srgbClr val="000000"/>
                </a:solidFill>
                <a:effectLst/>
                <a:latin typeface="Arial" panose="020B0604020202020204" pitchFamily="34" charset="0"/>
                <a:cs typeface="Arial" panose="020B0604020202020204" pitchFamily="34" charset="0"/>
              </a:rPr>
              <a:t>model.detect</a:t>
            </a:r>
            <a:r>
              <a:rPr lang="en-US" sz="1600" b="0" dirty="0">
                <a:solidFill>
                  <a:srgbClr val="000000"/>
                </a:solidFill>
                <a:effectLst/>
                <a:latin typeface="Arial" panose="020B0604020202020204" pitchFamily="34" charset="0"/>
                <a:cs typeface="Arial" panose="020B0604020202020204" pitchFamily="34" charset="0"/>
              </a:rPr>
              <a:t>(</a:t>
            </a:r>
            <a:r>
              <a:rPr lang="en-US" sz="1600" b="0" dirty="0" err="1">
                <a:solidFill>
                  <a:srgbClr val="000000"/>
                </a:solidFill>
                <a:effectLst/>
                <a:latin typeface="Arial" panose="020B0604020202020204" pitchFamily="34" charset="0"/>
                <a:cs typeface="Arial" panose="020B0604020202020204" pitchFamily="34" charset="0"/>
              </a:rPr>
              <a:t>img</a:t>
            </a:r>
            <a:r>
              <a:rPr lang="en-US" sz="1600" b="0" dirty="0">
                <a:solidFill>
                  <a:srgbClr val="000000"/>
                </a:solidFill>
                <a:effectLst/>
                <a:latin typeface="Arial" panose="020B0604020202020204" pitchFamily="34" charset="0"/>
                <a:cs typeface="Arial" panose="020B0604020202020204" pitchFamily="34" charset="0"/>
              </a:rPr>
              <a:t>)</a:t>
            </a:r>
          </a:p>
          <a:p>
            <a:pPr marL="0" indent="0">
              <a:buNone/>
            </a:pPr>
            <a:endParaRPr lang="en-US" sz="1600" dirty="0">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B8E406D-EBBE-65DB-6640-BFC77674E4F2}"/>
              </a:ext>
            </a:extLst>
          </p:cNvPr>
          <p:cNvSpPr txBox="1"/>
          <p:nvPr/>
        </p:nvSpPr>
        <p:spPr>
          <a:xfrm>
            <a:off x="838199" y="5189945"/>
            <a:ext cx="8395741" cy="1477328"/>
          </a:xfrm>
          <a:prstGeom prst="rect">
            <a:avLst/>
          </a:prstGeom>
          <a:noFill/>
        </p:spPr>
        <p:txBody>
          <a:bodyPr wrap="square">
            <a:spAutoFit/>
          </a:bodyPr>
          <a:lstStyle/>
          <a:p>
            <a:r>
              <a:rPr lang="en-US" b="0" i="0" dirty="0">
                <a:solidFill>
                  <a:srgbClr val="000000"/>
                </a:solidFill>
                <a:effectLst/>
                <a:latin typeface="Menlo" panose="020B0609030804020204" pitchFamily="49" charset="0"/>
              </a:rPr>
              <a:t>array([16, 16], </a:t>
            </a:r>
            <a:r>
              <a:rPr lang="en-US" b="0" i="0" dirty="0" err="1">
                <a:solidFill>
                  <a:srgbClr val="000000"/>
                </a:solidFill>
                <a:effectLst/>
                <a:latin typeface="Menlo" panose="020B0609030804020204" pitchFamily="49" charset="0"/>
              </a:rPr>
              <a:t>dtype</a:t>
            </a:r>
            <a:r>
              <a:rPr lang="en-US" b="0" i="0" dirty="0">
                <a:solidFill>
                  <a:srgbClr val="000000"/>
                </a:solidFill>
                <a:effectLst/>
                <a:latin typeface="Menlo" panose="020B0609030804020204" pitchFamily="49" charset="0"/>
              </a:rPr>
              <a:t>=int32), </a:t>
            </a:r>
          </a:p>
          <a:p>
            <a:r>
              <a:rPr lang="en-US" b="0" i="0" dirty="0">
                <a:solidFill>
                  <a:srgbClr val="000000"/>
                </a:solidFill>
                <a:effectLst/>
                <a:latin typeface="Menlo" panose="020B0609030804020204" pitchFamily="49" charset="0"/>
              </a:rPr>
              <a:t>array([0.84245753, 0.81188846], </a:t>
            </a:r>
            <a:r>
              <a:rPr lang="en-US" b="0" i="0" dirty="0" err="1">
                <a:solidFill>
                  <a:srgbClr val="000000"/>
                </a:solidFill>
                <a:effectLst/>
                <a:latin typeface="Menlo" panose="020B0609030804020204" pitchFamily="49" charset="0"/>
              </a:rPr>
              <a:t>dtype</a:t>
            </a:r>
            <a:r>
              <a:rPr lang="en-US" b="0" i="0" dirty="0">
                <a:solidFill>
                  <a:srgbClr val="000000"/>
                </a:solidFill>
                <a:effectLst/>
                <a:latin typeface="Menlo" panose="020B0609030804020204" pitchFamily="49" charset="0"/>
              </a:rPr>
              <a:t>=float32)</a:t>
            </a:r>
          </a:p>
          <a:p>
            <a:endParaRPr lang="en-US" b="0" i="0" dirty="0">
              <a:solidFill>
                <a:srgbClr val="000000"/>
              </a:solidFill>
              <a:effectLst/>
              <a:latin typeface="Menlo" panose="020B0609030804020204" pitchFamily="49" charset="0"/>
            </a:endParaRPr>
          </a:p>
          <a:p>
            <a:r>
              <a:rPr lang="en-US" b="0" i="0" dirty="0">
                <a:solidFill>
                  <a:srgbClr val="000000"/>
                </a:solidFill>
                <a:effectLst/>
                <a:latin typeface="Menlo" panose="020B0609030804020204" pitchFamily="49" charset="0"/>
              </a:rPr>
              <a:t>array([[ 170, 44, 1238, 1096], [ 173, 39, 1231, 1107]], </a:t>
            </a:r>
            <a:r>
              <a:rPr lang="en-US" b="0" i="0" dirty="0" err="1">
                <a:solidFill>
                  <a:srgbClr val="000000"/>
                </a:solidFill>
                <a:effectLst/>
                <a:latin typeface="Menlo" panose="020B0609030804020204" pitchFamily="49" charset="0"/>
              </a:rPr>
              <a:t>dtype</a:t>
            </a:r>
            <a:r>
              <a:rPr lang="en-US" b="0" i="0" dirty="0">
                <a:solidFill>
                  <a:srgbClr val="000000"/>
                </a:solidFill>
                <a:effectLst/>
                <a:latin typeface="Menlo" panose="020B0609030804020204" pitchFamily="49" charset="0"/>
              </a:rPr>
              <a:t>=int32))</a:t>
            </a:r>
            <a:endParaRPr lang="en-US" dirty="0"/>
          </a:p>
        </p:txBody>
      </p:sp>
      <p:pic>
        <p:nvPicPr>
          <p:cNvPr id="8" name="Picture 7">
            <a:extLst>
              <a:ext uri="{FF2B5EF4-FFF2-40B4-BE49-F238E27FC236}">
                <a16:creationId xmlns:a16="http://schemas.microsoft.com/office/drawing/2014/main" id="{0A96E74C-DB6F-CD55-C390-6F09A52BBBAD}"/>
              </a:ext>
            </a:extLst>
          </p:cNvPr>
          <p:cNvPicPr>
            <a:picLocks noChangeAspect="1"/>
          </p:cNvPicPr>
          <p:nvPr/>
        </p:nvPicPr>
        <p:blipFill>
          <a:blip r:embed="rId2"/>
          <a:stretch>
            <a:fillRect/>
          </a:stretch>
        </p:blipFill>
        <p:spPr>
          <a:xfrm>
            <a:off x="7257321" y="681036"/>
            <a:ext cx="4547266" cy="3546189"/>
          </a:xfrm>
          <a:prstGeom prst="rect">
            <a:avLst/>
          </a:prstGeom>
        </p:spPr>
      </p:pic>
    </p:spTree>
    <p:extLst>
      <p:ext uri="{BB962C8B-B14F-4D97-AF65-F5344CB8AC3E}">
        <p14:creationId xmlns:p14="http://schemas.microsoft.com/office/powerpoint/2010/main" val="4133183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53F58-8DB4-5AD2-9E2F-0373A7DFF99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664E297-8A14-6233-FE6A-39B888738D30}"/>
              </a:ext>
            </a:extLst>
          </p:cNvPr>
          <p:cNvSpPr txBox="1"/>
          <p:nvPr/>
        </p:nvSpPr>
        <p:spPr>
          <a:xfrm>
            <a:off x="299258" y="199505"/>
            <a:ext cx="9568642" cy="1015663"/>
          </a:xfrm>
          <a:prstGeom prst="rect">
            <a:avLst/>
          </a:prstGeom>
          <a:noFill/>
        </p:spPr>
        <p:txBody>
          <a:bodyPr wrap="square" rtlCol="0">
            <a:spAutoFit/>
          </a:bodyPr>
          <a:lstStyle/>
          <a:p>
            <a:r>
              <a:rPr lang="en-US" sz="6000" dirty="0"/>
              <a:t>What is an image feature?</a:t>
            </a:r>
          </a:p>
        </p:txBody>
      </p:sp>
      <p:sp>
        <p:nvSpPr>
          <p:cNvPr id="5" name="TextBox 4">
            <a:extLst>
              <a:ext uri="{FF2B5EF4-FFF2-40B4-BE49-F238E27FC236}">
                <a16:creationId xmlns:a16="http://schemas.microsoft.com/office/drawing/2014/main" id="{0D633FF1-F347-CA9C-C184-755AF894907E}"/>
              </a:ext>
            </a:extLst>
          </p:cNvPr>
          <p:cNvSpPr txBox="1"/>
          <p:nvPr/>
        </p:nvSpPr>
        <p:spPr>
          <a:xfrm>
            <a:off x="299258" y="1479665"/>
            <a:ext cx="2771080" cy="584775"/>
          </a:xfrm>
          <a:prstGeom prst="rect">
            <a:avLst/>
          </a:prstGeom>
          <a:noFill/>
        </p:spPr>
        <p:txBody>
          <a:bodyPr wrap="none" rtlCol="0">
            <a:spAutoFit/>
          </a:bodyPr>
          <a:lstStyle/>
          <a:p>
            <a:r>
              <a:rPr lang="en-US" sz="3200" dirty="0"/>
              <a:t>Harris Corners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D0A27D5-2B84-4494-CA1F-5B71D086556F}"/>
                  </a:ext>
                </a:extLst>
              </p:cNvPr>
              <p:cNvSpPr txBox="1"/>
              <p:nvPr/>
            </p:nvSpPr>
            <p:spPr>
              <a:xfrm>
                <a:off x="3965171" y="4849629"/>
                <a:ext cx="8038226" cy="14457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𝑀</m:t>
                      </m:r>
                      <m:r>
                        <a:rPr lang="en-US" sz="3600" b="0" i="1" smtClean="0">
                          <a:latin typeface="Cambria Math" panose="02040503050406030204" pitchFamily="18" charset="0"/>
                        </a:rPr>
                        <m:t>[</m:t>
                      </m:r>
                      <m:r>
                        <a:rPr lang="en-US" sz="3600" b="0" i="1" smtClean="0">
                          <a:latin typeface="Cambria Math" panose="02040503050406030204" pitchFamily="18" charset="0"/>
                        </a:rPr>
                        <m:t>𝑎</m:t>
                      </m:r>
                      <m:r>
                        <a:rPr lang="en-US" sz="3600" b="0" i="1" smtClean="0">
                          <a:latin typeface="Cambria Math" panose="02040503050406030204" pitchFamily="18" charset="0"/>
                        </a:rPr>
                        <m:t>,</m:t>
                      </m:r>
                      <m:r>
                        <a:rPr lang="en-US" sz="3600" b="0" i="1" smtClean="0">
                          <a:latin typeface="Cambria Math" panose="02040503050406030204" pitchFamily="18" charset="0"/>
                        </a:rPr>
                        <m:t>𝑏</m:t>
                      </m:r>
                      <m:r>
                        <a:rPr lang="en-US" sz="3600" b="0" i="1" smtClean="0">
                          <a:latin typeface="Cambria Math" panose="02040503050406030204" pitchFamily="18" charset="0"/>
                        </a:rPr>
                        <m:t>]=</m:t>
                      </m:r>
                      <m:nary>
                        <m:naryPr>
                          <m:chr m:val="∑"/>
                          <m:supHide m:val="on"/>
                          <m:ctrlPr>
                            <a:rPr lang="en-US" sz="3600" b="0" i="1" smtClean="0">
                              <a:latin typeface="Cambria Math" panose="02040503050406030204" pitchFamily="18" charset="0"/>
                            </a:rPr>
                          </m:ctrlPr>
                        </m:naryPr>
                        <m:sub>
                          <m:r>
                            <m:rPr>
                              <m:brk m:alnAt="7"/>
                            </m:rPr>
                            <a:rPr lang="en-US" sz="3600" b="0" i="1" smtClean="0">
                              <a:latin typeface="Cambria Math" panose="02040503050406030204" pitchFamily="18" charset="0"/>
                            </a:rPr>
                            <m:t>{</m:t>
                          </m:r>
                          <m:r>
                            <a:rPr lang="en-US" sz="3600" b="0" i="1" smtClean="0">
                              <a:latin typeface="Cambria Math" panose="02040503050406030204" pitchFamily="18" charset="0"/>
                            </a:rPr>
                            <m:t>𝑖</m:t>
                          </m:r>
                          <m:r>
                            <a:rPr lang="en-US" sz="3600" b="0" i="1" smtClean="0">
                              <a:latin typeface="Cambria Math" panose="02040503050406030204" pitchFamily="18" charset="0"/>
                            </a:rPr>
                            <m:t>,</m:t>
                          </m:r>
                          <m:r>
                            <a:rPr lang="en-US" sz="3600" b="0" i="1" smtClean="0">
                              <a:latin typeface="Cambria Math" panose="02040503050406030204" pitchFamily="18" charset="0"/>
                            </a:rPr>
                            <m:t>𝑗</m:t>
                          </m:r>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𝑊</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𝑎</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𝑏</m:t>
                          </m:r>
                          <m:r>
                            <a:rPr lang="en-US" sz="3600" b="0" i="1" smtClean="0">
                              <a:latin typeface="Cambria Math" panose="02040503050406030204" pitchFamily="18" charset="0"/>
                              <a:ea typeface="Cambria Math" panose="02040503050406030204" pitchFamily="18" charset="0"/>
                            </a:rPr>
                            <m:t>]</m:t>
                          </m:r>
                        </m:sub>
                        <m:sup/>
                        <m:e>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𝐼</m:t>
                                        </m:r>
                                      </m:e>
                                      <m:sub>
                                        <m:r>
                                          <a:rPr lang="en-US" sz="3600" b="0" i="1" smtClean="0">
                                            <a:latin typeface="Cambria Math" panose="02040503050406030204" pitchFamily="18" charset="0"/>
                                          </a:rPr>
                                          <m:t>𝑥</m:t>
                                        </m:r>
                                        <m:r>
                                          <a:rPr lang="en-US" sz="3600" b="0" i="1" smtClean="0">
                                            <a:latin typeface="Cambria Math" panose="02040503050406030204" pitchFamily="18" charset="0"/>
                                          </a:rPr>
                                          <m:t>,</m:t>
                                        </m:r>
                                        <m:r>
                                          <a:rPr lang="en-US" sz="3600" b="0" i="1" smtClean="0">
                                            <a:latin typeface="Cambria Math" panose="02040503050406030204" pitchFamily="18" charset="0"/>
                                          </a:rPr>
                                          <m:t>𝑥</m:t>
                                        </m:r>
                                      </m:sub>
                                    </m:sSub>
                                    <m:r>
                                      <m:rPr>
                                        <m:brk m:alnAt="7"/>
                                      </m:rPr>
                                      <a:rPr lang="en-US" sz="3600" b="0" i="1" smtClean="0">
                                        <a:latin typeface="Cambria Math" panose="02040503050406030204" pitchFamily="18" charset="0"/>
                                      </a:rPr>
                                      <m:t>(</m:t>
                                    </m:r>
                                    <m:r>
                                      <a:rPr lang="en-US" sz="3600" b="0" i="1" smtClean="0">
                                        <a:latin typeface="Cambria Math" panose="02040503050406030204" pitchFamily="18" charset="0"/>
                                      </a:rPr>
                                      <m:t>𝑖</m:t>
                                    </m:r>
                                    <m:r>
                                      <a:rPr lang="en-US" sz="3600" b="0" i="1" smtClean="0">
                                        <a:latin typeface="Cambria Math" panose="02040503050406030204" pitchFamily="18" charset="0"/>
                                      </a:rPr>
                                      <m:t>,</m:t>
                                    </m:r>
                                    <m:r>
                                      <a:rPr lang="en-US" sz="3600" b="0" i="1" smtClean="0">
                                        <a:latin typeface="Cambria Math" panose="02040503050406030204" pitchFamily="18" charset="0"/>
                                      </a:rPr>
                                      <m:t>𝑗</m:t>
                                    </m:r>
                                    <m:r>
                                      <a:rPr lang="en-US" sz="3600" b="0" i="1" smtClean="0">
                                        <a:latin typeface="Cambria Math" panose="02040503050406030204" pitchFamily="18" charset="0"/>
                                      </a:rPr>
                                      <m:t>)</m:t>
                                    </m:r>
                                  </m:e>
                                  <m:e>
                                    <m:sSub>
                                      <m:sSubPr>
                                        <m:ctrlPr>
                                          <a:rPr lang="en-US" sz="3600" i="1">
                                            <a:latin typeface="Cambria Math" panose="02040503050406030204" pitchFamily="18" charset="0"/>
                                          </a:rPr>
                                        </m:ctrlPr>
                                      </m:sSubPr>
                                      <m:e>
                                        <m:r>
                                          <a:rPr lang="en-US" sz="3600" i="1">
                                            <a:latin typeface="Cambria Math" panose="02040503050406030204" pitchFamily="18" charset="0"/>
                                          </a:rPr>
                                          <m:t>𝐼</m:t>
                                        </m:r>
                                      </m:e>
                                      <m:sub>
                                        <m:r>
                                          <a:rPr lang="en-US" sz="3600" i="1">
                                            <a:latin typeface="Cambria Math" panose="02040503050406030204" pitchFamily="18" charset="0"/>
                                          </a:rPr>
                                          <m:t>𝑥</m:t>
                                        </m:r>
                                        <m:r>
                                          <a:rPr lang="en-US" sz="3600" i="1">
                                            <a:latin typeface="Cambria Math" panose="02040503050406030204" pitchFamily="18" charset="0"/>
                                          </a:rPr>
                                          <m:t>,</m:t>
                                        </m:r>
                                        <m:r>
                                          <a:rPr lang="en-US" sz="3600" b="0" i="1" smtClean="0">
                                            <a:latin typeface="Cambria Math" panose="02040503050406030204" pitchFamily="18" charset="0"/>
                                          </a:rPr>
                                          <m:t>𝑦</m:t>
                                        </m:r>
                                      </m:sub>
                                    </m:sSub>
                                    <m:r>
                                      <m:rPr>
                                        <m:brk m:alnAt="7"/>
                                      </m:rPr>
                                      <a:rPr lang="en-US" sz="3600" i="1">
                                        <a:latin typeface="Cambria Math" panose="02040503050406030204" pitchFamily="18" charset="0"/>
                                      </a:rPr>
                                      <m:t>(</m:t>
                                    </m:r>
                                    <m:r>
                                      <a:rPr lang="en-US" sz="3600" i="1">
                                        <a:latin typeface="Cambria Math" panose="02040503050406030204" pitchFamily="18" charset="0"/>
                                      </a:rPr>
                                      <m:t>𝑖</m:t>
                                    </m:r>
                                    <m:r>
                                      <a:rPr lang="en-US" sz="3600" i="1">
                                        <a:latin typeface="Cambria Math" panose="02040503050406030204" pitchFamily="18" charset="0"/>
                                      </a:rPr>
                                      <m:t>,</m:t>
                                    </m:r>
                                    <m:r>
                                      <a:rPr lang="en-US" sz="3600" i="1">
                                        <a:latin typeface="Cambria Math" panose="02040503050406030204" pitchFamily="18" charset="0"/>
                                      </a:rPr>
                                      <m:t>𝑗</m:t>
                                    </m:r>
                                    <m:r>
                                      <a:rPr lang="en-US" sz="3600" i="1">
                                        <a:latin typeface="Cambria Math" panose="02040503050406030204" pitchFamily="18" charset="0"/>
                                      </a:rPr>
                                      <m:t>)</m:t>
                                    </m:r>
                                  </m:e>
                                </m:mr>
                                <m:mr>
                                  <m:e>
                                    <m:sSub>
                                      <m:sSubPr>
                                        <m:ctrlPr>
                                          <a:rPr lang="en-US" sz="3600" i="1">
                                            <a:latin typeface="Cambria Math" panose="02040503050406030204" pitchFamily="18" charset="0"/>
                                          </a:rPr>
                                        </m:ctrlPr>
                                      </m:sSubPr>
                                      <m:e>
                                        <m:r>
                                          <a:rPr lang="en-US" sz="3600" i="1">
                                            <a:latin typeface="Cambria Math" panose="02040503050406030204" pitchFamily="18" charset="0"/>
                                          </a:rPr>
                                          <m:t>𝐼</m:t>
                                        </m:r>
                                      </m:e>
                                      <m:sub>
                                        <m:r>
                                          <a:rPr lang="en-US" sz="3600" b="0" i="1" smtClean="0">
                                            <a:latin typeface="Cambria Math" panose="02040503050406030204" pitchFamily="18" charset="0"/>
                                          </a:rPr>
                                          <m:t>𝑦</m:t>
                                        </m:r>
                                        <m:r>
                                          <a:rPr lang="en-US" sz="3600" i="1">
                                            <a:latin typeface="Cambria Math" panose="02040503050406030204" pitchFamily="18" charset="0"/>
                                          </a:rPr>
                                          <m:t>,</m:t>
                                        </m:r>
                                        <m:r>
                                          <a:rPr lang="en-US" sz="3600" i="1">
                                            <a:latin typeface="Cambria Math" panose="02040503050406030204" pitchFamily="18" charset="0"/>
                                          </a:rPr>
                                          <m:t>𝑥</m:t>
                                        </m:r>
                                      </m:sub>
                                    </m:sSub>
                                    <m:r>
                                      <m:rPr>
                                        <m:brk m:alnAt="7"/>
                                      </m:rPr>
                                      <a:rPr lang="en-US" sz="3600" i="1">
                                        <a:latin typeface="Cambria Math" panose="02040503050406030204" pitchFamily="18" charset="0"/>
                                      </a:rPr>
                                      <m:t>(</m:t>
                                    </m:r>
                                    <m:r>
                                      <a:rPr lang="en-US" sz="3600" i="1">
                                        <a:latin typeface="Cambria Math" panose="02040503050406030204" pitchFamily="18" charset="0"/>
                                      </a:rPr>
                                      <m:t>𝑖</m:t>
                                    </m:r>
                                    <m:r>
                                      <a:rPr lang="en-US" sz="3600" i="1">
                                        <a:latin typeface="Cambria Math" panose="02040503050406030204" pitchFamily="18" charset="0"/>
                                      </a:rPr>
                                      <m:t>,</m:t>
                                    </m:r>
                                    <m:r>
                                      <a:rPr lang="en-US" sz="3600" i="1">
                                        <a:latin typeface="Cambria Math" panose="02040503050406030204" pitchFamily="18" charset="0"/>
                                      </a:rPr>
                                      <m:t>𝑗</m:t>
                                    </m:r>
                                    <m:r>
                                      <a:rPr lang="en-US" sz="3600" i="1">
                                        <a:latin typeface="Cambria Math" panose="02040503050406030204" pitchFamily="18" charset="0"/>
                                      </a:rPr>
                                      <m:t>)</m:t>
                                    </m:r>
                                  </m:e>
                                  <m:e>
                                    <m:sSub>
                                      <m:sSubPr>
                                        <m:ctrlPr>
                                          <a:rPr lang="en-US" sz="3600" i="1">
                                            <a:latin typeface="Cambria Math" panose="02040503050406030204" pitchFamily="18" charset="0"/>
                                          </a:rPr>
                                        </m:ctrlPr>
                                      </m:sSubPr>
                                      <m:e>
                                        <m:r>
                                          <a:rPr lang="en-US" sz="3600" i="1">
                                            <a:latin typeface="Cambria Math" panose="02040503050406030204" pitchFamily="18" charset="0"/>
                                          </a:rPr>
                                          <m:t>𝐼</m:t>
                                        </m:r>
                                      </m:e>
                                      <m:sub>
                                        <m:r>
                                          <a:rPr lang="en-US" sz="3600" b="0" i="1" smtClean="0">
                                            <a:latin typeface="Cambria Math" panose="02040503050406030204" pitchFamily="18" charset="0"/>
                                          </a:rPr>
                                          <m:t>𝑦</m:t>
                                        </m:r>
                                        <m:r>
                                          <a:rPr lang="en-US" sz="3600" b="0" i="1" smtClean="0">
                                            <a:latin typeface="Cambria Math" panose="02040503050406030204" pitchFamily="18" charset="0"/>
                                          </a:rPr>
                                          <m:t>,</m:t>
                                        </m:r>
                                        <m:r>
                                          <a:rPr lang="en-US" sz="3600" b="0" i="1" smtClean="0">
                                            <a:latin typeface="Cambria Math" panose="02040503050406030204" pitchFamily="18" charset="0"/>
                                          </a:rPr>
                                          <m:t>𝑦</m:t>
                                        </m:r>
                                        <m:r>
                                          <m:rPr>
                                            <m:brk m:alnAt="7"/>
                                          </m:rPr>
                                          <a:rPr lang="en-US" sz="3600" i="1">
                                            <a:latin typeface="Cambria Math" panose="02040503050406030204" pitchFamily="18" charset="0"/>
                                          </a:rPr>
                                          <m:t>(</m:t>
                                        </m:r>
                                        <m:r>
                                          <a:rPr lang="en-US" sz="3600" i="1">
                                            <a:latin typeface="Cambria Math" panose="02040503050406030204" pitchFamily="18" charset="0"/>
                                          </a:rPr>
                                          <m:t>𝑖</m:t>
                                        </m:r>
                                        <m:r>
                                          <a:rPr lang="en-US" sz="3600" i="1">
                                            <a:latin typeface="Cambria Math" panose="02040503050406030204" pitchFamily="18" charset="0"/>
                                          </a:rPr>
                                          <m:t>,</m:t>
                                        </m:r>
                                        <m:r>
                                          <a:rPr lang="en-US" sz="3600" i="1">
                                            <a:latin typeface="Cambria Math" panose="02040503050406030204" pitchFamily="18" charset="0"/>
                                          </a:rPr>
                                          <m:t>𝑗</m:t>
                                        </m:r>
                                        <m:r>
                                          <a:rPr lang="en-US" sz="3600" i="1">
                                            <a:latin typeface="Cambria Math" panose="02040503050406030204" pitchFamily="18" charset="0"/>
                                          </a:rPr>
                                          <m:t>)</m:t>
                                        </m:r>
                                      </m:sub>
                                    </m:sSub>
                                  </m:e>
                                </m:mr>
                              </m:m>
                            </m:e>
                          </m:d>
                        </m:e>
                      </m:nary>
                    </m:oMath>
                  </m:oMathPara>
                </a14:m>
                <a:endParaRPr lang="en-US" sz="3600" dirty="0"/>
              </a:p>
            </p:txBody>
          </p:sp>
        </mc:Choice>
        <mc:Fallback xmlns="">
          <p:sp>
            <p:nvSpPr>
              <p:cNvPr id="6" name="TextBox 5">
                <a:extLst>
                  <a:ext uri="{FF2B5EF4-FFF2-40B4-BE49-F238E27FC236}">
                    <a16:creationId xmlns:a16="http://schemas.microsoft.com/office/drawing/2014/main" id="{4D0A27D5-2B84-4494-CA1F-5B71D086556F}"/>
                  </a:ext>
                </a:extLst>
              </p:cNvPr>
              <p:cNvSpPr txBox="1">
                <a:spLocks noRot="1" noChangeAspect="1" noMove="1" noResize="1" noEditPoints="1" noAdjustHandles="1" noChangeArrowheads="1" noChangeShapeType="1" noTextEdit="1"/>
              </p:cNvSpPr>
              <p:nvPr/>
            </p:nvSpPr>
            <p:spPr>
              <a:xfrm>
                <a:off x="3965171" y="4849629"/>
                <a:ext cx="8038226" cy="1445780"/>
              </a:xfrm>
              <a:prstGeom prst="rect">
                <a:avLst/>
              </a:prstGeom>
              <a:blipFill>
                <a:blip r:embed="rId2"/>
                <a:stretch>
                  <a:fillRect l="-946" t="-137719" b="-186842"/>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56F1644B-4CDD-8BB8-4DC0-FA37EEFDF112}"/>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70000" contrast="50000"/>
                    </a14:imgEffect>
                  </a14:imgLayer>
                </a14:imgProps>
              </a:ext>
            </a:extLst>
          </a:blip>
          <a:stretch>
            <a:fillRect/>
          </a:stretch>
        </p:blipFill>
        <p:spPr>
          <a:xfrm>
            <a:off x="7210123" y="2896204"/>
            <a:ext cx="4409615" cy="1663528"/>
          </a:xfrm>
          <a:prstGeom prst="rect">
            <a:avLst/>
          </a:prstGeom>
        </p:spPr>
      </p:pic>
      <p:pic>
        <p:nvPicPr>
          <p:cNvPr id="25" name="Picture 24">
            <a:extLst>
              <a:ext uri="{FF2B5EF4-FFF2-40B4-BE49-F238E27FC236}">
                <a16:creationId xmlns:a16="http://schemas.microsoft.com/office/drawing/2014/main" id="{76D7A9BD-4179-1412-E9DC-8768069D2D1F}"/>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70000" contrast="50000"/>
                    </a14:imgEffect>
                  </a14:imgLayer>
                </a14:imgProps>
              </a:ext>
            </a:extLst>
          </a:blip>
          <a:stretch>
            <a:fillRect/>
          </a:stretch>
        </p:blipFill>
        <p:spPr>
          <a:xfrm>
            <a:off x="7210124" y="1232676"/>
            <a:ext cx="4409615" cy="1663528"/>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62A3803-22F0-D5DC-F574-B7124E0FE44E}"/>
                  </a:ext>
                </a:extLst>
              </p:cNvPr>
              <p:cNvSpPr txBox="1"/>
              <p:nvPr/>
            </p:nvSpPr>
            <p:spPr>
              <a:xfrm>
                <a:off x="4563687" y="1938138"/>
                <a:ext cx="188090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𝐾𝑒𝑟𝑛𝑒𝑙</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1</m:t>
                                </m:r>
                              </m:e>
                            </m:mr>
                          </m:m>
                        </m:e>
                      </m:d>
                    </m:oMath>
                  </m:oMathPara>
                </a14:m>
                <a:endParaRPr lang="en-US" dirty="0"/>
              </a:p>
            </p:txBody>
          </p:sp>
        </mc:Choice>
        <mc:Fallback xmlns="">
          <p:sp>
            <p:nvSpPr>
              <p:cNvPr id="28" name="TextBox 27">
                <a:extLst>
                  <a:ext uri="{FF2B5EF4-FFF2-40B4-BE49-F238E27FC236}">
                    <a16:creationId xmlns:a16="http://schemas.microsoft.com/office/drawing/2014/main" id="{362A3803-22F0-D5DC-F574-B7124E0FE44E}"/>
                  </a:ext>
                </a:extLst>
              </p:cNvPr>
              <p:cNvSpPr txBox="1">
                <a:spLocks noRot="1" noChangeAspect="1" noMove="1" noResize="1" noEditPoints="1" noAdjustHandles="1" noChangeArrowheads="1" noChangeShapeType="1" noTextEdit="1"/>
              </p:cNvSpPr>
              <p:nvPr/>
            </p:nvSpPr>
            <p:spPr>
              <a:xfrm>
                <a:off x="4563687" y="1938138"/>
                <a:ext cx="1880900" cy="276999"/>
              </a:xfrm>
              <a:prstGeom prst="rect">
                <a:avLst/>
              </a:prstGeom>
              <a:blipFill>
                <a:blip r:embed="rId7"/>
                <a:stretch>
                  <a:fillRect l="-2685"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E656D2C-5C54-67CA-AD1B-18EB91B2C170}"/>
                  </a:ext>
                </a:extLst>
              </p:cNvPr>
              <p:cNvSpPr txBox="1"/>
              <p:nvPr/>
            </p:nvSpPr>
            <p:spPr>
              <a:xfrm>
                <a:off x="4739697" y="3257328"/>
                <a:ext cx="1528880" cy="4601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𝐾𝑒𝑟𝑛𝑒𝑙</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1</m:t>
                                </m:r>
                              </m:e>
                            </m:mr>
                            <m:mr>
                              <m:e>
                                <m:r>
                                  <a:rPr lang="en-US" b="0" i="1" smtClean="0">
                                    <a:latin typeface="Cambria Math" panose="02040503050406030204" pitchFamily="18" charset="0"/>
                                  </a:rPr>
                                  <m:t>1</m:t>
                                </m:r>
                              </m:e>
                            </m:mr>
                          </m:m>
                        </m:e>
                      </m:d>
                    </m:oMath>
                  </m:oMathPara>
                </a14:m>
                <a:endParaRPr lang="en-US" dirty="0"/>
              </a:p>
            </p:txBody>
          </p:sp>
        </mc:Choice>
        <mc:Fallback xmlns="">
          <p:sp>
            <p:nvSpPr>
              <p:cNvPr id="29" name="TextBox 28">
                <a:extLst>
                  <a:ext uri="{FF2B5EF4-FFF2-40B4-BE49-F238E27FC236}">
                    <a16:creationId xmlns:a16="http://schemas.microsoft.com/office/drawing/2014/main" id="{FE656D2C-5C54-67CA-AD1B-18EB91B2C170}"/>
                  </a:ext>
                </a:extLst>
              </p:cNvPr>
              <p:cNvSpPr txBox="1">
                <a:spLocks noRot="1" noChangeAspect="1" noMove="1" noResize="1" noEditPoints="1" noAdjustHandles="1" noChangeArrowheads="1" noChangeShapeType="1" noTextEdit="1"/>
              </p:cNvSpPr>
              <p:nvPr/>
            </p:nvSpPr>
            <p:spPr>
              <a:xfrm>
                <a:off x="4739697" y="3257328"/>
                <a:ext cx="1528880" cy="460126"/>
              </a:xfrm>
              <a:prstGeom prst="rect">
                <a:avLst/>
              </a:prstGeom>
              <a:blipFill>
                <a:blip r:embed="rId8"/>
                <a:stretch>
                  <a:fillRect l="-4132" t="-5405" b="-16216"/>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7056FC31-1C6D-353F-973C-581144D538AE}"/>
              </a:ext>
            </a:extLst>
          </p:cNvPr>
          <p:cNvSpPr txBox="1"/>
          <p:nvPr/>
        </p:nvSpPr>
        <p:spPr>
          <a:xfrm>
            <a:off x="606828" y="5147502"/>
            <a:ext cx="2926080" cy="461665"/>
          </a:xfrm>
          <a:prstGeom prst="rect">
            <a:avLst/>
          </a:prstGeom>
          <a:noFill/>
        </p:spPr>
        <p:txBody>
          <a:bodyPr wrap="square" rtlCol="0">
            <a:spAutoFit/>
          </a:bodyPr>
          <a:lstStyle/>
          <a:p>
            <a:r>
              <a:rPr lang="en-US" sz="2400" dirty="0"/>
              <a:t>Structure matrix</a:t>
            </a:r>
          </a:p>
        </p:txBody>
      </p:sp>
    </p:spTree>
    <p:extLst>
      <p:ext uri="{BB962C8B-B14F-4D97-AF65-F5344CB8AC3E}">
        <p14:creationId xmlns:p14="http://schemas.microsoft.com/office/powerpoint/2010/main" val="1446740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89173-1000-7F46-75AF-32AB68DE8CC2}"/>
              </a:ext>
            </a:extLst>
          </p:cNvPr>
          <p:cNvSpPr>
            <a:spLocks noGrp="1"/>
          </p:cNvSpPr>
          <p:nvPr>
            <p:ph idx="1"/>
          </p:nvPr>
        </p:nvSpPr>
        <p:spPr>
          <a:xfrm>
            <a:off x="1072882" y="407371"/>
            <a:ext cx="10515600" cy="4351338"/>
          </a:xfrm>
        </p:spPr>
        <p:txBody>
          <a:bodyPr>
            <a:normAutofit/>
          </a:bodyPr>
          <a:lstStyle/>
          <a:p>
            <a:r>
              <a:rPr lang="en-US" b="0" i="0" dirty="0">
                <a:solidFill>
                  <a:srgbClr val="202122"/>
                </a:solidFill>
                <a:effectLst/>
                <a:latin typeface="Arial" panose="020B0604020202020204" pitchFamily="34" charset="0"/>
              </a:rPr>
              <a:t>Viola and Jones, "</a:t>
            </a:r>
            <a:r>
              <a:rPr lang="en-US" b="0" i="0" u="none" strike="noStrike" dirty="0">
                <a:effectLst/>
                <a:latin typeface="Arial" panose="020B0604020202020204" pitchFamily="34" charset="0"/>
                <a:hlinkClick r:id="rId2"/>
              </a:rPr>
              <a:t>Rapid object detection using a boosted cascade of simple features</a:t>
            </a:r>
            <a:r>
              <a:rPr lang="en-US" b="0" i="0" dirty="0">
                <a:solidFill>
                  <a:srgbClr val="202122"/>
                </a:solidFill>
                <a:effectLst/>
                <a:latin typeface="Arial" panose="020B0604020202020204" pitchFamily="34" charset="0"/>
              </a:rPr>
              <a:t>", Computer Vision and </a:t>
            </a:r>
            <a:r>
              <a:rPr lang="en-US" b="0" i="0" u="none" strike="noStrike" dirty="0">
                <a:effectLst/>
                <a:latin typeface="Arial" panose="020B0604020202020204" pitchFamily="34" charset="0"/>
                <a:hlinkClick r:id="rId3" tooltip="Pattern Recognition"/>
              </a:rPr>
              <a:t>Pattern Recognition</a:t>
            </a:r>
            <a:r>
              <a:rPr lang="en-US" b="0" i="0" dirty="0">
                <a:solidFill>
                  <a:srgbClr val="202122"/>
                </a:solidFill>
                <a:effectLst/>
                <a:latin typeface="Arial" panose="020B0604020202020204" pitchFamily="34" charset="0"/>
              </a:rPr>
              <a:t>, 2001</a:t>
            </a:r>
          </a:p>
          <a:p>
            <a:pPr lvl="1"/>
            <a:r>
              <a:rPr lang="en-US" dirty="0" err="1">
                <a:solidFill>
                  <a:srgbClr val="202122"/>
                </a:solidFill>
                <a:latin typeface="Arial" panose="020B0604020202020204" pitchFamily="34" charset="0"/>
              </a:rPr>
              <a:t>Haar</a:t>
            </a:r>
            <a:r>
              <a:rPr lang="en-US" dirty="0">
                <a:solidFill>
                  <a:srgbClr val="202122"/>
                </a:solidFill>
                <a:latin typeface="Arial" panose="020B0604020202020204" pitchFamily="34" charset="0"/>
              </a:rPr>
              <a:t>-like feature extraction kernel (not actual </a:t>
            </a:r>
            <a:r>
              <a:rPr lang="en-US" dirty="0" err="1">
                <a:solidFill>
                  <a:srgbClr val="202122"/>
                </a:solidFill>
                <a:latin typeface="Arial" panose="020B0604020202020204" pitchFamily="34" charset="0"/>
              </a:rPr>
              <a:t>Haar</a:t>
            </a:r>
            <a:r>
              <a:rPr lang="en-US" dirty="0">
                <a:solidFill>
                  <a:srgbClr val="202122"/>
                </a:solidFill>
                <a:latin typeface="Arial" panose="020B0604020202020204" pitchFamily="34" charset="0"/>
              </a:rPr>
              <a:t> wavelets)</a:t>
            </a:r>
          </a:p>
          <a:p>
            <a:pPr lvl="1"/>
            <a:r>
              <a:rPr lang="en-US" dirty="0">
                <a:solidFill>
                  <a:srgbClr val="202122"/>
                </a:solidFill>
                <a:latin typeface="Arial" panose="020B0604020202020204" pitchFamily="34" charset="0"/>
              </a:rPr>
              <a:t>Series of convolution kernels to extract features</a:t>
            </a:r>
          </a:p>
          <a:p>
            <a:pPr lvl="1"/>
            <a:r>
              <a:rPr lang="en-US" dirty="0"/>
              <a:t>More features than pixels </a:t>
            </a:r>
          </a:p>
          <a:p>
            <a:pPr lvl="2"/>
            <a:r>
              <a:rPr lang="en-US" dirty="0"/>
              <a:t>E.g. 24 x 24 probe has 18,000 possible rectangle arrangements</a:t>
            </a:r>
          </a:p>
          <a:p>
            <a:pPr lvl="1"/>
            <a:r>
              <a:rPr lang="en-US" dirty="0"/>
              <a:t>`Uses only small subset of the possibilities</a:t>
            </a:r>
          </a:p>
          <a:p>
            <a:pPr lvl="1"/>
            <a:endParaRPr lang="en-US" dirty="0"/>
          </a:p>
        </p:txBody>
      </p:sp>
      <p:sp>
        <p:nvSpPr>
          <p:cNvPr id="4" name="Rectangle 3">
            <a:extLst>
              <a:ext uri="{FF2B5EF4-FFF2-40B4-BE49-F238E27FC236}">
                <a16:creationId xmlns:a16="http://schemas.microsoft.com/office/drawing/2014/main" id="{A70903C3-FCAE-BECC-4D86-D9A9A82783C0}"/>
              </a:ext>
            </a:extLst>
          </p:cNvPr>
          <p:cNvSpPr/>
          <p:nvPr/>
        </p:nvSpPr>
        <p:spPr>
          <a:xfrm>
            <a:off x="994441" y="4510135"/>
            <a:ext cx="2232212" cy="2178424"/>
          </a:xfrm>
          <a:prstGeom prst="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7F8D68F-683F-7D90-67D8-1D42A18500E8}"/>
              </a:ext>
            </a:extLst>
          </p:cNvPr>
          <p:cNvSpPr/>
          <p:nvPr/>
        </p:nvSpPr>
        <p:spPr>
          <a:xfrm>
            <a:off x="3894523" y="4510135"/>
            <a:ext cx="2232212" cy="2178424"/>
          </a:xfrm>
          <a:prstGeom prst="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C95B68E-FCD7-514A-8B63-5E5820793DAF}"/>
              </a:ext>
            </a:extLst>
          </p:cNvPr>
          <p:cNvSpPr/>
          <p:nvPr/>
        </p:nvSpPr>
        <p:spPr>
          <a:xfrm>
            <a:off x="6633241" y="4510135"/>
            <a:ext cx="2232212" cy="2178424"/>
          </a:xfrm>
          <a:prstGeom prst="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62D1003-1BF6-D3D0-2FD2-E3CC3C931292}"/>
              </a:ext>
            </a:extLst>
          </p:cNvPr>
          <p:cNvSpPr/>
          <p:nvPr/>
        </p:nvSpPr>
        <p:spPr>
          <a:xfrm>
            <a:off x="9277829" y="4510135"/>
            <a:ext cx="2232212" cy="2178424"/>
          </a:xfrm>
          <a:prstGeom prst="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0A34F8E-4EFD-FFB5-DB32-F10712754E5F}"/>
              </a:ext>
            </a:extLst>
          </p:cNvPr>
          <p:cNvSpPr/>
          <p:nvPr/>
        </p:nvSpPr>
        <p:spPr>
          <a:xfrm>
            <a:off x="2164335" y="4510135"/>
            <a:ext cx="1062318" cy="2178424"/>
          </a:xfrm>
          <a:prstGeom prst="rect">
            <a:avLst/>
          </a:prstGeom>
          <a:solidFill>
            <a:schemeClr val="tx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1F769A9-6705-2D3A-4464-D2E715A3506D}"/>
              </a:ext>
            </a:extLst>
          </p:cNvPr>
          <p:cNvSpPr/>
          <p:nvPr/>
        </p:nvSpPr>
        <p:spPr>
          <a:xfrm>
            <a:off x="7299991" y="4510135"/>
            <a:ext cx="898712" cy="2178424"/>
          </a:xfrm>
          <a:prstGeom prst="rect">
            <a:avLst/>
          </a:prstGeom>
          <a:solidFill>
            <a:schemeClr val="tx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6690815-E85E-5153-4A9A-786A39D7BFCD}"/>
              </a:ext>
            </a:extLst>
          </p:cNvPr>
          <p:cNvSpPr/>
          <p:nvPr/>
        </p:nvSpPr>
        <p:spPr>
          <a:xfrm rot="5400000">
            <a:off x="4488435" y="5041294"/>
            <a:ext cx="1062318" cy="2178424"/>
          </a:xfrm>
          <a:prstGeom prst="rect">
            <a:avLst/>
          </a:prstGeom>
          <a:solidFill>
            <a:schemeClr val="tx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7B4D44A-1736-FFDC-F3A2-FF850A40FB31}"/>
              </a:ext>
            </a:extLst>
          </p:cNvPr>
          <p:cNvSpPr/>
          <p:nvPr/>
        </p:nvSpPr>
        <p:spPr>
          <a:xfrm rot="5400000">
            <a:off x="9309205" y="5576935"/>
            <a:ext cx="1062318" cy="1107142"/>
          </a:xfrm>
          <a:prstGeom prst="rect">
            <a:avLst/>
          </a:prstGeom>
          <a:solidFill>
            <a:schemeClr val="tx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BD6D9B-7E03-A94A-067E-1F8C5B132BA8}"/>
              </a:ext>
            </a:extLst>
          </p:cNvPr>
          <p:cNvSpPr/>
          <p:nvPr/>
        </p:nvSpPr>
        <p:spPr>
          <a:xfrm rot="5400000">
            <a:off x="10405140" y="4498929"/>
            <a:ext cx="1062318" cy="1084729"/>
          </a:xfrm>
          <a:prstGeom prst="rect">
            <a:avLst/>
          </a:prstGeom>
          <a:solidFill>
            <a:schemeClr val="tx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5E77E47-B7B0-71DF-3105-17A9263D6088}"/>
              </a:ext>
            </a:extLst>
          </p:cNvPr>
          <p:cNvSpPr txBox="1"/>
          <p:nvPr/>
        </p:nvSpPr>
        <p:spPr>
          <a:xfrm>
            <a:off x="1001164" y="4073335"/>
            <a:ext cx="2326342" cy="369332"/>
          </a:xfrm>
          <a:prstGeom prst="rect">
            <a:avLst/>
          </a:prstGeom>
          <a:noFill/>
        </p:spPr>
        <p:txBody>
          <a:bodyPr wrap="square" rtlCol="0">
            <a:spAutoFit/>
          </a:bodyPr>
          <a:lstStyle/>
          <a:p>
            <a:pPr algn="ctr"/>
            <a:r>
              <a:rPr lang="en-US" dirty="0"/>
              <a:t>Horizontal Boundary</a:t>
            </a:r>
          </a:p>
        </p:txBody>
      </p:sp>
      <p:sp>
        <p:nvSpPr>
          <p:cNvPr id="14" name="TextBox 13">
            <a:extLst>
              <a:ext uri="{FF2B5EF4-FFF2-40B4-BE49-F238E27FC236}">
                <a16:creationId xmlns:a16="http://schemas.microsoft.com/office/drawing/2014/main" id="{178A0EA0-E00E-1F66-76DE-3AA3AC9B4791}"/>
              </a:ext>
            </a:extLst>
          </p:cNvPr>
          <p:cNvSpPr txBox="1"/>
          <p:nvPr/>
        </p:nvSpPr>
        <p:spPr>
          <a:xfrm>
            <a:off x="3847458" y="4045271"/>
            <a:ext cx="2326342" cy="369332"/>
          </a:xfrm>
          <a:prstGeom prst="rect">
            <a:avLst/>
          </a:prstGeom>
          <a:noFill/>
        </p:spPr>
        <p:txBody>
          <a:bodyPr wrap="square" rtlCol="0">
            <a:spAutoFit/>
          </a:bodyPr>
          <a:lstStyle/>
          <a:p>
            <a:pPr algn="ctr"/>
            <a:r>
              <a:rPr lang="en-US" dirty="0"/>
              <a:t>Vertical Boundary</a:t>
            </a:r>
          </a:p>
        </p:txBody>
      </p:sp>
      <p:sp>
        <p:nvSpPr>
          <p:cNvPr id="15" name="TextBox 14">
            <a:extLst>
              <a:ext uri="{FF2B5EF4-FFF2-40B4-BE49-F238E27FC236}">
                <a16:creationId xmlns:a16="http://schemas.microsoft.com/office/drawing/2014/main" id="{56DD9F73-E2EE-212B-DE11-D8569F821837}"/>
              </a:ext>
            </a:extLst>
          </p:cNvPr>
          <p:cNvSpPr txBox="1"/>
          <p:nvPr/>
        </p:nvSpPr>
        <p:spPr>
          <a:xfrm>
            <a:off x="6693752" y="4048397"/>
            <a:ext cx="2326342" cy="369332"/>
          </a:xfrm>
          <a:prstGeom prst="rect">
            <a:avLst/>
          </a:prstGeom>
          <a:noFill/>
        </p:spPr>
        <p:txBody>
          <a:bodyPr wrap="square" rtlCol="0">
            <a:spAutoFit/>
          </a:bodyPr>
          <a:lstStyle/>
          <a:p>
            <a:pPr algn="ctr"/>
            <a:r>
              <a:rPr lang="en-US" dirty="0"/>
              <a:t>Vertical Line</a:t>
            </a:r>
          </a:p>
        </p:txBody>
      </p:sp>
      <p:sp>
        <p:nvSpPr>
          <p:cNvPr id="16" name="TextBox 15">
            <a:extLst>
              <a:ext uri="{FF2B5EF4-FFF2-40B4-BE49-F238E27FC236}">
                <a16:creationId xmlns:a16="http://schemas.microsoft.com/office/drawing/2014/main" id="{E8AB6F7E-C9BE-E62D-3DD1-18F48A50F1B4}"/>
              </a:ext>
            </a:extLst>
          </p:cNvPr>
          <p:cNvSpPr txBox="1"/>
          <p:nvPr/>
        </p:nvSpPr>
        <p:spPr>
          <a:xfrm>
            <a:off x="9277829" y="4045271"/>
            <a:ext cx="2326342" cy="369332"/>
          </a:xfrm>
          <a:prstGeom prst="rect">
            <a:avLst/>
          </a:prstGeom>
          <a:noFill/>
        </p:spPr>
        <p:txBody>
          <a:bodyPr wrap="square" rtlCol="0">
            <a:spAutoFit/>
          </a:bodyPr>
          <a:lstStyle/>
          <a:p>
            <a:pPr algn="ctr"/>
            <a:r>
              <a:rPr lang="en-US" dirty="0"/>
              <a:t>Crossing</a:t>
            </a:r>
          </a:p>
        </p:txBody>
      </p:sp>
    </p:spTree>
    <p:extLst>
      <p:ext uri="{BB962C8B-B14F-4D97-AF65-F5344CB8AC3E}">
        <p14:creationId xmlns:p14="http://schemas.microsoft.com/office/powerpoint/2010/main" val="3716724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aar Cascades, Explained. A brief ...">
            <a:extLst>
              <a:ext uri="{FF2B5EF4-FFF2-40B4-BE49-F238E27FC236}">
                <a16:creationId xmlns:a16="http://schemas.microsoft.com/office/drawing/2014/main" id="{EEC6DD57-8ED7-1E9B-BE95-1A60C18374F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8182" y="493398"/>
            <a:ext cx="5020983" cy="5871204"/>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7EA23211-35D7-FE01-16D5-34CE85265C4F}"/>
              </a:ext>
            </a:extLst>
          </p:cNvPr>
          <p:cNvSpPr txBox="1"/>
          <p:nvPr/>
        </p:nvSpPr>
        <p:spPr>
          <a:xfrm>
            <a:off x="5943599" y="493398"/>
            <a:ext cx="4383741" cy="646331"/>
          </a:xfrm>
          <a:prstGeom prst="rect">
            <a:avLst/>
          </a:prstGeom>
          <a:noFill/>
        </p:spPr>
        <p:txBody>
          <a:bodyPr wrap="square" rtlCol="0">
            <a:spAutoFit/>
          </a:bodyPr>
          <a:lstStyle/>
          <a:p>
            <a:r>
              <a:rPr lang="en-US" dirty="0"/>
              <a:t>Feature Extraction:</a:t>
            </a:r>
          </a:p>
          <a:p>
            <a:r>
              <a:rPr lang="en-US" dirty="0"/>
              <a:t>	Sum over rectangular windows</a:t>
            </a:r>
          </a:p>
        </p:txBody>
      </p:sp>
      <p:sp>
        <p:nvSpPr>
          <p:cNvPr id="16" name="Rectangle 15">
            <a:extLst>
              <a:ext uri="{FF2B5EF4-FFF2-40B4-BE49-F238E27FC236}">
                <a16:creationId xmlns:a16="http://schemas.microsoft.com/office/drawing/2014/main" id="{71C313CF-FBCB-63BF-82C8-E8169640B50B}"/>
              </a:ext>
            </a:extLst>
          </p:cNvPr>
          <p:cNvSpPr/>
          <p:nvPr/>
        </p:nvSpPr>
        <p:spPr>
          <a:xfrm>
            <a:off x="6535270" y="1532966"/>
            <a:ext cx="2232212" cy="2178424"/>
          </a:xfrm>
          <a:prstGeom prst="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7" name="Rectangle 16">
            <a:extLst>
              <a:ext uri="{FF2B5EF4-FFF2-40B4-BE49-F238E27FC236}">
                <a16:creationId xmlns:a16="http://schemas.microsoft.com/office/drawing/2014/main" id="{AA5D22A9-CCE9-8085-1393-6329C7D0933A}"/>
              </a:ext>
            </a:extLst>
          </p:cNvPr>
          <p:cNvSpPr/>
          <p:nvPr/>
        </p:nvSpPr>
        <p:spPr>
          <a:xfrm>
            <a:off x="9561606" y="1532966"/>
            <a:ext cx="2232212" cy="2178424"/>
          </a:xfrm>
          <a:prstGeom prst="rect">
            <a:avLst/>
          </a:prstGeom>
          <a:solidFill>
            <a:schemeClr val="bg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7B1DFFB-D2AF-4C9A-701F-82294C12E14E}"/>
              </a:ext>
            </a:extLst>
          </p:cNvPr>
          <p:cNvSpPr/>
          <p:nvPr/>
        </p:nvSpPr>
        <p:spPr>
          <a:xfrm>
            <a:off x="7705164" y="1532966"/>
            <a:ext cx="1062318" cy="2178424"/>
          </a:xfrm>
          <a:prstGeom prst="rect">
            <a:avLst/>
          </a:prstGeom>
          <a:solidFill>
            <a:schemeClr val="tx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5F14E01-462A-35CB-F2AD-32E9F282D772}"/>
              </a:ext>
            </a:extLst>
          </p:cNvPr>
          <p:cNvSpPr/>
          <p:nvPr/>
        </p:nvSpPr>
        <p:spPr>
          <a:xfrm rot="5400000">
            <a:off x="9592982" y="2599766"/>
            <a:ext cx="1062318" cy="1107142"/>
          </a:xfrm>
          <a:prstGeom prst="rect">
            <a:avLst/>
          </a:prstGeom>
          <a:solidFill>
            <a:schemeClr val="tx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89BE939-1F97-A7B4-4A3E-BA78D854125B}"/>
              </a:ext>
            </a:extLst>
          </p:cNvPr>
          <p:cNvSpPr/>
          <p:nvPr/>
        </p:nvSpPr>
        <p:spPr>
          <a:xfrm rot="5400000">
            <a:off x="10688917" y="1521760"/>
            <a:ext cx="1062318" cy="1084729"/>
          </a:xfrm>
          <a:prstGeom prst="rect">
            <a:avLst/>
          </a:prstGeom>
          <a:solidFill>
            <a:schemeClr val="tx1"/>
          </a:solid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59B29B6-4A29-2F1A-3E94-16B379BA93BA}"/>
              </a:ext>
            </a:extLst>
          </p:cNvPr>
          <p:cNvSpPr txBox="1"/>
          <p:nvPr/>
        </p:nvSpPr>
        <p:spPr>
          <a:xfrm>
            <a:off x="6777691" y="1802514"/>
            <a:ext cx="712694" cy="523220"/>
          </a:xfrm>
          <a:prstGeom prst="rect">
            <a:avLst/>
          </a:prstGeom>
          <a:noFill/>
        </p:spPr>
        <p:txBody>
          <a:bodyPr wrap="square" rtlCol="0">
            <a:spAutoFit/>
          </a:bodyPr>
          <a:lstStyle/>
          <a:p>
            <a:pPr algn="ctr"/>
            <a:r>
              <a:rPr lang="en-US" sz="2800" dirty="0"/>
              <a:t>A</a:t>
            </a:r>
          </a:p>
        </p:txBody>
      </p:sp>
      <p:sp>
        <p:nvSpPr>
          <p:cNvPr id="22" name="TextBox 21">
            <a:extLst>
              <a:ext uri="{FF2B5EF4-FFF2-40B4-BE49-F238E27FC236}">
                <a16:creationId xmlns:a16="http://schemas.microsoft.com/office/drawing/2014/main" id="{ADEF5F4D-6792-F9CF-1954-9544FE356E8B}"/>
              </a:ext>
            </a:extLst>
          </p:cNvPr>
          <p:cNvSpPr txBox="1"/>
          <p:nvPr/>
        </p:nvSpPr>
        <p:spPr>
          <a:xfrm>
            <a:off x="6777691" y="2891727"/>
            <a:ext cx="712694" cy="523220"/>
          </a:xfrm>
          <a:prstGeom prst="rect">
            <a:avLst/>
          </a:prstGeom>
          <a:noFill/>
        </p:spPr>
        <p:txBody>
          <a:bodyPr wrap="square" rtlCol="0">
            <a:spAutoFit/>
          </a:bodyPr>
          <a:lstStyle/>
          <a:p>
            <a:pPr algn="ctr"/>
            <a:r>
              <a:rPr lang="en-US" sz="2800" dirty="0"/>
              <a:t>B</a:t>
            </a:r>
          </a:p>
        </p:txBody>
      </p:sp>
      <p:sp>
        <p:nvSpPr>
          <p:cNvPr id="23" name="TextBox 22">
            <a:extLst>
              <a:ext uri="{FF2B5EF4-FFF2-40B4-BE49-F238E27FC236}">
                <a16:creationId xmlns:a16="http://schemas.microsoft.com/office/drawing/2014/main" id="{056B0C20-4E73-4C9D-9D19-8032B7A643DC}"/>
              </a:ext>
            </a:extLst>
          </p:cNvPr>
          <p:cNvSpPr txBox="1"/>
          <p:nvPr/>
        </p:nvSpPr>
        <p:spPr>
          <a:xfrm>
            <a:off x="7863167" y="1766655"/>
            <a:ext cx="712694" cy="523220"/>
          </a:xfrm>
          <a:prstGeom prst="rect">
            <a:avLst/>
          </a:prstGeom>
          <a:noFill/>
        </p:spPr>
        <p:txBody>
          <a:bodyPr wrap="square" rtlCol="0">
            <a:spAutoFit/>
          </a:bodyPr>
          <a:lstStyle/>
          <a:p>
            <a:pPr algn="ctr"/>
            <a:r>
              <a:rPr lang="en-US" sz="2800" dirty="0">
                <a:solidFill>
                  <a:schemeClr val="bg1"/>
                </a:solidFill>
              </a:rPr>
              <a:t>C</a:t>
            </a:r>
          </a:p>
        </p:txBody>
      </p:sp>
      <p:sp>
        <p:nvSpPr>
          <p:cNvPr id="24" name="TextBox 23">
            <a:extLst>
              <a:ext uri="{FF2B5EF4-FFF2-40B4-BE49-F238E27FC236}">
                <a16:creationId xmlns:a16="http://schemas.microsoft.com/office/drawing/2014/main" id="{35E0A3A0-039C-9FC0-65DA-106D137B1330}"/>
              </a:ext>
            </a:extLst>
          </p:cNvPr>
          <p:cNvSpPr txBox="1"/>
          <p:nvPr/>
        </p:nvSpPr>
        <p:spPr>
          <a:xfrm>
            <a:off x="7863167" y="2855868"/>
            <a:ext cx="712694" cy="523220"/>
          </a:xfrm>
          <a:prstGeom prst="rect">
            <a:avLst/>
          </a:prstGeom>
          <a:noFill/>
        </p:spPr>
        <p:txBody>
          <a:bodyPr wrap="square" rtlCol="0">
            <a:spAutoFit/>
          </a:bodyPr>
          <a:lstStyle/>
          <a:p>
            <a:pPr algn="ctr"/>
            <a:r>
              <a:rPr lang="en-US" sz="2800" dirty="0">
                <a:solidFill>
                  <a:schemeClr val="bg1"/>
                </a:solidFill>
              </a:rPr>
              <a:t>D</a:t>
            </a:r>
          </a:p>
        </p:txBody>
      </p:sp>
      <p:sp>
        <p:nvSpPr>
          <p:cNvPr id="25" name="TextBox 24">
            <a:extLst>
              <a:ext uri="{FF2B5EF4-FFF2-40B4-BE49-F238E27FC236}">
                <a16:creationId xmlns:a16="http://schemas.microsoft.com/office/drawing/2014/main" id="{C772F141-A196-7F1C-AF7E-D1C96B1412C9}"/>
              </a:ext>
            </a:extLst>
          </p:cNvPr>
          <p:cNvSpPr txBox="1"/>
          <p:nvPr/>
        </p:nvSpPr>
        <p:spPr>
          <a:xfrm>
            <a:off x="9793569" y="1741580"/>
            <a:ext cx="712694" cy="523220"/>
          </a:xfrm>
          <a:prstGeom prst="rect">
            <a:avLst/>
          </a:prstGeom>
          <a:noFill/>
        </p:spPr>
        <p:txBody>
          <a:bodyPr wrap="square" rtlCol="0">
            <a:spAutoFit/>
          </a:bodyPr>
          <a:lstStyle/>
          <a:p>
            <a:pPr algn="ctr"/>
            <a:r>
              <a:rPr lang="en-US" sz="2800" dirty="0"/>
              <a:t>A</a:t>
            </a:r>
          </a:p>
        </p:txBody>
      </p:sp>
      <p:sp>
        <p:nvSpPr>
          <p:cNvPr id="26" name="TextBox 25">
            <a:extLst>
              <a:ext uri="{FF2B5EF4-FFF2-40B4-BE49-F238E27FC236}">
                <a16:creationId xmlns:a16="http://schemas.microsoft.com/office/drawing/2014/main" id="{A9C142D5-FD78-3585-3CFE-CEE819603807}"/>
              </a:ext>
            </a:extLst>
          </p:cNvPr>
          <p:cNvSpPr txBox="1"/>
          <p:nvPr/>
        </p:nvSpPr>
        <p:spPr>
          <a:xfrm>
            <a:off x="9793569" y="2830793"/>
            <a:ext cx="712694" cy="523220"/>
          </a:xfrm>
          <a:prstGeom prst="rect">
            <a:avLst/>
          </a:prstGeom>
          <a:noFill/>
        </p:spPr>
        <p:txBody>
          <a:bodyPr wrap="square" rtlCol="0">
            <a:spAutoFit/>
          </a:bodyPr>
          <a:lstStyle/>
          <a:p>
            <a:pPr algn="ctr"/>
            <a:r>
              <a:rPr lang="en-US" sz="2800" dirty="0">
                <a:solidFill>
                  <a:schemeClr val="bg1"/>
                </a:solidFill>
              </a:rPr>
              <a:t>B</a:t>
            </a:r>
          </a:p>
        </p:txBody>
      </p:sp>
      <p:sp>
        <p:nvSpPr>
          <p:cNvPr id="27" name="TextBox 26">
            <a:extLst>
              <a:ext uri="{FF2B5EF4-FFF2-40B4-BE49-F238E27FC236}">
                <a16:creationId xmlns:a16="http://schemas.microsoft.com/office/drawing/2014/main" id="{520789E6-5EE0-1604-7F44-3EDE2F6278E3}"/>
              </a:ext>
            </a:extLst>
          </p:cNvPr>
          <p:cNvSpPr txBox="1"/>
          <p:nvPr/>
        </p:nvSpPr>
        <p:spPr>
          <a:xfrm>
            <a:off x="10879045" y="1705721"/>
            <a:ext cx="712694" cy="523220"/>
          </a:xfrm>
          <a:prstGeom prst="rect">
            <a:avLst/>
          </a:prstGeom>
          <a:noFill/>
        </p:spPr>
        <p:txBody>
          <a:bodyPr wrap="square" rtlCol="0">
            <a:spAutoFit/>
          </a:bodyPr>
          <a:lstStyle/>
          <a:p>
            <a:pPr algn="ctr"/>
            <a:r>
              <a:rPr lang="en-US" sz="2800" dirty="0">
                <a:solidFill>
                  <a:schemeClr val="bg1"/>
                </a:solidFill>
              </a:rPr>
              <a:t>C</a:t>
            </a:r>
          </a:p>
        </p:txBody>
      </p:sp>
      <p:sp>
        <p:nvSpPr>
          <p:cNvPr id="28" name="TextBox 27">
            <a:extLst>
              <a:ext uri="{FF2B5EF4-FFF2-40B4-BE49-F238E27FC236}">
                <a16:creationId xmlns:a16="http://schemas.microsoft.com/office/drawing/2014/main" id="{EA4385BE-7437-2CEC-E20F-FAC490A8D9E9}"/>
              </a:ext>
            </a:extLst>
          </p:cNvPr>
          <p:cNvSpPr txBox="1"/>
          <p:nvPr/>
        </p:nvSpPr>
        <p:spPr>
          <a:xfrm>
            <a:off x="10879045" y="2794934"/>
            <a:ext cx="712694" cy="523220"/>
          </a:xfrm>
          <a:prstGeom prst="rect">
            <a:avLst/>
          </a:prstGeom>
          <a:noFill/>
        </p:spPr>
        <p:txBody>
          <a:bodyPr wrap="square" rtlCol="0">
            <a:spAutoFit/>
          </a:bodyPr>
          <a:lstStyle/>
          <a:p>
            <a:pPr algn="ctr"/>
            <a:r>
              <a:rPr lang="en-US" sz="2800" dirty="0"/>
              <a:t>D</a:t>
            </a:r>
          </a:p>
        </p:txBody>
      </p:sp>
      <p:sp>
        <p:nvSpPr>
          <p:cNvPr id="29" name="TextBox 28">
            <a:extLst>
              <a:ext uri="{FF2B5EF4-FFF2-40B4-BE49-F238E27FC236}">
                <a16:creationId xmlns:a16="http://schemas.microsoft.com/office/drawing/2014/main" id="{9523B748-8D18-9BE1-517F-1419B2A883A9}"/>
              </a:ext>
            </a:extLst>
          </p:cNvPr>
          <p:cNvSpPr txBox="1"/>
          <p:nvPr/>
        </p:nvSpPr>
        <p:spPr>
          <a:xfrm>
            <a:off x="6684868" y="3945079"/>
            <a:ext cx="2040591" cy="369332"/>
          </a:xfrm>
          <a:prstGeom prst="rect">
            <a:avLst/>
          </a:prstGeom>
          <a:noFill/>
        </p:spPr>
        <p:txBody>
          <a:bodyPr wrap="square" rtlCol="0">
            <a:spAutoFit/>
          </a:bodyPr>
          <a:lstStyle/>
          <a:p>
            <a:r>
              <a:rPr lang="en-US" dirty="0"/>
              <a:t>A+B – (C+D)</a:t>
            </a:r>
          </a:p>
        </p:txBody>
      </p:sp>
      <p:sp>
        <p:nvSpPr>
          <p:cNvPr id="30" name="TextBox 29">
            <a:extLst>
              <a:ext uri="{FF2B5EF4-FFF2-40B4-BE49-F238E27FC236}">
                <a16:creationId xmlns:a16="http://schemas.microsoft.com/office/drawing/2014/main" id="{4DBA6519-7913-24C7-E7ED-66560277E540}"/>
              </a:ext>
            </a:extLst>
          </p:cNvPr>
          <p:cNvSpPr txBox="1"/>
          <p:nvPr/>
        </p:nvSpPr>
        <p:spPr>
          <a:xfrm>
            <a:off x="9657415" y="3920004"/>
            <a:ext cx="2040591" cy="369332"/>
          </a:xfrm>
          <a:prstGeom prst="rect">
            <a:avLst/>
          </a:prstGeom>
          <a:noFill/>
        </p:spPr>
        <p:txBody>
          <a:bodyPr wrap="square" rtlCol="0">
            <a:spAutoFit/>
          </a:bodyPr>
          <a:lstStyle/>
          <a:p>
            <a:r>
              <a:rPr lang="en-US" dirty="0"/>
              <a:t>A+D – (B+C)</a:t>
            </a:r>
          </a:p>
        </p:txBody>
      </p:sp>
      <p:sp>
        <p:nvSpPr>
          <p:cNvPr id="2" name="TextBox 1">
            <a:extLst>
              <a:ext uri="{FF2B5EF4-FFF2-40B4-BE49-F238E27FC236}">
                <a16:creationId xmlns:a16="http://schemas.microsoft.com/office/drawing/2014/main" id="{A96300FE-8221-7A9E-08A7-2856AB161144}"/>
              </a:ext>
            </a:extLst>
          </p:cNvPr>
          <p:cNvSpPr txBox="1"/>
          <p:nvPr/>
        </p:nvSpPr>
        <p:spPr>
          <a:xfrm>
            <a:off x="5671850" y="4863369"/>
            <a:ext cx="2033314" cy="461665"/>
          </a:xfrm>
          <a:prstGeom prst="rect">
            <a:avLst/>
          </a:prstGeom>
          <a:noFill/>
        </p:spPr>
        <p:txBody>
          <a:bodyPr wrap="none" rtlCol="0">
            <a:spAutoFit/>
          </a:bodyPr>
          <a:lstStyle/>
          <a:p>
            <a:r>
              <a:rPr lang="en-US" sz="2400" dirty="0">
                <a:sym typeface="Wingdings" pitchFamily="2" charset="2"/>
              </a:rPr>
              <a:t> 28 features</a:t>
            </a:r>
            <a:endParaRPr lang="en-US" sz="2400" dirty="0"/>
          </a:p>
        </p:txBody>
      </p:sp>
      <p:sp>
        <p:nvSpPr>
          <p:cNvPr id="3" name="TextBox 2">
            <a:extLst>
              <a:ext uri="{FF2B5EF4-FFF2-40B4-BE49-F238E27FC236}">
                <a16:creationId xmlns:a16="http://schemas.microsoft.com/office/drawing/2014/main" id="{6D13FA83-6446-EC95-32DC-F882E9192BB6}"/>
              </a:ext>
            </a:extLst>
          </p:cNvPr>
          <p:cNvSpPr txBox="1"/>
          <p:nvPr/>
        </p:nvSpPr>
        <p:spPr>
          <a:xfrm>
            <a:off x="5809159" y="5499846"/>
            <a:ext cx="2154821" cy="646331"/>
          </a:xfrm>
          <a:prstGeom prst="rect">
            <a:avLst/>
          </a:prstGeom>
          <a:noFill/>
        </p:spPr>
        <p:txBody>
          <a:bodyPr wrap="none" rtlCol="0">
            <a:spAutoFit/>
          </a:bodyPr>
          <a:lstStyle/>
          <a:p>
            <a:r>
              <a:rPr lang="en-US" dirty="0"/>
              <a:t>Each feature is very </a:t>
            </a:r>
          </a:p>
          <a:p>
            <a:r>
              <a:rPr lang="en-US" dirty="0"/>
              <a:t>weakly predictive</a:t>
            </a:r>
          </a:p>
        </p:txBody>
      </p:sp>
    </p:spTree>
    <p:extLst>
      <p:ext uri="{BB962C8B-B14F-4D97-AF65-F5344CB8AC3E}">
        <p14:creationId xmlns:p14="http://schemas.microsoft.com/office/powerpoint/2010/main" val="1160196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aar Cascades, Explained. A brief ...">
            <a:extLst>
              <a:ext uri="{FF2B5EF4-FFF2-40B4-BE49-F238E27FC236}">
                <a16:creationId xmlns:a16="http://schemas.microsoft.com/office/drawing/2014/main" id="{B8B8323D-A38D-7766-765B-795475CB29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98182" y="493398"/>
            <a:ext cx="5020983" cy="587120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07A7214-B63A-B8C7-636F-4935B5F54AA3}"/>
              </a:ext>
            </a:extLst>
          </p:cNvPr>
          <p:cNvSpPr txBox="1"/>
          <p:nvPr/>
        </p:nvSpPr>
        <p:spPr>
          <a:xfrm>
            <a:off x="5932155" y="493398"/>
            <a:ext cx="4231341" cy="461665"/>
          </a:xfrm>
          <a:prstGeom prst="rect">
            <a:avLst/>
          </a:prstGeom>
          <a:noFill/>
        </p:spPr>
        <p:txBody>
          <a:bodyPr wrap="square" rtlCol="0">
            <a:spAutoFit/>
          </a:bodyPr>
          <a:lstStyle/>
          <a:p>
            <a:r>
              <a:rPr lang="en-US" sz="2400" b="1" dirty="0" err="1"/>
              <a:t>Adaboost</a:t>
            </a:r>
            <a:r>
              <a:rPr lang="en-US" sz="2400" b="1" dirty="0"/>
              <a:t> </a:t>
            </a:r>
            <a:r>
              <a:rPr lang="en-US" sz="2400" dirty="0"/>
              <a:t>(Adaptive boosting)</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C6080E4-047A-CEA6-A513-1534115878DF}"/>
                  </a:ext>
                </a:extLst>
              </p:cNvPr>
              <p:cNvSpPr txBox="1"/>
              <p:nvPr/>
            </p:nvSpPr>
            <p:spPr>
              <a:xfrm>
                <a:off x="7659940" y="1401127"/>
                <a:ext cx="1863587" cy="1070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𝐹</m:t>
                      </m:r>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sub>
                        <m:sup/>
                        <m:e>
                          <m:r>
                            <a:rPr lang="en-US" sz="2400" b="0" i="1" smtClean="0">
                              <a:latin typeface="Cambria Math" panose="02040503050406030204" pitchFamily="18" charset="0"/>
                            </a:rPr>
                            <m:t>𝑓</m:t>
                          </m:r>
                          <m:r>
                            <a:rPr lang="en-US" sz="2400" b="0" i="1" baseline="-25000"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nary>
                    </m:oMath>
                  </m:oMathPara>
                </a14:m>
                <a:endParaRPr lang="en-US" sz="2400" dirty="0"/>
              </a:p>
            </p:txBody>
          </p:sp>
        </mc:Choice>
        <mc:Fallback xmlns="">
          <p:sp>
            <p:nvSpPr>
              <p:cNvPr id="9" name="TextBox 8">
                <a:extLst>
                  <a:ext uri="{FF2B5EF4-FFF2-40B4-BE49-F238E27FC236}">
                    <a16:creationId xmlns:a16="http://schemas.microsoft.com/office/drawing/2014/main" id="{FC6080E4-047A-CEA6-A513-1534115878DF}"/>
                  </a:ext>
                </a:extLst>
              </p:cNvPr>
              <p:cNvSpPr txBox="1">
                <a:spLocks noRot="1" noChangeAspect="1" noMove="1" noResize="1" noEditPoints="1" noAdjustHandles="1" noChangeArrowheads="1" noChangeShapeType="1" noTextEdit="1"/>
              </p:cNvSpPr>
              <p:nvPr/>
            </p:nvSpPr>
            <p:spPr>
              <a:xfrm>
                <a:off x="7659940" y="1401127"/>
                <a:ext cx="1863587" cy="1070999"/>
              </a:xfrm>
              <a:prstGeom prst="rect">
                <a:avLst/>
              </a:prstGeom>
              <a:blipFill>
                <a:blip r:embed="rId3"/>
                <a:stretch>
                  <a:fillRect l="-25850" t="-108235" r="-5442" b="-171765"/>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8A8E31DD-DD4F-E307-F655-59C1CE8E257B}"/>
              </a:ext>
            </a:extLst>
          </p:cNvPr>
          <p:cNvSpPr txBox="1"/>
          <p:nvPr/>
        </p:nvSpPr>
        <p:spPr>
          <a:xfrm>
            <a:off x="9211774" y="2533649"/>
            <a:ext cx="1515514" cy="923330"/>
          </a:xfrm>
          <a:prstGeom prst="rect">
            <a:avLst/>
          </a:prstGeom>
          <a:noFill/>
        </p:spPr>
        <p:txBody>
          <a:bodyPr wrap="square" rtlCol="0">
            <a:spAutoFit/>
          </a:bodyPr>
          <a:lstStyle/>
          <a:p>
            <a:r>
              <a:rPr lang="en-US" dirty="0"/>
              <a:t>Weak binary (-1,1) classifiers</a:t>
            </a:r>
          </a:p>
        </p:txBody>
      </p:sp>
      <p:sp>
        <p:nvSpPr>
          <p:cNvPr id="11" name="TextBox 10">
            <a:extLst>
              <a:ext uri="{FF2B5EF4-FFF2-40B4-BE49-F238E27FC236}">
                <a16:creationId xmlns:a16="http://schemas.microsoft.com/office/drawing/2014/main" id="{649B1BC2-6459-7435-497F-2FF21CA08F5B}"/>
              </a:ext>
            </a:extLst>
          </p:cNvPr>
          <p:cNvSpPr txBox="1"/>
          <p:nvPr/>
        </p:nvSpPr>
        <p:spPr>
          <a:xfrm>
            <a:off x="7139748" y="2672148"/>
            <a:ext cx="1317812" cy="646331"/>
          </a:xfrm>
          <a:prstGeom prst="rect">
            <a:avLst/>
          </a:prstGeom>
          <a:noFill/>
        </p:spPr>
        <p:txBody>
          <a:bodyPr wrap="square" rtlCol="0">
            <a:spAutoFit/>
          </a:bodyPr>
          <a:lstStyle/>
          <a:p>
            <a:r>
              <a:rPr lang="en-US" dirty="0"/>
              <a:t>Boasted</a:t>
            </a:r>
          </a:p>
          <a:p>
            <a:r>
              <a:rPr lang="en-US" dirty="0"/>
              <a:t>classifier</a:t>
            </a:r>
          </a:p>
        </p:txBody>
      </p:sp>
      <p:cxnSp>
        <p:nvCxnSpPr>
          <p:cNvPr id="13" name="Straight Arrow Connector 12">
            <a:extLst>
              <a:ext uri="{FF2B5EF4-FFF2-40B4-BE49-F238E27FC236}">
                <a16:creationId xmlns:a16="http://schemas.microsoft.com/office/drawing/2014/main" id="{A4CE0EA6-A588-79D3-F8DC-AE8666662202}"/>
              </a:ext>
            </a:extLst>
          </p:cNvPr>
          <p:cNvCxnSpPr/>
          <p:nvPr/>
        </p:nvCxnSpPr>
        <p:spPr>
          <a:xfrm flipV="1">
            <a:off x="7659940" y="2167609"/>
            <a:ext cx="138714" cy="366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95AFB943-06F7-5142-DECF-B9E806E7EE4E}"/>
              </a:ext>
            </a:extLst>
          </p:cNvPr>
          <p:cNvCxnSpPr>
            <a:cxnSpLocks/>
          </p:cNvCxnSpPr>
          <p:nvPr/>
        </p:nvCxnSpPr>
        <p:spPr>
          <a:xfrm flipH="1" flipV="1">
            <a:off x="9233477" y="2290430"/>
            <a:ext cx="290050" cy="243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E500F2C5-0BAE-C256-ABEC-4B1B27824B1E}"/>
              </a:ext>
            </a:extLst>
          </p:cNvPr>
          <p:cNvSpPr txBox="1"/>
          <p:nvPr/>
        </p:nvSpPr>
        <p:spPr>
          <a:xfrm>
            <a:off x="5932155" y="5255768"/>
            <a:ext cx="6092890" cy="1477328"/>
          </a:xfrm>
          <a:prstGeom prst="rect">
            <a:avLst/>
          </a:prstGeom>
          <a:noFill/>
        </p:spPr>
        <p:txBody>
          <a:bodyPr wrap="square">
            <a:spAutoFit/>
          </a:bodyPr>
          <a:lstStyle/>
          <a:p>
            <a:r>
              <a:rPr lang="en-US" sz="1800" b="0" i="0" u="none" strike="noStrike" dirty="0">
                <a:effectLst/>
                <a:latin typeface="Arial" panose="020B0604020202020204" pitchFamily="34" charset="0"/>
              </a:rPr>
              <a:t>Yoav Freund</a:t>
            </a:r>
            <a:r>
              <a:rPr lang="en-US" sz="1800" b="0" i="0" dirty="0">
                <a:solidFill>
                  <a:srgbClr val="202122"/>
                </a:solidFill>
                <a:effectLst/>
                <a:latin typeface="Arial" panose="020B0604020202020204" pitchFamily="34" charset="0"/>
              </a:rPr>
              <a:t> and </a:t>
            </a:r>
            <a:r>
              <a:rPr lang="en-US" sz="1800" b="0" i="0" u="none" strike="noStrike" dirty="0">
                <a:effectLst/>
                <a:latin typeface="Arial" panose="020B0604020202020204" pitchFamily="34" charset="0"/>
              </a:rPr>
              <a:t>Robert </a:t>
            </a:r>
            <a:r>
              <a:rPr lang="en-US" sz="1800" b="0" i="0" u="none" strike="noStrike" dirty="0" err="1">
                <a:effectLst/>
                <a:latin typeface="Arial" panose="020B0604020202020204" pitchFamily="34" charset="0"/>
              </a:rPr>
              <a:t>Schapire</a:t>
            </a:r>
            <a:r>
              <a:rPr lang="en-US" sz="1800" b="0" i="0" dirty="0">
                <a:solidFill>
                  <a:srgbClr val="202122"/>
                </a:solidFill>
                <a:effectLst/>
                <a:latin typeface="Arial" panose="020B0604020202020204" pitchFamily="34" charset="0"/>
              </a:rPr>
              <a:t> (1995), </a:t>
            </a:r>
            <a:r>
              <a:rPr lang="en-US" sz="1800" b="0" i="1" u="none" strike="noStrike" dirty="0">
                <a:effectLst/>
                <a:latin typeface="Arial" panose="020B0604020202020204" pitchFamily="34" charset="0"/>
                <a:hlinkClick r:id="rId4"/>
              </a:rPr>
              <a:t>A desicion-theoretic generalization of on-line learning and an application to boosting</a:t>
            </a:r>
            <a:r>
              <a:rPr lang="en-US" sz="1800" b="0" i="0" dirty="0">
                <a:solidFill>
                  <a:srgbClr val="202122"/>
                </a:solidFill>
                <a:effectLst/>
                <a:latin typeface="Arial" panose="020B0604020202020204" pitchFamily="34" charset="0"/>
              </a:rPr>
              <a:t>, Lecture Notes in Computer Science, Berlin, Heidelberg: Springer Berlin Heidelberg, pp. 23–37</a:t>
            </a:r>
            <a:endParaRPr lang="en-US" sz="1800" dirty="0"/>
          </a:p>
        </p:txBody>
      </p:sp>
    </p:spTree>
    <p:extLst>
      <p:ext uri="{BB962C8B-B14F-4D97-AF65-F5344CB8AC3E}">
        <p14:creationId xmlns:p14="http://schemas.microsoft.com/office/powerpoint/2010/main" val="3015928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29987B-4BAA-F7F7-25D6-FA669FB14790}"/>
              </a:ext>
            </a:extLst>
          </p:cNvPr>
          <p:cNvSpPr>
            <a:spLocks noGrp="1"/>
          </p:cNvSpPr>
          <p:nvPr>
            <p:ph type="title"/>
          </p:nvPr>
        </p:nvSpPr>
        <p:spPr/>
        <p:txBody>
          <a:bodyPr/>
          <a:lstStyle/>
          <a:p>
            <a:r>
              <a:rPr lang="en-US" dirty="0"/>
              <a:t>Convolutional Neural Networks</a:t>
            </a:r>
          </a:p>
        </p:txBody>
      </p:sp>
      <p:sp>
        <p:nvSpPr>
          <p:cNvPr id="6" name="TextBox 5">
            <a:extLst>
              <a:ext uri="{FF2B5EF4-FFF2-40B4-BE49-F238E27FC236}">
                <a16:creationId xmlns:a16="http://schemas.microsoft.com/office/drawing/2014/main" id="{330E6796-0B89-254D-D8E0-D9919709FCE1}"/>
              </a:ext>
            </a:extLst>
          </p:cNvPr>
          <p:cNvSpPr txBox="1"/>
          <p:nvPr/>
        </p:nvSpPr>
        <p:spPr>
          <a:xfrm>
            <a:off x="2898723" y="2598003"/>
            <a:ext cx="2333677" cy="461665"/>
          </a:xfrm>
          <a:prstGeom prst="rect">
            <a:avLst/>
          </a:prstGeom>
          <a:noFill/>
        </p:spPr>
        <p:txBody>
          <a:bodyPr wrap="square" rtlCol="0">
            <a:spAutoFit/>
          </a:bodyPr>
          <a:lstStyle/>
          <a:p>
            <a:pPr algn="ctr"/>
            <a:r>
              <a:rPr lang="en-US" sz="2400" b="1" dirty="0"/>
              <a:t>Convolution </a:t>
            </a:r>
          </a:p>
        </p:txBody>
      </p:sp>
      <p:pic>
        <p:nvPicPr>
          <p:cNvPr id="7" name="Picture 2">
            <a:extLst>
              <a:ext uri="{FF2B5EF4-FFF2-40B4-BE49-F238E27FC236}">
                <a16:creationId xmlns:a16="http://schemas.microsoft.com/office/drawing/2014/main" id="{DF8B9458-9903-0B27-A4FD-3379F1DF2C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436" b="50021"/>
          <a:stretch/>
        </p:blipFill>
        <p:spPr bwMode="auto">
          <a:xfrm>
            <a:off x="4998178" y="1497889"/>
            <a:ext cx="2932672" cy="26607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72EF711A-0E34-B12B-7688-A5C243C14E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436" b="50021"/>
          <a:stretch/>
        </p:blipFill>
        <p:spPr bwMode="auto">
          <a:xfrm>
            <a:off x="200273" y="1497889"/>
            <a:ext cx="2932672" cy="2660754"/>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a:extLst>
              <a:ext uri="{FF2B5EF4-FFF2-40B4-BE49-F238E27FC236}">
                <a16:creationId xmlns:a16="http://schemas.microsoft.com/office/drawing/2014/main" id="{D2ADC6D2-851D-BAD1-3E2D-A76E81FAE8F0}"/>
              </a:ext>
            </a:extLst>
          </p:cNvPr>
          <p:cNvSpPr/>
          <p:nvPr/>
        </p:nvSpPr>
        <p:spPr>
          <a:xfrm>
            <a:off x="3308557" y="3059668"/>
            <a:ext cx="1514007" cy="4347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2A7F9AA-BBDF-D920-2C81-F3B1E16607F3}"/>
              </a:ext>
            </a:extLst>
          </p:cNvPr>
          <p:cNvSpPr txBox="1"/>
          <p:nvPr/>
        </p:nvSpPr>
        <p:spPr>
          <a:xfrm>
            <a:off x="1666609" y="4323842"/>
            <a:ext cx="6097232" cy="2782172"/>
          </a:xfrm>
          <a:prstGeom prst="rect">
            <a:avLst/>
          </a:prstGeom>
          <a:noFill/>
        </p:spPr>
        <p:txBody>
          <a:bodyPr wrap="square">
            <a:spAutoFit/>
          </a:bodyPr>
          <a:lstStyle/>
          <a:p>
            <a:pPr algn="l">
              <a:lnSpc>
                <a:spcPts val="2250"/>
              </a:lnSpc>
            </a:pPr>
            <a:r>
              <a:rPr lang="en-US" b="1" i="0" u="none" strike="noStrike" dirty="0">
                <a:solidFill>
                  <a:srgbClr val="242424"/>
                </a:solidFill>
                <a:effectLst/>
                <a:latin typeface="sohne"/>
              </a:rPr>
              <a:t>Kernel size and count</a:t>
            </a:r>
          </a:p>
          <a:p>
            <a:pPr marL="285750" indent="-285750" algn="l">
              <a:lnSpc>
                <a:spcPts val="2250"/>
              </a:lnSpc>
              <a:buFont typeface="Arial" panose="020B0604020202020204" pitchFamily="34" charset="0"/>
              <a:buChar char="•"/>
            </a:pPr>
            <a:r>
              <a:rPr lang="en-US" dirty="0">
                <a:solidFill>
                  <a:srgbClr val="242424"/>
                </a:solidFill>
                <a:latin typeface="sohne"/>
              </a:rPr>
              <a:t>CNN’s fit the convolution parameters as part of the model.  </a:t>
            </a:r>
          </a:p>
          <a:p>
            <a:pPr marL="285750" indent="-285750" algn="l">
              <a:lnSpc>
                <a:spcPts val="2250"/>
              </a:lnSpc>
              <a:buFont typeface="Arial" panose="020B0604020202020204" pitchFamily="34" charset="0"/>
              <a:buChar char="•"/>
            </a:pPr>
            <a:r>
              <a:rPr lang="en-US" dirty="0">
                <a:solidFill>
                  <a:srgbClr val="242424"/>
                </a:solidFill>
                <a:latin typeface="sohne"/>
              </a:rPr>
              <a:t>This gives more flexibility than simply an edge or Harr feature </a:t>
            </a:r>
            <a:endParaRPr lang="en-US" b="1" i="0" u="none" strike="noStrike" dirty="0">
              <a:solidFill>
                <a:srgbClr val="242424"/>
              </a:solidFill>
              <a:effectLst/>
              <a:latin typeface="sohne"/>
            </a:endParaRPr>
          </a:p>
          <a:p>
            <a:pPr algn="l">
              <a:lnSpc>
                <a:spcPts val="2250"/>
              </a:lnSpc>
            </a:pPr>
            <a:r>
              <a:rPr lang="en-US" b="1" i="0" u="none" strike="noStrike" dirty="0">
                <a:solidFill>
                  <a:srgbClr val="242424"/>
                </a:solidFill>
                <a:effectLst/>
                <a:latin typeface="sohne"/>
              </a:rPr>
              <a:t>Padding and Stride:</a:t>
            </a:r>
          </a:p>
          <a:p>
            <a:pPr algn="l">
              <a:lnSpc>
                <a:spcPts val="2400"/>
              </a:lnSpc>
              <a:buFont typeface="Arial" panose="020B0604020202020204" pitchFamily="34" charset="0"/>
              <a:buChar char="•"/>
            </a:pPr>
            <a:r>
              <a:rPr lang="en-US" b="0" i="0" u="none" strike="noStrike" dirty="0">
                <a:solidFill>
                  <a:srgbClr val="242424"/>
                </a:solidFill>
                <a:effectLst/>
                <a:latin typeface="source-serif-pro"/>
              </a:rPr>
              <a:t>Padding can be added to the input to preserve spatial information and avoid the reduction in size during convolution.</a:t>
            </a:r>
          </a:p>
          <a:p>
            <a:pPr algn="l">
              <a:lnSpc>
                <a:spcPts val="2400"/>
              </a:lnSpc>
              <a:buFont typeface="Arial" panose="020B0604020202020204" pitchFamily="34" charset="0"/>
              <a:buChar char="•"/>
            </a:pPr>
            <a:r>
              <a:rPr lang="en-US" b="0" i="0" u="none" strike="noStrike" dirty="0">
                <a:solidFill>
                  <a:srgbClr val="242424"/>
                </a:solidFill>
                <a:effectLst/>
                <a:latin typeface="source-serif-pro"/>
              </a:rPr>
              <a:t>Stride determines how much the filter moves during each step of the convolution operation.</a:t>
            </a:r>
          </a:p>
        </p:txBody>
      </p:sp>
    </p:spTree>
    <p:extLst>
      <p:ext uri="{BB962C8B-B14F-4D97-AF65-F5344CB8AC3E}">
        <p14:creationId xmlns:p14="http://schemas.microsoft.com/office/powerpoint/2010/main" val="1923648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5709F-236B-4054-D678-7EC3021EE4E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F9D514C-FAA3-22DC-EA14-C382CACB0074}"/>
              </a:ext>
            </a:extLst>
          </p:cNvPr>
          <p:cNvSpPr>
            <a:spLocks noGrp="1"/>
          </p:cNvSpPr>
          <p:nvPr>
            <p:ph type="title"/>
          </p:nvPr>
        </p:nvSpPr>
        <p:spPr/>
        <p:txBody>
          <a:bodyPr/>
          <a:lstStyle/>
          <a:p>
            <a:r>
              <a:rPr lang="en-US" dirty="0"/>
              <a:t>Convolutional Neural Networks</a:t>
            </a:r>
          </a:p>
        </p:txBody>
      </p:sp>
      <p:pic>
        <p:nvPicPr>
          <p:cNvPr id="8194" name="Picture 2">
            <a:extLst>
              <a:ext uri="{FF2B5EF4-FFF2-40B4-BE49-F238E27FC236}">
                <a16:creationId xmlns:a16="http://schemas.microsoft.com/office/drawing/2014/main" id="{A347EEE5-66E5-EB4E-BFBE-8E72C6829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6550"/>
            <a:ext cx="12192000" cy="525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47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E3410-E6F9-F73D-7447-D293927ED87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C0E7EA2-1437-06AB-2576-C60DC8BC0796}"/>
              </a:ext>
            </a:extLst>
          </p:cNvPr>
          <p:cNvSpPr>
            <a:spLocks noGrp="1"/>
          </p:cNvSpPr>
          <p:nvPr>
            <p:ph type="title"/>
          </p:nvPr>
        </p:nvSpPr>
        <p:spPr/>
        <p:txBody>
          <a:bodyPr/>
          <a:lstStyle/>
          <a:p>
            <a:r>
              <a:rPr lang="en-US" dirty="0"/>
              <a:t>Convolutional Neural Networks</a:t>
            </a:r>
          </a:p>
        </p:txBody>
      </p:sp>
      <p:pic>
        <p:nvPicPr>
          <p:cNvPr id="7" name="Picture 2">
            <a:extLst>
              <a:ext uri="{FF2B5EF4-FFF2-40B4-BE49-F238E27FC236}">
                <a16:creationId xmlns:a16="http://schemas.microsoft.com/office/drawing/2014/main" id="{6EAE8D70-D796-102B-9841-2C6422E6FA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436" b="50021"/>
          <a:stretch/>
        </p:blipFill>
        <p:spPr bwMode="auto">
          <a:xfrm>
            <a:off x="381208" y="1422938"/>
            <a:ext cx="2932672" cy="266075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91885EB6-53F7-1EE5-FF93-B00FE08393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21" r="50436"/>
          <a:stretch/>
        </p:blipFill>
        <p:spPr bwMode="auto">
          <a:xfrm>
            <a:off x="6226319" y="1422939"/>
            <a:ext cx="2932672" cy="266075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FB8DB79-2D30-D71A-8EF4-27B4D62E968C}"/>
              </a:ext>
            </a:extLst>
          </p:cNvPr>
          <p:cNvSpPr txBox="1"/>
          <p:nvPr/>
        </p:nvSpPr>
        <p:spPr>
          <a:xfrm>
            <a:off x="3453359" y="2439000"/>
            <a:ext cx="2333677" cy="461665"/>
          </a:xfrm>
          <a:prstGeom prst="rect">
            <a:avLst/>
          </a:prstGeom>
          <a:noFill/>
        </p:spPr>
        <p:txBody>
          <a:bodyPr wrap="square" rtlCol="0">
            <a:spAutoFit/>
          </a:bodyPr>
          <a:lstStyle/>
          <a:p>
            <a:pPr algn="ctr"/>
            <a:r>
              <a:rPr lang="en-US" sz="2400" b="1" dirty="0"/>
              <a:t>Detection </a:t>
            </a:r>
          </a:p>
        </p:txBody>
      </p:sp>
      <p:sp>
        <p:nvSpPr>
          <p:cNvPr id="4" name="Right Arrow 3">
            <a:extLst>
              <a:ext uri="{FF2B5EF4-FFF2-40B4-BE49-F238E27FC236}">
                <a16:creationId xmlns:a16="http://schemas.microsoft.com/office/drawing/2014/main" id="{1A219B54-8AE2-7FDA-EA41-C88D552F829D}"/>
              </a:ext>
            </a:extLst>
          </p:cNvPr>
          <p:cNvSpPr/>
          <p:nvPr/>
        </p:nvSpPr>
        <p:spPr>
          <a:xfrm>
            <a:off x="3863193" y="2900665"/>
            <a:ext cx="1514007" cy="4347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7893DA2-737A-853E-B243-D17BFBA775DF}"/>
              </a:ext>
            </a:extLst>
          </p:cNvPr>
          <p:cNvSpPr txBox="1"/>
          <p:nvPr/>
        </p:nvSpPr>
        <p:spPr>
          <a:xfrm>
            <a:off x="1666609" y="4323842"/>
            <a:ext cx="6097232" cy="1910138"/>
          </a:xfrm>
          <a:prstGeom prst="rect">
            <a:avLst/>
          </a:prstGeom>
          <a:noFill/>
        </p:spPr>
        <p:txBody>
          <a:bodyPr wrap="square">
            <a:spAutoFit/>
          </a:bodyPr>
          <a:lstStyle/>
          <a:p>
            <a:pPr algn="l">
              <a:lnSpc>
                <a:spcPts val="2250"/>
              </a:lnSpc>
            </a:pPr>
            <a:r>
              <a:rPr lang="en-US" b="1" i="0" u="none" strike="noStrike" dirty="0">
                <a:solidFill>
                  <a:srgbClr val="242424"/>
                </a:solidFill>
                <a:effectLst/>
                <a:latin typeface="sohne"/>
              </a:rPr>
              <a:t>Detection/Activation layers</a:t>
            </a:r>
          </a:p>
          <a:p>
            <a:pPr algn="l">
              <a:lnSpc>
                <a:spcPts val="2400"/>
              </a:lnSpc>
              <a:buFont typeface="Arial" panose="020B0604020202020204" pitchFamily="34" charset="0"/>
              <a:buChar char="•"/>
            </a:pPr>
            <a:r>
              <a:rPr lang="en-US" b="0" i="0" u="none" strike="noStrike" dirty="0">
                <a:solidFill>
                  <a:srgbClr val="242424"/>
                </a:solidFill>
                <a:effectLst/>
                <a:latin typeface="source-serif-pro"/>
              </a:rPr>
              <a:t>An activation function (commonly </a:t>
            </a:r>
            <a:r>
              <a:rPr lang="en-US" b="0" i="0" u="none" strike="noStrike" dirty="0" err="1">
                <a:solidFill>
                  <a:srgbClr val="242424"/>
                </a:solidFill>
                <a:effectLst/>
                <a:latin typeface="source-serif-pro"/>
              </a:rPr>
              <a:t>ReLU</a:t>
            </a:r>
            <a:r>
              <a:rPr lang="en-US" b="0" i="0" u="none" strike="noStrike" dirty="0">
                <a:solidFill>
                  <a:srgbClr val="242424"/>
                </a:solidFill>
                <a:effectLst/>
                <a:latin typeface="source-serif-pro"/>
              </a:rPr>
              <a:t> — Rectified Linear Unit) is applied element-wise to introduce non-linearity to the network.</a:t>
            </a:r>
          </a:p>
          <a:p>
            <a:pPr algn="l">
              <a:lnSpc>
                <a:spcPts val="2400"/>
              </a:lnSpc>
              <a:buFont typeface="Arial" panose="020B0604020202020204" pitchFamily="34" charset="0"/>
              <a:buChar char="•"/>
            </a:pPr>
            <a:r>
              <a:rPr lang="en-US" b="0" i="0" u="none" strike="noStrike" dirty="0">
                <a:solidFill>
                  <a:srgbClr val="242424"/>
                </a:solidFill>
                <a:effectLst/>
                <a:latin typeface="source-serif-pro"/>
              </a:rPr>
              <a:t>The activation function helps the network learn complex, non-linear relationships in the data.</a:t>
            </a:r>
            <a:endParaRPr lang="en-US" i="0" u="none" strike="noStrike" dirty="0">
              <a:solidFill>
                <a:srgbClr val="242424"/>
              </a:solidFill>
              <a:effectLst/>
              <a:latin typeface="sohne"/>
            </a:endParaRPr>
          </a:p>
        </p:txBody>
      </p:sp>
      <p:pic>
        <p:nvPicPr>
          <p:cNvPr id="4098" name="Picture 2">
            <a:extLst>
              <a:ext uri="{FF2B5EF4-FFF2-40B4-BE49-F238E27FC236}">
                <a16:creationId xmlns:a16="http://schemas.microsoft.com/office/drawing/2014/main" id="{F1A98647-D53E-45FD-03D3-02C7EC467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3840" y="4169866"/>
            <a:ext cx="4428159" cy="2581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925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7853</TotalTime>
  <Words>1408</Words>
  <Application>Microsoft Macintosh PowerPoint</Application>
  <PresentationFormat>Widescreen</PresentationFormat>
  <Paragraphs>183</Paragraphs>
  <Slides>26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Aptos</vt:lpstr>
      <vt:lpstr>Aptos Display</vt:lpstr>
      <vt:lpstr>Arial</vt:lpstr>
      <vt:lpstr>Cambria Math</vt:lpstr>
      <vt:lpstr>Menlo</vt:lpstr>
      <vt:lpstr>Roboto</vt:lpstr>
      <vt:lpstr>sohne</vt:lpstr>
      <vt:lpstr>source-serif-pro</vt:lpstr>
      <vt:lpstr>Wingdings</vt:lpstr>
      <vt:lpstr>Office Theme</vt:lpstr>
      <vt:lpstr>Lecture 21 CNNs, DNN, and OpenCV</vt:lpstr>
      <vt:lpstr>PowerPoint Presentation</vt:lpstr>
      <vt:lpstr>PowerPoint Presentation</vt:lpstr>
      <vt:lpstr>PowerPoint Presentation</vt:lpstr>
      <vt:lpstr>PowerPoint Presentation</vt:lpstr>
      <vt:lpstr>PowerPoint Presentation</vt:lpstr>
      <vt:lpstr>Convolutional Neural Networks</vt:lpstr>
      <vt:lpstr>Convolutional Neural Networks</vt:lpstr>
      <vt:lpstr>Convolutional Neural Networks</vt:lpstr>
      <vt:lpstr>Convolutional Neural Networks</vt:lpstr>
      <vt:lpstr>Convolutional Neural Networks</vt:lpstr>
      <vt:lpstr>PowerPoint Presentation</vt:lpstr>
      <vt:lpstr>PowerPoint Presentation</vt:lpstr>
      <vt:lpstr>PowerPoint Presentation</vt:lpstr>
      <vt:lpstr>PowerPoint Presentation</vt:lpstr>
      <vt:lpstr>CNN Model Zoos</vt:lpstr>
      <vt:lpstr>Using cv2.dnn</vt:lpstr>
      <vt:lpstr>Using cv2.dnn</vt:lpstr>
      <vt:lpstr>Preprocessing</vt:lpstr>
      <vt:lpstr>PowerPoint Presentation</vt:lpstr>
      <vt:lpstr>PowerPoint Presentation</vt:lpstr>
      <vt:lpstr>PowerPoint Presentation</vt:lpstr>
      <vt:lpstr>PowerPoint Presentation</vt:lpstr>
      <vt:lpstr>PowerPoint Presentation</vt:lpstr>
      <vt:lpstr>Softmax</vt:lpstr>
      <vt:lpstr>Detection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University of Pittsburgh University of Pittsburgh</dc:creator>
  <cp:lastModifiedBy>Ted Huppert</cp:lastModifiedBy>
  <cp:revision>32</cp:revision>
  <dcterms:created xsi:type="dcterms:W3CDTF">2024-07-14T13:25:54Z</dcterms:created>
  <dcterms:modified xsi:type="dcterms:W3CDTF">2024-11-18T19:11:49Z</dcterms:modified>
</cp:coreProperties>
</file>