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sldIdLst>
    <p:sldId id="258" r:id="rId2"/>
    <p:sldId id="259" r:id="rId3"/>
    <p:sldId id="324" r:id="rId4"/>
    <p:sldId id="318" r:id="rId5"/>
    <p:sldId id="319" r:id="rId6"/>
    <p:sldId id="320" r:id="rId7"/>
    <p:sldId id="321" r:id="rId8"/>
    <p:sldId id="292" r:id="rId9"/>
    <p:sldId id="322" r:id="rId10"/>
    <p:sldId id="291" r:id="rId11"/>
    <p:sldId id="325" r:id="rId12"/>
    <p:sldId id="326" r:id="rId13"/>
    <p:sldId id="323" r:id="rId14"/>
    <p:sldId id="293" r:id="rId15"/>
    <p:sldId id="311" r:id="rId16"/>
    <p:sldId id="312" r:id="rId17"/>
    <p:sldId id="327" r:id="rId18"/>
    <p:sldId id="315" r:id="rId19"/>
    <p:sldId id="316" r:id="rId20"/>
    <p:sldId id="263" r:id="rId21"/>
    <p:sldId id="328" r:id="rId22"/>
    <p:sldId id="257" r:id="rId23"/>
    <p:sldId id="279" r:id="rId24"/>
    <p:sldId id="329" r:id="rId25"/>
    <p:sldId id="265" r:id="rId26"/>
    <p:sldId id="330" r:id="rId27"/>
    <p:sldId id="331" r:id="rId28"/>
    <p:sldId id="332" r:id="rId2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017"/>
    <p:restoredTop sz="94686"/>
  </p:normalViewPr>
  <p:slideViewPr>
    <p:cSldViewPr snapToGrid="0">
      <p:cViewPr varScale="1">
        <p:scale>
          <a:sx n="101" d="100"/>
          <a:sy n="101" d="100"/>
        </p:scale>
        <p:origin x="464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C6D0C8-F8AA-3A4C-B24F-D986FFB8F017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851A91D-ACA2-FC4D-8F5E-A7BACC8FD3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81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1A91D-ACA2-FC4D-8F5E-A7BACC8FD37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54368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51A91D-ACA2-FC4D-8F5E-A7BACC8FD37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5616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92A519C-CD44-C944-85FE-052B76021879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7268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9FC13D-C485-B9D3-99EA-D80E4E9A91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2ED7B23-2526-2A0B-6932-F92267ADD5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094BDB-E7E5-9910-C3EE-41DBC544A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803192-56E2-5809-7472-0D7F875DE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BB67CD-EF3F-F857-D34F-777CACF3B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148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A67BE6-9453-29ED-002A-FEE3A328C8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068097-9D96-7737-81FC-C8D04570D20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94BA2E-E4E4-9C71-BA90-B81529C5F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C99529-4F7C-0023-1CBA-378E4F29F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C889C-7082-9C58-C006-A02D0F0ECC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132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CA38A-5858-C061-82D2-23AB59B0EA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91AB83F-1485-4E39-161D-4AD3FF8833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07C601-0843-EE91-EFA1-39AC6035BC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B99449-2C62-2B36-2F54-8C14C84F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6EBC43-AC1F-1AFF-9D37-9D0514CA7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314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97195-1EBD-7BCB-3B5A-91AACBD3F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8F9648-3F9A-316C-87DB-7EE7798CA1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3FCF31-6117-AB6E-42EC-0CB56F2D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54C68E-F23A-A75B-5E8F-82B7E01358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67C07-39A5-0102-8B7C-D54FFEEAB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12504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FBF1-3B26-85B7-5B23-196D6D7AC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EF26AA-12EA-8ABD-6EFD-D08F49B2D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598597-67E3-8944-18DE-66DCE81A5F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A04062-2D0B-BCFF-2512-CEB2B699E4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1F9974-00DC-799D-5A39-8C4455F5E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660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2BE502-6CAF-3BF5-BD6B-065D6AAC9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FD2C5-EA3F-B247-6115-694CB50A27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C6E22-BDC4-EA3F-0157-4E70E0CA8A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755765-826E-C08A-B1AE-7D0450E76A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F0ED42-71C9-96FD-9AC7-BBBB1E805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298970-A713-3810-1656-9A4974056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1972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EFE3-7F3D-1B88-EFDA-38CEB24904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19FB26-F14D-71C1-7811-FFF97C320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A1E4B-1C15-4FB7-4E18-041EB41BCE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7C11D1-5A46-1743-FF30-5B7AA77149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39A520-D677-A0EC-79D6-F04D6C4847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423BA99-897A-0500-AE48-09E7B8C2CC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E3C3F4-F2F2-C2AF-D951-2143C2AC1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081BF2-C18C-5BCE-8867-97369A7EA5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861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D803A-82FE-540F-04AD-04E5BC92E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2AE2E6-A597-C016-7335-DDE3857CE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6C399-5561-EB63-F9FA-82FD2E4F85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B7DC75-D761-8046-6EA3-3C54C6602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94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40F3204-AE45-9D32-CF50-26F1909D7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1BD95A8-B2D5-EADB-1C47-FFB1926049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30A1BD-7287-A602-D01E-2E738D412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9867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86E0CD-2F46-6818-C3F0-CCADAB2C1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ADD57-4C79-D6D0-FB66-51CEFBADB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B58AD-4B41-DA2A-70C5-3099BAA4B8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773F0C8-41B5-BA77-0536-8BA68ED08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B776A6-8636-3E77-9BE8-DADC09DBE3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36611F-C2E8-BD14-00A5-38A56CB29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70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60ACF2-120D-5B4B-92E9-D6DDDB6E0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8334234-27D3-8B30-B909-03E904DB24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FF481E-39C7-E276-5FEC-6132C3F16B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7F9A7-9755-B9B9-95CC-5F76F16D5F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77145-B00A-818B-C157-539D33965D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EE6A-0692-79C1-4E2E-81960BE4ED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9555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DBBABD-0DF4-6ADE-361D-4FAE2F6C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F65B5A-9A96-CA1E-DE77-1E1269C1B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B0F49-17FE-CF85-22D1-CF2C477339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3E9B49C-C8FD-4344-8CD3-ED4C91409D68}" type="datetimeFigureOut">
              <a:rPr lang="en-US" smtClean="0"/>
              <a:t>9/8/24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E5ABE4-2438-57F3-F77E-B272A49E8A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EF92FD-D28C-396F-E86B-DDBB7E4D47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0BFA93-80F6-FA45-A2F9-95A3BC2EC46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6972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30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0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0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e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9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5.png"/><Relationship Id="rId7" Type="http://schemas.openxmlformats.org/officeDocument/2006/relationships/image" Target="../media/image2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0.png"/><Relationship Id="rId4" Type="http://schemas.openxmlformats.org/officeDocument/2006/relationships/image" Target="../media/image240.png"/><Relationship Id="rId9" Type="http://schemas.openxmlformats.org/officeDocument/2006/relationships/image" Target="../media/image29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1.png"/><Relationship Id="rId7" Type="http://schemas.openxmlformats.org/officeDocument/2006/relationships/image" Target="../media/image35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" Type="http://schemas.openxmlformats.org/officeDocument/2006/relationships/image" Target="../media/image3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EC80CB-850D-B57D-2885-24D9CC9509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0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Lecture 4</a:t>
            </a:r>
            <a:br>
              <a:rPr lang="en-US" dirty="0"/>
            </a:br>
            <a:r>
              <a:rPr lang="en-US" dirty="0"/>
              <a:t>Image Transforms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3925AB-516E-BA4C-6AB2-FAA041E78BF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601119"/>
            <a:ext cx="9144000" cy="1655762"/>
          </a:xfrm>
        </p:spPr>
        <p:txBody>
          <a:bodyPr>
            <a:normAutofit/>
          </a:bodyPr>
          <a:lstStyle/>
          <a:p>
            <a:r>
              <a:rPr lang="en-US" sz="3200" dirty="0"/>
              <a:t>ECE 1390/2390</a:t>
            </a:r>
            <a:br>
              <a:rPr lang="en-US" sz="3200" dirty="0"/>
            </a:br>
            <a:endParaRPr lang="en-US" sz="32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B0A0098-675E-E0C4-8109-2166A249C06F}"/>
              </a:ext>
            </a:extLst>
          </p:cNvPr>
          <p:cNvSpPr txBox="1">
            <a:spLocks/>
          </p:cNvSpPr>
          <p:nvPr/>
        </p:nvSpPr>
        <p:spPr>
          <a:xfrm>
            <a:off x="480228" y="3915590"/>
            <a:ext cx="9144000" cy="26340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sz="2000" u="sng" dirty="0"/>
              <a:t>Learning Objectives:</a:t>
            </a:r>
          </a:p>
          <a:p>
            <a:pPr algn="l"/>
            <a:r>
              <a:rPr lang="en-US" sz="2000" dirty="0"/>
              <a:t>	DFT for images</a:t>
            </a:r>
          </a:p>
          <a:p>
            <a:pPr algn="l"/>
            <a:r>
              <a:rPr lang="en-US" sz="2000" dirty="0"/>
              <a:t>	DCT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/>
              <a:t>Haramord</a:t>
            </a:r>
            <a:r>
              <a:rPr lang="en-US" sz="2000" dirty="0"/>
              <a:t>-Walsh transform</a:t>
            </a:r>
          </a:p>
          <a:p>
            <a:pPr algn="l"/>
            <a:r>
              <a:rPr lang="en-US" sz="2000" dirty="0"/>
              <a:t>	</a:t>
            </a:r>
            <a:r>
              <a:rPr lang="en-US" sz="2000" dirty="0" err="1"/>
              <a:t>Haar</a:t>
            </a:r>
            <a:r>
              <a:rPr lang="en-US" sz="2000" dirty="0"/>
              <a:t> transform </a:t>
            </a:r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457200" indent="-457200" algn="l">
              <a:buFont typeface="Arial" panose="020B0604020202020204" pitchFamily="34" charset="0"/>
              <a:buChar char="•"/>
            </a:pPr>
            <a:endParaRPr lang="en-US" sz="20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D5D31F8-EB0D-574C-ED51-957AD5A4A1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27700" y="3308350"/>
            <a:ext cx="5080000" cy="3390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63509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52C1-43CD-9F27-C0B6-40A00C3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Hadamard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ACEC5-4FE6-9D32-2683-E2B7DFB9D52E}"/>
                  </a:ext>
                </a:extLst>
              </p:cNvPr>
              <p:cNvSpPr txBox="1"/>
              <p:nvPr/>
            </p:nvSpPr>
            <p:spPr>
              <a:xfrm>
                <a:off x="1252331" y="2107346"/>
                <a:ext cx="4244175" cy="782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n-US" sz="3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nxn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nxn</m:t>
                    </m:r>
                  </m:oMath>
                </a14:m>
                <a:r>
                  <a:rPr lang="en-US" sz="3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ACEC5-4FE6-9D32-2683-E2B7DFB9D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31" y="2107346"/>
                <a:ext cx="4244175" cy="782330"/>
              </a:xfrm>
              <a:prstGeom prst="rect">
                <a:avLst/>
              </a:prstGeom>
              <a:blipFill>
                <a:blip r:embed="rId3"/>
                <a:stretch>
                  <a:fillRect l="-3582" t="-3226" r="-3582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3E474-C440-2F55-F368-58E1459D39C1}"/>
                  </a:ext>
                </a:extLst>
              </p:cNvPr>
              <p:cNvSpPr txBox="1"/>
              <p:nvPr/>
            </p:nvSpPr>
            <p:spPr>
              <a:xfrm>
                <a:off x="5813395" y="3298091"/>
                <a:ext cx="1636217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3E474-C440-2F55-F368-58E1459D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3395" y="3298091"/>
                <a:ext cx="1636217" cy="460126"/>
              </a:xfrm>
              <a:prstGeom prst="rect">
                <a:avLst/>
              </a:prstGeom>
              <a:blipFill>
                <a:blip r:embed="rId4"/>
                <a:stretch>
                  <a:fillRect l="-2308" t="-5263" b="-131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2">
            <a:extLst>
              <a:ext uri="{FF2B5EF4-FFF2-40B4-BE49-F238E27FC236}">
                <a16:creationId xmlns:a16="http://schemas.microsoft.com/office/drawing/2014/main" id="{874A8818-1BB9-AF5E-381D-805B2E09FA83}"/>
              </a:ext>
            </a:extLst>
          </p:cNvPr>
          <p:cNvSpPr txBox="1"/>
          <p:nvPr/>
        </p:nvSpPr>
        <p:spPr>
          <a:xfrm>
            <a:off x="7673102" y="2292012"/>
            <a:ext cx="38297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2x2 is identical to the DFT 2x2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A75AA7DE-AB48-DCB0-94D0-58A27CB5EAA8}"/>
              </a:ext>
            </a:extLst>
          </p:cNvPr>
          <p:cNvCxnSpPr/>
          <p:nvPr/>
        </p:nvCxnSpPr>
        <p:spPr>
          <a:xfrm flipH="1">
            <a:off x="7924895" y="2784786"/>
            <a:ext cx="578967" cy="5133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B4305-B5E2-A40A-1E3A-C28D1657C2BD}"/>
                  </a:ext>
                </a:extLst>
              </p:cNvPr>
              <p:cNvSpPr txBox="1"/>
              <p:nvPr/>
            </p:nvSpPr>
            <p:spPr>
              <a:xfrm>
                <a:off x="1252331" y="3967187"/>
                <a:ext cx="2640146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3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B4305-B5E2-A40A-1E3A-C28D1657C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31" y="3967187"/>
                <a:ext cx="2640146" cy="553998"/>
              </a:xfrm>
              <a:prstGeom prst="rect">
                <a:avLst/>
              </a:prstGeom>
              <a:blipFill>
                <a:blip r:embed="rId5"/>
                <a:stretch>
                  <a:fillRect l="-4306" t="-24444" r="-6220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115575-2B97-12BC-8F1A-BC8A60B1DAF3}"/>
                  </a:ext>
                </a:extLst>
              </p:cNvPr>
              <p:cNvSpPr txBox="1"/>
              <p:nvPr/>
            </p:nvSpPr>
            <p:spPr>
              <a:xfrm>
                <a:off x="9399291" y="1522673"/>
                <a:ext cx="1954509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F115575-2B97-12BC-8F1A-BC8A60B1DA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9291" y="1522673"/>
                <a:ext cx="1954509" cy="572273"/>
              </a:xfrm>
              <a:prstGeom prst="rect">
                <a:avLst/>
              </a:prstGeom>
              <a:blipFill>
                <a:blip r:embed="rId6"/>
                <a:stretch>
                  <a:fillRect l="-2581" t="-6522" b="-65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705835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B3C33-0470-8D85-4C4B-55CB45F2EA3C}"/>
                  </a:ext>
                </a:extLst>
              </p:cNvPr>
              <p:cNvSpPr txBox="1"/>
              <p:nvPr/>
            </p:nvSpPr>
            <p:spPr>
              <a:xfrm>
                <a:off x="510317" y="2441861"/>
                <a:ext cx="3902735" cy="1144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9D7B3C33-0470-8D85-4C4B-55CB45F2E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0317" y="2441861"/>
                <a:ext cx="3902735" cy="1144352"/>
              </a:xfrm>
              <a:prstGeom prst="rect">
                <a:avLst/>
              </a:prstGeom>
              <a:blipFill>
                <a:blip r:embed="rId2"/>
                <a:stretch>
                  <a:fillRect l="-2273" b="-87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5B6109D8-577C-D592-0138-D5A0FBD42562}"/>
              </a:ext>
            </a:extLst>
          </p:cNvPr>
          <p:cNvSpPr txBox="1"/>
          <p:nvPr/>
        </p:nvSpPr>
        <p:spPr>
          <a:xfrm>
            <a:off x="5575500" y="2108200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Integrator:  Low-pass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5A40D22-79FC-CCCE-E3D1-8D80F49972F6}"/>
              </a:ext>
            </a:extLst>
          </p:cNvPr>
          <p:cNvSpPr txBox="1"/>
          <p:nvPr/>
        </p:nvSpPr>
        <p:spPr>
          <a:xfrm>
            <a:off x="5575500" y="3261171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Differentiator:  High-pass filter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ED3D9A5-B26E-4882-1701-471D22AFFC78}"/>
              </a:ext>
            </a:extLst>
          </p:cNvPr>
          <p:cNvCxnSpPr>
            <a:stCxn id="5" idx="1"/>
          </p:cNvCxnSpPr>
          <p:nvPr/>
        </p:nvCxnSpPr>
        <p:spPr>
          <a:xfrm flipH="1">
            <a:off x="4413052" y="2339033"/>
            <a:ext cx="1162448" cy="34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493B448-3F30-4331-028B-601D5D5DFFC5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413052" y="3209757"/>
            <a:ext cx="1162448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6183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52C1-43CD-9F27-C0B6-40A00C3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Hadamard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ACEC5-4FE6-9D32-2683-E2B7DFB9D52E}"/>
                  </a:ext>
                </a:extLst>
              </p:cNvPr>
              <p:cNvSpPr txBox="1"/>
              <p:nvPr/>
            </p:nvSpPr>
            <p:spPr>
              <a:xfrm>
                <a:off x="1252331" y="2107346"/>
                <a:ext cx="4244175" cy="782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en-US" sz="3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n-US" sz="3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nxn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nxn</m:t>
                    </m:r>
                  </m:oMath>
                </a14:m>
                <a:r>
                  <a:rPr lang="en-US" sz="3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ACEC5-4FE6-9D32-2683-E2B7DFB9D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2331" y="2107346"/>
                <a:ext cx="4244175" cy="782330"/>
              </a:xfrm>
              <a:prstGeom prst="rect">
                <a:avLst/>
              </a:prstGeom>
              <a:blipFill>
                <a:blip r:embed="rId3"/>
                <a:stretch>
                  <a:fillRect l="-3582" t="-3226" r="-3582" b="-209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3E474-C440-2F55-F368-58E1459D39C1}"/>
                  </a:ext>
                </a:extLst>
              </p:cNvPr>
              <p:cNvSpPr txBox="1"/>
              <p:nvPr/>
            </p:nvSpPr>
            <p:spPr>
              <a:xfrm>
                <a:off x="6245195" y="2980591"/>
                <a:ext cx="1636217" cy="46012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8F3E474-C440-2F55-F368-58E1459D3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5195" y="2980591"/>
                <a:ext cx="1636217" cy="460126"/>
              </a:xfrm>
              <a:prstGeom prst="rect">
                <a:avLst/>
              </a:prstGeom>
              <a:blipFill>
                <a:blip r:embed="rId4"/>
                <a:stretch>
                  <a:fillRect l="-3077" t="-5405" b="-162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2341D2-05A3-4F51-2933-C88416825894}"/>
                  </a:ext>
                </a:extLst>
              </p:cNvPr>
              <p:cNvSpPr txBox="1"/>
              <p:nvPr/>
            </p:nvSpPr>
            <p:spPr>
              <a:xfrm>
                <a:off x="6360058" y="4066169"/>
                <a:ext cx="199663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82341D2-05A3-4F51-2933-C884168258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0058" y="4066169"/>
                <a:ext cx="1996637" cy="276999"/>
              </a:xfrm>
              <a:prstGeom prst="rect">
                <a:avLst/>
              </a:prstGeom>
              <a:blipFill>
                <a:blip r:embed="rId5"/>
                <a:stretch>
                  <a:fillRect l="-3774" t="-27273" r="-3774" b="-5454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9ADBC-3174-8ABF-2BC6-A99E9641D14D}"/>
                  </a:ext>
                </a:extLst>
              </p:cNvPr>
              <p:cNvSpPr txBox="1"/>
              <p:nvPr/>
            </p:nvSpPr>
            <p:spPr>
              <a:xfrm>
                <a:off x="6406546" y="5184559"/>
                <a:ext cx="195014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8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⨂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dirty="0"/>
                  <a:t>)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1A9ADBC-3174-8ABF-2BC6-A99E9641D1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6546" y="5184559"/>
                <a:ext cx="1950149" cy="276999"/>
              </a:xfrm>
              <a:prstGeom prst="rect">
                <a:avLst/>
              </a:prstGeom>
              <a:blipFill>
                <a:blip r:embed="rId6"/>
                <a:stretch>
                  <a:fillRect l="-3871" t="-26087" r="-5806" b="-478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150B20-7B9C-CA13-0E18-D37B3E1C7E8E}"/>
                  </a:ext>
                </a:extLst>
              </p:cNvPr>
              <p:cNvSpPr txBox="1"/>
              <p:nvPr/>
            </p:nvSpPr>
            <p:spPr>
              <a:xfrm>
                <a:off x="8935662" y="3724634"/>
                <a:ext cx="2720488" cy="96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150B20-7B9C-CA13-0E18-D37B3E1C7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62" y="3724634"/>
                <a:ext cx="2720488" cy="960071"/>
              </a:xfrm>
              <a:prstGeom prst="rect">
                <a:avLst/>
              </a:prstGeom>
              <a:blipFill>
                <a:blip r:embed="rId7"/>
                <a:stretch>
                  <a:fillRect l="-1395"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36D1A9-4984-0E22-549D-414A94F9F2D7}"/>
                  </a:ext>
                </a:extLst>
              </p:cNvPr>
              <p:cNvSpPr txBox="1"/>
              <p:nvPr/>
            </p:nvSpPr>
            <p:spPr>
              <a:xfrm>
                <a:off x="8935662" y="5066930"/>
                <a:ext cx="2304605" cy="5122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36D1A9-4984-0E22-549D-414A94F9F2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5662" y="5066930"/>
                <a:ext cx="2304605" cy="512256"/>
              </a:xfrm>
              <a:prstGeom prst="rect">
                <a:avLst/>
              </a:prstGeom>
              <a:blipFill>
                <a:blip r:embed="rId8"/>
                <a:stretch>
                  <a:fillRect l="-2186" t="-2381" b="-952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FBC2F-975D-CA4F-9CC3-80E65AD2B68E}"/>
                  </a:ext>
                </a:extLst>
              </p:cNvPr>
              <p:cNvSpPr txBox="1"/>
              <p:nvPr/>
            </p:nvSpPr>
            <p:spPr>
              <a:xfrm>
                <a:off x="1392725" y="5896686"/>
                <a:ext cx="4703275" cy="7823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  <m:r>
                          <a:rPr lang="en-US" sz="3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𝑀</m:t>
                        </m:r>
                      </m:den>
                    </m:f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m:rPr>
                        <m:sty m:val="p"/>
                      </m:rPr>
                      <a:rPr lang="en-US" sz="3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nxn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  <m:r>
                      <m:rPr>
                        <m:sty m:val="p"/>
                      </m:rPr>
                      <a:rPr lang="en-US" sz="3600" baseline="-250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m:rPr>
                        <m:sty m:val="p"/>
                      </m:rPr>
                      <a:rPr lang="en-US" sz="3600" b="0" i="0" baseline="-250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m</m:t>
                    </m:r>
                  </m:oMath>
                </a14:m>
                <a:r>
                  <a:rPr lang="en-US" sz="3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0EFBC2F-975D-CA4F-9CC3-80E65AD2B6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92725" y="5896686"/>
                <a:ext cx="4703275" cy="782330"/>
              </a:xfrm>
              <a:prstGeom prst="rect">
                <a:avLst/>
              </a:prstGeom>
              <a:blipFill>
                <a:blip r:embed="rId9"/>
                <a:stretch>
                  <a:fillRect l="-3226" t="-3175" r="-2957" b="-2063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A2C96C01-515A-E9DF-F03C-51BE7D1BB2DF}"/>
              </a:ext>
            </a:extLst>
          </p:cNvPr>
          <p:cNvSpPr txBox="1"/>
          <p:nvPr/>
        </p:nvSpPr>
        <p:spPr>
          <a:xfrm>
            <a:off x="3430272" y="3604504"/>
            <a:ext cx="19786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Size of image must be powers of 2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41D6B43-B73B-F6B3-B04E-5A640431BF96}"/>
              </a:ext>
            </a:extLst>
          </p:cNvPr>
          <p:cNvCxnSpPr>
            <a:cxnSpLocks/>
          </p:cNvCxnSpPr>
          <p:nvPr/>
        </p:nvCxnSpPr>
        <p:spPr>
          <a:xfrm flipV="1">
            <a:off x="3975100" y="2889676"/>
            <a:ext cx="0" cy="55104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5681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C52C1-43CD-9F27-C0B6-40A00C355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Welch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ACEC5-4FE6-9D32-2683-E2B7DFB9D52E}"/>
                  </a:ext>
                </a:extLst>
              </p:cNvPr>
              <p:cNvSpPr txBox="1"/>
              <p:nvPr/>
            </p:nvSpPr>
            <p:spPr>
              <a:xfrm>
                <a:off x="1124839" y="4473728"/>
                <a:ext cx="29559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3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E9ACEC5-4FE6-9D32-2683-E2B7DFB9D5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4839" y="4473728"/>
                <a:ext cx="2955937" cy="553998"/>
              </a:xfrm>
              <a:prstGeom prst="rect">
                <a:avLst/>
              </a:prstGeom>
              <a:blipFill>
                <a:blip r:embed="rId2"/>
                <a:stretch>
                  <a:fillRect l="-5128" t="-25000" r="-5128" b="-5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150B20-7B9C-CA13-0E18-D37B3E1C7E8E}"/>
                  </a:ext>
                </a:extLst>
              </p:cNvPr>
              <p:cNvSpPr txBox="1"/>
              <p:nvPr/>
            </p:nvSpPr>
            <p:spPr>
              <a:xfrm>
                <a:off x="5270332" y="2384345"/>
                <a:ext cx="3122137" cy="96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4150B20-7B9C-CA13-0E18-D37B3E1C7E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0332" y="2384345"/>
                <a:ext cx="3122137" cy="960071"/>
              </a:xfrm>
              <a:prstGeom prst="rect">
                <a:avLst/>
              </a:prstGeom>
              <a:blipFill>
                <a:blip r:embed="rId3"/>
                <a:stretch>
                  <a:fillRect l="-407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B4305-B5E2-A40A-1E3A-C28D1657C2BD}"/>
                  </a:ext>
                </a:extLst>
              </p:cNvPr>
              <p:cNvSpPr txBox="1"/>
              <p:nvPr/>
            </p:nvSpPr>
            <p:spPr>
              <a:xfrm>
                <a:off x="1225827" y="5340316"/>
                <a:ext cx="285494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F </a:t>
                </a:r>
                <a14:m>
                  <m:oMath xmlns:m="http://schemas.openxmlformats.org/officeDocument/2006/math">
                    <m:r>
                      <a:rPr lang="en-US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W</a:t>
                </a:r>
                <a:r>
                  <a:rPr lang="en-US" sz="3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endParaRPr lang="en-US" sz="36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B2B4305-B5E2-A40A-1E3A-C28D1657C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25827" y="5340316"/>
                <a:ext cx="2854949" cy="553998"/>
              </a:xfrm>
              <a:prstGeom prst="rect">
                <a:avLst/>
              </a:prstGeom>
              <a:blipFill>
                <a:blip r:embed="rId4"/>
                <a:stretch>
                  <a:fillRect l="-3982" t="-24444" r="-5752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F102190B-840A-323D-694C-FBE92D24F36C}"/>
              </a:ext>
            </a:extLst>
          </p:cNvPr>
          <p:cNvSpPr txBox="1"/>
          <p:nvPr/>
        </p:nvSpPr>
        <p:spPr>
          <a:xfrm>
            <a:off x="9281472" y="2264215"/>
            <a:ext cx="8216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1</a:t>
            </a:r>
          </a:p>
          <a:p>
            <a:r>
              <a:rPr lang="en-US" dirty="0"/>
              <a:t>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B7AD54-7D21-D928-C089-239BD003664A}"/>
              </a:ext>
            </a:extLst>
          </p:cNvPr>
          <p:cNvSpPr txBox="1"/>
          <p:nvPr/>
        </p:nvSpPr>
        <p:spPr>
          <a:xfrm>
            <a:off x="8857402" y="1617884"/>
            <a:ext cx="16697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Number of sign changes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140C4C2-32F7-5E07-84E4-131510369559}"/>
              </a:ext>
            </a:extLst>
          </p:cNvPr>
          <p:cNvCxnSpPr/>
          <p:nvPr/>
        </p:nvCxnSpPr>
        <p:spPr>
          <a:xfrm>
            <a:off x="8392469" y="2531165"/>
            <a:ext cx="791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032E8B8-BF46-5286-4E56-D59FC3EC5DF4}"/>
              </a:ext>
            </a:extLst>
          </p:cNvPr>
          <p:cNvCxnSpPr/>
          <p:nvPr/>
        </p:nvCxnSpPr>
        <p:spPr>
          <a:xfrm>
            <a:off x="8392469" y="2740856"/>
            <a:ext cx="791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139FC35-D02B-B2F4-EF38-F063D9F28E8F}"/>
              </a:ext>
            </a:extLst>
          </p:cNvPr>
          <p:cNvCxnSpPr/>
          <p:nvPr/>
        </p:nvCxnSpPr>
        <p:spPr>
          <a:xfrm>
            <a:off x="8399097" y="2988365"/>
            <a:ext cx="791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2F9A838-D376-76FC-4683-F28A8FDEE588}"/>
              </a:ext>
            </a:extLst>
          </p:cNvPr>
          <p:cNvCxnSpPr/>
          <p:nvPr/>
        </p:nvCxnSpPr>
        <p:spPr>
          <a:xfrm>
            <a:off x="8372593" y="3226905"/>
            <a:ext cx="79128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92B5AC-EF1E-74F6-5D7B-6E337FC1DBB8}"/>
                  </a:ext>
                </a:extLst>
              </p:cNvPr>
              <p:cNvSpPr txBox="1"/>
              <p:nvPr/>
            </p:nvSpPr>
            <p:spPr>
              <a:xfrm>
                <a:off x="5250456" y="4950421"/>
                <a:ext cx="3122137" cy="96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C92B5AC-EF1E-74F6-5D7B-6E337FC1DB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0456" y="4950421"/>
                <a:ext cx="3122137" cy="960071"/>
              </a:xfrm>
              <a:prstGeom prst="rect">
                <a:avLst/>
              </a:prstGeom>
              <a:blipFill>
                <a:blip r:embed="rId5"/>
                <a:stretch>
                  <a:fillRect l="-405" b="-64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>
            <a:extLst>
              <a:ext uri="{FF2B5EF4-FFF2-40B4-BE49-F238E27FC236}">
                <a16:creationId xmlns:a16="http://schemas.microsoft.com/office/drawing/2014/main" id="{4672EA98-B151-296C-4E82-67420F474151}"/>
              </a:ext>
            </a:extLst>
          </p:cNvPr>
          <p:cNvSpPr txBox="1"/>
          <p:nvPr/>
        </p:nvSpPr>
        <p:spPr>
          <a:xfrm>
            <a:off x="5016500" y="179975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Hadamard Matrix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18E4B16-1FBF-195A-C182-A90362E11C5D}"/>
              </a:ext>
            </a:extLst>
          </p:cNvPr>
          <p:cNvSpPr txBox="1"/>
          <p:nvPr/>
        </p:nvSpPr>
        <p:spPr>
          <a:xfrm>
            <a:off x="5063226" y="43813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Welch Matrix</a:t>
            </a:r>
          </a:p>
        </p:txBody>
      </p:sp>
    </p:spTree>
    <p:extLst>
      <p:ext uri="{BB962C8B-B14F-4D97-AF65-F5344CB8AC3E}">
        <p14:creationId xmlns:p14="http://schemas.microsoft.com/office/powerpoint/2010/main" val="3156798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F4CAA2A6-AE51-BB00-61ED-C078CF120E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00" t="46815" r="66180"/>
          <a:stretch/>
        </p:blipFill>
        <p:spPr>
          <a:xfrm>
            <a:off x="1245703" y="3495261"/>
            <a:ext cx="2570921" cy="2962137"/>
          </a:xfrm>
          <a:prstGeom prst="rect">
            <a:avLst/>
          </a:prstGeom>
        </p:spPr>
      </p:pic>
      <p:pic>
        <p:nvPicPr>
          <p:cNvPr id="7" name="Picture 6" descr="A diagram of a number of numbers&#10;&#10;Description automatically generated with medium confidence">
            <a:extLst>
              <a:ext uri="{FF2B5EF4-FFF2-40B4-BE49-F238E27FC236}">
                <a16:creationId xmlns:a16="http://schemas.microsoft.com/office/drawing/2014/main" id="{43C81FED-0C67-227D-78B1-7A8491CEC5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6567" t="46815" r="38714"/>
          <a:stretch/>
        </p:blipFill>
        <p:spPr>
          <a:xfrm>
            <a:off x="1219199" y="483426"/>
            <a:ext cx="2623931" cy="296213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0484D9-3C1D-3115-084F-4EB8DE6F6D51}"/>
                  </a:ext>
                </a:extLst>
              </p:cNvPr>
              <p:cNvSpPr txBox="1"/>
              <p:nvPr/>
            </p:nvSpPr>
            <p:spPr>
              <a:xfrm>
                <a:off x="3958367" y="1484458"/>
                <a:ext cx="3122137" cy="96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10484D9-3C1D-3115-084F-4EB8DE6F6D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367" y="1484458"/>
                <a:ext cx="3122137" cy="960071"/>
              </a:xfrm>
              <a:prstGeom prst="rect">
                <a:avLst/>
              </a:prstGeom>
              <a:blipFill>
                <a:blip r:embed="rId3"/>
                <a:stretch>
                  <a:fillRect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731BF-15EC-0ADD-346C-6AD2726CA72D}"/>
                  </a:ext>
                </a:extLst>
              </p:cNvPr>
              <p:cNvSpPr txBox="1"/>
              <p:nvPr/>
            </p:nvSpPr>
            <p:spPr>
              <a:xfrm>
                <a:off x="3958366" y="4545994"/>
                <a:ext cx="3122137" cy="9600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98731BF-15EC-0ADD-346C-6AD2726CA7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8366" y="4545994"/>
                <a:ext cx="3122137" cy="960071"/>
              </a:xfrm>
              <a:prstGeom prst="rect">
                <a:avLst/>
              </a:prstGeom>
              <a:blipFill>
                <a:blip r:embed="rId4"/>
                <a:stretch>
                  <a:fillRect l="-405" t="-1316" b="-78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Box 9">
            <a:extLst>
              <a:ext uri="{FF2B5EF4-FFF2-40B4-BE49-F238E27FC236}">
                <a16:creationId xmlns:a16="http://schemas.microsoft.com/office/drawing/2014/main" id="{A5D7D053-A7C1-4790-A0D7-108ED6C43003}"/>
              </a:ext>
            </a:extLst>
          </p:cNvPr>
          <p:cNvSpPr txBox="1"/>
          <p:nvPr/>
        </p:nvSpPr>
        <p:spPr>
          <a:xfrm>
            <a:off x="3684102" y="6137764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32x32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9DC53A2-EE41-888D-2160-C0411E1C7D12}"/>
              </a:ext>
            </a:extLst>
          </p:cNvPr>
          <p:cNvSpPr txBox="1"/>
          <p:nvPr/>
        </p:nvSpPr>
        <p:spPr>
          <a:xfrm>
            <a:off x="3684101" y="3125929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32x32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899086-B4CD-3F5B-9CCA-F84C1726291D}"/>
              </a:ext>
            </a:extLst>
          </p:cNvPr>
          <p:cNvSpPr txBox="1"/>
          <p:nvPr/>
        </p:nvSpPr>
        <p:spPr>
          <a:xfrm>
            <a:off x="463826" y="433726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Hadamard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147825-00CB-F7D3-9B55-12AF09FBBB68}"/>
              </a:ext>
            </a:extLst>
          </p:cNvPr>
          <p:cNvSpPr txBox="1"/>
          <p:nvPr/>
        </p:nvSpPr>
        <p:spPr>
          <a:xfrm>
            <a:off x="463826" y="351730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Welch</a:t>
            </a:r>
          </a:p>
        </p:txBody>
      </p:sp>
    </p:spTree>
    <p:extLst>
      <p:ext uri="{BB962C8B-B14F-4D97-AF65-F5344CB8AC3E}">
        <p14:creationId xmlns:p14="http://schemas.microsoft.com/office/powerpoint/2010/main" val="534516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9633E-3736-BFD4-99DC-F11E4B344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1958"/>
            <a:ext cx="10515600" cy="1325563"/>
          </a:xfrm>
        </p:spPr>
        <p:txBody>
          <a:bodyPr/>
          <a:lstStyle/>
          <a:p>
            <a:r>
              <a:rPr lang="en-US" dirty="0"/>
              <a:t>Fast Welch Transform</a:t>
            </a:r>
          </a:p>
        </p:txBody>
      </p:sp>
      <p:pic>
        <p:nvPicPr>
          <p:cNvPr id="5" name="Content Placeholder 4" descr="A screenshot of a math test&#10;&#10;Description automatically generated">
            <a:extLst>
              <a:ext uri="{FF2B5EF4-FFF2-40B4-BE49-F238E27FC236}">
                <a16:creationId xmlns:a16="http://schemas.microsoft.com/office/drawing/2014/main" id="{291CB932-6310-A589-0937-D2D1466937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t="28299"/>
          <a:stretch/>
        </p:blipFill>
        <p:spPr>
          <a:xfrm>
            <a:off x="304799" y="2325476"/>
            <a:ext cx="9674993" cy="3827783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77BC0AE-8495-F105-0F5F-E7080F43D3F6}"/>
              </a:ext>
            </a:extLst>
          </p:cNvPr>
          <p:cNvSpPr txBox="1"/>
          <p:nvPr/>
        </p:nvSpPr>
        <p:spPr>
          <a:xfrm>
            <a:off x="9979792" y="1679146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BLUE IS PLUS</a:t>
            </a:r>
          </a:p>
          <a:p>
            <a:r>
              <a:rPr lang="en-US" dirty="0"/>
              <a:t>RED IS MINUS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59403E3-4AE5-48EC-5B16-C0DC0C27B22C}"/>
              </a:ext>
            </a:extLst>
          </p:cNvPr>
          <p:cNvSpPr txBox="1"/>
          <p:nvPr/>
        </p:nvSpPr>
        <p:spPr>
          <a:xfrm>
            <a:off x="1143000" y="1082040"/>
            <a:ext cx="5715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Akin to FFT, FWT is done using only shift and addition/subtraction operations allowing it to be done quickly </a:t>
            </a:r>
          </a:p>
        </p:txBody>
      </p:sp>
    </p:spTree>
    <p:extLst>
      <p:ext uri="{BB962C8B-B14F-4D97-AF65-F5344CB8AC3E}">
        <p14:creationId xmlns:p14="http://schemas.microsoft.com/office/powerpoint/2010/main" val="6065116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7475-531A-1BE2-6534-2E570BFA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347345"/>
            <a:ext cx="10515600" cy="4351338"/>
          </a:xfrm>
        </p:spPr>
        <p:txBody>
          <a:bodyPr/>
          <a:lstStyle/>
          <a:p>
            <a:r>
              <a:rPr lang="en-US" dirty="0"/>
              <a:t>MATLAB/Examples/R2023a/signal/</a:t>
            </a:r>
            <a:r>
              <a:rPr lang="en-US" dirty="0" err="1"/>
              <a:t>WalshHadamardExample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58E20-8A37-051C-675B-1E29A27A1F39}"/>
              </a:ext>
            </a:extLst>
          </p:cNvPr>
          <p:cNvSpPr txBox="1"/>
          <p:nvPr/>
        </p:nvSpPr>
        <p:spPr>
          <a:xfrm>
            <a:off x="396240" y="1315224"/>
            <a:ext cx="993648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x1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ecg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(512); 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Single </a:t>
            </a:r>
            <a:r>
              <a:rPr lang="en-US" b="0" i="0" u="none" strike="noStrike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ecg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wave</a:t>
            </a: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x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repmat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(x1,1,8); 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x = x + 0.1.*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randn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(1,length(x)); 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Noisy </a:t>
            </a:r>
            <a:r>
              <a:rPr lang="en-US" b="0" i="0" u="none" strike="noStrike" dirty="0" err="1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ecg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 signal</a:t>
            </a: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y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fwht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(x); 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Fast Walsh-Hadamard transform</a:t>
            </a: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subplot(2,1,1)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plot(x)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xlabel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'Sample index'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ylabel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'Amplitude'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title(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'ECG Signal'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subplot(2,1,2)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plot(abs(y))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xlabel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'Sequency index'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ylabel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'Magnitude'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title(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'WHT Coefficients'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3073" name="Picture 1">
            <a:extLst>
              <a:ext uri="{FF2B5EF4-FFF2-40B4-BE49-F238E27FC236}">
                <a16:creationId xmlns:a16="http://schemas.microsoft.com/office/drawing/2014/main" id="{65215727-2574-7DC4-7255-92A107B455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520" y="2648903"/>
            <a:ext cx="5466080" cy="4099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5799148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AB7475-531A-1BE2-6534-2E570BFACF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3360" y="347345"/>
            <a:ext cx="10515600" cy="4351338"/>
          </a:xfrm>
        </p:spPr>
        <p:txBody>
          <a:bodyPr/>
          <a:lstStyle/>
          <a:p>
            <a:r>
              <a:rPr lang="en-US" dirty="0"/>
              <a:t>MATLAB/Examples/R2023a/signal/</a:t>
            </a:r>
            <a:r>
              <a:rPr lang="en-US" dirty="0" err="1"/>
              <a:t>WalshHadamardExample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D58E20-8A37-051C-675B-1E29A27A1F39}"/>
              </a:ext>
            </a:extLst>
          </p:cNvPr>
          <p:cNvSpPr txBox="1"/>
          <p:nvPr/>
        </p:nvSpPr>
        <p:spPr>
          <a:xfrm>
            <a:off x="396240" y="1315224"/>
            <a:ext cx="9936480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y(1025:length(x)) = 0; 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Zeroing out the higher coefficients </a:t>
            </a: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xHat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ifwht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(y); </a:t>
            </a:r>
            <a:r>
              <a:rPr lang="en-US" b="0" i="0" u="none" strike="noStrike" dirty="0">
                <a:solidFill>
                  <a:srgbClr val="008013"/>
                </a:solidFill>
                <a:effectLst/>
                <a:latin typeface="Menlo" panose="020B0609030804020204" pitchFamily="49" charset="0"/>
              </a:rPr>
              <a:t>% Signal reconstruction using inverse WHT </a:t>
            </a: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b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</a:b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figure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plot(x)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hold 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on</a:t>
            </a:r>
            <a:endParaRPr lang="en-US" b="0" i="0" dirty="0">
              <a:solidFill>
                <a:srgbClr val="212121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plot(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xHat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'r'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xlabel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'Sample index'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ylabel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'ECG signal amplitude'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legend(</a:t>
            </a:r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'Original Signal’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,…</a:t>
            </a:r>
          </a:p>
          <a:p>
            <a:r>
              <a:rPr lang="en-US" b="0" i="0" u="none" strike="noStrike" dirty="0">
                <a:solidFill>
                  <a:srgbClr val="A709F5"/>
                </a:solidFill>
                <a:effectLst/>
                <a:latin typeface="Menlo" panose="020B0609030804020204" pitchFamily="49" charset="0"/>
              </a:rPr>
              <a:t>'Reconstructed Signal'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</a:t>
            </a:r>
          </a:p>
        </p:txBody>
      </p:sp>
      <p:pic>
        <p:nvPicPr>
          <p:cNvPr id="5121" name="Picture 1">
            <a:extLst>
              <a:ext uri="{FF2B5EF4-FFF2-40B4-BE49-F238E27FC236}">
                <a16:creationId xmlns:a16="http://schemas.microsoft.com/office/drawing/2014/main" id="{2A6F9F69-CA03-47A5-3BEA-1B21F367E0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6520" y="1981200"/>
            <a:ext cx="687832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3387690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collage of a person wearing a hat&#10;&#10;Description automatically generated">
            <a:extLst>
              <a:ext uri="{FF2B5EF4-FFF2-40B4-BE49-F238E27FC236}">
                <a16:creationId xmlns:a16="http://schemas.microsoft.com/office/drawing/2014/main" id="{E9C4B813-4AE0-9ADF-EBD2-D88234FCD1C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8153" r="65289" b="54590"/>
          <a:stretch/>
        </p:blipFill>
        <p:spPr>
          <a:xfrm>
            <a:off x="7086599" y="274413"/>
            <a:ext cx="2682241" cy="2865027"/>
          </a:xfrm>
        </p:spPr>
      </p:pic>
      <p:pic>
        <p:nvPicPr>
          <p:cNvPr id="2" name="Content Placeholder 4" descr="A collage of a person wearing a hat&#10;&#10;Description automatically generated">
            <a:extLst>
              <a:ext uri="{FF2B5EF4-FFF2-40B4-BE49-F238E27FC236}">
                <a16:creationId xmlns:a16="http://schemas.microsoft.com/office/drawing/2014/main" id="{A372491D-AE02-1515-B024-E5583B2E5D6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8512" t="52659" r="4930" b="1931"/>
          <a:stretch/>
        </p:blipFill>
        <p:spPr>
          <a:xfrm>
            <a:off x="7086598" y="3429000"/>
            <a:ext cx="2682241" cy="286502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90055DF-260F-A007-3989-18F48A9B4C63}"/>
              </a:ext>
            </a:extLst>
          </p:cNvPr>
          <p:cNvSpPr txBox="1"/>
          <p:nvPr/>
        </p:nvSpPr>
        <p:spPr>
          <a:xfrm>
            <a:off x="487682" y="1985278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imread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(‘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Lena.jpg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’)</a:t>
            </a:r>
          </a:p>
          <a:p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whcoef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fwht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fwht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img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)’)’;</a:t>
            </a:r>
          </a:p>
          <a:p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w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hcoef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(end/2+1:end, end/2+1:end) = 0</a:t>
            </a:r>
          </a:p>
          <a:p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i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mg_recovered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 =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ifwht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 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ifwht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(</a:t>
            </a:r>
            <a:r>
              <a:rPr lang="en-US" dirty="0" err="1">
                <a:solidFill>
                  <a:srgbClr val="212121"/>
                </a:solidFill>
                <a:latin typeface="Menlo" panose="020B0609030804020204" pitchFamily="49" charset="0"/>
              </a:rPr>
              <a:t>w</a:t>
            </a:r>
            <a:r>
              <a:rPr lang="en-US" b="0" i="0" dirty="0" err="1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hcoef</a:t>
            </a:r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)’)’;</a:t>
            </a:r>
          </a:p>
          <a:p>
            <a:endParaRPr lang="en-US" dirty="0">
              <a:solidFill>
                <a:srgbClr val="212121"/>
              </a:solidFill>
              <a:latin typeface="Menlo" panose="020B0609030804020204" pitchFamily="49" charset="0"/>
            </a:endParaRPr>
          </a:p>
          <a:p>
            <a:r>
              <a:rPr lang="en-US" b="0" i="0" dirty="0">
                <a:solidFill>
                  <a:srgbClr val="212121"/>
                </a:solidFill>
                <a:effectLst/>
                <a:latin typeface="Menlo" panose="020B0609030804020204" pitchFamily="49" charset="0"/>
              </a:rPr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19938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88DE1B2-D993-1582-570A-F4824CFD8519}"/>
              </a:ext>
            </a:extLst>
          </p:cNvPr>
          <p:cNvSpPr txBox="1"/>
          <p:nvPr/>
        </p:nvSpPr>
        <p:spPr>
          <a:xfrm>
            <a:off x="355158" y="375699"/>
            <a:ext cx="62874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Peak signal-to-noise ratio (PSNR)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81913-E204-1531-61B8-3B564877322C}"/>
                  </a:ext>
                </a:extLst>
              </p:cNvPr>
              <p:cNvSpPr txBox="1"/>
              <p:nvPr/>
            </p:nvSpPr>
            <p:spPr>
              <a:xfrm>
                <a:off x="1332619" y="2756756"/>
                <a:ext cx="9025228" cy="1483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𝑀𝑆𝐸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∗(3)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𝑜𝑙𝑜𝑟</m:t>
                          </m:r>
                        </m:sub>
                        <m:sup/>
                        <m:e>
                          <m:nary>
                            <m:naryPr>
                              <m:chr m:val="∑"/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nary>
                                <m:naryPr>
                                  <m:chr m:val="∑"/>
                                  <m:ctrl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m:rPr>
                                      <m:brk m:alnAt="23"/>
                                    </m:rP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=0</m:t>
                                  </m:r>
                                </m:sub>
                                <m:sup>
                                  <m:r>
                                    <a:rPr lang="en-US" sz="3200" i="1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  <m:e>
                                  <m:sSup>
                                    <m:sSupPr>
                                      <m:ctrlP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d>
                                        <m:dPr>
                                          <m:ctrlP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d>
                                            <m:d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𝑖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,</m:t>
                                              </m:r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𝑗</m:t>
                                              </m:r>
                                            </m:e>
                                          </m:d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−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𝐼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3200" i="1">
                                                  <a:latin typeface="Cambria Math" panose="02040503050406030204" pitchFamily="18" charset="0"/>
                                                </a:rPr>
                                                <m:t>2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(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3200" i="1">
                                              <a:latin typeface="Cambria Math" panose="02040503050406030204" pitchFamily="18" charset="0"/>
                                            </a:rPr>
                                            <m:t>)</m:t>
                                          </m:r>
                                        </m:e>
                                      </m:d>
                                    </m:e>
                                    <m:sup>
                                      <m:r>
                                        <a:rPr lang="en-US" sz="3200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p>
                                  </m:sSup>
                                </m:e>
                              </m:nary>
                            </m:e>
                          </m:nary>
                        </m:e>
                      </m:nary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69581913-E204-1531-61B8-3B56487732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2619" y="2756756"/>
                <a:ext cx="9025228" cy="1483740"/>
              </a:xfrm>
              <a:prstGeom prst="rect">
                <a:avLst/>
              </a:prstGeom>
              <a:blipFill>
                <a:blip r:embed="rId2"/>
                <a:stretch>
                  <a:fillRect t="-101681" r="-281" b="-1579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957508-903C-8436-82C5-A9748CBF34C4}"/>
                  </a:ext>
                </a:extLst>
              </p:cNvPr>
              <p:cNvSpPr txBox="1"/>
              <p:nvPr/>
            </p:nvSpPr>
            <p:spPr>
              <a:xfrm>
                <a:off x="1550372" y="5059680"/>
                <a:ext cx="5374356" cy="103015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𝑃𝑆𝑁𝑅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=20∗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sub>
                      </m:sSub>
                      <m:d>
                        <m:d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𝑀𝑎𝑥</m:t>
                              </m:r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𝐼</m:t>
                                  </m:r>
                                </m:e>
                                <m:sub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ad>
                                <m:radPr>
                                  <m:degHide m:val="on"/>
                                  <m:ctrlP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3200" b="0" i="1" smtClean="0">
                                      <a:latin typeface="Cambria Math" panose="02040503050406030204" pitchFamily="18" charset="0"/>
                                    </a:rPr>
                                    <m:t>𝑀𝑆𝐸</m:t>
                                  </m:r>
                                </m:e>
                              </m:rad>
                            </m:den>
                          </m:f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C957508-903C-8436-82C5-A9748CBF34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0372" y="5059680"/>
                <a:ext cx="5374356" cy="1030154"/>
              </a:xfrm>
              <a:prstGeom prst="rect">
                <a:avLst/>
              </a:prstGeom>
              <a:blipFill>
                <a:blip r:embed="rId3"/>
                <a:stretch>
                  <a:fillRect l="-1176" t="-3659" b="-85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EDB25D58-AA44-9978-268F-9BB1B135B0DC}"/>
              </a:ext>
            </a:extLst>
          </p:cNvPr>
          <p:cNvSpPr txBox="1"/>
          <p:nvPr/>
        </p:nvSpPr>
        <p:spPr>
          <a:xfrm>
            <a:off x="7403606" y="1568240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Original image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2CC6D4-93F7-79AE-A871-D46F64169F91}"/>
              </a:ext>
            </a:extLst>
          </p:cNvPr>
          <p:cNvSpPr txBox="1"/>
          <p:nvPr/>
        </p:nvSpPr>
        <p:spPr>
          <a:xfrm>
            <a:off x="9061061" y="1937572"/>
            <a:ext cx="179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image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3020B0D-9960-46DE-449C-EA30B5E6798F}"/>
              </a:ext>
            </a:extLst>
          </p:cNvPr>
          <p:cNvCxnSpPr/>
          <p:nvPr/>
        </p:nvCxnSpPr>
        <p:spPr>
          <a:xfrm flipH="1">
            <a:off x="7516053" y="1937572"/>
            <a:ext cx="381000" cy="109282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8E3929C1-3C26-DCE0-760A-FD349FF7894C}"/>
              </a:ext>
            </a:extLst>
          </p:cNvPr>
          <p:cNvCxnSpPr>
            <a:cxnSpLocks/>
          </p:cNvCxnSpPr>
          <p:nvPr/>
        </p:nvCxnSpPr>
        <p:spPr>
          <a:xfrm flipH="1">
            <a:off x="9061061" y="2254749"/>
            <a:ext cx="381000" cy="7756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12259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4FC2-2A1B-6A89-B168-CDAB7AD3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Discrete Fourier Transform (DFT)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26EB58-9877-08F6-F0E1-B2F6BEF1D9FE}"/>
                  </a:ext>
                </a:extLst>
              </p:cNvPr>
              <p:cNvSpPr txBox="1"/>
              <p:nvPr/>
            </p:nvSpPr>
            <p:spPr>
              <a:xfrm>
                <a:off x="838200" y="1779652"/>
                <a:ext cx="3639843" cy="10793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𝑖𝑤𝑡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926EB58-9877-08F6-F0E1-B2F6BEF1D9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79652"/>
                <a:ext cx="3639843" cy="1079398"/>
              </a:xfrm>
              <a:prstGeom prst="rect">
                <a:avLst/>
              </a:prstGeom>
              <a:blipFill>
                <a:blip r:embed="rId2"/>
                <a:stretch>
                  <a:fillRect l="-2091" t="-131395" r="-348" b="-1941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8F532-A34D-8EE2-4081-5C8C928CDF9D}"/>
                  </a:ext>
                </a:extLst>
              </p:cNvPr>
              <p:cNvSpPr txBox="1"/>
              <p:nvPr/>
            </p:nvSpPr>
            <p:spPr>
              <a:xfrm>
                <a:off x="838200" y="3219826"/>
                <a:ext cx="4014625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8F532-A34D-8EE2-4081-5C8C928CD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219826"/>
                <a:ext cx="4014625" cy="1038811"/>
              </a:xfrm>
              <a:prstGeom prst="rect">
                <a:avLst/>
              </a:prstGeom>
              <a:blipFill>
                <a:blip r:embed="rId3"/>
                <a:stretch>
                  <a:fillRect l="-1893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012058-7771-D487-D376-9A9F27402DFC}"/>
                  </a:ext>
                </a:extLst>
              </p:cNvPr>
              <p:cNvSpPr txBox="1"/>
              <p:nvPr/>
            </p:nvSpPr>
            <p:spPr>
              <a:xfrm>
                <a:off x="838200" y="4619413"/>
                <a:ext cx="4047326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f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𝐹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1012058-7771-D487-D376-9A9F27402D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619413"/>
                <a:ext cx="4047326" cy="1038811"/>
              </a:xfrm>
              <a:prstGeom prst="rect">
                <a:avLst/>
              </a:prstGeom>
              <a:blipFill>
                <a:blip r:embed="rId4"/>
                <a:stretch>
                  <a:fillRect l="-1567" t="-11445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6910327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BABED-3F41-2124-EE17-FBC781D34135}"/>
                  </a:ext>
                </a:extLst>
              </p:cNvPr>
              <p:cNvSpPr txBox="1"/>
              <p:nvPr/>
            </p:nvSpPr>
            <p:spPr>
              <a:xfrm>
                <a:off x="1852274" y="1849711"/>
                <a:ext cx="4243726" cy="1259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𝑖𝑤𝑡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8DBABED-3F41-2124-EE17-FBC781D341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2274" y="1849711"/>
                <a:ext cx="4243726" cy="1259319"/>
              </a:xfrm>
              <a:prstGeom prst="rect">
                <a:avLst/>
              </a:prstGeom>
              <a:blipFill>
                <a:blip r:embed="rId2"/>
                <a:stretch>
                  <a:fillRect l="-1488" t="-129000" b="-19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B0E6A0-F5F1-B3E9-8340-100D3E3DA4CE}"/>
                  </a:ext>
                </a:extLst>
              </p:cNvPr>
              <p:cNvSpPr txBox="1"/>
              <p:nvPr/>
            </p:nvSpPr>
            <p:spPr>
              <a:xfrm>
                <a:off x="582309" y="4250189"/>
                <a:ext cx="6045053" cy="12593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𝐶𝑊𝑇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</m:rad>
                        </m:den>
                      </m:f>
                      <m:nary>
                        <m:naryPr>
                          <m:limLoc m:val="undOvr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4"/>
                            </m:rP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sup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)∙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𝜓</m:t>
                          </m:r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𝜏</m:t>
                                  </m:r>
                                </m:num>
                                <m:den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𝑠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9B0E6A0-F5F1-B3E9-8340-100D3E3DA4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309" y="4250189"/>
                <a:ext cx="6045053" cy="1259319"/>
              </a:xfrm>
              <a:prstGeom prst="rect">
                <a:avLst/>
              </a:prstGeom>
              <a:blipFill>
                <a:blip r:embed="rId3"/>
                <a:stretch>
                  <a:fillRect l="-1050" t="-129000" b="-19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131F86C1-C220-F89D-2714-6ED52EE91F15}"/>
              </a:ext>
            </a:extLst>
          </p:cNvPr>
          <p:cNvSpPr txBox="1"/>
          <p:nvPr/>
        </p:nvSpPr>
        <p:spPr>
          <a:xfrm>
            <a:off x="6838932" y="4250189"/>
            <a:ext cx="5353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Tau-  time/shift</a:t>
            </a:r>
          </a:p>
          <a:p>
            <a:r>
              <a:rPr lang="en-US" dirty="0"/>
              <a:t>Scale – frequency</a:t>
            </a:r>
          </a:p>
          <a:p>
            <a:r>
              <a:rPr lang="en-US" dirty="0"/>
              <a:t>	Large S = stretched wavelet (slow changes)</a:t>
            </a:r>
          </a:p>
          <a:p>
            <a:r>
              <a:rPr lang="en-US" dirty="0"/>
              <a:t>	Small S = compressed (fine details)</a:t>
            </a:r>
          </a:p>
          <a:p>
            <a:r>
              <a:rPr lang="en-US" dirty="0"/>
              <a:t>	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77F44A0-2537-2B9E-C28B-5C3D323A4150}"/>
              </a:ext>
            </a:extLst>
          </p:cNvPr>
          <p:cNvSpPr txBox="1"/>
          <p:nvPr/>
        </p:nvSpPr>
        <p:spPr>
          <a:xfrm>
            <a:off x="426720" y="365760"/>
            <a:ext cx="5416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Wavelet Transform</a:t>
            </a:r>
          </a:p>
        </p:txBody>
      </p:sp>
    </p:spTree>
    <p:extLst>
      <p:ext uri="{BB962C8B-B14F-4D97-AF65-F5344CB8AC3E}">
        <p14:creationId xmlns:p14="http://schemas.microsoft.com/office/powerpoint/2010/main" val="38593433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7F44A0-2537-2B9E-C28B-5C3D323A4150}"/>
              </a:ext>
            </a:extLst>
          </p:cNvPr>
          <p:cNvSpPr txBox="1"/>
          <p:nvPr/>
        </p:nvSpPr>
        <p:spPr>
          <a:xfrm>
            <a:off x="426720" y="365760"/>
            <a:ext cx="541673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b="1" dirty="0"/>
              <a:t>Wavelet Transform</a:t>
            </a:r>
          </a:p>
        </p:txBody>
      </p:sp>
      <p:grpSp>
        <p:nvGrpSpPr>
          <p:cNvPr id="93" name="Group 92">
            <a:extLst>
              <a:ext uri="{FF2B5EF4-FFF2-40B4-BE49-F238E27FC236}">
                <a16:creationId xmlns:a16="http://schemas.microsoft.com/office/drawing/2014/main" id="{35168A2D-7048-A3D6-3DD9-36AE5E0ED635}"/>
              </a:ext>
            </a:extLst>
          </p:cNvPr>
          <p:cNvGrpSpPr/>
          <p:nvPr/>
        </p:nvGrpSpPr>
        <p:grpSpPr>
          <a:xfrm>
            <a:off x="274320" y="1596583"/>
            <a:ext cx="10607040" cy="4218252"/>
            <a:chOff x="0" y="697423"/>
            <a:chExt cx="11986260" cy="4218252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EAF177B-6419-A3AF-4F56-28C41DFB396E}"/>
                </a:ext>
              </a:extLst>
            </p:cNvPr>
            <p:cNvSpPr txBox="1"/>
            <p:nvPr/>
          </p:nvSpPr>
          <p:spPr>
            <a:xfrm>
              <a:off x="0" y="3247668"/>
              <a:ext cx="624840" cy="76944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400" b="1" dirty="0"/>
                <a:t>X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0CB5A6-754D-78E5-C8AF-19C1891247E4}"/>
                </a:ext>
              </a:extLst>
            </p:cNvPr>
            <p:cNvSpPr txBox="1"/>
            <p:nvPr/>
          </p:nvSpPr>
          <p:spPr>
            <a:xfrm>
              <a:off x="1173480" y="4269344"/>
              <a:ext cx="135636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High-pass filter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B67026F-18A0-D20A-B042-ED1B674A73A7}"/>
                </a:ext>
              </a:extLst>
            </p:cNvPr>
            <p:cNvSpPr txBox="1"/>
            <p:nvPr/>
          </p:nvSpPr>
          <p:spPr>
            <a:xfrm>
              <a:off x="1173480" y="2782669"/>
              <a:ext cx="135636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Low-pass filter</a:t>
              </a:r>
            </a:p>
          </p:txBody>
        </p:sp>
        <p:cxnSp>
          <p:nvCxnSpPr>
            <p:cNvPr id="10" name="Elbow Connector 9">
              <a:extLst>
                <a:ext uri="{FF2B5EF4-FFF2-40B4-BE49-F238E27FC236}">
                  <a16:creationId xmlns:a16="http://schemas.microsoft.com/office/drawing/2014/main" id="{04F6C79B-EDE0-42DD-CBA5-761C06539971}"/>
                </a:ext>
              </a:extLst>
            </p:cNvPr>
            <p:cNvCxnSpPr>
              <a:stCxn id="3" idx="3"/>
              <a:endCxn id="8" idx="1"/>
            </p:cNvCxnSpPr>
            <p:nvPr/>
          </p:nvCxnSpPr>
          <p:spPr>
            <a:xfrm flipV="1">
              <a:off x="624840" y="3105835"/>
              <a:ext cx="548640" cy="526554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08F6B047-1FD0-DB8F-E016-18B12CD826E7}"/>
                </a:ext>
              </a:extLst>
            </p:cNvPr>
            <p:cNvCxnSpPr>
              <a:stCxn id="3" idx="3"/>
              <a:endCxn id="7" idx="1"/>
            </p:cNvCxnSpPr>
            <p:nvPr/>
          </p:nvCxnSpPr>
          <p:spPr>
            <a:xfrm>
              <a:off x="624840" y="3632389"/>
              <a:ext cx="548640" cy="96012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D818FBB-30FD-6F6A-EA48-303C7F1EBF56}"/>
                </a:ext>
              </a:extLst>
            </p:cNvPr>
            <p:cNvSpPr txBox="1"/>
            <p:nvPr/>
          </p:nvSpPr>
          <p:spPr>
            <a:xfrm>
              <a:off x="4057089" y="3776497"/>
              <a:ext cx="135636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High-pass filter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85AE3D9E-A9A6-5470-79A1-7A44B090076A}"/>
                </a:ext>
              </a:extLst>
            </p:cNvPr>
            <p:cNvSpPr txBox="1"/>
            <p:nvPr/>
          </p:nvSpPr>
          <p:spPr>
            <a:xfrm>
              <a:off x="4057089" y="1984235"/>
              <a:ext cx="135636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Low-pass filter</a:t>
              </a:r>
            </a:p>
          </p:txBody>
        </p:sp>
        <p:cxnSp>
          <p:nvCxnSpPr>
            <p:cNvPr id="15" name="Elbow Connector 14">
              <a:extLst>
                <a:ext uri="{FF2B5EF4-FFF2-40B4-BE49-F238E27FC236}">
                  <a16:creationId xmlns:a16="http://schemas.microsoft.com/office/drawing/2014/main" id="{17AA984A-FE17-DEF1-0CD9-317542314F6D}"/>
                </a:ext>
              </a:extLst>
            </p:cNvPr>
            <p:cNvCxnSpPr>
              <a:cxnSpLocks/>
              <a:stCxn id="53" idx="3"/>
              <a:endCxn id="13" idx="1"/>
            </p:cNvCxnSpPr>
            <p:nvPr/>
          </p:nvCxnSpPr>
          <p:spPr>
            <a:xfrm>
              <a:off x="3554189" y="3103342"/>
              <a:ext cx="502900" cy="99632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C39A9CC3-C2FD-8EDB-9959-A20488DEBC34}"/>
                </a:ext>
              </a:extLst>
            </p:cNvPr>
            <p:cNvCxnSpPr>
              <a:cxnSpLocks/>
              <a:stCxn id="53" idx="3"/>
              <a:endCxn id="14" idx="1"/>
            </p:cNvCxnSpPr>
            <p:nvPr/>
          </p:nvCxnSpPr>
          <p:spPr>
            <a:xfrm flipV="1">
              <a:off x="3554189" y="2307401"/>
              <a:ext cx="502900" cy="79594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4526A8C0-3F34-00E8-96A2-C64E712C7FDE}"/>
                </a:ext>
              </a:extLst>
            </p:cNvPr>
            <p:cNvSpPr txBox="1"/>
            <p:nvPr/>
          </p:nvSpPr>
          <p:spPr>
            <a:xfrm>
              <a:off x="6852546" y="3133822"/>
              <a:ext cx="135636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High-pass filter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E11ED3D-B6A8-61D6-5E57-77F0B1F313CE}"/>
                </a:ext>
              </a:extLst>
            </p:cNvPr>
            <p:cNvSpPr txBox="1"/>
            <p:nvPr/>
          </p:nvSpPr>
          <p:spPr>
            <a:xfrm>
              <a:off x="6852546" y="1200679"/>
              <a:ext cx="135636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Low-pass filter</a:t>
              </a:r>
            </a:p>
          </p:txBody>
        </p:sp>
        <p:cxnSp>
          <p:nvCxnSpPr>
            <p:cNvPr id="22" name="Elbow Connector 21">
              <a:extLst>
                <a:ext uri="{FF2B5EF4-FFF2-40B4-BE49-F238E27FC236}">
                  <a16:creationId xmlns:a16="http://schemas.microsoft.com/office/drawing/2014/main" id="{EDA8F945-A7EA-CF26-60DF-36C3DB0DA4C1}"/>
                </a:ext>
              </a:extLst>
            </p:cNvPr>
            <p:cNvCxnSpPr>
              <a:cxnSpLocks/>
              <a:stCxn id="62" idx="3"/>
              <a:endCxn id="20" idx="1"/>
            </p:cNvCxnSpPr>
            <p:nvPr/>
          </p:nvCxnSpPr>
          <p:spPr>
            <a:xfrm>
              <a:off x="6479156" y="2312970"/>
              <a:ext cx="373390" cy="1144018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Elbow Connector 22">
              <a:extLst>
                <a:ext uri="{FF2B5EF4-FFF2-40B4-BE49-F238E27FC236}">
                  <a16:creationId xmlns:a16="http://schemas.microsoft.com/office/drawing/2014/main" id="{DE645F02-1008-A38D-E201-CB61BB016BCE}"/>
                </a:ext>
              </a:extLst>
            </p:cNvPr>
            <p:cNvCxnSpPr>
              <a:cxnSpLocks/>
              <a:stCxn id="62" idx="3"/>
              <a:endCxn id="21" idx="1"/>
            </p:cNvCxnSpPr>
            <p:nvPr/>
          </p:nvCxnSpPr>
          <p:spPr>
            <a:xfrm flipV="1">
              <a:off x="6479156" y="1523845"/>
              <a:ext cx="373390" cy="789125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ADB3309F-9BE1-E0AF-5567-79C64E37CFC4}"/>
                </a:ext>
              </a:extLst>
            </p:cNvPr>
            <p:cNvSpPr txBox="1"/>
            <p:nvPr/>
          </p:nvSpPr>
          <p:spPr>
            <a:xfrm>
              <a:off x="9552232" y="2630566"/>
              <a:ext cx="135636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High-pass filter</a:t>
              </a: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69F141DC-E843-5C67-4520-3F75D9347EB2}"/>
                </a:ext>
              </a:extLst>
            </p:cNvPr>
            <p:cNvSpPr txBox="1"/>
            <p:nvPr/>
          </p:nvSpPr>
          <p:spPr>
            <a:xfrm>
              <a:off x="9552232" y="697423"/>
              <a:ext cx="1356360" cy="646331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Low-pass filter</a:t>
              </a:r>
            </a:p>
          </p:txBody>
        </p:sp>
        <p:cxnSp>
          <p:nvCxnSpPr>
            <p:cNvPr id="36" name="Elbow Connector 35">
              <a:extLst>
                <a:ext uri="{FF2B5EF4-FFF2-40B4-BE49-F238E27FC236}">
                  <a16:creationId xmlns:a16="http://schemas.microsoft.com/office/drawing/2014/main" id="{266685F2-4487-CD73-9A0C-DE74A03E1769}"/>
                </a:ext>
              </a:extLst>
            </p:cNvPr>
            <p:cNvCxnSpPr>
              <a:cxnSpLocks/>
              <a:stCxn id="63" idx="3"/>
              <a:endCxn id="34" idx="1"/>
            </p:cNvCxnSpPr>
            <p:nvPr/>
          </p:nvCxnSpPr>
          <p:spPr>
            <a:xfrm>
              <a:off x="9253949" y="1519700"/>
              <a:ext cx="298283" cy="143403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Elbow Connector 36">
              <a:extLst>
                <a:ext uri="{FF2B5EF4-FFF2-40B4-BE49-F238E27FC236}">
                  <a16:creationId xmlns:a16="http://schemas.microsoft.com/office/drawing/2014/main" id="{ABC80082-F2CF-9DE3-1F2E-1DBF2C20831B}"/>
                </a:ext>
              </a:extLst>
            </p:cNvPr>
            <p:cNvCxnSpPr>
              <a:cxnSpLocks/>
              <a:stCxn id="63" idx="3"/>
              <a:endCxn id="35" idx="1"/>
            </p:cNvCxnSpPr>
            <p:nvPr/>
          </p:nvCxnSpPr>
          <p:spPr>
            <a:xfrm flipV="1">
              <a:off x="9253949" y="1020589"/>
              <a:ext cx="298283" cy="499111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2C8873E-601E-C531-BDDC-00DC34F7570C}"/>
                </a:ext>
              </a:extLst>
            </p:cNvPr>
            <p:cNvSpPr txBox="1"/>
            <p:nvPr/>
          </p:nvSpPr>
          <p:spPr>
            <a:xfrm>
              <a:off x="2715989" y="2918676"/>
              <a:ext cx="8382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M2↓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997DD10C-8ACA-4389-AE5E-43DD1BB4BDB0}"/>
                </a:ext>
              </a:extLst>
            </p:cNvPr>
            <p:cNvSpPr txBox="1"/>
            <p:nvPr/>
          </p:nvSpPr>
          <p:spPr>
            <a:xfrm>
              <a:off x="2715989" y="4405095"/>
              <a:ext cx="8382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M2↓</a:t>
              </a: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7AF1BB75-674D-877E-70B6-1B816CC02EE6}"/>
                </a:ext>
              </a:extLst>
            </p:cNvPr>
            <p:cNvSpPr txBox="1"/>
            <p:nvPr/>
          </p:nvSpPr>
          <p:spPr>
            <a:xfrm>
              <a:off x="5640956" y="3930492"/>
              <a:ext cx="8382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M2↓</a:t>
              </a:r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4A4C8C28-6FDE-3C38-9094-8B7FA6131051}"/>
                </a:ext>
              </a:extLst>
            </p:cNvPr>
            <p:cNvSpPr txBox="1"/>
            <p:nvPr/>
          </p:nvSpPr>
          <p:spPr>
            <a:xfrm>
              <a:off x="8415749" y="3277890"/>
              <a:ext cx="8382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M2↓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B6A783D-E1EC-6BB1-FB2D-E8578A23BFE8}"/>
                </a:ext>
              </a:extLst>
            </p:cNvPr>
            <p:cNvSpPr txBox="1"/>
            <p:nvPr/>
          </p:nvSpPr>
          <p:spPr>
            <a:xfrm>
              <a:off x="11125241" y="2782669"/>
              <a:ext cx="8382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M2↓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8B09FB9-0038-7C84-ED69-C3C2D2FB7EB9}"/>
                </a:ext>
              </a:extLst>
            </p:cNvPr>
            <p:cNvSpPr txBox="1"/>
            <p:nvPr/>
          </p:nvSpPr>
          <p:spPr>
            <a:xfrm>
              <a:off x="5640956" y="2128304"/>
              <a:ext cx="8382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M2↓</a:t>
              </a: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E7AC6AB9-74E3-7C76-96C9-8FE9E43BDFAB}"/>
                </a:ext>
              </a:extLst>
            </p:cNvPr>
            <p:cNvSpPr txBox="1"/>
            <p:nvPr/>
          </p:nvSpPr>
          <p:spPr>
            <a:xfrm>
              <a:off x="8415749" y="1335034"/>
              <a:ext cx="8382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M2↓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0E7CDCAD-964C-9A4D-520A-00C53DC3A486}"/>
                </a:ext>
              </a:extLst>
            </p:cNvPr>
            <p:cNvSpPr txBox="1"/>
            <p:nvPr/>
          </p:nvSpPr>
          <p:spPr>
            <a:xfrm>
              <a:off x="11148060" y="824126"/>
              <a:ext cx="838200" cy="36933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M2↓</a:t>
              </a:r>
            </a:p>
          </p:txBody>
        </p:sp>
        <p:cxnSp>
          <p:nvCxnSpPr>
            <p:cNvPr id="70" name="Straight Arrow Connector 69">
              <a:extLst>
                <a:ext uri="{FF2B5EF4-FFF2-40B4-BE49-F238E27FC236}">
                  <a16:creationId xmlns:a16="http://schemas.microsoft.com/office/drawing/2014/main" id="{0CD03D4A-9889-5046-E4C8-3489574F31CD}"/>
                </a:ext>
              </a:extLst>
            </p:cNvPr>
            <p:cNvCxnSpPr>
              <a:stCxn id="8" idx="3"/>
              <a:endCxn id="53" idx="1"/>
            </p:cNvCxnSpPr>
            <p:nvPr/>
          </p:nvCxnSpPr>
          <p:spPr>
            <a:xfrm flipV="1">
              <a:off x="2529840" y="3103342"/>
              <a:ext cx="186149" cy="249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70F23701-1DB3-D6A1-E42E-D0996DCDD4CA}"/>
                </a:ext>
              </a:extLst>
            </p:cNvPr>
            <p:cNvCxnSpPr>
              <a:stCxn id="14" idx="3"/>
              <a:endCxn id="62" idx="1"/>
            </p:cNvCxnSpPr>
            <p:nvPr/>
          </p:nvCxnSpPr>
          <p:spPr>
            <a:xfrm>
              <a:off x="5413449" y="2307401"/>
              <a:ext cx="227507" cy="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DCB14080-9E03-C9C1-F310-4798759BC339}"/>
                </a:ext>
              </a:extLst>
            </p:cNvPr>
            <p:cNvCxnSpPr>
              <a:stCxn id="21" idx="3"/>
              <a:endCxn id="63" idx="1"/>
            </p:cNvCxnSpPr>
            <p:nvPr/>
          </p:nvCxnSpPr>
          <p:spPr>
            <a:xfrm flipV="1">
              <a:off x="8208906" y="1519700"/>
              <a:ext cx="206843" cy="414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75">
              <a:extLst>
                <a:ext uri="{FF2B5EF4-FFF2-40B4-BE49-F238E27FC236}">
                  <a16:creationId xmlns:a16="http://schemas.microsoft.com/office/drawing/2014/main" id="{7B70DB0A-6974-6A35-98DB-28E6A9EEC1D5}"/>
                </a:ext>
              </a:extLst>
            </p:cNvPr>
            <p:cNvCxnSpPr>
              <a:stCxn id="35" idx="3"/>
              <a:endCxn id="64" idx="1"/>
            </p:cNvCxnSpPr>
            <p:nvPr/>
          </p:nvCxnSpPr>
          <p:spPr>
            <a:xfrm flipV="1">
              <a:off x="10908592" y="1008792"/>
              <a:ext cx="239468" cy="1179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5480607C-9A1A-426B-2780-515CD31C156B}"/>
                </a:ext>
              </a:extLst>
            </p:cNvPr>
            <p:cNvCxnSpPr>
              <a:stCxn id="7" idx="3"/>
              <a:endCxn id="56" idx="1"/>
            </p:cNvCxnSpPr>
            <p:nvPr/>
          </p:nvCxnSpPr>
          <p:spPr>
            <a:xfrm flipV="1">
              <a:off x="2529840" y="4589761"/>
              <a:ext cx="186149" cy="27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Arrow Connector 79">
              <a:extLst>
                <a:ext uri="{FF2B5EF4-FFF2-40B4-BE49-F238E27FC236}">
                  <a16:creationId xmlns:a16="http://schemas.microsoft.com/office/drawing/2014/main" id="{670F08E8-9454-D10F-5AFE-A4C69264FDD7}"/>
                </a:ext>
              </a:extLst>
            </p:cNvPr>
            <p:cNvCxnSpPr>
              <a:stCxn id="13" idx="3"/>
              <a:endCxn id="57" idx="1"/>
            </p:cNvCxnSpPr>
            <p:nvPr/>
          </p:nvCxnSpPr>
          <p:spPr>
            <a:xfrm>
              <a:off x="5413449" y="4099663"/>
              <a:ext cx="227507" cy="1549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Arrow Connector 81">
              <a:extLst>
                <a:ext uri="{FF2B5EF4-FFF2-40B4-BE49-F238E27FC236}">
                  <a16:creationId xmlns:a16="http://schemas.microsoft.com/office/drawing/2014/main" id="{C60822DB-D08A-84B8-50F4-6E384B8B3AE5}"/>
                </a:ext>
              </a:extLst>
            </p:cNvPr>
            <p:cNvCxnSpPr>
              <a:stCxn id="20" idx="3"/>
              <a:endCxn id="58" idx="1"/>
            </p:cNvCxnSpPr>
            <p:nvPr/>
          </p:nvCxnSpPr>
          <p:spPr>
            <a:xfrm>
              <a:off x="8208906" y="3456988"/>
              <a:ext cx="206843" cy="556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8C7365DD-8DA4-1727-9D21-11EA8583292D}"/>
                </a:ext>
              </a:extLst>
            </p:cNvPr>
            <p:cNvCxnSpPr>
              <a:stCxn id="34" idx="3"/>
              <a:endCxn id="59" idx="1"/>
            </p:cNvCxnSpPr>
            <p:nvPr/>
          </p:nvCxnSpPr>
          <p:spPr>
            <a:xfrm>
              <a:off x="10908592" y="2953732"/>
              <a:ext cx="216649" cy="1360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BA0907AA-3749-70F1-7741-677A0DE5AA45}"/>
                </a:ext>
              </a:extLst>
            </p:cNvPr>
            <p:cNvCxnSpPr>
              <a:cxnSpLocks/>
              <a:stCxn id="56" idx="3"/>
            </p:cNvCxnSpPr>
            <p:nvPr/>
          </p:nvCxnSpPr>
          <p:spPr>
            <a:xfrm>
              <a:off x="3554189" y="4589761"/>
              <a:ext cx="840925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Arrow Connector 87">
              <a:extLst>
                <a:ext uri="{FF2B5EF4-FFF2-40B4-BE49-F238E27FC236}">
                  <a16:creationId xmlns:a16="http://schemas.microsoft.com/office/drawing/2014/main" id="{CA64EAE3-5D4C-AF49-C90D-3F03E9D2FE0E}"/>
                </a:ext>
              </a:extLst>
            </p:cNvPr>
            <p:cNvCxnSpPr>
              <a:cxnSpLocks/>
            </p:cNvCxnSpPr>
            <p:nvPr/>
          </p:nvCxnSpPr>
          <p:spPr>
            <a:xfrm>
              <a:off x="6479156" y="4115158"/>
              <a:ext cx="5484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9F94413-F587-D7A5-3591-24F8765C9A32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9253949" y="3456987"/>
              <a:ext cx="2709492" cy="556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380020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E760BC4-9F8E-C6A1-7B73-BA87FA94EF90}"/>
              </a:ext>
            </a:extLst>
          </p:cNvPr>
          <p:cNvSpPr txBox="1"/>
          <p:nvPr/>
        </p:nvSpPr>
        <p:spPr>
          <a:xfrm>
            <a:off x="469899" y="2146300"/>
            <a:ext cx="361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Decimator</a:t>
            </a:r>
          </a:p>
          <a:p>
            <a:endParaRPr lang="en-US" u="sng" dirty="0"/>
          </a:p>
          <a:p>
            <a:r>
              <a:rPr lang="en-US" dirty="0"/>
              <a:t>Take every </a:t>
            </a:r>
            <a:r>
              <a:rPr lang="en-US" dirty="0" err="1"/>
              <a:t>M</a:t>
            </a:r>
            <a:r>
              <a:rPr lang="en-US" baseline="30000" dirty="0" err="1"/>
              <a:t>th</a:t>
            </a:r>
            <a:r>
              <a:rPr lang="en-US" dirty="0"/>
              <a:t> sample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710E77B-9D92-EEEB-E7DD-72AC97E7C905}"/>
              </a:ext>
            </a:extLst>
          </p:cNvPr>
          <p:cNvSpPr/>
          <p:nvPr/>
        </p:nvSpPr>
        <p:spPr>
          <a:xfrm>
            <a:off x="4894262" y="4611688"/>
            <a:ext cx="1651000" cy="88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M↑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87B48A0-13AE-EAC2-4A00-2C04FB242B4D}"/>
              </a:ext>
            </a:extLst>
          </p:cNvPr>
          <p:cNvSpPr/>
          <p:nvPr/>
        </p:nvSpPr>
        <p:spPr>
          <a:xfrm>
            <a:off x="4894262" y="2540000"/>
            <a:ext cx="1651000" cy="88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M↓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653C09-7662-4AA0-6336-0687912316CB}"/>
              </a:ext>
            </a:extLst>
          </p:cNvPr>
          <p:cNvSpPr txBox="1"/>
          <p:nvPr/>
        </p:nvSpPr>
        <p:spPr>
          <a:xfrm>
            <a:off x="469899" y="4577358"/>
            <a:ext cx="361632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 err="1"/>
              <a:t>Interpolater</a:t>
            </a:r>
            <a:endParaRPr lang="en-US" u="sng" dirty="0"/>
          </a:p>
          <a:p>
            <a:endParaRPr lang="en-US" u="sng" dirty="0"/>
          </a:p>
          <a:p>
            <a:r>
              <a:rPr lang="en-US" dirty="0"/>
              <a:t>Expand by M samples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F2C8CA-419E-CB2B-8A17-29D00F0FF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7474" y="1910491"/>
            <a:ext cx="5808662" cy="23182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6D4F12E-93E3-60DD-3926-983025B042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5262" y="4315089"/>
            <a:ext cx="5730874" cy="2191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7862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B0E231-2158-D99E-7434-F5FE4896A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LPF with cutoff at </a:t>
            </a:r>
            <a:r>
              <a:rPr lang="en-US" sz="2800" dirty="0"/>
              <a:t>𝝿/M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LPF with cutoff at </a:t>
            </a:r>
            <a:r>
              <a:rPr lang="en-US" sz="2800" dirty="0"/>
              <a:t>𝝿/M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EAFE7EA-17A0-60A1-AB88-27B7118BA8D4}"/>
              </a:ext>
            </a:extLst>
          </p:cNvPr>
          <p:cNvSpPr/>
          <p:nvPr/>
        </p:nvSpPr>
        <p:spPr>
          <a:xfrm>
            <a:off x="4445000" y="2540000"/>
            <a:ext cx="1651000" cy="88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M↓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C6DCA9-B6B6-05C1-6B1A-8AB7BF275F5A}"/>
              </a:ext>
            </a:extLst>
          </p:cNvPr>
          <p:cNvSpPr/>
          <p:nvPr/>
        </p:nvSpPr>
        <p:spPr>
          <a:xfrm>
            <a:off x="1816100" y="2540000"/>
            <a:ext cx="1651000" cy="88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LPF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80A2F6F-6167-25C2-272A-31B862B90A92}"/>
              </a:ext>
            </a:extLst>
          </p:cNvPr>
          <p:cNvSpPr/>
          <p:nvPr/>
        </p:nvSpPr>
        <p:spPr>
          <a:xfrm>
            <a:off x="1816100" y="4656931"/>
            <a:ext cx="1651000" cy="88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M↑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A5F81D2-EFE6-B022-B425-B41C119DC037}"/>
              </a:ext>
            </a:extLst>
          </p:cNvPr>
          <p:cNvSpPr/>
          <p:nvPr/>
        </p:nvSpPr>
        <p:spPr>
          <a:xfrm>
            <a:off x="4445000" y="4656931"/>
            <a:ext cx="1651000" cy="889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000" dirty="0">
                <a:solidFill>
                  <a:schemeClr val="tx1"/>
                </a:solidFill>
              </a:rPr>
              <a:t>LPF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0B5C0490-90F0-3A6D-413A-9A3A5046B55D}"/>
              </a:ext>
            </a:extLst>
          </p:cNvPr>
          <p:cNvSpPr/>
          <p:nvPr/>
        </p:nvSpPr>
        <p:spPr>
          <a:xfrm>
            <a:off x="3589337" y="2906712"/>
            <a:ext cx="733425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ight Arrow 8">
            <a:extLst>
              <a:ext uri="{FF2B5EF4-FFF2-40B4-BE49-F238E27FC236}">
                <a16:creationId xmlns:a16="http://schemas.microsoft.com/office/drawing/2014/main" id="{0821C521-78D1-DB73-1678-5BF00090D009}"/>
              </a:ext>
            </a:extLst>
          </p:cNvPr>
          <p:cNvSpPr/>
          <p:nvPr/>
        </p:nvSpPr>
        <p:spPr>
          <a:xfrm>
            <a:off x="3589337" y="5023643"/>
            <a:ext cx="733425" cy="15557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E4DBFB8D-F2FF-A91E-8F93-B2D5F3E324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1850" y="3979862"/>
            <a:ext cx="3886200" cy="2832215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BE248C4B-B12E-586A-4853-1862DE6F14A3}"/>
              </a:ext>
            </a:extLst>
          </p:cNvPr>
          <p:cNvSpPr/>
          <p:nvPr/>
        </p:nvSpPr>
        <p:spPr>
          <a:xfrm>
            <a:off x="8760618" y="3844925"/>
            <a:ext cx="728663" cy="2584506"/>
          </a:xfrm>
          <a:prstGeom prst="rect">
            <a:avLst/>
          </a:prstGeom>
          <a:solidFill>
            <a:srgbClr val="FFFF00">
              <a:alpha val="33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AEA64-9207-79D7-ED88-9E283898E8B4}"/>
              </a:ext>
            </a:extLst>
          </p:cNvPr>
          <p:cNvSpPr/>
          <p:nvPr/>
        </p:nvSpPr>
        <p:spPr>
          <a:xfrm>
            <a:off x="9550002" y="3840901"/>
            <a:ext cx="2108598" cy="258450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E289AE3-9B4E-705A-D765-F712FB2C02A3}"/>
              </a:ext>
            </a:extLst>
          </p:cNvPr>
          <p:cNvSpPr/>
          <p:nvPr/>
        </p:nvSpPr>
        <p:spPr>
          <a:xfrm>
            <a:off x="6591299" y="3844925"/>
            <a:ext cx="2108598" cy="2584506"/>
          </a:xfrm>
          <a:prstGeom prst="rect">
            <a:avLst/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Left-Right Arrow 31">
            <a:extLst>
              <a:ext uri="{FF2B5EF4-FFF2-40B4-BE49-F238E27FC236}">
                <a16:creationId xmlns:a16="http://schemas.microsoft.com/office/drawing/2014/main" id="{FCF8ACA7-AE83-EA7D-2728-9253A23804C7}"/>
              </a:ext>
            </a:extLst>
          </p:cNvPr>
          <p:cNvSpPr/>
          <p:nvPr/>
        </p:nvSpPr>
        <p:spPr>
          <a:xfrm>
            <a:off x="8760618" y="3214688"/>
            <a:ext cx="789384" cy="21431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A2702A1-F945-B6B5-5DA6-3AD88331BF88}"/>
              </a:ext>
            </a:extLst>
          </p:cNvPr>
          <p:cNvSpPr txBox="1"/>
          <p:nvPr/>
        </p:nvSpPr>
        <p:spPr>
          <a:xfrm>
            <a:off x="7693024" y="2822060"/>
            <a:ext cx="29245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𝝿/M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985014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878A0AE-674D-86D4-ADF3-DCC736934306}"/>
              </a:ext>
            </a:extLst>
          </p:cNvPr>
          <p:cNvGrpSpPr/>
          <p:nvPr/>
        </p:nvGrpSpPr>
        <p:grpSpPr>
          <a:xfrm>
            <a:off x="274320" y="2099839"/>
            <a:ext cx="7117467" cy="3484163"/>
            <a:chOff x="0" y="1200679"/>
            <a:chExt cx="11961299" cy="3484163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4979FA1-192F-36DA-3F10-EB6286A105F3}"/>
                </a:ext>
              </a:extLst>
            </p:cNvPr>
            <p:cNvSpPr txBox="1"/>
            <p:nvPr/>
          </p:nvSpPr>
          <p:spPr>
            <a:xfrm>
              <a:off x="0" y="3247668"/>
              <a:ext cx="62484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dirty="0"/>
                <a:t>X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73825B4-F047-6CCF-EE2D-F597FBC29E98}"/>
                </a:ext>
              </a:extLst>
            </p:cNvPr>
            <p:cNvSpPr txBox="1"/>
            <p:nvPr/>
          </p:nvSpPr>
          <p:spPr>
            <a:xfrm>
              <a:off x="1173480" y="4269344"/>
              <a:ext cx="1356360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High-pass filter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C6F25887-7F21-31FB-39E7-034E593ECAFC}"/>
                </a:ext>
              </a:extLst>
            </p:cNvPr>
            <p:cNvSpPr txBox="1"/>
            <p:nvPr/>
          </p:nvSpPr>
          <p:spPr>
            <a:xfrm>
              <a:off x="1173480" y="2782669"/>
              <a:ext cx="1356360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Low-pass filter</a:t>
              </a:r>
            </a:p>
          </p:txBody>
        </p:sp>
        <p:cxnSp>
          <p:nvCxnSpPr>
            <p:cNvPr id="8" name="Elbow Connector 7">
              <a:extLst>
                <a:ext uri="{FF2B5EF4-FFF2-40B4-BE49-F238E27FC236}">
                  <a16:creationId xmlns:a16="http://schemas.microsoft.com/office/drawing/2014/main" id="{8D902BFB-0FD4-DDDE-CADF-E209BF01D25F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624841" y="2990418"/>
              <a:ext cx="548639" cy="488083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Elbow Connector 8">
              <a:extLst>
                <a:ext uri="{FF2B5EF4-FFF2-40B4-BE49-F238E27FC236}">
                  <a16:creationId xmlns:a16="http://schemas.microsoft.com/office/drawing/2014/main" id="{5C634D12-6D88-80B8-6374-A2BDC54AE0BF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624841" y="3478501"/>
              <a:ext cx="548639" cy="99859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BD6DF957-B81C-3536-8A5A-9463D2ED2566}"/>
                </a:ext>
              </a:extLst>
            </p:cNvPr>
            <p:cNvSpPr txBox="1"/>
            <p:nvPr/>
          </p:nvSpPr>
          <p:spPr>
            <a:xfrm>
              <a:off x="4057090" y="3776497"/>
              <a:ext cx="1356360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High-pass filter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FD6BFC57-31BD-18AA-F982-AD874656E5B3}"/>
                </a:ext>
              </a:extLst>
            </p:cNvPr>
            <p:cNvSpPr txBox="1"/>
            <p:nvPr/>
          </p:nvSpPr>
          <p:spPr>
            <a:xfrm>
              <a:off x="4057090" y="1984235"/>
              <a:ext cx="1356360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Low-pass filter</a:t>
              </a:r>
            </a:p>
          </p:txBody>
        </p:sp>
        <p:cxnSp>
          <p:nvCxnSpPr>
            <p:cNvPr id="12" name="Elbow Connector 11">
              <a:extLst>
                <a:ext uri="{FF2B5EF4-FFF2-40B4-BE49-F238E27FC236}">
                  <a16:creationId xmlns:a16="http://schemas.microsoft.com/office/drawing/2014/main" id="{9E97DF3A-1EF4-B8A9-6F71-D077AA76799C}"/>
                </a:ext>
              </a:extLst>
            </p:cNvPr>
            <p:cNvCxnSpPr>
              <a:cxnSpLocks/>
              <a:stCxn id="22" idx="3"/>
              <a:endCxn id="10" idx="1"/>
            </p:cNvCxnSpPr>
            <p:nvPr/>
          </p:nvCxnSpPr>
          <p:spPr>
            <a:xfrm>
              <a:off x="3554190" y="3006864"/>
              <a:ext cx="502900" cy="977382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0CF86982-A3E9-111F-CB20-651BF6C9EEE0}"/>
                </a:ext>
              </a:extLst>
            </p:cNvPr>
            <p:cNvCxnSpPr>
              <a:cxnSpLocks/>
              <a:stCxn id="22" idx="3"/>
              <a:endCxn id="11" idx="1"/>
            </p:cNvCxnSpPr>
            <p:nvPr/>
          </p:nvCxnSpPr>
          <p:spPr>
            <a:xfrm flipV="1">
              <a:off x="3554190" y="2191984"/>
              <a:ext cx="502900" cy="814880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8D44F4-1324-A67D-D801-F7004C070119}"/>
                </a:ext>
              </a:extLst>
            </p:cNvPr>
            <p:cNvSpPr txBox="1"/>
            <p:nvPr/>
          </p:nvSpPr>
          <p:spPr>
            <a:xfrm>
              <a:off x="6852546" y="3133822"/>
              <a:ext cx="1356360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High-pass filter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3FB71199-415F-B4DA-0EA6-938932352F6B}"/>
                </a:ext>
              </a:extLst>
            </p:cNvPr>
            <p:cNvSpPr txBox="1"/>
            <p:nvPr/>
          </p:nvSpPr>
          <p:spPr>
            <a:xfrm>
              <a:off x="6852546" y="1200679"/>
              <a:ext cx="1356360" cy="415498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Low-pass filter</a:t>
              </a:r>
            </a:p>
          </p:txBody>
        </p:sp>
        <p:cxnSp>
          <p:nvCxnSpPr>
            <p:cNvPr id="16" name="Elbow Connector 15">
              <a:extLst>
                <a:ext uri="{FF2B5EF4-FFF2-40B4-BE49-F238E27FC236}">
                  <a16:creationId xmlns:a16="http://schemas.microsoft.com/office/drawing/2014/main" id="{7892F4C8-DE73-F0CC-B370-D99254490488}"/>
                </a:ext>
              </a:extLst>
            </p:cNvPr>
            <p:cNvCxnSpPr>
              <a:cxnSpLocks/>
              <a:stCxn id="27" idx="3"/>
              <a:endCxn id="14" idx="1"/>
            </p:cNvCxnSpPr>
            <p:nvPr/>
          </p:nvCxnSpPr>
          <p:spPr>
            <a:xfrm>
              <a:off x="6456352" y="2191984"/>
              <a:ext cx="396194" cy="1149587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Elbow Connector 16">
              <a:extLst>
                <a:ext uri="{FF2B5EF4-FFF2-40B4-BE49-F238E27FC236}">
                  <a16:creationId xmlns:a16="http://schemas.microsoft.com/office/drawing/2014/main" id="{7C7A2ACA-F46F-A7BB-0003-C5219B0CB47A}"/>
                </a:ext>
              </a:extLst>
            </p:cNvPr>
            <p:cNvCxnSpPr>
              <a:cxnSpLocks/>
              <a:stCxn id="27" idx="3"/>
              <a:endCxn id="15" idx="1"/>
            </p:cNvCxnSpPr>
            <p:nvPr/>
          </p:nvCxnSpPr>
          <p:spPr>
            <a:xfrm flipV="1">
              <a:off x="6456352" y="1408428"/>
              <a:ext cx="396194" cy="783556"/>
            </a:xfrm>
            <a:prstGeom prst="bentConnector3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500D4FBD-E48F-8781-D2B3-481A276BE64E}"/>
                </a:ext>
              </a:extLst>
            </p:cNvPr>
            <p:cNvSpPr txBox="1"/>
            <p:nvPr/>
          </p:nvSpPr>
          <p:spPr>
            <a:xfrm>
              <a:off x="2715990" y="2879906"/>
              <a:ext cx="838201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M2↓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8919781-8048-30BB-4C97-E32BA24821B0}"/>
                </a:ext>
              </a:extLst>
            </p:cNvPr>
            <p:cNvSpPr txBox="1"/>
            <p:nvPr/>
          </p:nvSpPr>
          <p:spPr>
            <a:xfrm>
              <a:off x="2715990" y="4360107"/>
              <a:ext cx="838201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M2↓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2F2D2ED9-4A6F-3EDC-3117-8B0B4203B2B4}"/>
                </a:ext>
              </a:extLst>
            </p:cNvPr>
            <p:cNvSpPr txBox="1"/>
            <p:nvPr/>
          </p:nvSpPr>
          <p:spPr>
            <a:xfrm>
              <a:off x="5618151" y="3850839"/>
              <a:ext cx="838201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M2↓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30C1F40-B94A-BE38-4A5F-653B8980A84B}"/>
                </a:ext>
              </a:extLst>
            </p:cNvPr>
            <p:cNvSpPr txBox="1"/>
            <p:nvPr/>
          </p:nvSpPr>
          <p:spPr>
            <a:xfrm>
              <a:off x="8413607" y="3200731"/>
              <a:ext cx="838201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M2↓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D1EEE3D0-629C-32FB-7364-1B707C3CCC13}"/>
                </a:ext>
              </a:extLst>
            </p:cNvPr>
            <p:cNvSpPr txBox="1"/>
            <p:nvPr/>
          </p:nvSpPr>
          <p:spPr>
            <a:xfrm>
              <a:off x="5618151" y="2065026"/>
              <a:ext cx="838201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M2↓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77F5BF7-4C3D-83A1-1180-8E3DFE95E857}"/>
                </a:ext>
              </a:extLst>
            </p:cNvPr>
            <p:cNvSpPr txBox="1"/>
            <p:nvPr/>
          </p:nvSpPr>
          <p:spPr>
            <a:xfrm>
              <a:off x="8383097" y="1281470"/>
              <a:ext cx="838201" cy="25391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50" dirty="0"/>
                <a:t>M2↓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7F2478C8-09FE-3DC6-024B-035BAEAA685B}"/>
                </a:ext>
              </a:extLst>
            </p:cNvPr>
            <p:cNvCxnSpPr>
              <a:stCxn id="7" idx="3"/>
              <a:endCxn id="22" idx="1"/>
            </p:cNvCxnSpPr>
            <p:nvPr/>
          </p:nvCxnSpPr>
          <p:spPr>
            <a:xfrm>
              <a:off x="2529839" y="2990418"/>
              <a:ext cx="186150" cy="1644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965A72B6-A095-62FE-59E3-96A02E02C44D}"/>
                </a:ext>
              </a:extLst>
            </p:cNvPr>
            <p:cNvCxnSpPr>
              <a:stCxn id="11" idx="3"/>
              <a:endCxn id="27" idx="1"/>
            </p:cNvCxnSpPr>
            <p:nvPr/>
          </p:nvCxnSpPr>
          <p:spPr>
            <a:xfrm>
              <a:off x="5413450" y="2191984"/>
              <a:ext cx="20470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C11C131-C644-D872-6D0A-9B537837E629}"/>
                </a:ext>
              </a:extLst>
            </p:cNvPr>
            <p:cNvCxnSpPr>
              <a:stCxn id="15" idx="3"/>
              <a:endCxn id="28" idx="1"/>
            </p:cNvCxnSpPr>
            <p:nvPr/>
          </p:nvCxnSpPr>
          <p:spPr>
            <a:xfrm>
              <a:off x="8208906" y="1408428"/>
              <a:ext cx="174191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547001D-B1DA-F4BE-6EF4-8C43B1D7D734}"/>
                </a:ext>
              </a:extLst>
            </p:cNvPr>
            <p:cNvCxnSpPr>
              <a:stCxn id="6" idx="3"/>
              <a:endCxn id="23" idx="1"/>
            </p:cNvCxnSpPr>
            <p:nvPr/>
          </p:nvCxnSpPr>
          <p:spPr>
            <a:xfrm>
              <a:off x="2529839" y="4477093"/>
              <a:ext cx="186150" cy="997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5E7AF6DD-D1BC-0440-7671-B6BC19B18F3F}"/>
                </a:ext>
              </a:extLst>
            </p:cNvPr>
            <p:cNvCxnSpPr>
              <a:stCxn id="10" idx="3"/>
              <a:endCxn id="24" idx="1"/>
            </p:cNvCxnSpPr>
            <p:nvPr/>
          </p:nvCxnSpPr>
          <p:spPr>
            <a:xfrm flipV="1">
              <a:off x="5413450" y="3977797"/>
              <a:ext cx="204702" cy="64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0FBA143C-E324-C744-D2EE-EADF3C6695E6}"/>
                </a:ext>
              </a:extLst>
            </p:cNvPr>
            <p:cNvCxnSpPr>
              <a:stCxn id="14" idx="3"/>
              <a:endCxn id="25" idx="1"/>
            </p:cNvCxnSpPr>
            <p:nvPr/>
          </p:nvCxnSpPr>
          <p:spPr>
            <a:xfrm flipV="1">
              <a:off x="8208906" y="3327689"/>
              <a:ext cx="204702" cy="138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1A94A5F0-2AC7-A2FC-8978-B58CC9C422E6}"/>
                </a:ext>
              </a:extLst>
            </p:cNvPr>
            <p:cNvCxnSpPr>
              <a:cxnSpLocks/>
              <a:stCxn id="23" idx="3"/>
            </p:cNvCxnSpPr>
            <p:nvPr/>
          </p:nvCxnSpPr>
          <p:spPr>
            <a:xfrm>
              <a:off x="3554190" y="4487065"/>
              <a:ext cx="8374677" cy="64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ADCEA226-184F-C639-DAE6-C21D347D1BE1}"/>
                </a:ext>
              </a:extLst>
            </p:cNvPr>
            <p:cNvCxnSpPr>
              <a:cxnSpLocks/>
            </p:cNvCxnSpPr>
            <p:nvPr/>
          </p:nvCxnSpPr>
          <p:spPr>
            <a:xfrm>
              <a:off x="6456352" y="3977797"/>
              <a:ext cx="5484285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0002AF9-FAB5-1956-F6ED-A5269B0B2BA9}"/>
                </a:ext>
              </a:extLst>
            </p:cNvPr>
            <p:cNvCxnSpPr>
              <a:cxnSpLocks/>
              <a:stCxn id="25" idx="3"/>
            </p:cNvCxnSpPr>
            <p:nvPr/>
          </p:nvCxnSpPr>
          <p:spPr>
            <a:xfrm>
              <a:off x="9251808" y="3327689"/>
              <a:ext cx="2709491" cy="64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FEC031FB-8DFE-0F79-681D-DAA4082ECF51}"/>
              </a:ext>
            </a:extLst>
          </p:cNvPr>
          <p:cNvCxnSpPr>
            <a:cxnSpLocks/>
          </p:cNvCxnSpPr>
          <p:nvPr/>
        </p:nvCxnSpPr>
        <p:spPr>
          <a:xfrm>
            <a:off x="5779528" y="2307588"/>
            <a:ext cx="1612259" cy="641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5" name="TextBox 64">
            <a:extLst>
              <a:ext uri="{FF2B5EF4-FFF2-40B4-BE49-F238E27FC236}">
                <a16:creationId xmlns:a16="http://schemas.microsoft.com/office/drawing/2014/main" id="{E3AA4144-E5EE-13B2-1532-0018F4D33566}"/>
              </a:ext>
            </a:extLst>
          </p:cNvPr>
          <p:cNvSpPr txBox="1"/>
          <p:nvPr/>
        </p:nvSpPr>
        <p:spPr>
          <a:xfrm>
            <a:off x="5924412" y="1829937"/>
            <a:ext cx="19429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–Low-Low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2FFFFB5-CDCA-ECA5-A7B7-5E5B164C5D98}"/>
              </a:ext>
            </a:extLst>
          </p:cNvPr>
          <p:cNvSpPr txBox="1"/>
          <p:nvPr/>
        </p:nvSpPr>
        <p:spPr>
          <a:xfrm>
            <a:off x="5909722" y="3848316"/>
            <a:ext cx="197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–Low-High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E880F9A3-1ED0-DD4C-6545-EF09DEA6337A}"/>
              </a:ext>
            </a:extLst>
          </p:cNvPr>
          <p:cNvSpPr txBox="1"/>
          <p:nvPr/>
        </p:nvSpPr>
        <p:spPr>
          <a:xfrm>
            <a:off x="4424442" y="4547674"/>
            <a:ext cx="197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Low -High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A6022B15-D219-E20B-BD80-4C736C1E6DCF}"/>
              </a:ext>
            </a:extLst>
          </p:cNvPr>
          <p:cNvSpPr txBox="1"/>
          <p:nvPr/>
        </p:nvSpPr>
        <p:spPr>
          <a:xfrm>
            <a:off x="4406056" y="5046749"/>
            <a:ext cx="19746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High</a:t>
            </a:r>
          </a:p>
        </p:txBody>
      </p:sp>
    </p:spTree>
    <p:extLst>
      <p:ext uri="{BB962C8B-B14F-4D97-AF65-F5344CB8AC3E}">
        <p14:creationId xmlns:p14="http://schemas.microsoft.com/office/powerpoint/2010/main" val="5745197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2EE0D4-30D7-06AE-00A5-8555BF8AAFC6}"/>
              </a:ext>
            </a:extLst>
          </p:cNvPr>
          <p:cNvSpPr txBox="1"/>
          <p:nvPr/>
        </p:nvSpPr>
        <p:spPr>
          <a:xfrm>
            <a:off x="198120" y="4281202"/>
            <a:ext cx="3718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X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142DA1-E8F5-D362-F5E0-1E934BAEAF4C}"/>
              </a:ext>
            </a:extLst>
          </p:cNvPr>
          <p:cNvSpPr txBox="1"/>
          <p:nvPr/>
        </p:nvSpPr>
        <p:spPr>
          <a:xfrm>
            <a:off x="972589" y="5168504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High-pass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28FB95B-CAED-DE6F-3A32-2CBF5DF0DD0E}"/>
              </a:ext>
            </a:extLst>
          </p:cNvPr>
          <p:cNvSpPr txBox="1"/>
          <p:nvPr/>
        </p:nvSpPr>
        <p:spPr>
          <a:xfrm>
            <a:off x="972589" y="3681829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Low-pass filter</a:t>
            </a:r>
          </a:p>
        </p:txBody>
      </p: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241680AF-5D2A-14C4-67A0-735D5C88577C}"/>
              </a:ext>
            </a:extLst>
          </p:cNvPr>
          <p:cNvCxnSpPr>
            <a:stCxn id="3" idx="3"/>
            <a:endCxn id="6" idx="1"/>
          </p:cNvCxnSpPr>
          <p:nvPr/>
        </p:nvCxnSpPr>
        <p:spPr>
          <a:xfrm flipV="1">
            <a:off x="569926" y="3889578"/>
            <a:ext cx="402663" cy="62245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Elbow Connector 7">
            <a:extLst>
              <a:ext uri="{FF2B5EF4-FFF2-40B4-BE49-F238E27FC236}">
                <a16:creationId xmlns:a16="http://schemas.microsoft.com/office/drawing/2014/main" id="{444F4FCF-7900-1DA9-6C9D-CCEE1AB6CF11}"/>
              </a:ext>
            </a:extLst>
          </p:cNvPr>
          <p:cNvCxnSpPr>
            <a:stCxn id="3" idx="3"/>
            <a:endCxn id="5" idx="1"/>
          </p:cNvCxnSpPr>
          <p:nvPr/>
        </p:nvCxnSpPr>
        <p:spPr>
          <a:xfrm>
            <a:off x="569926" y="4512035"/>
            <a:ext cx="402663" cy="86421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AAD4FEB7-A727-EA8B-2532-4764DE9E6E15}"/>
              </a:ext>
            </a:extLst>
          </p:cNvPr>
          <p:cNvSpPr txBox="1"/>
          <p:nvPr/>
        </p:nvSpPr>
        <p:spPr>
          <a:xfrm>
            <a:off x="2688456" y="4096537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High-pass filter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492A89D-2551-B982-014D-F6E57806F091}"/>
              </a:ext>
            </a:extLst>
          </p:cNvPr>
          <p:cNvSpPr txBox="1"/>
          <p:nvPr/>
        </p:nvSpPr>
        <p:spPr>
          <a:xfrm>
            <a:off x="2688456" y="3340595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Low-pass filter</a:t>
            </a:r>
          </a:p>
        </p:txBody>
      </p:sp>
      <p:cxnSp>
        <p:nvCxnSpPr>
          <p:cNvPr id="11" name="Elbow Connector 10">
            <a:extLst>
              <a:ext uri="{FF2B5EF4-FFF2-40B4-BE49-F238E27FC236}">
                <a16:creationId xmlns:a16="http://schemas.microsoft.com/office/drawing/2014/main" id="{FDBBEFE8-FE14-9152-1669-368D7B93FBDD}"/>
              </a:ext>
            </a:extLst>
          </p:cNvPr>
          <p:cNvCxnSpPr>
            <a:cxnSpLocks/>
            <a:stCxn id="17" idx="3"/>
            <a:endCxn id="9" idx="1"/>
          </p:cNvCxnSpPr>
          <p:nvPr/>
        </p:nvCxnSpPr>
        <p:spPr>
          <a:xfrm>
            <a:off x="2389210" y="3906024"/>
            <a:ext cx="299246" cy="398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67B38DC4-A884-8912-EE59-3290BB698629}"/>
              </a:ext>
            </a:extLst>
          </p:cNvPr>
          <p:cNvCxnSpPr>
            <a:cxnSpLocks/>
            <a:stCxn id="17" idx="3"/>
            <a:endCxn id="10" idx="1"/>
          </p:cNvCxnSpPr>
          <p:nvPr/>
        </p:nvCxnSpPr>
        <p:spPr>
          <a:xfrm flipV="1">
            <a:off x="2389210" y="3548344"/>
            <a:ext cx="299246" cy="357680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A86AA26-9213-7841-CF8F-AF60604B36F0}"/>
              </a:ext>
            </a:extLst>
          </p:cNvPr>
          <p:cNvSpPr txBox="1"/>
          <p:nvPr/>
        </p:nvSpPr>
        <p:spPr>
          <a:xfrm>
            <a:off x="1890446" y="3779066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AE59B6A-FDBE-0187-0C9D-1EE6C356024C}"/>
              </a:ext>
            </a:extLst>
          </p:cNvPr>
          <p:cNvSpPr txBox="1"/>
          <p:nvPr/>
        </p:nvSpPr>
        <p:spPr>
          <a:xfrm>
            <a:off x="1890446" y="5259267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ACA6418-01D2-5684-1F69-869B1191E18E}"/>
              </a:ext>
            </a:extLst>
          </p:cNvPr>
          <p:cNvSpPr txBox="1"/>
          <p:nvPr/>
        </p:nvSpPr>
        <p:spPr>
          <a:xfrm>
            <a:off x="3617352" y="4170879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C144976-56CC-D4EB-F5C4-EEBA1AF093FF}"/>
              </a:ext>
            </a:extLst>
          </p:cNvPr>
          <p:cNvSpPr txBox="1"/>
          <p:nvPr/>
        </p:nvSpPr>
        <p:spPr>
          <a:xfrm>
            <a:off x="3617352" y="3421386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40F330E-B95D-36D9-BD8F-03C8C1BD5505}"/>
              </a:ext>
            </a:extLst>
          </p:cNvPr>
          <p:cNvCxnSpPr>
            <a:stCxn id="6" idx="3"/>
            <a:endCxn id="17" idx="1"/>
          </p:cNvCxnSpPr>
          <p:nvPr/>
        </p:nvCxnSpPr>
        <p:spPr>
          <a:xfrm>
            <a:off x="1779679" y="3889578"/>
            <a:ext cx="110767" cy="1644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B07CC5E-030A-0546-9154-86EC36B46E18}"/>
              </a:ext>
            </a:extLst>
          </p:cNvPr>
          <p:cNvCxnSpPr>
            <a:stCxn id="10" idx="3"/>
            <a:endCxn id="21" idx="1"/>
          </p:cNvCxnSpPr>
          <p:nvPr/>
        </p:nvCxnSpPr>
        <p:spPr>
          <a:xfrm>
            <a:off x="3495546" y="3548344"/>
            <a:ext cx="12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F8C8B2-3522-4C98-C37C-3F6FDE81FA93}"/>
              </a:ext>
            </a:extLst>
          </p:cNvPr>
          <p:cNvCxnSpPr>
            <a:stCxn id="5" idx="3"/>
            <a:endCxn id="18" idx="1"/>
          </p:cNvCxnSpPr>
          <p:nvPr/>
        </p:nvCxnSpPr>
        <p:spPr>
          <a:xfrm>
            <a:off x="1779679" y="5376253"/>
            <a:ext cx="110767" cy="997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483D705-57E6-4BD8-6DAF-B8D2E200B108}"/>
              </a:ext>
            </a:extLst>
          </p:cNvPr>
          <p:cNvCxnSpPr>
            <a:stCxn id="9" idx="3"/>
            <a:endCxn id="19" idx="1"/>
          </p:cNvCxnSpPr>
          <p:nvPr/>
        </p:nvCxnSpPr>
        <p:spPr>
          <a:xfrm flipV="1">
            <a:off x="3495546" y="4297837"/>
            <a:ext cx="121806" cy="6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85F6A09-A8FB-EAC9-E723-D55D793677CB}"/>
              </a:ext>
            </a:extLst>
          </p:cNvPr>
          <p:cNvCxnSpPr>
            <a:cxnSpLocks/>
          </p:cNvCxnSpPr>
          <p:nvPr/>
        </p:nvCxnSpPr>
        <p:spPr>
          <a:xfrm>
            <a:off x="4116116" y="4297837"/>
            <a:ext cx="13245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6DBC04BC-8273-9A83-EE16-C66EE15FDF86}"/>
              </a:ext>
            </a:extLst>
          </p:cNvPr>
          <p:cNvSpPr txBox="1"/>
          <p:nvPr/>
        </p:nvSpPr>
        <p:spPr>
          <a:xfrm>
            <a:off x="2688456" y="5552530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High-pass filter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6CBB05E-9FD2-4015-0C0C-6B95853FA4FC}"/>
              </a:ext>
            </a:extLst>
          </p:cNvPr>
          <p:cNvSpPr txBox="1"/>
          <p:nvPr/>
        </p:nvSpPr>
        <p:spPr>
          <a:xfrm>
            <a:off x="2688456" y="4811522"/>
            <a:ext cx="807090" cy="41549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Low-pass filter</a:t>
            </a:r>
          </a:p>
        </p:txBody>
      </p:sp>
      <p:cxnSp>
        <p:nvCxnSpPr>
          <p:cNvPr id="34" name="Elbow Connector 33">
            <a:extLst>
              <a:ext uri="{FF2B5EF4-FFF2-40B4-BE49-F238E27FC236}">
                <a16:creationId xmlns:a16="http://schemas.microsoft.com/office/drawing/2014/main" id="{C675286B-CE34-923A-2572-4CEC11918712}"/>
              </a:ext>
            </a:extLst>
          </p:cNvPr>
          <p:cNvCxnSpPr>
            <a:cxnSpLocks/>
            <a:stCxn id="18" idx="3"/>
            <a:endCxn id="32" idx="1"/>
          </p:cNvCxnSpPr>
          <p:nvPr/>
        </p:nvCxnSpPr>
        <p:spPr>
          <a:xfrm>
            <a:off x="2389210" y="5386225"/>
            <a:ext cx="299246" cy="3740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49813493-D2AE-3B16-2278-AC98C84D26CA}"/>
              </a:ext>
            </a:extLst>
          </p:cNvPr>
          <p:cNvCxnSpPr>
            <a:cxnSpLocks/>
            <a:stCxn id="18" idx="3"/>
            <a:endCxn id="33" idx="1"/>
          </p:cNvCxnSpPr>
          <p:nvPr/>
        </p:nvCxnSpPr>
        <p:spPr>
          <a:xfrm flipV="1">
            <a:off x="2389210" y="5019271"/>
            <a:ext cx="299246" cy="366954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62530E39-D4A2-DD3F-E426-A6E8D873F2E8}"/>
              </a:ext>
            </a:extLst>
          </p:cNvPr>
          <p:cNvSpPr txBox="1"/>
          <p:nvPr/>
        </p:nvSpPr>
        <p:spPr>
          <a:xfrm>
            <a:off x="3617352" y="5626872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585B653-0474-75CF-B17C-2F34CA91706F}"/>
              </a:ext>
            </a:extLst>
          </p:cNvPr>
          <p:cNvSpPr txBox="1"/>
          <p:nvPr/>
        </p:nvSpPr>
        <p:spPr>
          <a:xfrm>
            <a:off x="3617352" y="4892313"/>
            <a:ext cx="498764" cy="253916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M2↓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54847E6-AE86-7F35-7EB2-C079803C5F6E}"/>
              </a:ext>
            </a:extLst>
          </p:cNvPr>
          <p:cNvCxnSpPr>
            <a:cxnSpLocks/>
            <a:stCxn id="33" idx="3"/>
            <a:endCxn id="37" idx="1"/>
          </p:cNvCxnSpPr>
          <p:nvPr/>
        </p:nvCxnSpPr>
        <p:spPr>
          <a:xfrm>
            <a:off x="3495546" y="5019271"/>
            <a:ext cx="12180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F3CFD80-929F-D4D3-4726-B76D2E84F684}"/>
              </a:ext>
            </a:extLst>
          </p:cNvPr>
          <p:cNvCxnSpPr>
            <a:stCxn id="32" idx="3"/>
            <a:endCxn id="36" idx="1"/>
          </p:cNvCxnSpPr>
          <p:nvPr/>
        </p:nvCxnSpPr>
        <p:spPr>
          <a:xfrm flipV="1">
            <a:off x="3495546" y="5753830"/>
            <a:ext cx="121806" cy="644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37B4F162-AB2E-507F-F0AD-958AF10F0F48}"/>
              </a:ext>
            </a:extLst>
          </p:cNvPr>
          <p:cNvCxnSpPr>
            <a:cxnSpLocks/>
          </p:cNvCxnSpPr>
          <p:nvPr/>
        </p:nvCxnSpPr>
        <p:spPr>
          <a:xfrm>
            <a:off x="4116116" y="5753830"/>
            <a:ext cx="129408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5BFDB4DA-A138-50A3-29EB-91311F3BBEB0}"/>
              </a:ext>
            </a:extLst>
          </p:cNvPr>
          <p:cNvCxnSpPr>
            <a:cxnSpLocks/>
          </p:cNvCxnSpPr>
          <p:nvPr/>
        </p:nvCxnSpPr>
        <p:spPr>
          <a:xfrm flipV="1">
            <a:off x="4116116" y="3548344"/>
            <a:ext cx="1309324" cy="1493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A6372BC0-7A71-A665-74CA-7DC14F09CC53}"/>
              </a:ext>
            </a:extLst>
          </p:cNvPr>
          <p:cNvCxnSpPr>
            <a:cxnSpLocks/>
          </p:cNvCxnSpPr>
          <p:nvPr/>
        </p:nvCxnSpPr>
        <p:spPr>
          <a:xfrm>
            <a:off x="4116116" y="5019271"/>
            <a:ext cx="130932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6" name="Content Placeholder 4" descr="A collage of a plant&#10;&#10;Description automatically generated">
            <a:extLst>
              <a:ext uri="{FF2B5EF4-FFF2-40B4-BE49-F238E27FC236}">
                <a16:creationId xmlns:a16="http://schemas.microsoft.com/office/drawing/2014/main" id="{B43E60E7-07C5-B52E-2185-3DB47E7C28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908964" y="2506662"/>
            <a:ext cx="4287481" cy="4351338"/>
          </a:xfrm>
        </p:spPr>
      </p:pic>
      <p:sp>
        <p:nvSpPr>
          <p:cNvPr id="67" name="TextBox 66">
            <a:extLst>
              <a:ext uri="{FF2B5EF4-FFF2-40B4-BE49-F238E27FC236}">
                <a16:creationId xmlns:a16="http://schemas.microsoft.com/office/drawing/2014/main" id="{2B0DA6A8-783A-701F-5A94-215B3E826151}"/>
              </a:ext>
            </a:extLst>
          </p:cNvPr>
          <p:cNvSpPr txBox="1"/>
          <p:nvPr/>
        </p:nvSpPr>
        <p:spPr>
          <a:xfrm>
            <a:off x="6305422" y="3190320"/>
            <a:ext cx="1077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Low-Low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2A16E-51DD-8B07-5335-E1FBFB2C91A9}"/>
              </a:ext>
            </a:extLst>
          </p:cNvPr>
          <p:cNvSpPr txBox="1"/>
          <p:nvPr/>
        </p:nvSpPr>
        <p:spPr>
          <a:xfrm>
            <a:off x="8637496" y="3190320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High-Low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7BCD6D1-FC69-60EB-ABF7-9033031779C2}"/>
              </a:ext>
            </a:extLst>
          </p:cNvPr>
          <p:cNvSpPr txBox="1"/>
          <p:nvPr/>
        </p:nvSpPr>
        <p:spPr>
          <a:xfrm>
            <a:off x="6255665" y="5575557"/>
            <a:ext cx="11271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Low-High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971B0C9-BAB2-707F-368C-2FB5A3915B31}"/>
              </a:ext>
            </a:extLst>
          </p:cNvPr>
          <p:cNvSpPr txBox="1"/>
          <p:nvPr/>
        </p:nvSpPr>
        <p:spPr>
          <a:xfrm>
            <a:off x="8502817" y="5426700"/>
            <a:ext cx="1176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High-High</a:t>
            </a:r>
          </a:p>
        </p:txBody>
      </p:sp>
      <p:sp>
        <p:nvSpPr>
          <p:cNvPr id="71" name="Right Arrow 70">
            <a:extLst>
              <a:ext uri="{FF2B5EF4-FFF2-40B4-BE49-F238E27FC236}">
                <a16:creationId xmlns:a16="http://schemas.microsoft.com/office/drawing/2014/main" id="{F0B9ABCE-F15E-F464-B02A-4B32451E11C8}"/>
              </a:ext>
            </a:extLst>
          </p:cNvPr>
          <p:cNvSpPr/>
          <p:nvPr/>
        </p:nvSpPr>
        <p:spPr>
          <a:xfrm>
            <a:off x="951993" y="2522911"/>
            <a:ext cx="1187835" cy="480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Right Arrow 71">
            <a:extLst>
              <a:ext uri="{FF2B5EF4-FFF2-40B4-BE49-F238E27FC236}">
                <a16:creationId xmlns:a16="http://schemas.microsoft.com/office/drawing/2014/main" id="{A181FB93-5D9B-CE0B-54F3-1DEF65F13F3E}"/>
              </a:ext>
            </a:extLst>
          </p:cNvPr>
          <p:cNvSpPr/>
          <p:nvPr/>
        </p:nvSpPr>
        <p:spPr>
          <a:xfrm rot="16200000">
            <a:off x="2606671" y="1984708"/>
            <a:ext cx="1187835" cy="48037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F0BA801-9524-2B6F-3DB2-E566E1684217}"/>
              </a:ext>
            </a:extLst>
          </p:cNvPr>
          <p:cNvSpPr txBox="1"/>
          <p:nvPr/>
        </p:nvSpPr>
        <p:spPr>
          <a:xfrm>
            <a:off x="771257" y="2056491"/>
            <a:ext cx="181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Horizontal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F570789D-3358-5351-1A92-2202784700C2}"/>
              </a:ext>
            </a:extLst>
          </p:cNvPr>
          <p:cNvSpPr txBox="1"/>
          <p:nvPr/>
        </p:nvSpPr>
        <p:spPr>
          <a:xfrm>
            <a:off x="3411112" y="2040231"/>
            <a:ext cx="18192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Vertical</a:t>
            </a:r>
          </a:p>
        </p:txBody>
      </p:sp>
    </p:spTree>
    <p:extLst>
      <p:ext uri="{BB962C8B-B14F-4D97-AF65-F5344CB8AC3E}">
        <p14:creationId xmlns:p14="http://schemas.microsoft.com/office/powerpoint/2010/main" val="12605807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8552B-CBB5-2E29-03D3-5881ECE06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wavelet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0FE524-3C82-B6E5-7C76-B638B075F30F}"/>
                  </a:ext>
                </a:extLst>
              </p:cNvPr>
              <p:cNvSpPr txBox="1"/>
              <p:nvPr/>
            </p:nvSpPr>
            <p:spPr>
              <a:xfrm>
                <a:off x="838200" y="1793516"/>
                <a:ext cx="3902735" cy="1144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0FE524-3C82-B6E5-7C76-B638B075F3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793516"/>
                <a:ext cx="3902735" cy="1144352"/>
              </a:xfrm>
              <a:prstGeom prst="rect">
                <a:avLst/>
              </a:prstGeom>
              <a:blipFill>
                <a:blip r:embed="rId2"/>
                <a:stretch>
                  <a:fillRect l="-2273" t="-1099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>
            <a:extLst>
              <a:ext uri="{FF2B5EF4-FFF2-40B4-BE49-F238E27FC236}">
                <a16:creationId xmlns:a16="http://schemas.microsoft.com/office/drawing/2014/main" id="{0EEF5967-CA88-EE1C-675E-87533905A041}"/>
              </a:ext>
            </a:extLst>
          </p:cNvPr>
          <p:cNvSpPr txBox="1"/>
          <p:nvPr/>
        </p:nvSpPr>
        <p:spPr>
          <a:xfrm>
            <a:off x="5903383" y="1459855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Integrator:  Low-pass filter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A70375-B92F-CF93-63C7-58738378F159}"/>
              </a:ext>
            </a:extLst>
          </p:cNvPr>
          <p:cNvSpPr txBox="1"/>
          <p:nvPr/>
        </p:nvSpPr>
        <p:spPr>
          <a:xfrm>
            <a:off x="5903383" y="2612826"/>
            <a:ext cx="44069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Differentiator:  High-pass filter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3F3ED8-911D-AEE2-04E2-342CE0F0E7AA}"/>
              </a:ext>
            </a:extLst>
          </p:cNvPr>
          <p:cNvCxnSpPr>
            <a:stCxn id="5" idx="1"/>
          </p:cNvCxnSpPr>
          <p:nvPr/>
        </p:nvCxnSpPr>
        <p:spPr>
          <a:xfrm flipH="1">
            <a:off x="4740935" y="1690688"/>
            <a:ext cx="1162448" cy="3406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6854212-FF29-A36D-550F-50A15F718869}"/>
              </a:ext>
            </a:extLst>
          </p:cNvPr>
          <p:cNvCxnSpPr>
            <a:cxnSpLocks/>
            <a:stCxn id="6" idx="1"/>
          </p:cNvCxnSpPr>
          <p:nvPr/>
        </p:nvCxnSpPr>
        <p:spPr>
          <a:xfrm flipH="1" flipV="1">
            <a:off x="4740935" y="2561412"/>
            <a:ext cx="1162448" cy="28224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 descr="A screenshot of a cell phone&#10;&#10;Description automatically generated">
            <a:extLst>
              <a:ext uri="{FF2B5EF4-FFF2-40B4-BE49-F238E27FC236}">
                <a16:creationId xmlns:a16="http://schemas.microsoft.com/office/drawing/2014/main" id="{D1E0410A-4CDC-633A-27CD-7EC0945A491D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7759" b="37894"/>
          <a:stretch/>
        </p:blipFill>
        <p:spPr>
          <a:xfrm>
            <a:off x="2133600" y="3467925"/>
            <a:ext cx="2871081" cy="33278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FA72C-2402-B2DC-6AB6-C6586925974C}"/>
                  </a:ext>
                </a:extLst>
              </p:cNvPr>
              <p:cNvSpPr txBox="1"/>
              <p:nvPr/>
            </p:nvSpPr>
            <p:spPr>
              <a:xfrm>
                <a:off x="4323542" y="5253756"/>
                <a:ext cx="2733056" cy="88428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&lt;1/2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1/2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2AFA72C-2402-B2DC-6AB6-C65869259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42" y="5253756"/>
                <a:ext cx="2733056" cy="884281"/>
              </a:xfrm>
              <a:prstGeom prst="rect">
                <a:avLst/>
              </a:prstGeom>
              <a:blipFill>
                <a:blip r:embed="rId4"/>
                <a:stretch>
                  <a:fillRect l="-31481" t="-228169" r="-1852" b="-3239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561D5-E41D-C38D-4AA5-8E865E550E99}"/>
                  </a:ext>
                </a:extLst>
              </p:cNvPr>
              <p:cNvSpPr txBox="1"/>
              <p:nvPr/>
            </p:nvSpPr>
            <p:spPr>
              <a:xfrm>
                <a:off x="4323542" y="3834344"/>
                <a:ext cx="2295565" cy="61786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𝜙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≤</m:t>
                                </m:r>
                                <m:r>
                                  <m:rPr>
                                    <m:brk m:alnAt="7"/>
                                  </m:r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&lt;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𝑒𝑙𝑠𝑒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83561D5-E41D-C38D-4AA5-8E865E550E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3542" y="3834344"/>
                <a:ext cx="2295565" cy="617861"/>
              </a:xfrm>
              <a:prstGeom prst="rect">
                <a:avLst/>
              </a:prstGeom>
              <a:blipFill>
                <a:blip r:embed="rId5"/>
                <a:stretch>
                  <a:fillRect l="-15385" t="-224000" r="-1648" b="-32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09981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41223E-4FB8-F2FB-9B7B-177FE42B6C8F}"/>
                  </a:ext>
                </a:extLst>
              </p:cNvPr>
              <p:cNvSpPr txBox="1"/>
              <p:nvPr/>
            </p:nvSpPr>
            <p:spPr>
              <a:xfrm>
                <a:off x="441960" y="589556"/>
                <a:ext cx="3508396" cy="1144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441223E-4FB8-F2FB-9B7B-177FE42B6C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589556"/>
                <a:ext cx="3508396" cy="1144352"/>
              </a:xfrm>
              <a:prstGeom prst="rect">
                <a:avLst/>
              </a:prstGeom>
              <a:blipFill>
                <a:blip r:embed="rId2"/>
                <a:stretch>
                  <a:fillRect l="-2888" b="-98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B7DA3-3C7F-50DE-B2E9-B27ED64A5ECE}"/>
                  </a:ext>
                </a:extLst>
              </p:cNvPr>
              <p:cNvSpPr txBox="1"/>
              <p:nvPr/>
            </p:nvSpPr>
            <p:spPr>
              <a:xfrm>
                <a:off x="441960" y="1917346"/>
                <a:ext cx="10279674" cy="216322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⨂[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  <m:e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ad>
                                  <m:radPr>
                                    <m:degHide m:val="on"/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r>
                                      <a:rPr lang="en-US" sz="3600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</m:rad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A2B7DA3-3C7F-50DE-B2E9-B27ED64A5E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1960" y="1917346"/>
                <a:ext cx="10279674" cy="2163221"/>
              </a:xfrm>
              <a:prstGeom prst="rect">
                <a:avLst/>
              </a:prstGeom>
              <a:blipFill>
                <a:blip r:embed="rId3"/>
                <a:stretch>
                  <a:fillRect l="-617" t="-1754" b="-5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D9DD95-0E1F-788A-1F35-7C449793CC48}"/>
                  </a:ext>
                </a:extLst>
              </p:cNvPr>
              <p:cNvSpPr txBox="1"/>
              <p:nvPr/>
            </p:nvSpPr>
            <p:spPr>
              <a:xfrm>
                <a:off x="572111" y="4731716"/>
                <a:ext cx="4609532" cy="11443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600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6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⨂[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</m:m>
                                <m:r>
                                  <a:rPr lang="en-US" sz="3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6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𝐼</m:t>
                                    </m:r>
                                  </m:e>
                                  <m:sub>
                                    <m:r>
                                      <a:rPr lang="en-US" sz="3600" b="0" i="1" smtClean="0">
                                        <a:latin typeface="Cambria Math" panose="02040503050406030204" pitchFamily="18" charset="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sz="36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⨂</m:t>
                                </m:r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[</m:t>
                                </m:r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sz="36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brk m:alnAt="7"/>
                                        </m:rP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  <m:e>
                                      <m:r>
                                        <a:rPr lang="en-US" sz="36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</m:mr>
                                </m:m>
                                <m:r>
                                  <a:rPr lang="en-US" sz="3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34D9DD95-0E1F-788A-1F35-7C449793CC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111" y="4731716"/>
                <a:ext cx="4609532" cy="1144352"/>
              </a:xfrm>
              <a:prstGeom prst="rect">
                <a:avLst/>
              </a:prstGeom>
              <a:blipFill>
                <a:blip r:embed="rId4"/>
                <a:stretch>
                  <a:fillRect l="-1923" t="-4396" b="-142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81354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1460C-A263-02E5-747E-4D32669EC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Haar</a:t>
            </a:r>
            <a:r>
              <a:rPr lang="en-US" dirty="0"/>
              <a:t>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1C519-A4BF-F167-E258-75D3F9526E0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b="0" dirty="0"/>
                  <a:t>		Real and Orthogonal</a:t>
                </a:r>
              </a:p>
              <a:p>
                <a:pPr marL="0" indent="0">
                  <a:buNone/>
                </a:pPr>
                <a:endParaRPr lang="en-US" b="0" dirty="0"/>
              </a:p>
              <a:p>
                <a:r>
                  <a:rPr lang="en-US" dirty="0"/>
                  <a:t> Y 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en-US" dirty="0"/>
                  <a:t>		Forward 2D </a:t>
                </a:r>
                <a:r>
                  <a:rPr lang="en-US" dirty="0" err="1"/>
                  <a:t>Haar</a:t>
                </a:r>
                <a:r>
                  <a:rPr lang="en-US" dirty="0"/>
                  <a:t> transform</a:t>
                </a:r>
              </a:p>
              <a:p>
                <a:r>
                  <a:rPr lang="en-US" dirty="0"/>
                  <a:t> X 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Y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∗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𝐻</m:t>
                    </m:r>
                  </m:oMath>
                </a14:m>
                <a:r>
                  <a:rPr lang="en-US" dirty="0"/>
                  <a:t>		Inverse 2D </a:t>
                </a:r>
                <a:r>
                  <a:rPr lang="en-US" dirty="0" err="1"/>
                  <a:t>Haar</a:t>
                </a:r>
                <a:r>
                  <a:rPr lang="en-US" dirty="0"/>
                  <a:t> transform</a:t>
                </a:r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A1C519-A4BF-F167-E258-75D3F9526E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23061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4FC2-2A1B-6A89-B168-CDAB7AD3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55E3E-23EC-DD5D-9083-B647635A7CF5}"/>
                  </a:ext>
                </a:extLst>
              </p:cNvPr>
              <p:cNvSpPr txBox="1"/>
              <p:nvPr/>
            </p:nvSpPr>
            <p:spPr>
              <a:xfrm>
                <a:off x="5685646" y="352835"/>
                <a:ext cx="19894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=[1 2 3 2 1 0]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F7A55E3E-23EC-DD5D-9083-B647635A7C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5646" y="352835"/>
                <a:ext cx="1989455" cy="276999"/>
              </a:xfrm>
              <a:prstGeom prst="rect">
                <a:avLst/>
              </a:prstGeom>
              <a:blipFill>
                <a:blip r:embed="rId2"/>
                <a:stretch>
                  <a:fillRect l="-3797" t="-8696" r="-3797" b="-391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60F812-EC70-07C6-A594-C392BE366531}"/>
                  </a:ext>
                </a:extLst>
              </p:cNvPr>
              <p:cNvSpPr txBox="1"/>
              <p:nvPr/>
            </p:nvSpPr>
            <p:spPr>
              <a:xfrm>
                <a:off x="7692318" y="1024823"/>
                <a:ext cx="6500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=6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CE60F812-EC70-07C6-A594-C392BE3665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2318" y="1024823"/>
                <a:ext cx="650050" cy="276999"/>
              </a:xfrm>
              <a:prstGeom prst="rect">
                <a:avLst/>
              </a:prstGeom>
              <a:blipFill>
                <a:blip r:embed="rId3"/>
                <a:stretch>
                  <a:fillRect l="-7692" r="-7692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04E3A1-3849-CEA1-2750-18BFF572E722}"/>
                  </a:ext>
                </a:extLst>
              </p:cNvPr>
              <p:cNvSpPr txBox="1"/>
              <p:nvPr/>
            </p:nvSpPr>
            <p:spPr>
              <a:xfrm>
                <a:off x="5883744" y="1342115"/>
                <a:ext cx="3007555" cy="77912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204E3A1-3849-CEA1-2750-18BFF572E7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3744" y="1342115"/>
                <a:ext cx="3007555" cy="779124"/>
              </a:xfrm>
              <a:prstGeom prst="rect">
                <a:avLst/>
              </a:prstGeom>
              <a:blipFill>
                <a:blip r:embed="rId4"/>
                <a:stretch>
                  <a:fillRect l="-1261" t="-109524" b="-1714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F00835-01F9-E703-2783-1EB26C74BF09}"/>
                  </a:ext>
                </a:extLst>
              </p:cNvPr>
              <p:cNvSpPr txBox="1"/>
              <p:nvPr/>
            </p:nvSpPr>
            <p:spPr>
              <a:xfrm>
                <a:off x="5993938" y="2348818"/>
                <a:ext cx="2035750" cy="378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8F00835-01F9-E703-2783-1EB26C74BF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3938" y="2348818"/>
                <a:ext cx="2035750" cy="378693"/>
              </a:xfrm>
              <a:prstGeom prst="rect">
                <a:avLst/>
              </a:prstGeom>
              <a:blipFill>
                <a:blip r:embed="rId5"/>
                <a:stretch>
                  <a:fillRect l="-3704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0E6732-9FFC-ECFC-3394-BD23B2E03C7C}"/>
                  </a:ext>
                </a:extLst>
              </p:cNvPr>
              <p:cNvSpPr txBox="1"/>
              <p:nvPr/>
            </p:nvSpPr>
            <p:spPr>
              <a:xfrm>
                <a:off x="6815609" y="2695510"/>
                <a:ext cx="1496564" cy="37805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9A0E6732-9FFC-ECFC-3394-BD23B2E03C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5609" y="2695510"/>
                <a:ext cx="1496564" cy="378052"/>
              </a:xfrm>
              <a:prstGeom prst="rect">
                <a:avLst/>
              </a:prstGeom>
              <a:blipFill>
                <a:blip r:embed="rId6"/>
                <a:stretch>
                  <a:fillRect l="-5042"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D57CE-EEFF-E755-A45A-4E8145BF3AF5}"/>
                  </a:ext>
                </a:extLst>
              </p:cNvPr>
              <p:cNvSpPr txBox="1"/>
              <p:nvPr/>
            </p:nvSpPr>
            <p:spPr>
              <a:xfrm>
                <a:off x="7067055" y="3041561"/>
                <a:ext cx="1496564" cy="378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09D57CE-EEFF-E755-A45A-4E8145BF3A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7055" y="3041561"/>
                <a:ext cx="1496564" cy="378693"/>
              </a:xfrm>
              <a:prstGeom prst="rect">
                <a:avLst/>
              </a:prstGeom>
              <a:blipFill>
                <a:blip r:embed="rId7"/>
                <a:stretch>
                  <a:fillRect l="-504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91478E-3B24-5B76-9542-08140135040F}"/>
                  </a:ext>
                </a:extLst>
              </p:cNvPr>
              <p:cNvSpPr txBox="1"/>
              <p:nvPr/>
            </p:nvSpPr>
            <p:spPr>
              <a:xfrm>
                <a:off x="7329338" y="3387612"/>
                <a:ext cx="1496564" cy="37869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F91478E-3B24-5B76-9542-0814013504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9338" y="3387612"/>
                <a:ext cx="1496564" cy="378693"/>
              </a:xfrm>
              <a:prstGeom prst="rect">
                <a:avLst/>
              </a:prstGeom>
              <a:blipFill>
                <a:blip r:embed="rId8"/>
                <a:stretch>
                  <a:fillRect l="-4167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6A7C9F-80CD-1E00-F614-6BE487CDE745}"/>
                  </a:ext>
                </a:extLst>
              </p:cNvPr>
              <p:cNvSpPr txBox="1"/>
              <p:nvPr/>
            </p:nvSpPr>
            <p:spPr>
              <a:xfrm>
                <a:off x="7665007" y="3733663"/>
                <a:ext cx="1496564" cy="3776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4F6A7C9F-80CD-1E00-F614-6BE487CDE7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5007" y="3733663"/>
                <a:ext cx="1496564" cy="377604"/>
              </a:xfrm>
              <a:prstGeom prst="rect">
                <a:avLst/>
              </a:prstGeom>
              <a:blipFill>
                <a:blip r:embed="rId9"/>
                <a:stretch>
                  <a:fillRect l="-5042" b="-64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0CE115-493B-7655-3D99-E5432657512E}"/>
                  </a:ext>
                </a:extLst>
              </p:cNvPr>
              <p:cNvSpPr txBox="1"/>
              <p:nvPr/>
            </p:nvSpPr>
            <p:spPr>
              <a:xfrm>
                <a:off x="8055177" y="4079714"/>
                <a:ext cx="1496564" cy="3817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∙2∙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∙</m:t>
                        </m:r>
                        <m:f>
                          <m:f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6</m:t>
                            </m:r>
                          </m:den>
                        </m:f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30CE115-493B-7655-3D99-E54326575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5177" y="4079714"/>
                <a:ext cx="1496564" cy="381708"/>
              </a:xfrm>
              <a:prstGeom prst="rect">
                <a:avLst/>
              </a:prstGeom>
              <a:blipFill>
                <a:blip r:embed="rId10"/>
                <a:stretch>
                  <a:fillRect l="-5042" b="-32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0411E5D9-E5E4-40FF-6129-D1FBBE00C481}"/>
              </a:ext>
            </a:extLst>
          </p:cNvPr>
          <p:cNvSpPr txBox="1"/>
          <p:nvPr/>
        </p:nvSpPr>
        <p:spPr>
          <a:xfrm>
            <a:off x="6206847" y="4929809"/>
            <a:ext cx="2135521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K=0  =  9</a:t>
            </a:r>
          </a:p>
          <a:p>
            <a:r>
              <a:rPr lang="en-US" dirty="0"/>
              <a:t>K=1  = -2.11 – 1.53*j</a:t>
            </a:r>
          </a:p>
          <a:p>
            <a:r>
              <a:rPr lang="en-US" dirty="0"/>
              <a:t>K=2  =  0.12 + 0.36*j</a:t>
            </a:r>
          </a:p>
          <a:p>
            <a:r>
              <a:rPr lang="en-US" dirty="0"/>
              <a:t>K=3  =  0.12 - 0.36*j</a:t>
            </a:r>
          </a:p>
          <a:p>
            <a:r>
              <a:rPr lang="en-US" dirty="0"/>
              <a:t>K=4  = -2.11 + 1.53*j</a:t>
            </a:r>
          </a:p>
          <a:p>
            <a:r>
              <a:rPr lang="en-US" dirty="0"/>
              <a:t>K=4  =  9</a:t>
            </a:r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649B7B-A3C7-B9FE-CFB0-2F30E963E3AB}"/>
                  </a:ext>
                </a:extLst>
              </p:cNvPr>
              <p:cNvSpPr txBox="1"/>
              <p:nvPr/>
            </p:nvSpPr>
            <p:spPr>
              <a:xfrm>
                <a:off x="838200" y="1846494"/>
                <a:ext cx="4014625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)∙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∙2∙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∙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649B7B-A3C7-B9FE-CFB0-2F30E963E3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846494"/>
                <a:ext cx="4014625" cy="1038811"/>
              </a:xfrm>
              <a:prstGeom prst="rect">
                <a:avLst/>
              </a:prstGeom>
              <a:blipFill>
                <a:blip r:embed="rId11"/>
                <a:stretch>
                  <a:fillRect l="-1893" t="-115663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898895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04FC2-2A1B-6A89-B168-CDAB7AD307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DFT-2D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8F532-A34D-8EE2-4081-5C8C928CDF9D}"/>
                  </a:ext>
                </a:extLst>
              </p:cNvPr>
              <p:cNvSpPr txBox="1"/>
              <p:nvPr/>
            </p:nvSpPr>
            <p:spPr>
              <a:xfrm>
                <a:off x="838200" y="2126725"/>
                <a:ext cx="5847242" cy="1079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𝐹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f>
                                    <m:f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A18F532-A34D-8EE2-4081-5C8C928CD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26725"/>
                <a:ext cx="5847242" cy="1079719"/>
              </a:xfrm>
              <a:prstGeom prst="rect">
                <a:avLst/>
              </a:prstGeom>
              <a:blipFill>
                <a:blip r:embed="rId2"/>
                <a:stretch>
                  <a:fillRect l="-868" t="-110465" r="-434" b="-165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43A6A2-32BB-5F1B-E793-799D428C0ACB}"/>
                  </a:ext>
                </a:extLst>
              </p:cNvPr>
              <p:cNvSpPr txBox="1"/>
              <p:nvPr/>
            </p:nvSpPr>
            <p:spPr>
              <a:xfrm>
                <a:off x="957968" y="4121899"/>
                <a:ext cx="6530377" cy="103881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)∙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∙2∙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∙(</m:t>
                                  </m:r>
                                  <m:f>
                                    <m:f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𝑢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f>
                                    <m:fPr>
                                      <m:ctrlPr>
                                        <a:rPr lang="en-US" sz="240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𝑣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𝑀</m:t>
                                      </m:r>
                                    </m:den>
                                  </m:f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)</m:t>
                                  </m:r>
                                </m:sup>
                              </m:s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3A43A6A2-32BB-5F1B-E793-799D428C0A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7968" y="4121899"/>
                <a:ext cx="6530377" cy="1038811"/>
              </a:xfrm>
              <a:prstGeom prst="rect">
                <a:avLst/>
              </a:prstGeom>
              <a:blipFill>
                <a:blip r:embed="rId3"/>
                <a:stretch>
                  <a:fillRect l="-1165" t="-114458" r="-388" b="-1746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1391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BD7D-F174-1CAE-8CFA-D8D2CB0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827B8-210A-ADD7-E397-742AE2C53076}"/>
                  </a:ext>
                </a:extLst>
              </p:cNvPr>
              <p:cNvSpPr txBox="1"/>
              <p:nvPr/>
            </p:nvSpPr>
            <p:spPr>
              <a:xfrm>
                <a:off x="998331" y="3152001"/>
                <a:ext cx="178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/>
                  <a:t>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827B8-210A-ADD7-E397-742AE2C53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331" y="3152001"/>
                <a:ext cx="1780424" cy="553998"/>
              </a:xfrm>
              <a:prstGeom prst="rect">
                <a:avLst/>
              </a:prstGeom>
              <a:blipFill>
                <a:blip r:embed="rId2"/>
                <a:stretch>
                  <a:fillRect l="-8511" t="-25000" r="-14894" b="-47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03178D-77D4-EE72-21B3-6A40D1475147}"/>
                  </a:ext>
                </a:extLst>
              </p:cNvPr>
              <p:cNvSpPr txBox="1"/>
              <p:nvPr/>
            </p:nvSpPr>
            <p:spPr>
              <a:xfrm>
                <a:off x="5336317" y="524161"/>
                <a:ext cx="1954509" cy="57227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103178D-77D4-EE72-21B3-6A40D14751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17" y="524161"/>
                <a:ext cx="1954509" cy="572273"/>
              </a:xfrm>
              <a:prstGeom prst="rect">
                <a:avLst/>
              </a:prstGeom>
              <a:blipFill>
                <a:blip r:embed="rId3"/>
                <a:stretch>
                  <a:fillRect l="-2581" t="-4348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676821-8956-C993-0458-7A649A7E437E}"/>
                  </a:ext>
                </a:extLst>
              </p:cNvPr>
              <p:cNvSpPr txBox="1"/>
              <p:nvPr/>
            </p:nvSpPr>
            <p:spPr>
              <a:xfrm>
                <a:off x="5336317" y="1690688"/>
                <a:ext cx="3044808" cy="106074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BB676821-8956-C993-0458-7A649A7E4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6317" y="1690688"/>
                <a:ext cx="3044808" cy="1060740"/>
              </a:xfrm>
              <a:prstGeom prst="rect">
                <a:avLst/>
              </a:prstGeom>
              <a:blipFill>
                <a:blip r:embed="rId4"/>
                <a:stretch>
                  <a:fillRect l="-1667" b="-94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8D516B-38D6-D74A-7B30-18AAE3C8F94F}"/>
                  </a:ext>
                </a:extLst>
              </p:cNvPr>
              <p:cNvSpPr txBox="1"/>
              <p:nvPr/>
            </p:nvSpPr>
            <p:spPr>
              <a:xfrm>
                <a:off x="5312588" y="3212818"/>
                <a:ext cx="6592830" cy="34263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8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ad>
                            <m:radPr>
                              <m:degHide m:val="on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8</m:t>
                              </m:r>
                            </m:e>
                          </m:rad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−1−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−1−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1+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−1−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  <m:mr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−1−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  <m:e>
                                      <m:m>
                                        <m:mPr>
                                          <m:mcs>
                                            <m:mc>
                                              <m:mcPr>
                                                <m:count m:val="2"/>
                                                <m:mcJc m:val="center"/>
                                              </m:mcPr>
                                            </m:mc>
                                          </m:mcs>
                                          <m:ctrlPr>
                                            <a:rPr lang="en-US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mPr>
                                        <m:mr>
                                          <m:e>
                                            <m:r>
                                              <m:rPr>
                                                <m:brk m:alnAt="7"/>
                                              </m:rP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</m:mr>
                                        <m:mr>
                                          <m:e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−</m:t>
                                            </m:r>
                                            <m:r>
                                              <a:rPr lang="en-US" i="1">
                                                <a:latin typeface="Cambria Math" panose="02040503050406030204" pitchFamily="18" charset="0"/>
                                              </a:rPr>
                                              <m:t>𝑗</m:t>
                                            </m:r>
                                          </m:e>
                                          <m:e>
                                            <m:f>
                                              <m:fPr>
                                                <m:ctrlP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fPr>
                                              <m:num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1−</m:t>
                                                </m:r>
                                                <m:r>
                                                  <a:rPr lang="en-US" i="1">
                                                    <a:latin typeface="Cambria Math" panose="02040503050406030204" pitchFamily="18" charset="0"/>
                                                  </a:rPr>
                                                  <m:t>𝑗</m:t>
                                                </m:r>
                                              </m:num>
                                              <m:den>
                                                <m:rad>
                                                  <m:radPr>
                                                    <m:degHide m:val="on"/>
                                                    <m:ctrlP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</m:ctrlPr>
                                                  </m:radPr>
                                                  <m:deg/>
                                                  <m:e>
                                                    <m:r>
                                                      <a:rPr lang="en-US" i="1">
                                                        <a:latin typeface="Cambria Math" panose="02040503050406030204" pitchFamily="18" charset="0"/>
                                                      </a:rPr>
                                                      <m:t>2</m:t>
                                                    </m:r>
                                                  </m:e>
                                                </m:rad>
                                              </m:den>
                                            </m:f>
                                          </m:e>
                                        </m:mr>
                                      </m:m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18D516B-38D6-D74A-7B30-18AAE3C8F9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2588" y="3212818"/>
                <a:ext cx="6592830" cy="3426387"/>
              </a:xfrm>
              <a:prstGeom prst="rect">
                <a:avLst/>
              </a:prstGeom>
              <a:blipFill>
                <a:blip r:embed="rId5"/>
                <a:stretch>
                  <a:fillRect l="-385" b="-11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0379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12BD7D-F174-1CAE-8CFA-D8D2CB0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 Matrix 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827B8-210A-ADD7-E397-742AE2C53076}"/>
                  </a:ext>
                </a:extLst>
              </p:cNvPr>
              <p:cNvSpPr txBox="1"/>
              <p:nvPr/>
            </p:nvSpPr>
            <p:spPr>
              <a:xfrm>
                <a:off x="1861931" y="2018405"/>
                <a:ext cx="1780424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/>
                  <a:t>x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827B8-210A-ADD7-E397-742AE2C53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1931" y="2018405"/>
                <a:ext cx="1780424" cy="553998"/>
              </a:xfrm>
              <a:prstGeom prst="rect">
                <a:avLst/>
              </a:prstGeom>
              <a:blipFill>
                <a:blip r:embed="rId2"/>
                <a:stretch>
                  <a:fillRect l="-8511" t="-24444" r="-14894" b="-4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 descr="A math equations with numbers and equations&#10;&#10;Description automatically generated with medium confidence">
            <a:extLst>
              <a:ext uri="{FF2B5EF4-FFF2-40B4-BE49-F238E27FC236}">
                <a16:creationId xmlns:a16="http://schemas.microsoft.com/office/drawing/2014/main" id="{BB3D4037-E153-451E-3706-8FF04E7D1D7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599" t="14975" r="48622" b="29687"/>
          <a:stretch/>
        </p:blipFill>
        <p:spPr>
          <a:xfrm>
            <a:off x="4275759" y="1479205"/>
            <a:ext cx="7553892" cy="370294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8001FD-0D14-C0F7-AAE9-F30703B9DF96}"/>
                  </a:ext>
                </a:extLst>
              </p:cNvPr>
              <p:cNvSpPr txBox="1"/>
              <p:nvPr/>
            </p:nvSpPr>
            <p:spPr>
              <a:xfrm>
                <a:off x="5462656" y="5849250"/>
                <a:ext cx="1957139" cy="4469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/8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88001FD-0D14-C0F7-AAE9-F30703B9DF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2656" y="5849250"/>
                <a:ext cx="1957139" cy="446982"/>
              </a:xfrm>
              <a:prstGeom prst="rect">
                <a:avLst/>
              </a:prstGeom>
              <a:blipFill>
                <a:blip r:embed="rId4"/>
                <a:stretch>
                  <a:fillRect l="-2581" t="-5556" r="-12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01833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827B8-210A-ADD7-E397-742AE2C53076}"/>
                  </a:ext>
                </a:extLst>
              </p:cNvPr>
              <p:cNvSpPr txBox="1"/>
              <p:nvPr/>
            </p:nvSpPr>
            <p:spPr>
              <a:xfrm>
                <a:off x="2216427" y="1970367"/>
                <a:ext cx="27181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H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H</a:t>
                </a:r>
                <a:r>
                  <a:rPr lang="en-US" sz="3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54827B8-210A-ADD7-E397-742AE2C530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6427" y="1970367"/>
                <a:ext cx="2718180" cy="553998"/>
              </a:xfrm>
              <a:prstGeom prst="rect">
                <a:avLst/>
              </a:prstGeom>
              <a:blipFill>
                <a:blip r:embed="rId2"/>
                <a:stretch>
                  <a:fillRect l="-5581" t="-25000" r="-697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itle 1">
            <a:extLst>
              <a:ext uri="{FF2B5EF4-FFF2-40B4-BE49-F238E27FC236}">
                <a16:creationId xmlns:a16="http://schemas.microsoft.com/office/drawing/2014/main" id="{C212BD7D-F174-1CAE-8CFA-D8D2CB09C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DFT-2D Matrix form</a:t>
            </a:r>
          </a:p>
        </p:txBody>
      </p:sp>
      <p:sp>
        <p:nvSpPr>
          <p:cNvPr id="3" name="Left Arrow 2">
            <a:extLst>
              <a:ext uri="{FF2B5EF4-FFF2-40B4-BE49-F238E27FC236}">
                <a16:creationId xmlns:a16="http://schemas.microsoft.com/office/drawing/2014/main" id="{C4E4FB77-35DA-5260-D340-116380F98B16}"/>
              </a:ext>
            </a:extLst>
          </p:cNvPr>
          <p:cNvSpPr/>
          <p:nvPr/>
        </p:nvSpPr>
        <p:spPr>
          <a:xfrm>
            <a:off x="2832100" y="2959100"/>
            <a:ext cx="1117600" cy="2159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Left Arrow 4">
            <a:extLst>
              <a:ext uri="{FF2B5EF4-FFF2-40B4-BE49-F238E27FC236}">
                <a16:creationId xmlns:a16="http://schemas.microsoft.com/office/drawing/2014/main" id="{379C102C-5214-333D-EC8F-13EAC90AD409}"/>
              </a:ext>
            </a:extLst>
          </p:cNvPr>
          <p:cNvSpPr/>
          <p:nvPr/>
        </p:nvSpPr>
        <p:spPr>
          <a:xfrm rot="16200000">
            <a:off x="4070817" y="3429000"/>
            <a:ext cx="1117600" cy="215900"/>
          </a:xfrm>
          <a:prstGeom prst="lef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5358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E346-6705-C136-AFB7-336D322C65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952" y="84563"/>
            <a:ext cx="10515600" cy="1325563"/>
          </a:xfrm>
        </p:spPr>
        <p:txBody>
          <a:bodyPr/>
          <a:lstStyle/>
          <a:p>
            <a:r>
              <a:rPr lang="en-US" dirty="0"/>
              <a:t>Discrete Cosine Transform (DCT)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A46207-48EC-9C07-C1F0-C4EF4DFBCBCF}"/>
                  </a:ext>
                </a:extLst>
              </p:cNvPr>
              <p:cNvSpPr txBox="1"/>
              <p:nvPr/>
            </p:nvSpPr>
            <p:spPr>
              <a:xfrm>
                <a:off x="1876156" y="2793422"/>
                <a:ext cx="4133055" cy="117384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𝐶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(0,0)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(1,0)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(2,0)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(0,1)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(1,1)</m:t>
                                </m:r>
                              </m:e>
                              <m:e/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(0,2)</m:t>
                                </m:r>
                              </m:e>
                              <m:e/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A46207-48EC-9C07-C1F0-C4EF4DFBCB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76156" y="2793422"/>
                <a:ext cx="4133055" cy="1173847"/>
              </a:xfrm>
              <a:prstGeom prst="rect">
                <a:avLst/>
              </a:prstGeom>
              <a:blipFill>
                <a:blip r:embed="rId2"/>
                <a:stretch>
                  <a:fillRect l="-917" t="-1064" b="-106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87B429-220E-09DB-24C0-BD4F665837A1}"/>
                  </a:ext>
                </a:extLst>
              </p:cNvPr>
              <p:cNvSpPr txBox="1"/>
              <p:nvPr/>
            </p:nvSpPr>
            <p:spPr>
              <a:xfrm>
                <a:off x="1571803" y="4643862"/>
                <a:ext cx="3612143" cy="177260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num>
                                      <m:den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</m:e>
                            </m:mr>
                            <m:mr>
                              <m:e>
                                <m:rad>
                                  <m:radPr>
                                    <m:degHide m:val="on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radPr>
                                  <m:deg/>
                                  <m:e>
                                    <m:f>
                                      <m:f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num>
                                      <m:den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</m:e>
                                </m:rad>
                                <m:func>
                                  <m:func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d>
                                      <m:dPr>
                                        <m:ctrlPr>
                                          <a:rPr lang="en-US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f>
                                          <m:fPr>
                                            <m:ctrlPr>
                                              <a:rPr lang="en-US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fPr>
                                          <m:num>
                                            <m:d>
                                              <m:dPr>
                                                <m:ctrlPr>
                                                  <a:rPr lang="en-US" i="1" smtClean="0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dPr>
                                              <m:e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2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𝑣</m:t>
                                                </m:r>
                                                <m:r>
                                                  <a:rPr lang="en-US" b="0" i="1" smtClean="0">
                                                    <a:latin typeface="Cambria Math" panose="02040503050406030204" pitchFamily="18" charset="0"/>
                                                  </a:rPr>
                                                  <m:t>+1</m:t>
                                                </m:r>
                                              </m:e>
                                            </m:d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𝜋</m:t>
                                            </m:r>
                                            <m:r>
                                              <a:rPr lang="en-US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∙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  <a:ea typeface="Cambria Math" panose="02040503050406030204" pitchFamily="18" charset="0"/>
                                              </a:rPr>
                                              <m:t>𝑢</m:t>
                                            </m:r>
                                          </m:num>
                                          <m:den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  <m:r>
                                              <a:rPr lang="en-US" b="0" i="1" smtClean="0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</m:den>
                                        </m:f>
                                      </m:e>
                                    </m:d>
                                  </m:e>
                                </m:func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487B429-220E-09DB-24C0-BD4F66583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1803" y="4643862"/>
                <a:ext cx="3612143" cy="1772601"/>
              </a:xfrm>
              <a:prstGeom prst="rect">
                <a:avLst/>
              </a:prstGeom>
              <a:blipFill>
                <a:blip r:embed="rId3"/>
                <a:stretch>
                  <a:fillRect l="-104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329F8-DF3B-A384-6FCD-26868CAAAF8A}"/>
                  </a:ext>
                </a:extLst>
              </p:cNvPr>
              <p:cNvSpPr txBox="1"/>
              <p:nvPr/>
            </p:nvSpPr>
            <p:spPr>
              <a:xfrm>
                <a:off x="8772119" y="4505363"/>
                <a:ext cx="61497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0DA329F8-DF3B-A384-6FCD-26868CAAAF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72119" y="4505363"/>
                <a:ext cx="614977" cy="276999"/>
              </a:xfrm>
              <a:prstGeom prst="rect">
                <a:avLst/>
              </a:prstGeom>
              <a:blipFill>
                <a:blip r:embed="rId4"/>
                <a:stretch>
                  <a:fillRect l="-6000" r="-8000" b="-43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17DC41-528F-4C46-1B4B-136762171077}"/>
                  </a:ext>
                </a:extLst>
              </p:cNvPr>
              <p:cNvSpPr txBox="1"/>
              <p:nvPr/>
            </p:nvSpPr>
            <p:spPr>
              <a:xfrm>
                <a:off x="9387096" y="5442550"/>
                <a:ext cx="149425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017DC41-528F-4C46-1B4B-1367621710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096" y="5442550"/>
                <a:ext cx="1494255" cy="276999"/>
              </a:xfrm>
              <a:prstGeom prst="rect">
                <a:avLst/>
              </a:prstGeom>
              <a:blipFill>
                <a:blip r:embed="rId5"/>
                <a:stretch>
                  <a:fillRect l="-3390" r="-3390" b="-86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2AC660-2A33-ECC3-0F53-530DE4816905}"/>
                  </a:ext>
                </a:extLst>
              </p:cNvPr>
              <p:cNvSpPr txBox="1"/>
              <p:nvPr/>
            </p:nvSpPr>
            <p:spPr>
              <a:xfrm>
                <a:off x="9394213" y="5789184"/>
                <a:ext cx="148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672AC660-2A33-ECC3-0F53-530DE48169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94213" y="5789184"/>
                <a:ext cx="1487138" cy="276999"/>
              </a:xfrm>
              <a:prstGeom prst="rect">
                <a:avLst/>
              </a:prstGeom>
              <a:blipFill>
                <a:blip r:embed="rId6"/>
                <a:stretch>
                  <a:fillRect l="-3390" r="-339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9A4EC4-C120-4002-D623-C159538B0316}"/>
                  </a:ext>
                </a:extLst>
              </p:cNvPr>
              <p:cNvSpPr txBox="1"/>
              <p:nvPr/>
            </p:nvSpPr>
            <p:spPr>
              <a:xfrm>
                <a:off x="8758724" y="4851997"/>
                <a:ext cx="1487138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99A4EC4-C120-4002-D623-C159538B03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58724" y="4851997"/>
                <a:ext cx="1487138" cy="276999"/>
              </a:xfrm>
              <a:prstGeom prst="rect">
                <a:avLst/>
              </a:prstGeom>
              <a:blipFill>
                <a:blip r:embed="rId7"/>
                <a:stretch>
                  <a:fillRect l="-3390" r="-3390" b="-136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920465-998B-35FD-093C-BDCA6372C05B}"/>
                  </a:ext>
                </a:extLst>
              </p:cNvPr>
              <p:cNvSpPr txBox="1"/>
              <p:nvPr/>
            </p:nvSpPr>
            <p:spPr>
              <a:xfrm>
                <a:off x="2637578" y="1664008"/>
                <a:ext cx="18162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</a:t>
                </a:r>
                <a:endParaRPr lang="en-US" sz="36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920465-998B-35FD-093C-BDCA6372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7578" y="1664008"/>
                <a:ext cx="1816203" cy="553998"/>
              </a:xfrm>
              <a:prstGeom prst="rect">
                <a:avLst/>
              </a:prstGeom>
              <a:blipFill>
                <a:blip r:embed="rId8"/>
                <a:stretch>
                  <a:fillRect l="-8333" t="-25000" r="-11111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4113BB8-A4F2-84C2-213E-1D1FDA433A6A}"/>
              </a:ext>
            </a:extLst>
          </p:cNvPr>
          <p:cNvSpPr txBox="1"/>
          <p:nvPr/>
        </p:nvSpPr>
        <p:spPr>
          <a:xfrm>
            <a:off x="640684" y="1136903"/>
            <a:ext cx="660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Coefficients will only be real-valued (c.f. DFT) </a:t>
            </a:r>
          </a:p>
        </p:txBody>
      </p:sp>
      <p:pic>
        <p:nvPicPr>
          <p:cNvPr id="2050" name="Picture 2" descr="(DCT basis functions)">
            <a:extLst>
              <a:ext uri="{FF2B5EF4-FFF2-40B4-BE49-F238E27FC236}">
                <a16:creationId xmlns:a16="http://schemas.microsoft.com/office/drawing/2014/main" id="{4A2724D2-F676-E2C9-07B9-3216B856D9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1416" y="28833"/>
            <a:ext cx="423227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74592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DAE346-6705-C136-AFB7-336D322C65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DCT				DCT</a:t>
            </a:r>
            <a:r>
              <a:rPr lang="en-US" baseline="30000" dirty="0"/>
              <a:t>-1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DDB912-3FE1-9E5C-1F48-0563B3F75E13}"/>
                  </a:ext>
                </a:extLst>
              </p:cNvPr>
              <p:cNvSpPr txBox="1"/>
              <p:nvPr/>
            </p:nvSpPr>
            <p:spPr>
              <a:xfrm>
                <a:off x="1039744" y="5513465"/>
                <a:ext cx="2718180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 </a:t>
                </a:r>
                <a14:m>
                  <m:oMath xmlns:m="http://schemas.openxmlformats.org/officeDocument/2006/math">
                    <m:r>
                      <a:rPr lang="en-US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 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36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FDDB912-3FE1-9E5C-1F48-0563B3F75E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4" y="5513465"/>
                <a:ext cx="2718180" cy="553998"/>
              </a:xfrm>
              <a:prstGeom prst="rect">
                <a:avLst/>
              </a:prstGeom>
              <a:blipFill>
                <a:blip r:embed="rId2"/>
                <a:stretch>
                  <a:fillRect l="-6075" t="-22222" r="-2804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920465-998B-35FD-093C-BDCA6372C05B}"/>
                  </a:ext>
                </a:extLst>
              </p:cNvPr>
              <p:cNvSpPr txBox="1"/>
              <p:nvPr/>
            </p:nvSpPr>
            <p:spPr>
              <a:xfrm>
                <a:off x="1039744" y="4106127"/>
                <a:ext cx="1816203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F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x</a:t>
                </a:r>
                <a:endParaRPr lang="en-US" sz="36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7E920465-998B-35FD-093C-BDCA6372C0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9744" y="4106127"/>
                <a:ext cx="1816203" cy="553998"/>
              </a:xfrm>
              <a:prstGeom prst="rect">
                <a:avLst/>
              </a:prstGeom>
              <a:blipFill>
                <a:blip r:embed="rId3"/>
                <a:stretch>
                  <a:fillRect l="-9091" t="-25000" r="-11189" b="-5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E3A1BFD2-EE13-0362-7825-A989AC29399B}"/>
              </a:ext>
            </a:extLst>
          </p:cNvPr>
          <p:cNvSpPr txBox="1"/>
          <p:nvPr/>
        </p:nvSpPr>
        <p:spPr>
          <a:xfrm>
            <a:off x="703391" y="3585430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1D transform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C0F8D7E-E75B-C632-5A02-3ED46427440A}"/>
              </a:ext>
            </a:extLst>
          </p:cNvPr>
          <p:cNvSpPr txBox="1"/>
          <p:nvPr/>
        </p:nvSpPr>
        <p:spPr>
          <a:xfrm>
            <a:off x="703391" y="5117370"/>
            <a:ext cx="1802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transform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32F5D-F1FC-FB86-DA49-0026CB9DCE94}"/>
                  </a:ext>
                </a:extLst>
              </p:cNvPr>
              <p:cNvSpPr txBox="1"/>
              <p:nvPr/>
            </p:nvSpPr>
            <p:spPr>
              <a:xfrm>
                <a:off x="5432839" y="5513465"/>
                <a:ext cx="2627322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3600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 </a:t>
                </a:r>
                <a14:m>
                  <m:oMath xmlns:m="http://schemas.openxmlformats.org/officeDocument/2006/math">
                    <m:r>
                      <a:rPr lang="en-US" sz="36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36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endParaRPr lang="en-US" sz="36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FC32F5D-F1FC-FB86-DA49-0026CB9DCE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39" y="5513465"/>
                <a:ext cx="2627322" cy="553998"/>
              </a:xfrm>
              <a:prstGeom prst="rect">
                <a:avLst/>
              </a:prstGeom>
              <a:blipFill>
                <a:blip r:embed="rId4"/>
                <a:stretch>
                  <a:fillRect l="-3846" t="-22222" r="-5288" b="-48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37A322-34D9-FF59-9E4B-0F8752C2E14C}"/>
                  </a:ext>
                </a:extLst>
              </p:cNvPr>
              <p:cNvSpPr txBox="1"/>
              <p:nvPr/>
            </p:nvSpPr>
            <p:spPr>
              <a:xfrm>
                <a:off x="5432839" y="4191736"/>
                <a:ext cx="1941237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x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36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  <m:r>
                      <m:rPr>
                        <m:nor/>
                      </m:rPr>
                      <a:rPr lang="en-US" sz="3600" baseline="300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T</m:t>
                    </m:r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en-US" sz="36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F</a:t>
                </a:r>
                <a:endParaRPr lang="en-US" sz="36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B37A322-34D9-FF59-9E4B-0F8752C2E1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2839" y="4191736"/>
                <a:ext cx="1941237" cy="553998"/>
              </a:xfrm>
              <a:prstGeom prst="rect">
                <a:avLst/>
              </a:prstGeom>
              <a:blipFill>
                <a:blip r:embed="rId5"/>
                <a:stretch>
                  <a:fillRect l="-5195" t="-25000" r="-12987" b="-5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FF54D-CD8F-8577-A94D-9FA60872E846}"/>
                  </a:ext>
                </a:extLst>
              </p:cNvPr>
              <p:cNvSpPr txBox="1"/>
              <p:nvPr/>
            </p:nvSpPr>
            <p:spPr>
              <a:xfrm>
                <a:off x="81052" y="1553887"/>
                <a:ext cx="4635564" cy="12926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𝐶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𝑏𝑎𝑠𝑖𝑠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sz="3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𝑜𝑟𝑡h𝑜𝑔𝑜𝑛𝑎𝑙</m:t>
                      </m:r>
                    </m:oMath>
                  </m:oMathPara>
                </a14:m>
                <a:endParaRPr lang="en-US" sz="3600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6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endParaRPr lang="en-US" sz="3600" baseline="300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D4FF54D-CD8F-8577-A94D-9FA60872E8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2" y="1553887"/>
                <a:ext cx="4635564" cy="1292662"/>
              </a:xfrm>
              <a:prstGeom prst="rect">
                <a:avLst/>
              </a:prstGeom>
              <a:blipFill>
                <a:blip r:embed="rId6"/>
                <a:stretch>
                  <a:fillRect l="-546" t="-2913" r="-1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6F763-664A-2E4F-4B93-4EC02B950D3D}"/>
                  </a:ext>
                </a:extLst>
              </p:cNvPr>
              <p:cNvSpPr txBox="1"/>
              <p:nvPr/>
            </p:nvSpPr>
            <p:spPr>
              <a:xfrm>
                <a:off x="838200" y="2168145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I</m:t>
                    </m:r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3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</a:t>
                </a:r>
                <a:r>
                  <a:rPr lang="en-US" sz="32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∗</m:t>
                    </m:r>
                    <m:r>
                      <m:rPr>
                        <m:sty m:val="p"/>
                      </m:rPr>
                      <a:rPr lang="en-US" sz="32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C</m:t>
                    </m:r>
                  </m:oMath>
                </a14:m>
                <a:r>
                  <a:rPr lang="en-US" sz="3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endParaRPr lang="en-US" sz="32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AA6F763-664A-2E4F-4B93-4EC02B950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168145"/>
                <a:ext cx="6096000" cy="584775"/>
              </a:xfrm>
              <a:prstGeom prst="rect">
                <a:avLst/>
              </a:prstGeom>
              <a:blipFill>
                <a:blip r:embed="rId7"/>
                <a:stretch>
                  <a:fillRect l="-832" t="-12766" b="-34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BB4E9-CD12-0954-676E-403EEEC1F78A}"/>
                  </a:ext>
                </a:extLst>
              </p:cNvPr>
              <p:cNvSpPr txBox="1"/>
              <p:nvPr/>
            </p:nvSpPr>
            <p:spPr>
              <a:xfrm>
                <a:off x="838200" y="2731758"/>
                <a:ext cx="6096000" cy="58477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3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-1</a:t>
                </a:r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3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32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C</a:t>
                </a:r>
                <a:r>
                  <a:rPr lang="en-US" sz="3200" baseline="300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 </a:t>
                </a:r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52BB4E9-CD12-0954-676E-403EEEC1F7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731758"/>
                <a:ext cx="6096000" cy="584775"/>
              </a:xfrm>
              <a:prstGeom prst="rect">
                <a:avLst/>
              </a:prstGeom>
              <a:blipFill>
                <a:blip r:embed="rId8"/>
                <a:stretch>
                  <a:fillRect l="-2703" t="-14894" b="-319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9577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4881</TotalTime>
  <Words>945</Words>
  <Application>Microsoft Macintosh PowerPoint</Application>
  <PresentationFormat>Widescreen</PresentationFormat>
  <Paragraphs>241</Paragraphs>
  <Slides>28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4" baseType="lpstr">
      <vt:lpstr>Aptos</vt:lpstr>
      <vt:lpstr>Aptos Display</vt:lpstr>
      <vt:lpstr>Arial</vt:lpstr>
      <vt:lpstr>Cambria Math</vt:lpstr>
      <vt:lpstr>Menlo</vt:lpstr>
      <vt:lpstr>Office Theme</vt:lpstr>
      <vt:lpstr>Lecture 4 Image Transforms</vt:lpstr>
      <vt:lpstr>Discrete Fourier Transform (DFT)</vt:lpstr>
      <vt:lpstr>DFT</vt:lpstr>
      <vt:lpstr>DFT-2D</vt:lpstr>
      <vt:lpstr>DFT Matrix form</vt:lpstr>
      <vt:lpstr>DFT Matrix form</vt:lpstr>
      <vt:lpstr>DFT-2D Matrix form</vt:lpstr>
      <vt:lpstr>Discrete Cosine Transform (DCT)</vt:lpstr>
      <vt:lpstr>DCT    DCT-1</vt:lpstr>
      <vt:lpstr>Hadamard Transform</vt:lpstr>
      <vt:lpstr>PowerPoint Presentation</vt:lpstr>
      <vt:lpstr>Hadamard Transform</vt:lpstr>
      <vt:lpstr>Welch Transform</vt:lpstr>
      <vt:lpstr>PowerPoint Presentation</vt:lpstr>
      <vt:lpstr>Fast Welch Transform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Haar wavelet</vt:lpstr>
      <vt:lpstr>PowerPoint Presentation</vt:lpstr>
      <vt:lpstr>Haar transform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University of Pittsburgh University of Pittsburgh</dc:creator>
  <cp:lastModifiedBy>University of Pittsburgh University of Pittsburgh</cp:lastModifiedBy>
  <cp:revision>16</cp:revision>
  <dcterms:created xsi:type="dcterms:W3CDTF">2024-07-14T13:25:54Z</dcterms:created>
  <dcterms:modified xsi:type="dcterms:W3CDTF">2024-09-10T16:02:32Z</dcterms:modified>
</cp:coreProperties>
</file>