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8" r:id="rId2"/>
    <p:sldId id="271" r:id="rId3"/>
    <p:sldId id="278" r:id="rId4"/>
    <p:sldId id="279" r:id="rId5"/>
    <p:sldId id="280" r:id="rId6"/>
    <p:sldId id="274" r:id="rId7"/>
    <p:sldId id="281" r:id="rId8"/>
    <p:sldId id="385" r:id="rId9"/>
    <p:sldId id="386" r:id="rId10"/>
    <p:sldId id="380" r:id="rId11"/>
    <p:sldId id="381" r:id="rId12"/>
    <p:sldId id="383" r:id="rId13"/>
    <p:sldId id="384" r:id="rId14"/>
    <p:sldId id="327" r:id="rId15"/>
    <p:sldId id="341" r:id="rId16"/>
    <p:sldId id="338" r:id="rId17"/>
    <p:sldId id="28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045"/>
    <p:restoredTop sz="94681"/>
  </p:normalViewPr>
  <p:slideViewPr>
    <p:cSldViewPr snapToGrid="0">
      <p:cViewPr varScale="1">
        <p:scale>
          <a:sx n="51" d="100"/>
          <a:sy n="51" d="100"/>
        </p:scale>
        <p:origin x="208" y="1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8BE373-D928-BE43-AD92-B833D6227BF5}" type="datetimeFigureOut">
              <a:rPr lang="en-US" smtClean="0"/>
              <a:t>9/11/24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43CB86-C498-DE45-951E-EA31F310C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96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3CB86-C498-DE45-951E-EA31F310C06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7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A519C-CD44-C944-85FE-052B7602187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41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FC13D-C485-B9D3-99EA-D80E4E9A9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ED7B23-2526-2A0B-6932-F92267ADD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94BDB-E7E5-9910-C3EE-41DBC544A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03192-56E2-5809-7472-0D7F875DE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B67CD-EF3F-F857-D34F-777CACF3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48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67BE6-9453-29ED-002A-FEE3A328C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068097-9D96-7737-81FC-C8D04570D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4BA2E-E4E4-9C71-BA90-B81529C5F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99529-4F7C-0023-1CBA-378E4F29F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C889C-7082-9C58-C006-A02D0F0EC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2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DCA38A-5858-C061-82D2-23AB59B0EA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AB83F-1485-4E39-161D-4AD3FF883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7C601-0843-EE91-EFA1-39AC6035B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99449-2C62-2B36-2F54-8C14C84F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EBC43-AC1F-1AFF-9D37-9D0514CA7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14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97195-1EBD-7BCB-3B5A-91AACBD3F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F9648-3F9A-316C-87DB-7EE7798CA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FCF31-6117-AB6E-42EC-0CB56F2D8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4C68E-F23A-A75B-5E8F-82B7E0135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7C07-39A5-0102-8B7C-D54FFEEAB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5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0FBF1-3B26-85B7-5B23-196D6D7AC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F26AA-12EA-8ABD-6EFD-D08F49B2D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98597-67E3-8944-18DE-66DCE81A5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04062-2D0B-BCFF-2512-CEB2B699E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F9974-00DC-799D-5A39-8C4455F5E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66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BE502-6CAF-3BF5-BD6B-065D6AAC9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FD2C5-EA3F-B247-6115-694CB50A27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C6E22-BDC4-EA3F-0157-4E70E0CA8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55765-826E-C08A-B1AE-7D0450E76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9/11/24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0ED42-71C9-96FD-9AC7-BBBB1E805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98970-A713-3810-1656-9A4974056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97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AEFE3-7F3D-1B88-EFDA-38CEB2490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9FB26-F14D-71C1-7811-FFF97C320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A1E4B-1C15-4FB7-4E18-041EB41BC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7C11D1-5A46-1743-FF30-5B7AA77149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39A520-D677-A0EC-79D6-F04D6C4847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23BA99-897A-0500-AE48-09E7B8C2C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9/11/24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E3C3F4-F2F2-C2AF-D951-2143C2AC1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081BF2-C18C-5BCE-8867-97369A7EA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61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D803A-82FE-540F-04AD-04E5BC92E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2AE2E6-A597-C016-7335-DDE3857CE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9/11/24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16C399-5561-EB63-F9FA-82FD2E4F8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B7DC75-D761-8046-6EA3-3C54C6602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46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0F3204-AE45-9D32-CF50-26F1909D7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9/11/24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BD95A8-B2D5-EADB-1C47-FFB192604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30A1BD-7287-A602-D01E-2E738D412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8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6E0CD-2F46-6818-C3F0-CCADAB2C1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ADD57-4C79-D6D0-FB66-51CEFBADB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B58AD-4B41-DA2A-70C5-3099BAA4B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3F0C8-41B5-BA77-0536-8BA68ED08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9/11/24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776A6-8636-3E77-9BE8-DADC09DB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36611F-C2E8-BD14-00A5-38A56CB29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70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0ACF2-120D-5B4B-92E9-D6DDDB6E0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334234-27D3-8B30-B909-03E904DB24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FF481E-39C7-E276-5FEC-6132C3F16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7F9A7-9755-B9B9-95CC-5F76F16D5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9/11/24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77145-B00A-818B-C157-539D33965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9EE6A-0692-79C1-4E2E-81960BE4E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55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DBBABD-0DF4-6ADE-361D-4FAE2F6C4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65B5A-9A96-CA1E-DE77-1E1269C1B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B0F49-17FE-CF85-22D1-CF2C477339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E9B49C-C8FD-4344-8CD3-ED4C91409D68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5ABE4-2438-57F3-F77E-B272A49E8A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F92FD-D28C-396F-E86B-DDBB7E4D47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97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../media/image23.emf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../media/image25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image" Target="../media/image21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26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image" Target="NULL"/><Relationship Id="rId7" Type="http://schemas.openxmlformats.org/officeDocument/2006/relationships/image" Target="../media/image3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emf"/><Relationship Id="rId9" Type="http://schemas.openxmlformats.org/officeDocument/2006/relationships/image" Target="../media/image41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13" Type="http://schemas.openxmlformats.org/officeDocument/2006/relationships/image" Target="../media/image50.png"/><Relationship Id="rId3" Type="http://schemas.openxmlformats.org/officeDocument/2006/relationships/image" Target="../media/image23.emf"/><Relationship Id="rId7" Type="http://schemas.openxmlformats.org/officeDocument/2006/relationships/image" Target="../media/image43.emf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" Type="http://schemas.openxmlformats.org/officeDocument/2006/relationships/image" Target="../media/image22.emf"/><Relationship Id="rId16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emf"/><Relationship Id="rId11" Type="http://schemas.openxmlformats.org/officeDocument/2006/relationships/image" Target="../media/image48.png"/><Relationship Id="rId5" Type="http://schemas.openxmlformats.org/officeDocument/2006/relationships/image" Target="../media/image25.emf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4" Type="http://schemas.openxmlformats.org/officeDocument/2006/relationships/image" Target="../media/image24.emf"/><Relationship Id="rId9" Type="http://schemas.openxmlformats.org/officeDocument/2006/relationships/image" Target="../media/image45.emf"/><Relationship Id="rId1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C80CB-850D-B57D-2885-24D9CC950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Lecture 5</a:t>
            </a:r>
            <a:br>
              <a:rPr lang="en-US" dirty="0"/>
            </a:br>
            <a:r>
              <a:rPr lang="en-US" dirty="0"/>
              <a:t>Frequency and Spatial Domain Filters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3925AB-516E-BA4C-6AB2-FAA041E78B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/>
              <a:t>ECE 1390/2390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B0A0098-675E-E0C4-8109-2166A249C06F}"/>
              </a:ext>
            </a:extLst>
          </p:cNvPr>
          <p:cNvSpPr txBox="1">
            <a:spLocks/>
          </p:cNvSpPr>
          <p:nvPr/>
        </p:nvSpPr>
        <p:spPr>
          <a:xfrm>
            <a:off x="660981" y="3745469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/>
              <a:t>Learning Objectives: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Frequency domain filtering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Window-method for FIR design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1026" name="Picture 2" descr="The Cathedral of Learning - Pittsburgh">
            <a:extLst>
              <a:ext uri="{FF2B5EF4-FFF2-40B4-BE49-F238E27FC236}">
                <a16:creationId xmlns:a16="http://schemas.microsoft.com/office/drawing/2014/main" id="{CFFBA6E6-70E4-4330-8D6C-0449B2B4D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049" y="3308350"/>
            <a:ext cx="4526969" cy="3012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6350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98AB5F-6100-DF82-17D1-A85E4205CFD5}"/>
                  </a:ext>
                </a:extLst>
              </p:cNvPr>
              <p:cNvSpPr txBox="1"/>
              <p:nvPr/>
            </p:nvSpPr>
            <p:spPr>
              <a:xfrm>
                <a:off x="121192" y="555487"/>
                <a:ext cx="1540998" cy="8793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98AB5F-6100-DF82-17D1-A85E4205C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92" y="555487"/>
                <a:ext cx="1540998" cy="879343"/>
              </a:xfrm>
              <a:prstGeom prst="rect">
                <a:avLst/>
              </a:prstGeom>
              <a:blipFill>
                <a:blip r:embed="rId2"/>
                <a:stretch>
                  <a:fillRect l="-4878" t="-8571" r="-7317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7B3A44-D5C7-07E8-0F41-1A626BB3EBDE}"/>
                  </a:ext>
                </a:extLst>
              </p:cNvPr>
              <p:cNvSpPr txBox="1"/>
              <p:nvPr/>
            </p:nvSpPr>
            <p:spPr>
              <a:xfrm>
                <a:off x="121192" y="2032049"/>
                <a:ext cx="1827936" cy="8793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3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7B3A44-D5C7-07E8-0F41-1A626BB3E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92" y="2032049"/>
                <a:ext cx="1827936" cy="879343"/>
              </a:xfrm>
              <a:prstGeom prst="rect">
                <a:avLst/>
              </a:prstGeom>
              <a:blipFill>
                <a:blip r:embed="rId3"/>
                <a:stretch>
                  <a:fillRect l="-690" t="-7042" r="-6897" b="-14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98AE4C-3633-8D95-7B3F-367B12C0A318}"/>
                  </a:ext>
                </a:extLst>
              </p:cNvPr>
              <p:cNvSpPr txBox="1"/>
              <p:nvPr/>
            </p:nvSpPr>
            <p:spPr>
              <a:xfrm>
                <a:off x="121192" y="3652843"/>
                <a:ext cx="4263988" cy="13528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𝑢𝑝</m:t>
                              </m:r>
                            </m:sub>
                          </m:sSub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𝑙𝑜𝑤</m:t>
                              </m:r>
                            </m:sub>
                          </m:sSub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98AE4C-3633-8D95-7B3F-367B12C0A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92" y="3652843"/>
                <a:ext cx="4263988" cy="1352806"/>
              </a:xfrm>
              <a:prstGeom prst="rect">
                <a:avLst/>
              </a:prstGeom>
              <a:blipFill>
                <a:blip r:embed="rId4"/>
                <a:stretch>
                  <a:fillRect t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D2192B-3C49-419D-658C-8BEC86767C05}"/>
                  </a:ext>
                </a:extLst>
              </p:cNvPr>
              <p:cNvSpPr txBox="1"/>
              <p:nvPr/>
            </p:nvSpPr>
            <p:spPr>
              <a:xfrm>
                <a:off x="121192" y="5174259"/>
                <a:ext cx="4301627" cy="13528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𝑙𝑜𝑤</m:t>
                              </m:r>
                            </m:sub>
                          </m:sSub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𝑢𝑝</m:t>
                              </m:r>
                            </m:sub>
                          </m:sSub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D2192B-3C49-419D-658C-8BEC86767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92" y="5174259"/>
                <a:ext cx="4301627" cy="1352806"/>
              </a:xfrm>
              <a:prstGeom prst="rect">
                <a:avLst/>
              </a:prstGeom>
              <a:blipFill>
                <a:blip r:embed="rId5"/>
                <a:stretch>
                  <a:fillRect t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AC2981E5-996A-1684-95D5-2AA566B546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3166" y="1733023"/>
            <a:ext cx="4318834" cy="16959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0E82ED8-DF7A-3BD9-3472-B30E34BD38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51974" y="-20038"/>
            <a:ext cx="4440026" cy="16959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CE92D08-6FB1-5DD0-967F-50CB8F5C51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73166" y="3526366"/>
            <a:ext cx="4318834" cy="16959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BC3B4F4-672F-2912-0490-1E02A0D49AB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73166" y="5222343"/>
            <a:ext cx="4318834" cy="16959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485A15F-9656-5D8D-4E62-ABEE63EF3F64}"/>
                  </a:ext>
                </a:extLst>
              </p:cNvPr>
              <p:cNvSpPr txBox="1"/>
              <p:nvPr/>
            </p:nvSpPr>
            <p:spPr>
              <a:xfrm>
                <a:off x="4549377" y="374223"/>
                <a:ext cx="1596014" cy="787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0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485A15F-9656-5D8D-4E62-ABEE63EF3F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377" y="374223"/>
                <a:ext cx="1596014" cy="787523"/>
              </a:xfrm>
              <a:prstGeom prst="rect">
                <a:avLst/>
              </a:prstGeom>
              <a:blipFill>
                <a:blip r:embed="rId10"/>
                <a:stretch>
                  <a:fillRect l="-3968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7F29615-E932-30D5-62D1-C0DC3E14C8E3}"/>
                  </a:ext>
                </a:extLst>
              </p:cNvPr>
              <p:cNvSpPr txBox="1"/>
              <p:nvPr/>
            </p:nvSpPr>
            <p:spPr>
              <a:xfrm>
                <a:off x="4549377" y="2032049"/>
                <a:ext cx="2267095" cy="787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0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=1−</m:t>
                          </m:r>
                          <m:f>
                            <m:f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7F29615-E932-30D5-62D1-C0DC3E14C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377" y="2032049"/>
                <a:ext cx="2267095" cy="787523"/>
              </a:xfrm>
              <a:prstGeom prst="rect">
                <a:avLst/>
              </a:prstGeom>
              <a:blipFill>
                <a:blip r:embed="rId11"/>
                <a:stretch>
                  <a:fillRect l="-2793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CE78C82-80A0-9151-A655-104730B7F447}"/>
                  </a:ext>
                </a:extLst>
              </p:cNvPr>
              <p:cNvSpPr txBox="1"/>
              <p:nvPr/>
            </p:nvSpPr>
            <p:spPr>
              <a:xfrm>
                <a:off x="4549377" y="3565990"/>
                <a:ext cx="3054169" cy="7993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0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𝑢𝑝</m:t>
                                  </m:r>
                                </m:sub>
                              </m:s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𝑙𝑜𝑤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CE78C82-80A0-9151-A655-104730B7F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377" y="3565990"/>
                <a:ext cx="3054169" cy="799321"/>
              </a:xfrm>
              <a:prstGeom prst="rect">
                <a:avLst/>
              </a:prstGeom>
              <a:blipFill>
                <a:blip r:embed="rId12"/>
                <a:stretch>
                  <a:fillRect l="-2075" r="-415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FC4C7A0-5DBA-6926-2D40-E8B3900F1BDC}"/>
                  </a:ext>
                </a:extLst>
              </p:cNvPr>
              <p:cNvSpPr txBox="1"/>
              <p:nvPr/>
            </p:nvSpPr>
            <p:spPr>
              <a:xfrm>
                <a:off x="4549377" y="5265226"/>
                <a:ext cx="3725251" cy="7993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0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=1−</m:t>
                          </m:r>
                          <m:f>
                            <m:f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𝑢𝑝</m:t>
                                  </m:r>
                                </m:sub>
                              </m:s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𝑙𝑜𝑤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FC4C7A0-5DBA-6926-2D40-E8B3900F1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377" y="5265226"/>
                <a:ext cx="3725251" cy="799321"/>
              </a:xfrm>
              <a:prstGeom prst="rect">
                <a:avLst/>
              </a:prstGeom>
              <a:blipFill>
                <a:blip r:embed="rId13"/>
                <a:stretch>
                  <a:fillRect l="-1361" r="-340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A0FCEECC-0919-E94A-C487-32F269010513}"/>
              </a:ext>
            </a:extLst>
          </p:cNvPr>
          <p:cNvSpPr txBox="1"/>
          <p:nvPr/>
        </p:nvSpPr>
        <p:spPr>
          <a:xfrm>
            <a:off x="-22277" y="0"/>
            <a:ext cx="1827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Low-pass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E101EF-25C1-AB04-F759-60901751928F}"/>
              </a:ext>
            </a:extLst>
          </p:cNvPr>
          <p:cNvSpPr txBox="1"/>
          <p:nvPr/>
        </p:nvSpPr>
        <p:spPr>
          <a:xfrm>
            <a:off x="0" y="1476489"/>
            <a:ext cx="1827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High-pass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1BFF75-16F6-7BC7-C5B4-938A32B8AC9C}"/>
              </a:ext>
            </a:extLst>
          </p:cNvPr>
          <p:cNvSpPr txBox="1"/>
          <p:nvPr/>
        </p:nvSpPr>
        <p:spPr>
          <a:xfrm>
            <a:off x="-22277" y="3106873"/>
            <a:ext cx="1827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Band-pass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2DA2B6-68E6-D300-3C24-3202BF866706}"/>
              </a:ext>
            </a:extLst>
          </p:cNvPr>
          <p:cNvSpPr txBox="1"/>
          <p:nvPr/>
        </p:nvSpPr>
        <p:spPr>
          <a:xfrm>
            <a:off x="21464" y="4670350"/>
            <a:ext cx="1827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Notch</a:t>
            </a:r>
          </a:p>
        </p:txBody>
      </p:sp>
    </p:spTree>
    <p:extLst>
      <p:ext uri="{BB962C8B-B14F-4D97-AF65-F5344CB8AC3E}">
        <p14:creationId xmlns:p14="http://schemas.microsoft.com/office/powerpoint/2010/main" val="1500362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anning in Numpy | Python - GeeksforGeeks">
            <a:extLst>
              <a:ext uri="{FF2B5EF4-FFF2-40B4-BE49-F238E27FC236}">
                <a16:creationId xmlns:a16="http://schemas.microsoft.com/office/drawing/2014/main" id="{4FD5BCAB-631A-B5EC-183D-7B6ABB60A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396" y="4121323"/>
            <a:ext cx="3632200" cy="223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F1C00D2-5028-37B2-CD1D-D9DBF5D03F09}"/>
              </a:ext>
            </a:extLst>
          </p:cNvPr>
          <p:cNvSpPr/>
          <p:nvPr/>
        </p:nvSpPr>
        <p:spPr>
          <a:xfrm>
            <a:off x="1201066" y="2862591"/>
            <a:ext cx="1828800" cy="5409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7778B3-3A57-6097-6711-4F75E3F49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04" y="51661"/>
            <a:ext cx="10515600" cy="1325563"/>
          </a:xfrm>
        </p:spPr>
        <p:txBody>
          <a:bodyPr/>
          <a:lstStyle/>
          <a:p>
            <a:r>
              <a:rPr lang="en-US" dirty="0"/>
              <a:t>Window method for FIR design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8AB8B4-F7B7-EDAA-DB68-0C33E47789CA}"/>
                  </a:ext>
                </a:extLst>
              </p:cNvPr>
              <p:cNvSpPr txBox="1"/>
              <p:nvPr/>
            </p:nvSpPr>
            <p:spPr>
              <a:xfrm>
                <a:off x="7790577" y="2312443"/>
                <a:ext cx="417597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b="0" dirty="0"/>
                  <a:t>A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sz="3200" dirty="0"/>
                  <a:t>W(w)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8AB8B4-F7B7-EDAA-DB68-0C33E47789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577" y="2312443"/>
                <a:ext cx="4175975" cy="584775"/>
              </a:xfrm>
              <a:prstGeom prst="rect">
                <a:avLst/>
              </a:prstGeom>
              <a:blipFill>
                <a:blip r:embed="rId4"/>
                <a:stretch>
                  <a:fillRect t="-10417" b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5EF8F84-55FE-53A2-89CA-D1A86A350B55}"/>
              </a:ext>
            </a:extLst>
          </p:cNvPr>
          <p:cNvCxnSpPr/>
          <p:nvPr/>
        </p:nvCxnSpPr>
        <p:spPr>
          <a:xfrm>
            <a:off x="207514" y="3403504"/>
            <a:ext cx="40568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E93E5B-ECF2-2FBF-1181-22FAD11F13C5}"/>
              </a:ext>
            </a:extLst>
          </p:cNvPr>
          <p:cNvCxnSpPr>
            <a:cxnSpLocks/>
          </p:cNvCxnSpPr>
          <p:nvPr/>
        </p:nvCxnSpPr>
        <p:spPr>
          <a:xfrm flipV="1">
            <a:off x="2115466" y="1251122"/>
            <a:ext cx="0" cy="2523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276CEEE-92A5-FC9E-1303-BBC0C8AC7F58}"/>
                  </a:ext>
                </a:extLst>
              </p:cNvPr>
              <p:cNvSpPr txBox="1"/>
              <p:nvPr/>
            </p:nvSpPr>
            <p:spPr>
              <a:xfrm>
                <a:off x="-645028" y="6335024"/>
                <a:ext cx="6096000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𝑗𝑤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276CEEE-92A5-FC9E-1303-BBC0C8AC7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45028" y="6335024"/>
                <a:ext cx="6096000" cy="4049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B7E9A8-D477-ED72-6F8E-509E9E317417}"/>
                  </a:ext>
                </a:extLst>
              </p:cNvPr>
              <p:cNvSpPr txBox="1"/>
              <p:nvPr/>
            </p:nvSpPr>
            <p:spPr>
              <a:xfrm>
                <a:off x="-368011" y="2251373"/>
                <a:ext cx="632011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B7E9A8-D477-ED72-6F8E-509E9E317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8011" y="2251373"/>
                <a:ext cx="6320116" cy="523220"/>
              </a:xfrm>
              <a:prstGeom prst="rect">
                <a:avLst/>
              </a:prstGeom>
              <a:blipFill>
                <a:blip r:embed="rId6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3D84A71-7EB7-76C0-5C1F-AD6CFBBAA6CE}"/>
              </a:ext>
            </a:extLst>
          </p:cNvPr>
          <p:cNvCxnSpPr>
            <a:cxnSpLocks/>
          </p:cNvCxnSpPr>
          <p:nvPr/>
        </p:nvCxnSpPr>
        <p:spPr>
          <a:xfrm flipV="1">
            <a:off x="6505882" y="4281396"/>
            <a:ext cx="0" cy="2014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1D9781C-CE20-0BD2-2565-FDF0EA1B7582}"/>
                  </a:ext>
                </a:extLst>
              </p:cNvPr>
              <p:cNvSpPr txBox="1"/>
              <p:nvPr/>
            </p:nvSpPr>
            <p:spPr>
              <a:xfrm>
                <a:off x="4264359" y="4410363"/>
                <a:ext cx="623943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1D9781C-CE20-0BD2-2565-FDF0EA1B7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359" y="4410363"/>
                <a:ext cx="6239434" cy="523220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Sinc Function - an overview | ScienceDirect Topics">
            <a:extLst>
              <a:ext uri="{FF2B5EF4-FFF2-40B4-BE49-F238E27FC236}">
                <a16:creationId xmlns:a16="http://schemas.microsoft.com/office/drawing/2014/main" id="{B069CBEA-E1E7-1D41-6547-9A34E68BD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57" y="4032229"/>
            <a:ext cx="3575758" cy="211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 descr="Chart, histogram&#10;&#10;Description automatically generated">
            <a:extLst>
              <a:ext uri="{FF2B5EF4-FFF2-40B4-BE49-F238E27FC236}">
                <a16:creationId xmlns:a16="http://schemas.microsoft.com/office/drawing/2014/main" id="{009964B7-BA68-4812-2016-D7A0ECBEADE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18391" y="1081251"/>
            <a:ext cx="3746500" cy="2705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7B8A047-C09B-C78F-8A82-ACB38897B94B}"/>
                  </a:ext>
                </a:extLst>
              </p:cNvPr>
              <p:cNvSpPr txBox="1"/>
              <p:nvPr/>
            </p:nvSpPr>
            <p:spPr>
              <a:xfrm>
                <a:off x="7790577" y="4930235"/>
                <a:ext cx="417597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dirty="0"/>
                  <a:t>a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= a</a:t>
                </a:r>
                <a:r>
                  <a:rPr lang="en-US" sz="3200" baseline="-25000" dirty="0"/>
                  <a:t>d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en-US" sz="3200" dirty="0"/>
                  <a:t>(k)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7B8A047-C09B-C78F-8A82-ACB38897B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577" y="4930235"/>
                <a:ext cx="4175975" cy="584775"/>
              </a:xfrm>
              <a:prstGeom prst="rect">
                <a:avLst/>
              </a:prstGeom>
              <a:blipFill>
                <a:blip r:embed="rId10"/>
                <a:stretch>
                  <a:fillRect t="-12766" b="-34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37107A8-8403-2375-17AE-780ADF361969}"/>
                  </a:ext>
                </a:extLst>
              </p:cNvPr>
              <p:cNvSpPr txBox="1"/>
              <p:nvPr/>
            </p:nvSpPr>
            <p:spPr>
              <a:xfrm>
                <a:off x="-49024" y="4439466"/>
                <a:ext cx="632011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37107A8-8403-2375-17AE-780ADF361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9024" y="4439466"/>
                <a:ext cx="6320116" cy="523220"/>
              </a:xfrm>
              <a:prstGeom prst="rect">
                <a:avLst/>
              </a:prstGeom>
              <a:blipFill>
                <a:blip r:embed="rId11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E04937E-633D-EA58-B55D-61800DE8C716}"/>
              </a:ext>
            </a:extLst>
          </p:cNvPr>
          <p:cNvSpPr txBox="1"/>
          <p:nvPr/>
        </p:nvSpPr>
        <p:spPr>
          <a:xfrm>
            <a:off x="7112239" y="1366249"/>
            <a:ext cx="63111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W(w)</a:t>
            </a:r>
          </a:p>
        </p:txBody>
      </p:sp>
    </p:spTree>
    <p:extLst>
      <p:ext uri="{BB962C8B-B14F-4D97-AF65-F5344CB8AC3E}">
        <p14:creationId xmlns:p14="http://schemas.microsoft.com/office/powerpoint/2010/main" val="1339640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050555C2-C44A-8BB5-C210-289909CB32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024" y="666751"/>
            <a:ext cx="5245579" cy="276224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1CCDD8-A91C-4BE8-937E-48579E5F8999}"/>
              </a:ext>
            </a:extLst>
          </p:cNvPr>
          <p:cNvSpPr txBox="1"/>
          <p:nvPr/>
        </p:nvSpPr>
        <p:spPr>
          <a:xfrm>
            <a:off x="206095" y="3510575"/>
            <a:ext cx="445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Blackman</a:t>
            </a: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E79B920A-7A4C-7053-5533-C25191068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036" y="3912175"/>
            <a:ext cx="5245578" cy="27184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F780CA-428F-6CFA-31AA-997BC576170F}"/>
              </a:ext>
            </a:extLst>
          </p:cNvPr>
          <p:cNvSpPr txBox="1"/>
          <p:nvPr/>
        </p:nvSpPr>
        <p:spPr>
          <a:xfrm>
            <a:off x="224024" y="265152"/>
            <a:ext cx="445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Hamming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E4BF5C-477C-3E3A-609C-31383A18911D}"/>
              </a:ext>
            </a:extLst>
          </p:cNvPr>
          <p:cNvSpPr txBox="1"/>
          <p:nvPr/>
        </p:nvSpPr>
        <p:spPr>
          <a:xfrm>
            <a:off x="6096000" y="1355377"/>
            <a:ext cx="52455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Larger main-lobe width</a:t>
            </a:r>
          </a:p>
          <a:p>
            <a:pPr algn="ctr"/>
            <a:r>
              <a:rPr lang="en-US" sz="2800" dirty="0">
                <a:sym typeface="Wingdings" pitchFamily="2" charset="2"/>
              </a:rPr>
              <a:t>↓</a:t>
            </a:r>
          </a:p>
          <a:p>
            <a:pPr algn="ctr"/>
            <a:r>
              <a:rPr lang="en-US" sz="2800" dirty="0">
                <a:sym typeface="Wingdings" pitchFamily="2" charset="2"/>
              </a:rPr>
              <a:t>Sharper transition bandwidth</a:t>
            </a: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2219AE-91E8-2AD1-DFA7-F488932E3D65}"/>
              </a:ext>
            </a:extLst>
          </p:cNvPr>
          <p:cNvSpPr txBox="1"/>
          <p:nvPr/>
        </p:nvSpPr>
        <p:spPr>
          <a:xfrm>
            <a:off x="6096000" y="4578904"/>
            <a:ext cx="52455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More side lobes</a:t>
            </a:r>
          </a:p>
          <a:p>
            <a:pPr algn="ctr"/>
            <a:r>
              <a:rPr lang="en-US" sz="2800" dirty="0">
                <a:sym typeface="Wingdings" pitchFamily="2" charset="2"/>
              </a:rPr>
              <a:t>↓</a:t>
            </a:r>
          </a:p>
          <a:p>
            <a:pPr algn="ctr"/>
            <a:r>
              <a:rPr lang="en-US" sz="2800" dirty="0">
                <a:sym typeface="Wingdings" pitchFamily="2" charset="2"/>
              </a:rPr>
              <a:t>Less ripple in pass/stop band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22896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0F873A23-1DD5-9A8D-25BD-30503FE3F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8155459" cy="670007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35AC36F-E2F5-FA53-18F2-D9356E80B0DB}"/>
              </a:ext>
            </a:extLst>
          </p:cNvPr>
          <p:cNvSpPr txBox="1"/>
          <p:nvPr/>
        </p:nvSpPr>
        <p:spPr>
          <a:xfrm>
            <a:off x="8748583" y="1186249"/>
            <a:ext cx="3064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Sharpest transition/ Largest ripple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A67B01-B36C-048E-97D4-BFE76FE8292C}"/>
              </a:ext>
            </a:extLst>
          </p:cNvPr>
          <p:cNvSpPr txBox="1"/>
          <p:nvPr/>
        </p:nvSpPr>
        <p:spPr>
          <a:xfrm>
            <a:off x="8748583" y="3447535"/>
            <a:ext cx="3064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Kaiser- Adjustable trade-offs </a:t>
            </a:r>
          </a:p>
        </p:txBody>
      </p:sp>
    </p:spTree>
    <p:extLst>
      <p:ext uri="{BB962C8B-B14F-4D97-AF65-F5344CB8AC3E}">
        <p14:creationId xmlns:p14="http://schemas.microsoft.com/office/powerpoint/2010/main" val="891603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A6E0CB-D05E-3660-6AE8-25DCC1A65DEA}"/>
              </a:ext>
            </a:extLst>
          </p:cNvPr>
          <p:cNvSpPr txBox="1"/>
          <p:nvPr/>
        </p:nvSpPr>
        <p:spPr>
          <a:xfrm>
            <a:off x="185979" y="232475"/>
            <a:ext cx="2390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2D FIR filtering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B9E3A3F-050A-257D-92C3-3981A02C70D4}"/>
                  </a:ext>
                </a:extLst>
              </p:cNvPr>
              <p:cNvSpPr txBox="1"/>
              <p:nvPr/>
            </p:nvSpPr>
            <p:spPr>
              <a:xfrm>
                <a:off x="3349744" y="2479377"/>
                <a:ext cx="353186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B9E3A3F-050A-257D-92C3-3981A02C7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9744" y="2479377"/>
                <a:ext cx="3531864" cy="492443"/>
              </a:xfrm>
              <a:prstGeom prst="rect">
                <a:avLst/>
              </a:prstGeom>
              <a:blipFill>
                <a:blip r:embed="rId2"/>
                <a:stretch>
                  <a:fillRect l="-3584" t="-2500" r="-3584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E84F932-DF9D-52AA-4C9B-79FDFDB867EF}"/>
                  </a:ext>
                </a:extLst>
              </p:cNvPr>
              <p:cNvSpPr txBox="1"/>
              <p:nvPr/>
            </p:nvSpPr>
            <p:spPr>
              <a:xfrm>
                <a:off x="3219369" y="3496095"/>
                <a:ext cx="415607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E84F932-DF9D-52AA-4C9B-79FDFDB86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369" y="3496095"/>
                <a:ext cx="4156074" cy="492443"/>
              </a:xfrm>
              <a:prstGeom prst="rect">
                <a:avLst/>
              </a:prstGeom>
              <a:blipFill>
                <a:blip r:embed="rId3"/>
                <a:stretch>
                  <a:fillRect l="-3049" t="-2564" r="-3049" b="-35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00D7A1-F780-E383-A513-C09C8B8C992C}"/>
                  </a:ext>
                </a:extLst>
              </p:cNvPr>
              <p:cNvSpPr txBox="1"/>
              <p:nvPr/>
            </p:nvSpPr>
            <p:spPr>
              <a:xfrm>
                <a:off x="2101381" y="4512813"/>
                <a:ext cx="7989238" cy="13427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=−∞</m:t>
                              </m:r>
                            </m:sub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00D7A1-F780-E383-A513-C09C8B8C9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1381" y="4512813"/>
                <a:ext cx="7989238" cy="1342740"/>
              </a:xfrm>
              <a:prstGeom prst="rect">
                <a:avLst/>
              </a:prstGeom>
              <a:blipFill>
                <a:blip r:embed="rId4"/>
                <a:stretch>
                  <a:fillRect l="-1270" t="-119626" r="-1429" b="-1803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8F00F45-34D8-508A-B396-8D239DC36854}"/>
              </a:ext>
            </a:extLst>
          </p:cNvPr>
          <p:cNvSpPr txBox="1"/>
          <p:nvPr/>
        </p:nvSpPr>
        <p:spPr>
          <a:xfrm>
            <a:off x="185979" y="912327"/>
            <a:ext cx="60930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homogenous sampling</a:t>
            </a:r>
          </a:p>
        </p:txBody>
      </p:sp>
    </p:spTree>
    <p:extLst>
      <p:ext uri="{BB962C8B-B14F-4D97-AF65-F5344CB8AC3E}">
        <p14:creationId xmlns:p14="http://schemas.microsoft.com/office/powerpoint/2010/main" val="1645066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anning in Numpy | Python - GeeksforGeeks">
            <a:extLst>
              <a:ext uri="{FF2B5EF4-FFF2-40B4-BE49-F238E27FC236}">
                <a16:creationId xmlns:a16="http://schemas.microsoft.com/office/drawing/2014/main" id="{4FD5BCAB-631A-B5EC-183D-7B6ABB60A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407" y="1180321"/>
            <a:ext cx="3632200" cy="223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7778B3-3A57-6097-6711-4F75E3F49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04" y="51661"/>
            <a:ext cx="10515600" cy="1325563"/>
          </a:xfrm>
        </p:spPr>
        <p:txBody>
          <a:bodyPr/>
          <a:lstStyle/>
          <a:p>
            <a:r>
              <a:rPr lang="en-US" dirty="0"/>
              <a:t>Window method for FIR design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3D84A71-7EB7-76C0-5C1F-AD6CFBBAA6CE}"/>
              </a:ext>
            </a:extLst>
          </p:cNvPr>
          <p:cNvCxnSpPr>
            <a:cxnSpLocks/>
          </p:cNvCxnSpPr>
          <p:nvPr/>
        </p:nvCxnSpPr>
        <p:spPr>
          <a:xfrm flipV="1">
            <a:off x="6873893" y="1290918"/>
            <a:ext cx="0" cy="2014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1D9781C-CE20-0BD2-2565-FDF0EA1B7582}"/>
                  </a:ext>
                </a:extLst>
              </p:cNvPr>
              <p:cNvSpPr txBox="1"/>
              <p:nvPr/>
            </p:nvSpPr>
            <p:spPr>
              <a:xfrm>
                <a:off x="4632370" y="1469361"/>
                <a:ext cx="623943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1D9781C-CE20-0BD2-2565-FDF0EA1B7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370" y="1469361"/>
                <a:ext cx="6239434" cy="523220"/>
              </a:xfrm>
              <a:prstGeom prst="rect">
                <a:avLst/>
              </a:prstGeom>
              <a:blipFill>
                <a:blip r:embed="rId3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Sinc Function - an overview | ScienceDirect Topics">
            <a:extLst>
              <a:ext uri="{FF2B5EF4-FFF2-40B4-BE49-F238E27FC236}">
                <a16:creationId xmlns:a16="http://schemas.microsoft.com/office/drawing/2014/main" id="{B069CBEA-E1E7-1D41-6547-9A34E68BD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68" y="1091227"/>
            <a:ext cx="3575758" cy="211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7B8A047-C09B-C78F-8A82-ACB38897B94B}"/>
                  </a:ext>
                </a:extLst>
              </p:cNvPr>
              <p:cNvSpPr txBox="1"/>
              <p:nvPr/>
            </p:nvSpPr>
            <p:spPr>
              <a:xfrm>
                <a:off x="8158588" y="1989233"/>
                <a:ext cx="417597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dirty="0"/>
                  <a:t>a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= a</a:t>
                </a:r>
                <a:r>
                  <a:rPr lang="en-US" sz="3200" baseline="-25000" dirty="0"/>
                  <a:t>d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en-US" sz="3200" dirty="0"/>
                  <a:t>(k)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7B8A047-C09B-C78F-8A82-ACB38897B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8588" y="1989233"/>
                <a:ext cx="4175975" cy="584775"/>
              </a:xfrm>
              <a:prstGeom prst="rect">
                <a:avLst/>
              </a:prstGeom>
              <a:blipFill>
                <a:blip r:embed="rId5"/>
                <a:stretch>
                  <a:fillRect t="-12766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37107A8-8403-2375-17AE-780ADF361969}"/>
                  </a:ext>
                </a:extLst>
              </p:cNvPr>
              <p:cNvSpPr txBox="1"/>
              <p:nvPr/>
            </p:nvSpPr>
            <p:spPr>
              <a:xfrm>
                <a:off x="318987" y="1498464"/>
                <a:ext cx="632011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37107A8-8403-2375-17AE-780ADF361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87" y="1498464"/>
                <a:ext cx="632011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8C1942C-4CDD-5452-6433-9CCC5D187650}"/>
              </a:ext>
            </a:extLst>
          </p:cNvPr>
          <p:cNvSpPr txBox="1"/>
          <p:nvPr/>
        </p:nvSpPr>
        <p:spPr>
          <a:xfrm>
            <a:off x="158260" y="3897850"/>
            <a:ext cx="81768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“T” – temporal sampling interval </a:t>
            </a:r>
            <a:r>
              <a:rPr lang="en-US" sz="2400" dirty="0">
                <a:sym typeface="Wingdings" pitchFamily="2" charset="2"/>
              </a:rPr>
              <a:t> “voxel size”</a:t>
            </a:r>
            <a:endParaRPr lang="en-US" sz="2400" dirty="0"/>
          </a:p>
          <a:p>
            <a:r>
              <a:rPr lang="en-US" sz="2400" dirty="0"/>
              <a:t> ”F” – temporal frequency (s</a:t>
            </a:r>
            <a:r>
              <a:rPr lang="en-US" sz="2400" baseline="30000" dirty="0"/>
              <a:t>-1</a:t>
            </a:r>
            <a:r>
              <a:rPr lang="en-US" sz="2400" dirty="0"/>
              <a:t>)  </a:t>
            </a:r>
            <a:r>
              <a:rPr lang="en-US" sz="2400" dirty="0">
                <a:sym typeface="Wingdings" pitchFamily="2" charset="2"/>
              </a:rPr>
              <a:t> spatial frequency (cm</a:t>
            </a:r>
            <a:r>
              <a:rPr lang="en-US" sz="2400" baseline="30000" dirty="0">
                <a:sym typeface="Wingdings" pitchFamily="2" charset="2"/>
              </a:rPr>
              <a:t>-1</a:t>
            </a:r>
            <a:r>
              <a:rPr lang="en-US" sz="2400" dirty="0">
                <a:sym typeface="Wingdings" pitchFamily="2" charset="2"/>
              </a:rPr>
              <a:t>)</a:t>
            </a:r>
          </a:p>
          <a:p>
            <a:r>
              <a:rPr lang="en-US" sz="2400" dirty="0">
                <a:sym typeface="Wingdings" pitchFamily="2" charset="2"/>
              </a:rPr>
              <a:t>“w” – frequency in radians/s  same definition</a:t>
            </a:r>
          </a:p>
          <a:p>
            <a:r>
              <a:rPr lang="en-US" sz="2400" dirty="0">
                <a:sym typeface="Wingdings" pitchFamily="2" charset="2"/>
              </a:rPr>
              <a:t> 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6EDDF7-8AED-3C1B-0A50-B0991107FC52}"/>
              </a:ext>
            </a:extLst>
          </p:cNvPr>
          <p:cNvSpPr txBox="1"/>
          <p:nvPr/>
        </p:nvSpPr>
        <p:spPr>
          <a:xfrm>
            <a:off x="318987" y="5467510"/>
            <a:ext cx="124928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Images are typically a lot fewer samples than time (e.g. 1024x1024 vs #time-points)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Larger filter kernels will have more edge effects (edges on all 4 sides of an image)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Zero-padding needed</a:t>
            </a:r>
          </a:p>
        </p:txBody>
      </p:sp>
    </p:spTree>
    <p:extLst>
      <p:ext uri="{BB962C8B-B14F-4D97-AF65-F5344CB8AC3E}">
        <p14:creationId xmlns:p14="http://schemas.microsoft.com/office/powerpoint/2010/main" val="3453234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7CFF3EA-DD89-DC00-6D85-6659016F0B2C}"/>
              </a:ext>
            </a:extLst>
          </p:cNvPr>
          <p:cNvSpPr txBox="1"/>
          <p:nvPr/>
        </p:nvSpPr>
        <p:spPr>
          <a:xfrm>
            <a:off x="21805" y="1690651"/>
            <a:ext cx="23299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Gaussian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777B25F-8777-D013-92AB-A86673BC0F86}"/>
                  </a:ext>
                </a:extLst>
              </p:cNvPr>
              <p:cNvSpPr txBox="1"/>
              <p:nvPr/>
            </p:nvSpPr>
            <p:spPr>
              <a:xfrm>
                <a:off x="2101381" y="0"/>
                <a:ext cx="7989238" cy="13427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=−∞</m:t>
                              </m:r>
                            </m:sub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777B25F-8777-D013-92AB-A86673BC0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1381" y="0"/>
                <a:ext cx="7989238" cy="1342740"/>
              </a:xfrm>
              <a:prstGeom prst="rect">
                <a:avLst/>
              </a:prstGeom>
              <a:blipFill>
                <a:blip r:embed="rId3"/>
                <a:stretch>
                  <a:fillRect l="-1270" t="-121698" r="-1429" b="-183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DEF6FDBB-4D04-4FF0-67E3-E9AC3B388B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71281"/>
            <a:ext cx="2829888" cy="21224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1A7433A-B69D-B40C-50D6-EAA805C9FC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3230" y="1924913"/>
            <a:ext cx="5317389" cy="38509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100F621-3B38-F024-0AD3-A69B110734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1370" y="3850380"/>
            <a:ext cx="5294796" cy="45257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E35093-64F8-25A6-44BF-98892A3627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53988" y="4693697"/>
            <a:ext cx="2885736" cy="21643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758CC2-3C49-9ABE-0F91-E31C228AD9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98712" y="4927859"/>
            <a:ext cx="2976206" cy="16959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EE2856-F2F7-919F-CC3B-AD74CC7D418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20109" y="2665890"/>
            <a:ext cx="3059722" cy="169597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0CFF3D0-E183-3123-BC73-50F2EC26FBA6}"/>
              </a:ext>
            </a:extLst>
          </p:cNvPr>
          <p:cNvSpPr txBox="1"/>
          <p:nvPr/>
        </p:nvSpPr>
        <p:spPr>
          <a:xfrm>
            <a:off x="2883876" y="2299473"/>
            <a:ext cx="1619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 LPF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CD2D0E-4709-2FEB-B7CB-A93EA18B769B}"/>
              </a:ext>
            </a:extLst>
          </p:cNvPr>
          <p:cNvSpPr txBox="1"/>
          <p:nvPr/>
        </p:nvSpPr>
        <p:spPr>
          <a:xfrm>
            <a:off x="2883876" y="4558527"/>
            <a:ext cx="1619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  HPF</a:t>
            </a:r>
          </a:p>
        </p:txBody>
      </p:sp>
    </p:spTree>
    <p:extLst>
      <p:ext uri="{BB962C8B-B14F-4D97-AF65-F5344CB8AC3E}">
        <p14:creationId xmlns:p14="http://schemas.microsoft.com/office/powerpoint/2010/main" val="1935408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1F160E-6527-43FD-E16D-0F25124C3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37" y="1773202"/>
            <a:ext cx="5637057" cy="16959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FD85C4-F94A-8EF9-1637-0E10A0A4F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42" y="0"/>
            <a:ext cx="5697652" cy="16959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49B1A1-65C1-DD51-15E4-19FE8DEE31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191" y="3546404"/>
            <a:ext cx="5637057" cy="16959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A2B03B-31CF-7A6C-F658-F7DD43989F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191" y="5242381"/>
            <a:ext cx="5637057" cy="169597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353BCEB-5C86-A945-B1CD-DD7669724E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5332" y="1776285"/>
            <a:ext cx="2476843" cy="185763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72202B5-8712-23AB-50D2-F4887A515D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95332" y="0"/>
            <a:ext cx="2476843" cy="169597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4D03D2F-DCF3-7721-AAC1-E13B00FC8C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55927" y="3469179"/>
            <a:ext cx="2364271" cy="177320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07A2130-4D5D-65CE-7160-0D6EAA9AB79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95333" y="5087931"/>
            <a:ext cx="2476844" cy="1857633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128F99BB-62AD-4557-172E-80B278809685}"/>
              </a:ext>
            </a:extLst>
          </p:cNvPr>
          <p:cNvSpPr/>
          <p:nvPr/>
        </p:nvSpPr>
        <p:spPr>
          <a:xfrm>
            <a:off x="2743200" y="0"/>
            <a:ext cx="593124" cy="6858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64B954D-AF8C-FEC1-204C-344D0A9BCBEA}"/>
                  </a:ext>
                </a:extLst>
              </p:cNvPr>
              <p:cNvSpPr txBox="1"/>
              <p:nvPr/>
            </p:nvSpPr>
            <p:spPr>
              <a:xfrm>
                <a:off x="7890373" y="1962759"/>
                <a:ext cx="1796261" cy="8793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3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64B954D-AF8C-FEC1-204C-344D0A9BC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0373" y="1962759"/>
                <a:ext cx="1796261" cy="879343"/>
              </a:xfrm>
              <a:prstGeom prst="rect">
                <a:avLst/>
              </a:prstGeom>
              <a:blipFill>
                <a:blip r:embed="rId10"/>
                <a:stretch>
                  <a:fillRect l="-704" t="-8571" r="-7042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0FEC9C3-AE4C-1250-2D8D-CDE7E07584DA}"/>
                  </a:ext>
                </a:extLst>
              </p:cNvPr>
              <p:cNvSpPr txBox="1"/>
              <p:nvPr/>
            </p:nvSpPr>
            <p:spPr>
              <a:xfrm>
                <a:off x="7890373" y="3558839"/>
                <a:ext cx="4098045" cy="13528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𝑢𝑝</m:t>
                              </m:r>
                            </m:sub>
                          </m:sSub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sSub>
                            <m:sSubPr>
                              <m:ctrlPr>
                                <a:rPr lang="en-US" sz="3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𝑙𝑜𝑤</m:t>
                              </m:r>
                            </m:sub>
                          </m:sSub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0FEC9C3-AE4C-1250-2D8D-CDE7E0758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0373" y="3558839"/>
                <a:ext cx="4098045" cy="1352806"/>
              </a:xfrm>
              <a:prstGeom prst="rect">
                <a:avLst/>
              </a:prstGeom>
              <a:blipFill>
                <a:blip r:embed="rId11"/>
                <a:stretch>
                  <a:fillRect t="-5607" r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4F007F5-EF4A-4DFA-55BE-585E82C0933F}"/>
                  </a:ext>
                </a:extLst>
              </p:cNvPr>
              <p:cNvSpPr txBox="1"/>
              <p:nvPr/>
            </p:nvSpPr>
            <p:spPr>
              <a:xfrm>
                <a:off x="7890373" y="5327395"/>
                <a:ext cx="4117281" cy="13528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𝑙𝑜𝑤</m:t>
                              </m:r>
                            </m:sub>
                          </m:sSub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𝑢𝑝</m:t>
                              </m:r>
                            </m:sub>
                          </m:sSub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4F007F5-EF4A-4DFA-55BE-585E82C09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0373" y="5327395"/>
                <a:ext cx="4117281" cy="1352806"/>
              </a:xfrm>
              <a:prstGeom prst="rect">
                <a:avLst/>
              </a:prstGeom>
              <a:blipFill>
                <a:blip r:embed="rId12"/>
                <a:stretch>
                  <a:fillRect t="-5556" r="-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BCED1AB-90B7-5EFF-6079-1946BC2DEDC5}"/>
                  </a:ext>
                </a:extLst>
              </p:cNvPr>
              <p:cNvSpPr txBox="1"/>
              <p:nvPr/>
            </p:nvSpPr>
            <p:spPr>
              <a:xfrm>
                <a:off x="8122518" y="153965"/>
                <a:ext cx="1509324" cy="8793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BCED1AB-90B7-5EFF-6079-1946BC2DE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2518" y="153965"/>
                <a:ext cx="1509324" cy="879343"/>
              </a:xfrm>
              <a:prstGeom prst="rect">
                <a:avLst/>
              </a:prstGeom>
              <a:blipFill>
                <a:blip r:embed="rId13"/>
                <a:stretch>
                  <a:fillRect l="-5000" t="-8571" r="-7500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9A23F2A-AD77-1DC1-2382-2C52EF0F27E0}"/>
                  </a:ext>
                </a:extLst>
              </p:cNvPr>
              <p:cNvSpPr txBox="1"/>
              <p:nvPr/>
            </p:nvSpPr>
            <p:spPr>
              <a:xfrm>
                <a:off x="9611351" y="797057"/>
                <a:ext cx="941668" cy="4725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9A23F2A-AD77-1DC1-2382-2C52EF0F2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1351" y="797057"/>
                <a:ext cx="941668" cy="472502"/>
              </a:xfrm>
              <a:prstGeom prst="rect">
                <a:avLst/>
              </a:prstGeom>
              <a:blipFill>
                <a:blip r:embed="rId14"/>
                <a:stretch>
                  <a:fillRect l="-4000" r="-1333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B6A07E5-5074-0BD4-5A15-F703A391FF8C}"/>
                  </a:ext>
                </a:extLst>
              </p:cNvPr>
              <p:cNvSpPr txBox="1"/>
              <p:nvPr/>
            </p:nvSpPr>
            <p:spPr>
              <a:xfrm>
                <a:off x="9668258" y="2605851"/>
                <a:ext cx="1345625" cy="4725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B6A07E5-5074-0BD4-5A15-F703A391F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8258" y="2605851"/>
                <a:ext cx="1345625" cy="472502"/>
              </a:xfrm>
              <a:prstGeom prst="rect">
                <a:avLst/>
              </a:prstGeom>
              <a:blipFill>
                <a:blip r:embed="rId15"/>
                <a:stretch>
                  <a:fillRect l="-3738" b="-10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9AA4FFA-1909-C5EE-C756-5CE0AFB961C6}"/>
                  </a:ext>
                </a:extLst>
              </p:cNvPr>
              <p:cNvSpPr txBox="1"/>
              <p:nvPr/>
            </p:nvSpPr>
            <p:spPr>
              <a:xfrm>
                <a:off x="9686634" y="4540400"/>
                <a:ext cx="1816587" cy="479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𝑢𝑝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𝑙𝑜𝑤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9AA4FFA-1909-C5EE-C756-5CE0AFB96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6634" y="4540400"/>
                <a:ext cx="1816587" cy="479555"/>
              </a:xfrm>
              <a:prstGeom prst="rect">
                <a:avLst/>
              </a:prstGeom>
              <a:blipFill>
                <a:blip r:embed="rId16"/>
                <a:stretch>
                  <a:fillRect l="-2083" r="-694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E9271E1-A9D9-A3E6-E379-605BC0CBD018}"/>
                  </a:ext>
                </a:extLst>
              </p:cNvPr>
              <p:cNvSpPr txBox="1"/>
              <p:nvPr/>
            </p:nvSpPr>
            <p:spPr>
              <a:xfrm>
                <a:off x="9722118" y="6276485"/>
                <a:ext cx="2220544" cy="479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𝑢𝑝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𝑙𝑜𝑤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E9271E1-A9D9-A3E6-E379-605BC0CBD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2118" y="6276485"/>
                <a:ext cx="2220544" cy="479555"/>
              </a:xfrm>
              <a:prstGeom prst="rect">
                <a:avLst/>
              </a:prstGeom>
              <a:blipFill>
                <a:blip r:embed="rId17"/>
                <a:stretch>
                  <a:fillRect l="-1705" r="-568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8929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everal different types of electronics&#10;&#10;Description automatically generated with medium confidence">
            <a:extLst>
              <a:ext uri="{FF2B5EF4-FFF2-40B4-BE49-F238E27FC236}">
                <a16:creationId xmlns:a16="http://schemas.microsoft.com/office/drawing/2014/main" id="{C4F7BE0C-B664-4CD7-DED9-B5DE8797F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97" y="2388767"/>
            <a:ext cx="4924425" cy="32432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F6A4A45-2DB0-BD67-CC37-E4E4EDCA8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957" y="2216876"/>
            <a:ext cx="6533146" cy="38156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33DDDC-6855-1C9D-3C20-214059A1ACFC}"/>
              </a:ext>
            </a:extLst>
          </p:cNvPr>
          <p:cNvSpPr txBox="1"/>
          <p:nvPr/>
        </p:nvSpPr>
        <p:spPr>
          <a:xfrm>
            <a:off x="5435600" y="3539913"/>
            <a:ext cx="1130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DFT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2B96E5A-841D-65EB-6974-38611B2CF2F1}"/>
              </a:ext>
            </a:extLst>
          </p:cNvPr>
          <p:cNvCxnSpPr/>
          <p:nvPr/>
        </p:nvCxnSpPr>
        <p:spPr>
          <a:xfrm>
            <a:off x="5435600" y="4216400"/>
            <a:ext cx="914400" cy="0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1618B89-3420-8EBC-06DD-13C8158A825E}"/>
              </a:ext>
            </a:extLst>
          </p:cNvPr>
          <p:cNvSpPr txBox="1"/>
          <p:nvPr/>
        </p:nvSpPr>
        <p:spPr>
          <a:xfrm>
            <a:off x="8397530" y="1570545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spatial frequencies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CD74C4-B77C-E6DD-99EC-76EBA897B53B}"/>
              </a:ext>
            </a:extLst>
          </p:cNvPr>
          <p:cNvSpPr txBox="1"/>
          <p:nvPr/>
        </p:nvSpPr>
        <p:spPr>
          <a:xfrm>
            <a:off x="8397530" y="706944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spatial frequencies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099DFC0-67C0-880F-F306-DC1B7588828C}"/>
              </a:ext>
            </a:extLst>
          </p:cNvPr>
          <p:cNvCxnSpPr>
            <a:cxnSpLocks/>
          </p:cNvCxnSpPr>
          <p:nvPr/>
        </p:nvCxnSpPr>
        <p:spPr>
          <a:xfrm>
            <a:off x="9159530" y="2388767"/>
            <a:ext cx="0" cy="1443533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5E17621-AA7B-BDA5-39A4-848EA8DA35FE}"/>
              </a:ext>
            </a:extLst>
          </p:cNvPr>
          <p:cNvCxnSpPr>
            <a:cxnSpLocks/>
          </p:cNvCxnSpPr>
          <p:nvPr/>
        </p:nvCxnSpPr>
        <p:spPr>
          <a:xfrm>
            <a:off x="9824668" y="1171944"/>
            <a:ext cx="1414139" cy="1454878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9C38676-BB56-E060-DE4D-758F46C703FC}"/>
              </a:ext>
            </a:extLst>
          </p:cNvPr>
          <p:cNvCxnSpPr>
            <a:cxnSpLocks/>
          </p:cNvCxnSpPr>
          <p:nvPr/>
        </p:nvCxnSpPr>
        <p:spPr>
          <a:xfrm flipH="1">
            <a:off x="7080253" y="1229528"/>
            <a:ext cx="1153477" cy="1397294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74CB362-CF38-F14E-053B-B0CA7DEE3168}"/>
              </a:ext>
            </a:extLst>
          </p:cNvPr>
          <p:cNvSpPr txBox="1"/>
          <p:nvPr/>
        </p:nvSpPr>
        <p:spPr>
          <a:xfrm>
            <a:off x="235797" y="5632008"/>
            <a:ext cx="367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Image Resolution</a:t>
            </a:r>
          </a:p>
          <a:p>
            <a:pPr algn="ctr"/>
            <a:r>
              <a:rPr lang="en-US" dirty="0"/>
              <a:t>1000 x 1000 [15cm x 10cm] 	</a:t>
            </a:r>
          </a:p>
          <a:p>
            <a:pPr algn="ctr"/>
            <a:r>
              <a:rPr lang="en-US" dirty="0"/>
              <a:t>= 0.15 mm/pixel in X-direction</a:t>
            </a:r>
          </a:p>
          <a:p>
            <a:pPr algn="ctr"/>
            <a:r>
              <a:rPr lang="en-US" dirty="0"/>
              <a:t>= 0.10 mm/pixel in Y-direction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5CCEF1-C851-105F-B75D-AEBFC54781A3}"/>
              </a:ext>
            </a:extLst>
          </p:cNvPr>
          <p:cNvSpPr txBox="1"/>
          <p:nvPr/>
        </p:nvSpPr>
        <p:spPr>
          <a:xfrm>
            <a:off x="3430587" y="5678347"/>
            <a:ext cx="4924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Sample Rate</a:t>
            </a:r>
          </a:p>
          <a:p>
            <a:pPr algn="ctr"/>
            <a:r>
              <a:rPr lang="en-US" dirty="0"/>
              <a:t>1/0.15  pixel/mm =    6.7 pixel/mm</a:t>
            </a:r>
          </a:p>
          <a:p>
            <a:pPr algn="ctr"/>
            <a:r>
              <a:rPr lang="en-US" dirty="0"/>
              <a:t>1/0.10  pixel/mm = 10.0 pixel/mm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ECB3FF-2010-6754-7161-C34110F705B1}"/>
              </a:ext>
            </a:extLst>
          </p:cNvPr>
          <p:cNvSpPr txBox="1"/>
          <p:nvPr/>
        </p:nvSpPr>
        <p:spPr>
          <a:xfrm>
            <a:off x="7031777" y="5686056"/>
            <a:ext cx="4924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Nyquist Spatial Frequency</a:t>
            </a:r>
          </a:p>
          <a:p>
            <a:pPr algn="ctr"/>
            <a:r>
              <a:rPr lang="en-US" dirty="0"/>
              <a:t>3.3 pixel/mm = 3.3 mm</a:t>
            </a:r>
            <a:r>
              <a:rPr lang="en-US" baseline="30000" dirty="0"/>
              <a:t>-1</a:t>
            </a:r>
          </a:p>
          <a:p>
            <a:pPr algn="ctr"/>
            <a:r>
              <a:rPr lang="en-US" dirty="0"/>
              <a:t>5.0 pixel/mm = 5.0 mm</a:t>
            </a:r>
            <a:r>
              <a:rPr lang="en-US" baseline="30000" dirty="0"/>
              <a:t>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446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everal different types of electronics&#10;&#10;Description automatically generated with medium confidence">
            <a:extLst>
              <a:ext uri="{FF2B5EF4-FFF2-40B4-BE49-F238E27FC236}">
                <a16:creationId xmlns:a16="http://schemas.microsoft.com/office/drawing/2014/main" id="{C4F7BE0C-B664-4CD7-DED9-B5DE8797F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99" y="171891"/>
            <a:ext cx="4924425" cy="32432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F6A4A45-2DB0-BD67-CC37-E4E4EDCA8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9459" y="0"/>
            <a:ext cx="6533146" cy="38156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33DDDC-6855-1C9D-3C20-214059A1ACFC}"/>
              </a:ext>
            </a:extLst>
          </p:cNvPr>
          <p:cNvSpPr txBox="1"/>
          <p:nvPr/>
        </p:nvSpPr>
        <p:spPr>
          <a:xfrm>
            <a:off x="5502102" y="1323037"/>
            <a:ext cx="1130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DFT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2B96E5A-841D-65EB-6974-38611B2CF2F1}"/>
              </a:ext>
            </a:extLst>
          </p:cNvPr>
          <p:cNvCxnSpPr/>
          <p:nvPr/>
        </p:nvCxnSpPr>
        <p:spPr>
          <a:xfrm>
            <a:off x="5502102" y="1999524"/>
            <a:ext cx="914400" cy="0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CB459506-A29D-0EB1-D1E4-7A40CAA101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9459" y="3403257"/>
            <a:ext cx="6533145" cy="36299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BDE5D6-4353-E2B1-16A0-C464A0A63D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32015" y="3403255"/>
            <a:ext cx="6367549" cy="36299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8D4FF6-ABF2-2FE0-5634-24B3C964BA0A}"/>
              </a:ext>
            </a:extLst>
          </p:cNvPr>
          <p:cNvSpPr txBox="1"/>
          <p:nvPr/>
        </p:nvSpPr>
        <p:spPr>
          <a:xfrm>
            <a:off x="5530850" y="4547266"/>
            <a:ext cx="1130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iDFT</a:t>
            </a:r>
            <a:endParaRPr lang="en-US" sz="32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3F08280-42AF-1D3A-E3C7-BC678787B5EB}"/>
              </a:ext>
            </a:extLst>
          </p:cNvPr>
          <p:cNvCxnSpPr>
            <a:cxnSpLocks/>
          </p:cNvCxnSpPr>
          <p:nvPr/>
        </p:nvCxnSpPr>
        <p:spPr>
          <a:xfrm flipH="1">
            <a:off x="5516633" y="5165292"/>
            <a:ext cx="885652" cy="0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6860E48-1D4E-D963-B5DF-BAEE957A3598}"/>
              </a:ext>
            </a:extLst>
          </p:cNvPr>
          <p:cNvSpPr txBox="1"/>
          <p:nvPr/>
        </p:nvSpPr>
        <p:spPr>
          <a:xfrm>
            <a:off x="9402777" y="2690026"/>
            <a:ext cx="26053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Low frequency mask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1B93956-ECCD-AC25-F434-0AA449724C45}"/>
              </a:ext>
            </a:extLst>
          </p:cNvPr>
          <p:cNvCxnSpPr>
            <a:cxnSpLocks/>
          </p:cNvCxnSpPr>
          <p:nvPr/>
        </p:nvCxnSpPr>
        <p:spPr>
          <a:xfrm>
            <a:off x="9278851" y="3048315"/>
            <a:ext cx="0" cy="853083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916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2D2BAD5-8C3D-A3A8-B104-481605F06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098" y="3378925"/>
            <a:ext cx="6533146" cy="3510231"/>
          </a:xfrm>
          <a:prstGeom prst="rect">
            <a:avLst/>
          </a:prstGeom>
        </p:spPr>
      </p:pic>
      <p:pic>
        <p:nvPicPr>
          <p:cNvPr id="4" name="Picture 3" descr="Several different types of electronics&#10;&#10;Description automatically generated with medium confidence">
            <a:extLst>
              <a:ext uri="{FF2B5EF4-FFF2-40B4-BE49-F238E27FC236}">
                <a16:creationId xmlns:a16="http://schemas.microsoft.com/office/drawing/2014/main" id="{C4F7BE0C-B664-4CD7-DED9-B5DE8797F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99" y="171891"/>
            <a:ext cx="4924425" cy="32432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F6A4A45-2DB0-BD67-CC37-E4E4EDCA89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9459" y="0"/>
            <a:ext cx="6533146" cy="38156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33DDDC-6855-1C9D-3C20-214059A1ACFC}"/>
              </a:ext>
            </a:extLst>
          </p:cNvPr>
          <p:cNvSpPr txBox="1"/>
          <p:nvPr/>
        </p:nvSpPr>
        <p:spPr>
          <a:xfrm>
            <a:off x="5502102" y="1323037"/>
            <a:ext cx="1130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DFT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2B96E5A-841D-65EB-6974-38611B2CF2F1}"/>
              </a:ext>
            </a:extLst>
          </p:cNvPr>
          <p:cNvCxnSpPr/>
          <p:nvPr/>
        </p:nvCxnSpPr>
        <p:spPr>
          <a:xfrm>
            <a:off x="5502102" y="1999524"/>
            <a:ext cx="914400" cy="0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78D4FF6-ABF2-2FE0-5634-24B3C964BA0A}"/>
              </a:ext>
            </a:extLst>
          </p:cNvPr>
          <p:cNvSpPr txBox="1"/>
          <p:nvPr/>
        </p:nvSpPr>
        <p:spPr>
          <a:xfrm>
            <a:off x="5530850" y="4547266"/>
            <a:ext cx="1130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iDFT</a:t>
            </a:r>
            <a:endParaRPr lang="en-US" sz="32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3F08280-42AF-1D3A-E3C7-BC678787B5EB}"/>
              </a:ext>
            </a:extLst>
          </p:cNvPr>
          <p:cNvCxnSpPr>
            <a:cxnSpLocks/>
          </p:cNvCxnSpPr>
          <p:nvPr/>
        </p:nvCxnSpPr>
        <p:spPr>
          <a:xfrm flipH="1">
            <a:off x="5516633" y="5165292"/>
            <a:ext cx="885652" cy="0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6860E48-1D4E-D963-B5DF-BAEE957A3598}"/>
              </a:ext>
            </a:extLst>
          </p:cNvPr>
          <p:cNvSpPr txBox="1"/>
          <p:nvPr/>
        </p:nvSpPr>
        <p:spPr>
          <a:xfrm>
            <a:off x="9402777" y="2690026"/>
            <a:ext cx="26053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Low frequency mask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1B93956-ECCD-AC25-F434-0AA449724C45}"/>
              </a:ext>
            </a:extLst>
          </p:cNvPr>
          <p:cNvCxnSpPr>
            <a:cxnSpLocks/>
          </p:cNvCxnSpPr>
          <p:nvPr/>
        </p:nvCxnSpPr>
        <p:spPr>
          <a:xfrm>
            <a:off x="9278851" y="3048315"/>
            <a:ext cx="0" cy="853083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285CE6E-2C2A-283F-7C4A-35A9BE0CAB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07048" y="3245427"/>
            <a:ext cx="6533146" cy="381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915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02D36CE-5B40-2C95-E0B3-7C7E08A51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875" y="3395324"/>
            <a:ext cx="6504322" cy="3585489"/>
          </a:xfrm>
          <a:prstGeom prst="rect">
            <a:avLst/>
          </a:prstGeom>
        </p:spPr>
      </p:pic>
      <p:pic>
        <p:nvPicPr>
          <p:cNvPr id="4" name="Picture 3" descr="Several different types of electronics&#10;&#10;Description automatically generated with medium confidence">
            <a:extLst>
              <a:ext uri="{FF2B5EF4-FFF2-40B4-BE49-F238E27FC236}">
                <a16:creationId xmlns:a16="http://schemas.microsoft.com/office/drawing/2014/main" id="{C4F7BE0C-B664-4CD7-DED9-B5DE8797F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99" y="171891"/>
            <a:ext cx="4924425" cy="32432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F6A4A45-2DB0-BD67-CC37-E4E4EDCA89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9459" y="0"/>
            <a:ext cx="6533146" cy="38156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33DDDC-6855-1C9D-3C20-214059A1ACFC}"/>
              </a:ext>
            </a:extLst>
          </p:cNvPr>
          <p:cNvSpPr txBox="1"/>
          <p:nvPr/>
        </p:nvSpPr>
        <p:spPr>
          <a:xfrm>
            <a:off x="5502102" y="1323037"/>
            <a:ext cx="1130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DFT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2B96E5A-841D-65EB-6974-38611B2CF2F1}"/>
              </a:ext>
            </a:extLst>
          </p:cNvPr>
          <p:cNvCxnSpPr/>
          <p:nvPr/>
        </p:nvCxnSpPr>
        <p:spPr>
          <a:xfrm>
            <a:off x="5502102" y="1999524"/>
            <a:ext cx="914400" cy="0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78D4FF6-ABF2-2FE0-5634-24B3C964BA0A}"/>
              </a:ext>
            </a:extLst>
          </p:cNvPr>
          <p:cNvSpPr txBox="1"/>
          <p:nvPr/>
        </p:nvSpPr>
        <p:spPr>
          <a:xfrm>
            <a:off x="5530850" y="4547266"/>
            <a:ext cx="1130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iDFT</a:t>
            </a:r>
            <a:endParaRPr lang="en-US" sz="32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3F08280-42AF-1D3A-E3C7-BC678787B5EB}"/>
              </a:ext>
            </a:extLst>
          </p:cNvPr>
          <p:cNvCxnSpPr>
            <a:cxnSpLocks/>
          </p:cNvCxnSpPr>
          <p:nvPr/>
        </p:nvCxnSpPr>
        <p:spPr>
          <a:xfrm flipH="1">
            <a:off x="5516633" y="5165292"/>
            <a:ext cx="885652" cy="0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6860E48-1D4E-D963-B5DF-BAEE957A3598}"/>
              </a:ext>
            </a:extLst>
          </p:cNvPr>
          <p:cNvSpPr txBox="1"/>
          <p:nvPr/>
        </p:nvSpPr>
        <p:spPr>
          <a:xfrm>
            <a:off x="9402777" y="2690026"/>
            <a:ext cx="26053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High frequency mask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1B93956-ECCD-AC25-F434-0AA449724C45}"/>
              </a:ext>
            </a:extLst>
          </p:cNvPr>
          <p:cNvCxnSpPr>
            <a:cxnSpLocks/>
          </p:cNvCxnSpPr>
          <p:nvPr/>
        </p:nvCxnSpPr>
        <p:spPr>
          <a:xfrm>
            <a:off x="9278851" y="3048315"/>
            <a:ext cx="0" cy="853083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5D131DC-2E88-E349-476A-D86ADAC9AD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08329" y="3415132"/>
            <a:ext cx="6139109" cy="358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068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A6E7D-37C3-DB20-0E11-CF149D760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935" y="148994"/>
            <a:ext cx="10515600" cy="1325563"/>
          </a:xfrm>
        </p:spPr>
        <p:txBody>
          <a:bodyPr/>
          <a:lstStyle/>
          <a:p>
            <a:r>
              <a:rPr lang="en-US" dirty="0"/>
              <a:t>Butterworth</a:t>
            </a:r>
          </a:p>
        </p:txBody>
      </p:sp>
      <p:pic>
        <p:nvPicPr>
          <p:cNvPr id="5" name="Content Placeholder 4" descr="A math equation with numbers and symbols&#10;&#10;Description automatically generated">
            <a:extLst>
              <a:ext uri="{FF2B5EF4-FFF2-40B4-BE49-F238E27FC236}">
                <a16:creationId xmlns:a16="http://schemas.microsoft.com/office/drawing/2014/main" id="{4127DE2C-C7AB-9CF6-5307-C15CCA41E8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650" y="1216124"/>
            <a:ext cx="3835293" cy="1325562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7CB201-61B9-24CB-025A-C8789107C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0255" y="3542060"/>
            <a:ext cx="4699055" cy="27444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45A4D3-2D0B-D6EB-F6E1-BB1B756ED7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9699" y="3608816"/>
            <a:ext cx="4470455" cy="26109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096F6C-9B54-CE9E-EC6C-32D00C77C0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7068" y="0"/>
            <a:ext cx="5563282" cy="32491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F3B4F7E-F824-6BD4-B849-520EA604DD0B}"/>
              </a:ext>
            </a:extLst>
          </p:cNvPr>
          <p:cNvSpPr txBox="1"/>
          <p:nvPr/>
        </p:nvSpPr>
        <p:spPr>
          <a:xfrm>
            <a:off x="3546425" y="2700073"/>
            <a:ext cx="1581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Corner frequency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D2DD2AC-18B5-EFCE-EA2B-15EC29EBFB83}"/>
              </a:ext>
            </a:extLst>
          </p:cNvPr>
          <p:cNvCxnSpPr/>
          <p:nvPr/>
        </p:nvCxnSpPr>
        <p:spPr>
          <a:xfrm flipH="1" flipV="1">
            <a:off x="3546425" y="2294313"/>
            <a:ext cx="403274" cy="405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195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D89E3E2-0606-12A1-7DA4-EB9C342F2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6254" y="2377572"/>
            <a:ext cx="3950198" cy="28607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5819F6-87B5-2DBC-1BC2-756564D54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5618" y="801636"/>
            <a:ext cx="3441799" cy="26246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E2304F2-BBF0-3BBB-253E-94C962D6EB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3944" y="3862265"/>
            <a:ext cx="3453473" cy="250098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8558141-CE55-A43A-81C0-E6FCD5D91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142" y="429475"/>
            <a:ext cx="3714364" cy="268991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33AF4B0-3303-C7EC-C06B-A08E71BF74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4142" y="3673329"/>
            <a:ext cx="3714364" cy="26899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A1F144-F520-FE11-46B9-2D28D815CBAE}"/>
                  </a:ext>
                </a:extLst>
              </p:cNvPr>
              <p:cNvSpPr txBox="1"/>
              <p:nvPr/>
            </p:nvSpPr>
            <p:spPr>
              <a:xfrm>
                <a:off x="3952334" y="423983"/>
                <a:ext cx="2872261" cy="3193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𝑟𝑒𝑎𝑙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𝑖𝑚𝑎𝑔𝑖𝑛𝑎𝑟𝑦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A1F144-F520-FE11-46B9-2D28D815C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334" y="423983"/>
                <a:ext cx="2872261" cy="319318"/>
              </a:xfrm>
              <a:prstGeom prst="rect">
                <a:avLst/>
              </a:prstGeom>
              <a:blipFill>
                <a:blip r:embed="rId6"/>
                <a:stretch>
                  <a:fillRect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6D32D73-F5F2-E2A3-7E80-49F8DFAB3CC9}"/>
                  </a:ext>
                </a:extLst>
              </p:cNvPr>
              <p:cNvSpPr txBox="1"/>
              <p:nvPr/>
            </p:nvSpPr>
            <p:spPr>
              <a:xfrm>
                <a:off x="3996312" y="3557241"/>
                <a:ext cx="2872261" cy="3193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𝑟𝑒𝑎𝑙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strike="sngStrike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trike="sngStrike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trike="sngStrike" smtClean="0">
                                  <a:latin typeface="Cambria Math" panose="02040503050406030204" pitchFamily="18" charset="0"/>
                                </a:rPr>
                                <m:t>𝑖𝑚𝑎𝑔𝑖𝑛𝑎𝑟𝑦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 strike="sngStrike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trike="sngStrik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 strike="sngStrike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strike="sngStrike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6D32D73-F5F2-E2A3-7E80-49F8DFAB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312" y="3557241"/>
                <a:ext cx="2872261" cy="319318"/>
              </a:xfrm>
              <a:prstGeom prst="rect">
                <a:avLst/>
              </a:prstGeom>
              <a:blipFill>
                <a:blip r:embed="rId7"/>
                <a:stretch>
                  <a:fillRect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Arrow 4">
            <a:extLst>
              <a:ext uri="{FF2B5EF4-FFF2-40B4-BE49-F238E27FC236}">
                <a16:creationId xmlns:a16="http://schemas.microsoft.com/office/drawing/2014/main" id="{6D53593C-412C-6113-A06C-3C819E544F1A}"/>
              </a:ext>
            </a:extLst>
          </p:cNvPr>
          <p:cNvSpPr/>
          <p:nvPr/>
        </p:nvSpPr>
        <p:spPr>
          <a:xfrm>
            <a:off x="7285085" y="1532103"/>
            <a:ext cx="368844" cy="48466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B5EE4EA5-F5B5-68CB-69DE-1BEC728A3108}"/>
              </a:ext>
            </a:extLst>
          </p:cNvPr>
          <p:cNvSpPr/>
          <p:nvPr/>
        </p:nvSpPr>
        <p:spPr>
          <a:xfrm>
            <a:off x="7237417" y="4753618"/>
            <a:ext cx="368844" cy="48466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80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6B33F-8AD0-F270-CA50-B38EE5CE7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</a:t>
            </a:r>
            <a:r>
              <a:rPr lang="en-US" dirty="0">
                <a:sym typeface="Wingdings" pitchFamily="2" charset="2"/>
              </a:rPr>
              <a:t> Spatial domain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B4A9FF-1C61-082F-0D96-E3B2349E1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591" y="1533719"/>
            <a:ext cx="1834504" cy="1350613"/>
          </a:xfrm>
          <a:prstGeom prst="rect">
            <a:avLst/>
          </a:prstGeom>
        </p:spPr>
      </p:pic>
      <p:pic>
        <p:nvPicPr>
          <p:cNvPr id="5" name="Picture 4" descr="Several different types of electronics&#10;&#10;Description automatically generated with medium confidence">
            <a:extLst>
              <a:ext uri="{FF2B5EF4-FFF2-40B4-BE49-F238E27FC236}">
                <a16:creationId xmlns:a16="http://schemas.microsoft.com/office/drawing/2014/main" id="{113ACD24-15B0-EE8E-CC4C-C0CA10FA7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54" y="2762647"/>
            <a:ext cx="1382776" cy="11538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F3B680-0B58-34E7-EEEE-A542B0FDB5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1453" y="1526888"/>
            <a:ext cx="1834504" cy="13574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14B4F9-03DE-906B-FE5D-1C870E698C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1188" y="2807734"/>
            <a:ext cx="1834504" cy="1357444"/>
          </a:xfrm>
          <a:prstGeom prst="rect">
            <a:avLst/>
          </a:prstGeom>
        </p:spPr>
      </p:pic>
      <p:pic>
        <p:nvPicPr>
          <p:cNvPr id="16" name="Picture 15" descr="Several different types of electronics&#10;&#10;Description automatically generated with medium confidence">
            <a:extLst>
              <a:ext uri="{FF2B5EF4-FFF2-40B4-BE49-F238E27FC236}">
                <a16:creationId xmlns:a16="http://schemas.microsoft.com/office/drawing/2014/main" id="{470CD907-6D01-C54B-E19B-F705F7433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120" y="5503182"/>
            <a:ext cx="1382776" cy="115381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5598C51-2426-693D-203C-4FB5C51103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4254" y="5548269"/>
            <a:ext cx="1834504" cy="1357444"/>
          </a:xfrm>
          <a:prstGeom prst="rect">
            <a:avLst/>
          </a:prstGeom>
        </p:spPr>
      </p:pic>
      <p:pic>
        <p:nvPicPr>
          <p:cNvPr id="19" name="Picture 2" descr="Sinc Function - an overview | ScienceDirect Topics">
            <a:extLst>
              <a:ext uri="{FF2B5EF4-FFF2-40B4-BE49-F238E27FC236}">
                <a16:creationId xmlns:a16="http://schemas.microsoft.com/office/drawing/2014/main" id="{8B639C4A-9980-0B97-346C-CDF633D8A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197" y="5704187"/>
            <a:ext cx="1538831" cy="115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8C75395B-0924-83C2-EFD0-B4FBA5BBC44D}"/>
              </a:ext>
            </a:extLst>
          </p:cNvPr>
          <p:cNvSpPr/>
          <p:nvPr/>
        </p:nvSpPr>
        <p:spPr>
          <a:xfrm>
            <a:off x="4688375" y="2061556"/>
            <a:ext cx="365760" cy="2992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B9E643C-138A-7EA4-BDC9-BE9D220B8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981" y="4186087"/>
            <a:ext cx="1834504" cy="1350613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A5D82F11-A879-12E2-357B-BF0917E33C5A}"/>
              </a:ext>
            </a:extLst>
          </p:cNvPr>
          <p:cNvSpPr/>
          <p:nvPr/>
        </p:nvSpPr>
        <p:spPr>
          <a:xfrm>
            <a:off x="3674732" y="4711763"/>
            <a:ext cx="365760" cy="2992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01D28A-4776-6F21-BBCE-330B950D0476}"/>
              </a:ext>
            </a:extLst>
          </p:cNvPr>
          <p:cNvSpPr txBox="1"/>
          <p:nvPr/>
        </p:nvSpPr>
        <p:spPr>
          <a:xfrm>
            <a:off x="3064338" y="1690688"/>
            <a:ext cx="14297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1374E7-56D1-9757-B4FD-9D0E23659E81}"/>
              </a:ext>
            </a:extLst>
          </p:cNvPr>
          <p:cNvSpPr txBox="1"/>
          <p:nvPr/>
        </p:nvSpPr>
        <p:spPr>
          <a:xfrm>
            <a:off x="1872055" y="5957927"/>
            <a:ext cx="1429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⊗</a:t>
            </a:r>
            <a:endParaRPr lang="en-US" sz="6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181BEA-237C-09F9-3B07-94A72E144FA2}"/>
              </a:ext>
            </a:extLst>
          </p:cNvPr>
          <p:cNvSpPr txBox="1"/>
          <p:nvPr/>
        </p:nvSpPr>
        <p:spPr>
          <a:xfrm rot="19343048">
            <a:off x="892422" y="2156901"/>
            <a:ext cx="121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DFT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1DE0E2-898D-34B3-6FF6-8DEC75806AE0}"/>
              </a:ext>
            </a:extLst>
          </p:cNvPr>
          <p:cNvSpPr txBox="1"/>
          <p:nvPr/>
        </p:nvSpPr>
        <p:spPr>
          <a:xfrm rot="3084842">
            <a:off x="5446136" y="2299597"/>
            <a:ext cx="121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iDFT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5FF9CE-8F90-E8F3-ED9E-ABA78AC7E10C}"/>
              </a:ext>
            </a:extLst>
          </p:cNvPr>
          <p:cNvSpPr txBox="1"/>
          <p:nvPr/>
        </p:nvSpPr>
        <p:spPr>
          <a:xfrm rot="5400000">
            <a:off x="3528787" y="5684911"/>
            <a:ext cx="121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iDFT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3912EE-D360-5327-FD5D-625526640983}"/>
              </a:ext>
            </a:extLst>
          </p:cNvPr>
          <p:cNvSpPr txBox="1"/>
          <p:nvPr/>
        </p:nvSpPr>
        <p:spPr>
          <a:xfrm>
            <a:off x="7798149" y="1824902"/>
            <a:ext cx="394023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 ideal </a:t>
            </a:r>
            <a:r>
              <a:rPr lang="en-US" sz="2400" u="sng" dirty="0"/>
              <a:t>top-hat function</a:t>
            </a:r>
            <a:r>
              <a:rPr lang="en-US" sz="2400" dirty="0"/>
              <a:t> in the frequency-domain would be a </a:t>
            </a:r>
            <a:r>
              <a:rPr lang="en-US" sz="2400" u="sng" dirty="0" err="1"/>
              <a:t>sinc</a:t>
            </a:r>
            <a:r>
              <a:rPr lang="en-US" sz="2400" u="sng" dirty="0"/>
              <a:t> function</a:t>
            </a:r>
            <a:r>
              <a:rPr lang="en-US" sz="2400" dirty="0"/>
              <a:t> in the spatial domain.</a:t>
            </a:r>
          </a:p>
          <a:p>
            <a:endParaRPr lang="en-US" sz="2400" dirty="0"/>
          </a:p>
          <a:p>
            <a:r>
              <a:rPr lang="en-US" sz="2400" dirty="0"/>
              <a:t>But, the </a:t>
            </a:r>
            <a:r>
              <a:rPr lang="en-US" sz="2400" dirty="0" err="1"/>
              <a:t>sinc</a:t>
            </a:r>
            <a:r>
              <a:rPr lang="en-US" sz="2400" dirty="0"/>
              <a:t> function in the spatial domain would have infinite size.  </a:t>
            </a:r>
          </a:p>
          <a:p>
            <a:endParaRPr lang="en-US" sz="2400" dirty="0"/>
          </a:p>
          <a:p>
            <a:r>
              <a:rPr lang="en-US" sz="2400" dirty="0"/>
              <a:t>Need to truncate the </a:t>
            </a:r>
            <a:r>
              <a:rPr lang="en-US" sz="2400" dirty="0" err="1"/>
              <a:t>sinc</a:t>
            </a:r>
            <a:r>
              <a:rPr lang="en-US" sz="2400" dirty="0"/>
              <a:t> kernel.  Where? </a:t>
            </a:r>
          </a:p>
        </p:txBody>
      </p:sp>
    </p:spTree>
    <p:extLst>
      <p:ext uri="{BB962C8B-B14F-4D97-AF65-F5344CB8AC3E}">
        <p14:creationId xmlns:p14="http://schemas.microsoft.com/office/powerpoint/2010/main" val="3613834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B4A9FF-1C61-082F-0D96-E3B2349E1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591" y="1533719"/>
            <a:ext cx="1834504" cy="1350613"/>
          </a:xfrm>
          <a:prstGeom prst="rect">
            <a:avLst/>
          </a:prstGeom>
        </p:spPr>
      </p:pic>
      <p:pic>
        <p:nvPicPr>
          <p:cNvPr id="5" name="Picture 4" descr="Several different types of electronics&#10;&#10;Description automatically generated with medium confidence">
            <a:extLst>
              <a:ext uri="{FF2B5EF4-FFF2-40B4-BE49-F238E27FC236}">
                <a16:creationId xmlns:a16="http://schemas.microsoft.com/office/drawing/2014/main" id="{113ACD24-15B0-EE8E-CC4C-C0CA10FA7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54" y="2762647"/>
            <a:ext cx="1382776" cy="11538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F3B680-0B58-34E7-EEEE-A542B0FDB5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1453" y="1526888"/>
            <a:ext cx="1834504" cy="13574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14B4F9-03DE-906B-FE5D-1C870E698C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0658" y="2564578"/>
            <a:ext cx="1834504" cy="1357444"/>
          </a:xfrm>
          <a:prstGeom prst="rect">
            <a:avLst/>
          </a:prstGeom>
        </p:spPr>
      </p:pic>
      <p:pic>
        <p:nvPicPr>
          <p:cNvPr id="16" name="Picture 15" descr="Several different types of electronics&#10;&#10;Description automatically generated with medium confidence">
            <a:extLst>
              <a:ext uri="{FF2B5EF4-FFF2-40B4-BE49-F238E27FC236}">
                <a16:creationId xmlns:a16="http://schemas.microsoft.com/office/drawing/2014/main" id="{470CD907-6D01-C54B-E19B-F705F7433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120" y="5503182"/>
            <a:ext cx="1382776" cy="115381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5598C51-2426-693D-203C-4FB5C51103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3220" y="5299551"/>
            <a:ext cx="1834504" cy="1357444"/>
          </a:xfrm>
          <a:prstGeom prst="rect">
            <a:avLst/>
          </a:prstGeom>
        </p:spPr>
      </p:pic>
      <p:pic>
        <p:nvPicPr>
          <p:cNvPr id="19" name="Picture 2" descr="Sinc Function - an overview | ScienceDirect Topics">
            <a:extLst>
              <a:ext uri="{FF2B5EF4-FFF2-40B4-BE49-F238E27FC236}">
                <a16:creationId xmlns:a16="http://schemas.microsoft.com/office/drawing/2014/main" id="{8B639C4A-9980-0B97-346C-CDF633D8A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197" y="5704187"/>
            <a:ext cx="1538831" cy="115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8C75395B-0924-83C2-EFD0-B4FBA5BBC44D}"/>
              </a:ext>
            </a:extLst>
          </p:cNvPr>
          <p:cNvSpPr/>
          <p:nvPr/>
        </p:nvSpPr>
        <p:spPr>
          <a:xfrm>
            <a:off x="4688375" y="2061556"/>
            <a:ext cx="365760" cy="2992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B9E643C-138A-7EA4-BDC9-BE9D220B8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981" y="4186087"/>
            <a:ext cx="1834504" cy="1350613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A5D82F11-A879-12E2-357B-BF0917E33C5A}"/>
              </a:ext>
            </a:extLst>
          </p:cNvPr>
          <p:cNvSpPr/>
          <p:nvPr/>
        </p:nvSpPr>
        <p:spPr>
          <a:xfrm>
            <a:off x="3674732" y="4711763"/>
            <a:ext cx="365760" cy="29925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01D28A-4776-6F21-BBCE-330B950D0476}"/>
              </a:ext>
            </a:extLst>
          </p:cNvPr>
          <p:cNvSpPr txBox="1"/>
          <p:nvPr/>
        </p:nvSpPr>
        <p:spPr>
          <a:xfrm>
            <a:off x="2923991" y="1889608"/>
            <a:ext cx="1429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1374E7-56D1-9757-B4FD-9D0E23659E81}"/>
              </a:ext>
            </a:extLst>
          </p:cNvPr>
          <p:cNvSpPr txBox="1"/>
          <p:nvPr/>
        </p:nvSpPr>
        <p:spPr>
          <a:xfrm>
            <a:off x="1872055" y="5957927"/>
            <a:ext cx="1429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⊗</a:t>
            </a:r>
            <a:endParaRPr lang="en-US" sz="6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181BEA-237C-09F9-3B07-94A72E144FA2}"/>
              </a:ext>
            </a:extLst>
          </p:cNvPr>
          <p:cNvSpPr txBox="1"/>
          <p:nvPr/>
        </p:nvSpPr>
        <p:spPr>
          <a:xfrm rot="19343048">
            <a:off x="892422" y="2156901"/>
            <a:ext cx="121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DFT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1DE0E2-898D-34B3-6FF6-8DEC75806AE0}"/>
              </a:ext>
            </a:extLst>
          </p:cNvPr>
          <p:cNvSpPr txBox="1"/>
          <p:nvPr/>
        </p:nvSpPr>
        <p:spPr>
          <a:xfrm rot="3084842">
            <a:off x="8105606" y="2056441"/>
            <a:ext cx="121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iDFT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5FF9CE-8F90-E8F3-ED9E-ABA78AC7E10C}"/>
              </a:ext>
            </a:extLst>
          </p:cNvPr>
          <p:cNvSpPr txBox="1"/>
          <p:nvPr/>
        </p:nvSpPr>
        <p:spPr>
          <a:xfrm rot="5400000">
            <a:off x="3528787" y="5684911"/>
            <a:ext cx="121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iDFT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26D2F73-3065-F5D9-EC4B-D88392F49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318" y="249215"/>
            <a:ext cx="10515600" cy="1325563"/>
          </a:xfrm>
        </p:spPr>
        <p:txBody>
          <a:bodyPr/>
          <a:lstStyle/>
          <a:p>
            <a:r>
              <a:rPr lang="en-US" dirty="0"/>
              <a:t>Window method for FIR design</a:t>
            </a:r>
          </a:p>
        </p:txBody>
      </p:sp>
      <p:pic>
        <p:nvPicPr>
          <p:cNvPr id="10" name="Picture 4" descr="Hanning in Numpy | Python - GeeksforGeeks">
            <a:extLst>
              <a:ext uri="{FF2B5EF4-FFF2-40B4-BE49-F238E27FC236}">
                <a16:creationId xmlns:a16="http://schemas.microsoft.com/office/drawing/2014/main" id="{9F83B7B4-B3FE-CBCE-E05C-4ADE02020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784" y="5521318"/>
            <a:ext cx="2172109" cy="1336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4209D8C-6CA4-72EE-3692-DA7CEBB3CA77}"/>
              </a:ext>
            </a:extLst>
          </p:cNvPr>
          <p:cNvSpPr txBox="1"/>
          <p:nvPr/>
        </p:nvSpPr>
        <p:spPr>
          <a:xfrm>
            <a:off x="4111857" y="5846686"/>
            <a:ext cx="1429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B3A47C-0DBA-1BF4-D439-528EBF64DDCF}"/>
              </a:ext>
            </a:extLst>
          </p:cNvPr>
          <p:cNvSpPr txBox="1"/>
          <p:nvPr/>
        </p:nvSpPr>
        <p:spPr>
          <a:xfrm>
            <a:off x="2793096" y="5479923"/>
            <a:ext cx="4555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(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209B4B-5050-6109-7043-4296993841F2}"/>
              </a:ext>
            </a:extLst>
          </p:cNvPr>
          <p:cNvSpPr txBox="1"/>
          <p:nvPr/>
        </p:nvSpPr>
        <p:spPr>
          <a:xfrm>
            <a:off x="3723310" y="1568548"/>
            <a:ext cx="4555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(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B24016-9C5F-CDC5-52AF-9C9B33FB5554}"/>
              </a:ext>
            </a:extLst>
          </p:cNvPr>
          <p:cNvSpPr txBox="1"/>
          <p:nvPr/>
        </p:nvSpPr>
        <p:spPr>
          <a:xfrm>
            <a:off x="7145679" y="5473098"/>
            <a:ext cx="4555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)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0DF8BE-EAF2-8662-B240-5124954726A0}"/>
              </a:ext>
            </a:extLst>
          </p:cNvPr>
          <p:cNvSpPr txBox="1"/>
          <p:nvPr/>
        </p:nvSpPr>
        <p:spPr>
          <a:xfrm>
            <a:off x="7862419" y="1461391"/>
            <a:ext cx="4555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)</a:t>
            </a:r>
            <a:endParaRPr lang="en-US" dirty="0"/>
          </a:p>
        </p:txBody>
      </p:sp>
      <p:pic>
        <p:nvPicPr>
          <p:cNvPr id="17" name="Picture 4" descr="Hanning in Numpy | Python - GeeksforGeeks">
            <a:extLst>
              <a:ext uri="{FF2B5EF4-FFF2-40B4-BE49-F238E27FC236}">
                <a16:creationId xmlns:a16="http://schemas.microsoft.com/office/drawing/2014/main" id="{B9A5C424-EE3F-189E-5106-7AA98DFD1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692" y="1575210"/>
            <a:ext cx="2172109" cy="1336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859FC0A-D399-2F3B-B7A4-203AF7E24B45}"/>
              </a:ext>
            </a:extLst>
          </p:cNvPr>
          <p:cNvSpPr txBox="1"/>
          <p:nvPr/>
        </p:nvSpPr>
        <p:spPr>
          <a:xfrm>
            <a:off x="5100129" y="1909807"/>
            <a:ext cx="1429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⊗</a:t>
            </a:r>
            <a:endParaRPr lang="en-US" sz="6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5947EAC-D702-D744-BB54-D01F42D52608}"/>
              </a:ext>
            </a:extLst>
          </p:cNvPr>
          <p:cNvSpPr txBox="1"/>
          <p:nvPr/>
        </p:nvSpPr>
        <p:spPr>
          <a:xfrm>
            <a:off x="5541646" y="5011022"/>
            <a:ext cx="1383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Window Weighting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0736DF-5FCA-35C6-9DEA-54B053CB399A}"/>
              </a:ext>
            </a:extLst>
          </p:cNvPr>
          <p:cNvSpPr txBox="1"/>
          <p:nvPr/>
        </p:nvSpPr>
        <p:spPr>
          <a:xfrm>
            <a:off x="6153625" y="1362861"/>
            <a:ext cx="175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DFT(Window)</a:t>
            </a:r>
          </a:p>
        </p:txBody>
      </p:sp>
    </p:spTree>
    <p:extLst>
      <p:ext uri="{BB962C8B-B14F-4D97-AF65-F5344CB8AC3E}">
        <p14:creationId xmlns:p14="http://schemas.microsoft.com/office/powerpoint/2010/main" val="1315956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428</Words>
  <Application>Microsoft Macintosh PowerPoint</Application>
  <PresentationFormat>Widescreen</PresentationFormat>
  <Paragraphs>120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Aptos Display</vt:lpstr>
      <vt:lpstr>Arial</vt:lpstr>
      <vt:lpstr>Cambria Math</vt:lpstr>
      <vt:lpstr>Wingdings</vt:lpstr>
      <vt:lpstr>Office Theme</vt:lpstr>
      <vt:lpstr>Lecture 5 Frequency and Spatial Domain Filters</vt:lpstr>
      <vt:lpstr>PowerPoint Presentation</vt:lpstr>
      <vt:lpstr>PowerPoint Presentation</vt:lpstr>
      <vt:lpstr>PowerPoint Presentation</vt:lpstr>
      <vt:lpstr>PowerPoint Presentation</vt:lpstr>
      <vt:lpstr>Butterworth</vt:lpstr>
      <vt:lpstr>PowerPoint Presentation</vt:lpstr>
      <vt:lpstr>Frequency  Spatial domain</vt:lpstr>
      <vt:lpstr>Window method for FIR design</vt:lpstr>
      <vt:lpstr>PowerPoint Presentation</vt:lpstr>
      <vt:lpstr>Window method for FIR design</vt:lpstr>
      <vt:lpstr>PowerPoint Presentation</vt:lpstr>
      <vt:lpstr>PowerPoint Presentation</vt:lpstr>
      <vt:lpstr>PowerPoint Presentation</vt:lpstr>
      <vt:lpstr>Window method for FIR design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University of Pittsburgh University of Pittsburgh</dc:creator>
  <cp:lastModifiedBy>University of Pittsburgh University of Pittsburgh</cp:lastModifiedBy>
  <cp:revision>11</cp:revision>
  <dcterms:created xsi:type="dcterms:W3CDTF">2024-07-14T13:25:54Z</dcterms:created>
  <dcterms:modified xsi:type="dcterms:W3CDTF">2024-09-11T08:31:23Z</dcterms:modified>
</cp:coreProperties>
</file>