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1"/>
    <p:restoredTop sz="94709"/>
  </p:normalViewPr>
  <p:slideViewPr>
    <p:cSldViewPr snapToGrid="0">
      <p:cViewPr varScale="1">
        <p:scale>
          <a:sx n="54" d="100"/>
          <a:sy n="54" d="100"/>
        </p:scale>
        <p:origin x="23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2EEA3-3EF6-E911-A8F1-57012733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F23CF5-65C3-2ACD-58C3-234C290E0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D6592-C2E4-F224-3A81-1344E0693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AD9EE-22EA-692A-A659-05ADF0978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24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1919C-473F-0924-68AC-FC78AED2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F442C-B17A-5CB1-B12B-C734F9B7A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90D1C-ED06-3A82-D75E-F0BDDF3C4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1350-F293-9124-9160-E3EA96312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89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34C11-28A4-95D7-2BC8-33923BD48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70011-9ABF-A951-AB39-81F4027EE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88C7F-76A0-B090-D29A-324F3B5B8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D3C70-ECCF-5B16-4DB3-1F72E3D3A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8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FF61A-BBB2-B78A-F231-2A74B9B93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F3ACB-BDB4-C955-BF35-DA5794635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98DDB-6633-BE85-BD79-5F5CB8554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98F1-324B-427C-C9EF-1647C7DE0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1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57F25-2A19-5D62-B13F-9D3D1382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9B23E-31AC-EB27-F18D-132D26B3C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431AD-CCE8-6492-9196-A665337B1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6CE3C-DD21-896C-2A24-453818E17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47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3AA0-9B74-7DEC-F5A9-9B702247E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3D140-19D0-744F-41F8-2D674183F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D2F4C4-0D33-8580-1EC9-5453BBFC0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AA66-7409-CFAB-D9EB-2467A2975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4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88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BDD4E-6021-6B6E-8784-72B357B9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847810-9204-48F3-E2D8-C52B99F65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B60E4-A949-2F3E-AE3C-92A23217E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7272B-6099-2BFB-711E-077D4CA5C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28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6463-4493-7B20-9DA8-5E1300D4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F4CD7-EBE9-46EF-3122-F3DE924F3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19E15-FAD8-D9E0-94FB-808D2FF52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DD2D6-6C58-91CE-536E-D661C1722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DB53-7792-61EA-2613-61425D12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248B1-910C-A071-8A99-B9436A513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033E3-4B27-FEDA-881C-F8CB5D126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C2785-E0A4-7F6B-E9F1-96AF2A778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7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4A909-6F3E-EE87-D29A-E83E7DE9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6D162-30E3-BBC7-F6ED-B83CA2AA0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F16F47-C8FC-8BD7-6CA9-B744408B5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549A6-E051-E833-D914-9E61E8617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D217-C857-56DD-816E-23E446A50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85FA5-915D-73D0-8306-F87047853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85E329-AE39-CA31-2CD4-40E7A2110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AF88C-F540-876B-BBE7-B751EA120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94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364A8-FECD-A81B-35B5-00FD9D37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99A64F-7BB9-AB80-69BB-65DBB8A5D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D89A8-9334-7DD8-4E23-677DF0048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1F12F-5865-FE9D-52FA-6D3C50E79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866C-EEE6-35AD-049A-2B59DE799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F333D9-E487-2D0A-5492-04457D3A1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38B2D-5C6C-9B70-0AA9-E6EA35C1E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A416A-C433-06E9-D59B-7B221B99B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4.x/de/de1/group__video__motion.html#ga818a6d66b725549d3709aa4cfda3f301" TargetMode="External"/><Relationship Id="rId5" Type="http://schemas.openxmlformats.org/officeDocument/2006/relationships/hyperlink" Target="https://docs.opencv.org/4.x/de/de1/group__video__motion.html#gab7986eb7ed75982db12f525b5ca4a54c" TargetMode="Externa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chemeClr val="bg1"/>
                </a:solidFill>
              </a:rPr>
              <a:t>Lecture 8</a:t>
            </a:r>
            <a:br>
              <a:rPr lang="en-US" sz="5600">
                <a:solidFill>
                  <a:schemeClr val="bg1"/>
                </a:solidFill>
              </a:rPr>
            </a:br>
            <a:r>
              <a:rPr lang="en-US" sz="5600">
                <a:solidFill>
                  <a:schemeClr val="bg1"/>
                </a:solidFill>
              </a:rPr>
              <a:t>Image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46832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ECE 1390/2390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6" descr="A group of people in water&#10;&#10;Description automatically generated">
            <a:extLst>
              <a:ext uri="{FF2B5EF4-FFF2-40B4-BE49-F238E27FC236}">
                <a16:creationId xmlns:a16="http://schemas.microsoft.com/office/drawing/2014/main" id="{8090A3F6-4B8D-2CC0-0068-A01BCE366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5024" y="1429488"/>
            <a:ext cx="4383540" cy="32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116F-8ECD-F0C4-7A8E-996E5B141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B2EB-29E2-C977-32A9-4ED53756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5055E-74C1-A9D3-CA16-528C62C8770A}"/>
              </a:ext>
            </a:extLst>
          </p:cNvPr>
          <p:cNvSpPr/>
          <p:nvPr/>
        </p:nvSpPr>
        <p:spPr>
          <a:xfrm>
            <a:off x="967409" y="1563756"/>
            <a:ext cx="6387547" cy="4784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2C27022-0AB9-56EF-167F-925C15443D46}"/>
              </a:ext>
            </a:extLst>
          </p:cNvPr>
          <p:cNvSpPr/>
          <p:nvPr/>
        </p:nvSpPr>
        <p:spPr>
          <a:xfrm>
            <a:off x="1908313" y="2239617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78638C-B3A0-1748-F7C0-403D43B88EB7}"/>
              </a:ext>
            </a:extLst>
          </p:cNvPr>
          <p:cNvSpPr/>
          <p:nvPr/>
        </p:nvSpPr>
        <p:spPr>
          <a:xfrm>
            <a:off x="2329071" y="259742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7D8A8A-D88F-2B92-761C-205BB4638AF3}"/>
              </a:ext>
            </a:extLst>
          </p:cNvPr>
          <p:cNvSpPr/>
          <p:nvPr/>
        </p:nvSpPr>
        <p:spPr>
          <a:xfrm>
            <a:off x="1736034" y="295523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2C8B3F-675D-DBFF-F728-1C5B48B3D53A}"/>
              </a:ext>
            </a:extLst>
          </p:cNvPr>
          <p:cNvSpPr/>
          <p:nvPr/>
        </p:nvSpPr>
        <p:spPr>
          <a:xfrm>
            <a:off x="2209800" y="3071191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F7650C-5D18-6243-E1C6-58E23C3D3DA7}"/>
              </a:ext>
            </a:extLst>
          </p:cNvPr>
          <p:cNvSpPr/>
          <p:nvPr/>
        </p:nvSpPr>
        <p:spPr>
          <a:xfrm>
            <a:off x="3988903" y="2531510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C27EF-C1BB-6061-44F1-4C3780BD904F}"/>
              </a:ext>
            </a:extLst>
          </p:cNvPr>
          <p:cNvSpPr/>
          <p:nvPr/>
        </p:nvSpPr>
        <p:spPr>
          <a:xfrm>
            <a:off x="3223588" y="2558014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E376A2-9BD6-5A6D-442F-28CAA7BED45F}"/>
              </a:ext>
            </a:extLst>
          </p:cNvPr>
          <p:cNvSpPr/>
          <p:nvPr/>
        </p:nvSpPr>
        <p:spPr>
          <a:xfrm>
            <a:off x="4538869" y="493643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3159FB-9453-2208-2EE6-CEA758369795}"/>
              </a:ext>
            </a:extLst>
          </p:cNvPr>
          <p:cNvSpPr/>
          <p:nvPr/>
        </p:nvSpPr>
        <p:spPr>
          <a:xfrm>
            <a:off x="4711147" y="415821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0AA737-58E0-F243-4523-FC6316137AAE}"/>
              </a:ext>
            </a:extLst>
          </p:cNvPr>
          <p:cNvSpPr/>
          <p:nvPr/>
        </p:nvSpPr>
        <p:spPr>
          <a:xfrm>
            <a:off x="4000499" y="426074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F577C-0EA1-4320-D75C-17F14317215F}"/>
              </a:ext>
            </a:extLst>
          </p:cNvPr>
          <p:cNvSpPr/>
          <p:nvPr/>
        </p:nvSpPr>
        <p:spPr>
          <a:xfrm>
            <a:off x="5077238" y="4618898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664FBE-9C4B-5414-D629-2382BD7FA9C2}"/>
              </a:ext>
            </a:extLst>
          </p:cNvPr>
          <p:cNvSpPr/>
          <p:nvPr/>
        </p:nvSpPr>
        <p:spPr>
          <a:xfrm>
            <a:off x="3382614" y="479814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BC6B5B9-9A3A-E01A-9943-1BFD65B49B4A}"/>
              </a:ext>
            </a:extLst>
          </p:cNvPr>
          <p:cNvSpPr/>
          <p:nvPr/>
        </p:nvSpPr>
        <p:spPr>
          <a:xfrm>
            <a:off x="5055704" y="3558899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ED5D35-45C2-743E-EDCC-1315CFAD0023}"/>
              </a:ext>
            </a:extLst>
          </p:cNvPr>
          <p:cNvSpPr/>
          <p:nvPr/>
        </p:nvSpPr>
        <p:spPr>
          <a:xfrm>
            <a:off x="5661162" y="397965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3B3F15-24E3-D7CC-97EC-8E412C27E50A}"/>
              </a:ext>
            </a:extLst>
          </p:cNvPr>
          <p:cNvSpPr/>
          <p:nvPr/>
        </p:nvSpPr>
        <p:spPr>
          <a:xfrm>
            <a:off x="3975651" y="479814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8BB7C0C-B114-6E60-47B7-2C956BF0C7A4}"/>
              </a:ext>
            </a:extLst>
          </p:cNvPr>
          <p:cNvSpPr/>
          <p:nvPr/>
        </p:nvSpPr>
        <p:spPr>
          <a:xfrm>
            <a:off x="1908313" y="3683068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16710EE1-23DB-DE01-D3F5-62D8835198B9}"/>
              </a:ext>
            </a:extLst>
          </p:cNvPr>
          <p:cNvSpPr/>
          <p:nvPr/>
        </p:nvSpPr>
        <p:spPr>
          <a:xfrm>
            <a:off x="2597426" y="3325258"/>
            <a:ext cx="596348" cy="536714"/>
          </a:xfrm>
          <a:prstGeom prst="plus">
            <a:avLst>
              <a:gd name="adj" fmla="val 422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2E60D9E2-A25E-8A2D-3EA4-0112A5F5A9C1}"/>
              </a:ext>
            </a:extLst>
          </p:cNvPr>
          <p:cNvSpPr/>
          <p:nvPr/>
        </p:nvSpPr>
        <p:spPr>
          <a:xfrm>
            <a:off x="5499652" y="3313044"/>
            <a:ext cx="596348" cy="536714"/>
          </a:xfrm>
          <a:prstGeom prst="plus">
            <a:avLst>
              <a:gd name="adj" fmla="val 42284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CE7AC-12F0-AF09-148D-CCB538AB0B25}"/>
              </a:ext>
            </a:extLst>
          </p:cNvPr>
          <p:cNvSpPr txBox="1"/>
          <p:nvPr/>
        </p:nvSpPr>
        <p:spPr>
          <a:xfrm>
            <a:off x="7854813" y="1425110"/>
            <a:ext cx="4016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1. Guess the number of groups</a:t>
            </a:r>
          </a:p>
          <a:p>
            <a:endParaRPr lang="en-US" sz="3200" dirty="0"/>
          </a:p>
          <a:p>
            <a:r>
              <a:rPr lang="en-US" sz="3200" dirty="0"/>
              <a:t>Step 2. Guess the center of the groups</a:t>
            </a:r>
          </a:p>
        </p:txBody>
      </p:sp>
    </p:spTree>
    <p:extLst>
      <p:ext uri="{BB962C8B-B14F-4D97-AF65-F5344CB8AC3E}">
        <p14:creationId xmlns:p14="http://schemas.microsoft.com/office/powerpoint/2010/main" val="302950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C5A46-373E-1191-791D-68FAC9543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5470-B570-3FF4-2EF5-7D7C661B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95FFDE-712C-B801-F4F9-C25BE6AD4FB3}"/>
              </a:ext>
            </a:extLst>
          </p:cNvPr>
          <p:cNvSpPr/>
          <p:nvPr/>
        </p:nvSpPr>
        <p:spPr>
          <a:xfrm>
            <a:off x="967409" y="1563756"/>
            <a:ext cx="6387547" cy="4784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361850-04C7-E755-B157-724537761E75}"/>
              </a:ext>
            </a:extLst>
          </p:cNvPr>
          <p:cNvSpPr/>
          <p:nvPr/>
        </p:nvSpPr>
        <p:spPr>
          <a:xfrm>
            <a:off x="1908313" y="2239617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E84BE2-8645-58C7-9678-51F8DF503426}"/>
              </a:ext>
            </a:extLst>
          </p:cNvPr>
          <p:cNvSpPr/>
          <p:nvPr/>
        </p:nvSpPr>
        <p:spPr>
          <a:xfrm>
            <a:off x="2329071" y="259742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B066CF-5C65-BCDC-7B41-489A1CFBE5AA}"/>
              </a:ext>
            </a:extLst>
          </p:cNvPr>
          <p:cNvSpPr/>
          <p:nvPr/>
        </p:nvSpPr>
        <p:spPr>
          <a:xfrm>
            <a:off x="1736034" y="295523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4B4A1-1883-2C2F-0E31-422CDEF247F2}"/>
              </a:ext>
            </a:extLst>
          </p:cNvPr>
          <p:cNvSpPr/>
          <p:nvPr/>
        </p:nvSpPr>
        <p:spPr>
          <a:xfrm>
            <a:off x="2209800" y="3071191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70082E-EE2A-B509-4230-6F890B39561A}"/>
              </a:ext>
            </a:extLst>
          </p:cNvPr>
          <p:cNvSpPr/>
          <p:nvPr/>
        </p:nvSpPr>
        <p:spPr>
          <a:xfrm>
            <a:off x="3988903" y="2531510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85F7F5-4722-BA7D-EF0B-64EAC4532989}"/>
              </a:ext>
            </a:extLst>
          </p:cNvPr>
          <p:cNvSpPr/>
          <p:nvPr/>
        </p:nvSpPr>
        <p:spPr>
          <a:xfrm>
            <a:off x="3223588" y="2558014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E8D314-1A0E-4112-DC61-C8EDD4745E4B}"/>
              </a:ext>
            </a:extLst>
          </p:cNvPr>
          <p:cNvSpPr/>
          <p:nvPr/>
        </p:nvSpPr>
        <p:spPr>
          <a:xfrm>
            <a:off x="4538869" y="493643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A9090F-1512-3C7C-16B2-B7A3C8B4D6F0}"/>
              </a:ext>
            </a:extLst>
          </p:cNvPr>
          <p:cNvSpPr/>
          <p:nvPr/>
        </p:nvSpPr>
        <p:spPr>
          <a:xfrm>
            <a:off x="4711147" y="415821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7DD2C3-D20C-7A7E-FD81-887DEE8E19B3}"/>
              </a:ext>
            </a:extLst>
          </p:cNvPr>
          <p:cNvSpPr/>
          <p:nvPr/>
        </p:nvSpPr>
        <p:spPr>
          <a:xfrm>
            <a:off x="4000499" y="426074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4C3587-DD01-19B0-3BC3-CADCFF076D74}"/>
              </a:ext>
            </a:extLst>
          </p:cNvPr>
          <p:cNvSpPr/>
          <p:nvPr/>
        </p:nvSpPr>
        <p:spPr>
          <a:xfrm>
            <a:off x="5077238" y="4618898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ACC064-44DA-B94C-C2F6-BC92C7F82C63}"/>
              </a:ext>
            </a:extLst>
          </p:cNvPr>
          <p:cNvSpPr/>
          <p:nvPr/>
        </p:nvSpPr>
        <p:spPr>
          <a:xfrm>
            <a:off x="3382614" y="479814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49E31C-1F87-174C-576F-E2FB9E062D9C}"/>
              </a:ext>
            </a:extLst>
          </p:cNvPr>
          <p:cNvSpPr/>
          <p:nvPr/>
        </p:nvSpPr>
        <p:spPr>
          <a:xfrm>
            <a:off x="5055704" y="3558899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2AEE7D-D802-6336-5D5F-B90BB37124EF}"/>
              </a:ext>
            </a:extLst>
          </p:cNvPr>
          <p:cNvSpPr/>
          <p:nvPr/>
        </p:nvSpPr>
        <p:spPr>
          <a:xfrm>
            <a:off x="5661162" y="397965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8CEDB4-89C6-01BE-0DB6-3290B3ACF237}"/>
              </a:ext>
            </a:extLst>
          </p:cNvPr>
          <p:cNvSpPr/>
          <p:nvPr/>
        </p:nvSpPr>
        <p:spPr>
          <a:xfrm>
            <a:off x="3975651" y="479814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07A3A24-BA51-D02F-2823-0D6B764046F2}"/>
              </a:ext>
            </a:extLst>
          </p:cNvPr>
          <p:cNvSpPr/>
          <p:nvPr/>
        </p:nvSpPr>
        <p:spPr>
          <a:xfrm>
            <a:off x="1908313" y="3683068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9098F19C-74E8-D917-11D7-2FBB9FCE380F}"/>
              </a:ext>
            </a:extLst>
          </p:cNvPr>
          <p:cNvSpPr/>
          <p:nvPr/>
        </p:nvSpPr>
        <p:spPr>
          <a:xfrm>
            <a:off x="2597426" y="3325258"/>
            <a:ext cx="596348" cy="536714"/>
          </a:xfrm>
          <a:prstGeom prst="plus">
            <a:avLst>
              <a:gd name="adj" fmla="val 422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B90274C-E708-30C0-45EF-AF0C91BA7B38}"/>
              </a:ext>
            </a:extLst>
          </p:cNvPr>
          <p:cNvSpPr/>
          <p:nvPr/>
        </p:nvSpPr>
        <p:spPr>
          <a:xfrm>
            <a:off x="5499652" y="3313044"/>
            <a:ext cx="596348" cy="536714"/>
          </a:xfrm>
          <a:prstGeom prst="plus">
            <a:avLst>
              <a:gd name="adj" fmla="val 42284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D23DEA-F76E-3D18-D415-4437E981FE37}"/>
              </a:ext>
            </a:extLst>
          </p:cNvPr>
          <p:cNvCxnSpPr>
            <a:cxnSpLocks/>
            <a:endCxn id="24" idx="6"/>
          </p:cNvCxnSpPr>
          <p:nvPr/>
        </p:nvCxnSpPr>
        <p:spPr>
          <a:xfrm flipH="1">
            <a:off x="2252870" y="3630668"/>
            <a:ext cx="642730" cy="23130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133181-D718-1463-088C-A2414EABDB4E}"/>
              </a:ext>
            </a:extLst>
          </p:cNvPr>
          <p:cNvCxnSpPr>
            <a:cxnSpLocks/>
            <a:endCxn id="24" idx="5"/>
          </p:cNvCxnSpPr>
          <p:nvPr/>
        </p:nvCxnSpPr>
        <p:spPr>
          <a:xfrm flipH="1">
            <a:off x="2202411" y="3593615"/>
            <a:ext cx="3560660" cy="394862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DD14CFA-AF4F-3FCB-82C3-DE352FEA7946}"/>
              </a:ext>
            </a:extLst>
          </p:cNvPr>
          <p:cNvSpPr txBox="1"/>
          <p:nvPr/>
        </p:nvSpPr>
        <p:spPr>
          <a:xfrm>
            <a:off x="7854813" y="1425110"/>
            <a:ext cx="40162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3. Calculate the distance from each sample to the center of each group</a:t>
            </a:r>
          </a:p>
        </p:txBody>
      </p:sp>
    </p:spTree>
    <p:extLst>
      <p:ext uri="{BB962C8B-B14F-4D97-AF65-F5344CB8AC3E}">
        <p14:creationId xmlns:p14="http://schemas.microsoft.com/office/powerpoint/2010/main" val="93670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88102-B9E8-37B1-76A5-4F43B0A1A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AB5C-FA18-498E-69BC-AD01CAC3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D08ED-B11D-D528-86BC-BE07B973BDBB}"/>
              </a:ext>
            </a:extLst>
          </p:cNvPr>
          <p:cNvSpPr/>
          <p:nvPr/>
        </p:nvSpPr>
        <p:spPr>
          <a:xfrm>
            <a:off x="967409" y="1563756"/>
            <a:ext cx="6387547" cy="4784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61C9C1-53DE-1B9C-1ED9-07845584AD44}"/>
              </a:ext>
            </a:extLst>
          </p:cNvPr>
          <p:cNvSpPr/>
          <p:nvPr/>
        </p:nvSpPr>
        <p:spPr>
          <a:xfrm>
            <a:off x="1908313" y="2239617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B63CC-1310-B1D4-5C03-9386F5895C85}"/>
              </a:ext>
            </a:extLst>
          </p:cNvPr>
          <p:cNvSpPr/>
          <p:nvPr/>
        </p:nvSpPr>
        <p:spPr>
          <a:xfrm>
            <a:off x="2329071" y="2597426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A2C3E8-066E-B98A-EA74-FE81B8C04381}"/>
              </a:ext>
            </a:extLst>
          </p:cNvPr>
          <p:cNvSpPr/>
          <p:nvPr/>
        </p:nvSpPr>
        <p:spPr>
          <a:xfrm>
            <a:off x="1736034" y="2955235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4B2879A-BCBC-E014-1049-6CADE29A6BEE}"/>
              </a:ext>
            </a:extLst>
          </p:cNvPr>
          <p:cNvSpPr/>
          <p:nvPr/>
        </p:nvSpPr>
        <p:spPr>
          <a:xfrm>
            <a:off x="2209800" y="3071191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60611F-FB83-6319-E0BC-86E3EB9C8872}"/>
              </a:ext>
            </a:extLst>
          </p:cNvPr>
          <p:cNvSpPr/>
          <p:nvPr/>
        </p:nvSpPr>
        <p:spPr>
          <a:xfrm>
            <a:off x="3988903" y="2531510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26D848-6B51-3ACA-1EDF-8EDC85B0F25E}"/>
              </a:ext>
            </a:extLst>
          </p:cNvPr>
          <p:cNvSpPr/>
          <p:nvPr/>
        </p:nvSpPr>
        <p:spPr>
          <a:xfrm>
            <a:off x="3223588" y="2558014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EF1A7F-2D04-5B11-0639-0105A9CC61FD}"/>
              </a:ext>
            </a:extLst>
          </p:cNvPr>
          <p:cNvSpPr/>
          <p:nvPr/>
        </p:nvSpPr>
        <p:spPr>
          <a:xfrm>
            <a:off x="4538869" y="493643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441869-9EEF-709F-19A0-DD57EAFF53F4}"/>
              </a:ext>
            </a:extLst>
          </p:cNvPr>
          <p:cNvSpPr/>
          <p:nvPr/>
        </p:nvSpPr>
        <p:spPr>
          <a:xfrm>
            <a:off x="4711147" y="415821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C4BC67-E3CC-08B2-C256-4AFA5274B3A9}"/>
              </a:ext>
            </a:extLst>
          </p:cNvPr>
          <p:cNvSpPr/>
          <p:nvPr/>
        </p:nvSpPr>
        <p:spPr>
          <a:xfrm>
            <a:off x="4000499" y="426074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E38BFE-51E2-8E63-D71B-55FB7A453490}"/>
              </a:ext>
            </a:extLst>
          </p:cNvPr>
          <p:cNvSpPr/>
          <p:nvPr/>
        </p:nvSpPr>
        <p:spPr>
          <a:xfrm>
            <a:off x="5077238" y="4618898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5DAC8-4151-5071-9A1D-F0AC600D9B85}"/>
              </a:ext>
            </a:extLst>
          </p:cNvPr>
          <p:cNvSpPr/>
          <p:nvPr/>
        </p:nvSpPr>
        <p:spPr>
          <a:xfrm>
            <a:off x="3382614" y="4798146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A3AE56-3D13-C987-FAF2-1954FA185EA6}"/>
              </a:ext>
            </a:extLst>
          </p:cNvPr>
          <p:cNvSpPr/>
          <p:nvPr/>
        </p:nvSpPr>
        <p:spPr>
          <a:xfrm>
            <a:off x="5055704" y="3558899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39519-FBF0-C758-1EF9-83EDEDB5BDA7}"/>
              </a:ext>
            </a:extLst>
          </p:cNvPr>
          <p:cNvSpPr/>
          <p:nvPr/>
        </p:nvSpPr>
        <p:spPr>
          <a:xfrm>
            <a:off x="5661162" y="397965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A0CB58-9102-C604-1774-038E3836D8FE}"/>
              </a:ext>
            </a:extLst>
          </p:cNvPr>
          <p:cNvSpPr/>
          <p:nvPr/>
        </p:nvSpPr>
        <p:spPr>
          <a:xfrm>
            <a:off x="3975651" y="4798146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D27C4B6-EF5D-4CA1-2318-E14F7FE0E7A3}"/>
              </a:ext>
            </a:extLst>
          </p:cNvPr>
          <p:cNvSpPr/>
          <p:nvPr/>
        </p:nvSpPr>
        <p:spPr>
          <a:xfrm>
            <a:off x="1908313" y="3683068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442DA7FB-4DD5-3F3F-D02C-074005B1D9FB}"/>
              </a:ext>
            </a:extLst>
          </p:cNvPr>
          <p:cNvSpPr/>
          <p:nvPr/>
        </p:nvSpPr>
        <p:spPr>
          <a:xfrm>
            <a:off x="2597426" y="3325258"/>
            <a:ext cx="596348" cy="536714"/>
          </a:xfrm>
          <a:prstGeom prst="plus">
            <a:avLst>
              <a:gd name="adj" fmla="val 422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8F4CA822-5DD2-8934-6AEA-160B6D0B86D7}"/>
              </a:ext>
            </a:extLst>
          </p:cNvPr>
          <p:cNvSpPr/>
          <p:nvPr/>
        </p:nvSpPr>
        <p:spPr>
          <a:xfrm>
            <a:off x="5499652" y="3313044"/>
            <a:ext cx="596348" cy="536714"/>
          </a:xfrm>
          <a:prstGeom prst="plus">
            <a:avLst>
              <a:gd name="adj" fmla="val 42284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F31C8-E07C-B33A-C462-C1CC960DA117}"/>
              </a:ext>
            </a:extLst>
          </p:cNvPr>
          <p:cNvSpPr txBox="1"/>
          <p:nvPr/>
        </p:nvSpPr>
        <p:spPr>
          <a:xfrm>
            <a:off x="7854813" y="1425110"/>
            <a:ext cx="40162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4. Assign sample to closest group</a:t>
            </a:r>
          </a:p>
        </p:txBody>
      </p:sp>
    </p:spTree>
    <p:extLst>
      <p:ext uri="{BB962C8B-B14F-4D97-AF65-F5344CB8AC3E}">
        <p14:creationId xmlns:p14="http://schemas.microsoft.com/office/powerpoint/2010/main" val="261872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64DE-AB1D-F503-AD70-BFCD99A06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5FC9-C4BD-35B6-9A93-0CA7EC3E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3C7F1-559C-1C57-CE12-1AE8EA817587}"/>
              </a:ext>
            </a:extLst>
          </p:cNvPr>
          <p:cNvSpPr/>
          <p:nvPr/>
        </p:nvSpPr>
        <p:spPr>
          <a:xfrm>
            <a:off x="967409" y="1563756"/>
            <a:ext cx="6387547" cy="4784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FC4516-47E0-7107-C816-EA8761BEE7E0}"/>
              </a:ext>
            </a:extLst>
          </p:cNvPr>
          <p:cNvSpPr/>
          <p:nvPr/>
        </p:nvSpPr>
        <p:spPr>
          <a:xfrm>
            <a:off x="1908313" y="2239617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07235C-E6AF-6423-8FDA-A368837BC577}"/>
              </a:ext>
            </a:extLst>
          </p:cNvPr>
          <p:cNvSpPr/>
          <p:nvPr/>
        </p:nvSpPr>
        <p:spPr>
          <a:xfrm>
            <a:off x="2329071" y="2597426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80497C-3A73-9196-19E1-8D95415313BE}"/>
              </a:ext>
            </a:extLst>
          </p:cNvPr>
          <p:cNvSpPr/>
          <p:nvPr/>
        </p:nvSpPr>
        <p:spPr>
          <a:xfrm>
            <a:off x="1736034" y="2955235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5C4F5E-3602-7CED-4039-84167885F7FE}"/>
              </a:ext>
            </a:extLst>
          </p:cNvPr>
          <p:cNvSpPr/>
          <p:nvPr/>
        </p:nvSpPr>
        <p:spPr>
          <a:xfrm>
            <a:off x="2209800" y="3071191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CFF75E-B414-44F2-5B02-A26DF4754310}"/>
              </a:ext>
            </a:extLst>
          </p:cNvPr>
          <p:cNvSpPr/>
          <p:nvPr/>
        </p:nvSpPr>
        <p:spPr>
          <a:xfrm>
            <a:off x="3988903" y="2531510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AC0FFA2-6CE8-5326-A515-2489F7CB8E3C}"/>
              </a:ext>
            </a:extLst>
          </p:cNvPr>
          <p:cNvSpPr/>
          <p:nvPr/>
        </p:nvSpPr>
        <p:spPr>
          <a:xfrm>
            <a:off x="3223588" y="2558014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F3D71F-9717-EA1C-DF46-51DF613C8CD1}"/>
              </a:ext>
            </a:extLst>
          </p:cNvPr>
          <p:cNvSpPr/>
          <p:nvPr/>
        </p:nvSpPr>
        <p:spPr>
          <a:xfrm>
            <a:off x="4538869" y="493643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EF53B4-9411-C044-0E06-EF02A4966BEC}"/>
              </a:ext>
            </a:extLst>
          </p:cNvPr>
          <p:cNvSpPr/>
          <p:nvPr/>
        </p:nvSpPr>
        <p:spPr>
          <a:xfrm>
            <a:off x="4711147" y="415821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BEF86E-D36E-0F83-E622-EF455AA10A73}"/>
              </a:ext>
            </a:extLst>
          </p:cNvPr>
          <p:cNvSpPr/>
          <p:nvPr/>
        </p:nvSpPr>
        <p:spPr>
          <a:xfrm>
            <a:off x="4000499" y="426074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BFAC73B-9602-B0D4-E7B4-2401EB7D38D9}"/>
              </a:ext>
            </a:extLst>
          </p:cNvPr>
          <p:cNvSpPr/>
          <p:nvPr/>
        </p:nvSpPr>
        <p:spPr>
          <a:xfrm>
            <a:off x="5077238" y="4618898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668E3-B811-94D2-9E4D-89E5BDEE0C0C}"/>
              </a:ext>
            </a:extLst>
          </p:cNvPr>
          <p:cNvSpPr/>
          <p:nvPr/>
        </p:nvSpPr>
        <p:spPr>
          <a:xfrm>
            <a:off x="3382614" y="4798146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87EE50-E330-7E89-20E7-1984A2204910}"/>
              </a:ext>
            </a:extLst>
          </p:cNvPr>
          <p:cNvSpPr/>
          <p:nvPr/>
        </p:nvSpPr>
        <p:spPr>
          <a:xfrm>
            <a:off x="5055704" y="3558899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C8878A-BE8A-9156-0905-F3637EFDE72D}"/>
              </a:ext>
            </a:extLst>
          </p:cNvPr>
          <p:cNvSpPr/>
          <p:nvPr/>
        </p:nvSpPr>
        <p:spPr>
          <a:xfrm>
            <a:off x="5661162" y="397965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6B7CDCB-1AED-7372-639F-342EC3C10D44}"/>
              </a:ext>
            </a:extLst>
          </p:cNvPr>
          <p:cNvSpPr/>
          <p:nvPr/>
        </p:nvSpPr>
        <p:spPr>
          <a:xfrm>
            <a:off x="3975651" y="4798146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F389C3F-3A2C-7E68-9437-5529C11349FD}"/>
              </a:ext>
            </a:extLst>
          </p:cNvPr>
          <p:cNvSpPr/>
          <p:nvPr/>
        </p:nvSpPr>
        <p:spPr>
          <a:xfrm>
            <a:off x="1908313" y="3683068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000F65C5-57B7-DBA6-996E-0CAC71815E10}"/>
              </a:ext>
            </a:extLst>
          </p:cNvPr>
          <p:cNvSpPr/>
          <p:nvPr/>
        </p:nvSpPr>
        <p:spPr>
          <a:xfrm>
            <a:off x="2118687" y="2814602"/>
            <a:ext cx="596348" cy="536714"/>
          </a:xfrm>
          <a:prstGeom prst="plus">
            <a:avLst>
              <a:gd name="adj" fmla="val 422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9A944E15-5748-C164-D6F3-2CCD4D643743}"/>
              </a:ext>
            </a:extLst>
          </p:cNvPr>
          <p:cNvSpPr/>
          <p:nvPr/>
        </p:nvSpPr>
        <p:spPr>
          <a:xfrm>
            <a:off x="4448587" y="3986281"/>
            <a:ext cx="596348" cy="536714"/>
          </a:xfrm>
          <a:prstGeom prst="plus">
            <a:avLst>
              <a:gd name="adj" fmla="val 42284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6C2EA7-88D5-1D9C-16FE-33D75616E560}"/>
              </a:ext>
            </a:extLst>
          </p:cNvPr>
          <p:cNvSpPr txBox="1"/>
          <p:nvPr/>
        </p:nvSpPr>
        <p:spPr>
          <a:xfrm>
            <a:off x="7775714" y="2849668"/>
            <a:ext cx="4016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6. Update the center of the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07206-4336-55C6-DB17-798336F538D0}"/>
              </a:ext>
            </a:extLst>
          </p:cNvPr>
          <p:cNvSpPr txBox="1"/>
          <p:nvPr/>
        </p:nvSpPr>
        <p:spPr>
          <a:xfrm>
            <a:off x="7775714" y="1066839"/>
            <a:ext cx="4016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[Step 5. Remove low membership groups]</a:t>
            </a:r>
          </a:p>
        </p:txBody>
      </p:sp>
    </p:spTree>
    <p:extLst>
      <p:ext uri="{BB962C8B-B14F-4D97-AF65-F5344CB8AC3E}">
        <p14:creationId xmlns:p14="http://schemas.microsoft.com/office/powerpoint/2010/main" val="3405814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F78A8-772C-91A2-F7FB-9A93C70C2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6632-16CF-03E6-DC96-1A8680B7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CE101C-9686-B391-F890-F1C7AF6231F0}"/>
              </a:ext>
            </a:extLst>
          </p:cNvPr>
          <p:cNvSpPr/>
          <p:nvPr/>
        </p:nvSpPr>
        <p:spPr>
          <a:xfrm>
            <a:off x="967409" y="1563756"/>
            <a:ext cx="6387547" cy="4784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CD6C8B-7EBE-4460-7259-22ED83ABCB29}"/>
              </a:ext>
            </a:extLst>
          </p:cNvPr>
          <p:cNvSpPr/>
          <p:nvPr/>
        </p:nvSpPr>
        <p:spPr>
          <a:xfrm>
            <a:off x="1908313" y="2239617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764B4D-FB58-6CB2-45BB-E95105E1BEA8}"/>
              </a:ext>
            </a:extLst>
          </p:cNvPr>
          <p:cNvSpPr/>
          <p:nvPr/>
        </p:nvSpPr>
        <p:spPr>
          <a:xfrm>
            <a:off x="2329071" y="2597426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8E10A-257E-FAA6-F83A-47F24A96B73C}"/>
              </a:ext>
            </a:extLst>
          </p:cNvPr>
          <p:cNvSpPr/>
          <p:nvPr/>
        </p:nvSpPr>
        <p:spPr>
          <a:xfrm>
            <a:off x="1736034" y="2955235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9B7C1B-5D34-F86F-FD47-557219453768}"/>
              </a:ext>
            </a:extLst>
          </p:cNvPr>
          <p:cNvSpPr/>
          <p:nvPr/>
        </p:nvSpPr>
        <p:spPr>
          <a:xfrm>
            <a:off x="2209800" y="3071191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EB662F-9675-7B58-33C0-D5B75F205E79}"/>
              </a:ext>
            </a:extLst>
          </p:cNvPr>
          <p:cNvSpPr/>
          <p:nvPr/>
        </p:nvSpPr>
        <p:spPr>
          <a:xfrm>
            <a:off x="3988903" y="2531510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36C57A-E27A-2BFE-E916-69177E058089}"/>
              </a:ext>
            </a:extLst>
          </p:cNvPr>
          <p:cNvSpPr/>
          <p:nvPr/>
        </p:nvSpPr>
        <p:spPr>
          <a:xfrm>
            <a:off x="3223588" y="2558014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19EC2D-DB7F-DF1B-0454-0BDC2E6CF565}"/>
              </a:ext>
            </a:extLst>
          </p:cNvPr>
          <p:cNvSpPr/>
          <p:nvPr/>
        </p:nvSpPr>
        <p:spPr>
          <a:xfrm>
            <a:off x="4538869" y="493643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E0CF1-273C-2146-707A-B322427A8E8B}"/>
              </a:ext>
            </a:extLst>
          </p:cNvPr>
          <p:cNvSpPr/>
          <p:nvPr/>
        </p:nvSpPr>
        <p:spPr>
          <a:xfrm>
            <a:off x="4711147" y="415821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A8EBABE-779A-25D2-1D0F-31F82EAC4B7B}"/>
              </a:ext>
            </a:extLst>
          </p:cNvPr>
          <p:cNvSpPr/>
          <p:nvPr/>
        </p:nvSpPr>
        <p:spPr>
          <a:xfrm>
            <a:off x="4000499" y="426074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D2F3FD5-4C46-3928-C56A-589ED7256DCB}"/>
              </a:ext>
            </a:extLst>
          </p:cNvPr>
          <p:cNvSpPr/>
          <p:nvPr/>
        </p:nvSpPr>
        <p:spPr>
          <a:xfrm>
            <a:off x="5077238" y="4618898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FEA277-DFC4-62F9-1822-43EB4FE83C8C}"/>
              </a:ext>
            </a:extLst>
          </p:cNvPr>
          <p:cNvSpPr/>
          <p:nvPr/>
        </p:nvSpPr>
        <p:spPr>
          <a:xfrm>
            <a:off x="3382614" y="4798146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D8CF0B-E1DA-9F38-BE9A-6DDD44C968ED}"/>
              </a:ext>
            </a:extLst>
          </p:cNvPr>
          <p:cNvSpPr/>
          <p:nvPr/>
        </p:nvSpPr>
        <p:spPr>
          <a:xfrm>
            <a:off x="5055704" y="3558899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04E6B67-49D7-1BE4-6D55-CB226512C2AE}"/>
              </a:ext>
            </a:extLst>
          </p:cNvPr>
          <p:cNvSpPr/>
          <p:nvPr/>
        </p:nvSpPr>
        <p:spPr>
          <a:xfrm>
            <a:off x="5661162" y="3979655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282081-0EFD-D879-77B0-B22E24587D9F}"/>
              </a:ext>
            </a:extLst>
          </p:cNvPr>
          <p:cNvSpPr/>
          <p:nvPr/>
        </p:nvSpPr>
        <p:spPr>
          <a:xfrm>
            <a:off x="3975651" y="4798146"/>
            <a:ext cx="344557" cy="3578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865120-F040-7305-2AB3-8B5EDDA7394B}"/>
              </a:ext>
            </a:extLst>
          </p:cNvPr>
          <p:cNvSpPr/>
          <p:nvPr/>
        </p:nvSpPr>
        <p:spPr>
          <a:xfrm>
            <a:off x="1908313" y="3683068"/>
            <a:ext cx="344557" cy="357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16006242-82E1-11F8-AD79-6B22090EB1BB}"/>
              </a:ext>
            </a:extLst>
          </p:cNvPr>
          <p:cNvSpPr/>
          <p:nvPr/>
        </p:nvSpPr>
        <p:spPr>
          <a:xfrm>
            <a:off x="2118687" y="2814602"/>
            <a:ext cx="596348" cy="536714"/>
          </a:xfrm>
          <a:prstGeom prst="plus">
            <a:avLst>
              <a:gd name="adj" fmla="val 422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FFD52388-06F5-82F3-0231-6E077CFCEB72}"/>
              </a:ext>
            </a:extLst>
          </p:cNvPr>
          <p:cNvSpPr/>
          <p:nvPr/>
        </p:nvSpPr>
        <p:spPr>
          <a:xfrm>
            <a:off x="4448587" y="3986281"/>
            <a:ext cx="596348" cy="536714"/>
          </a:xfrm>
          <a:prstGeom prst="plus">
            <a:avLst>
              <a:gd name="adj" fmla="val 42284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C66E1-88BC-2402-B77F-9E75CFD6D0E4}"/>
              </a:ext>
            </a:extLst>
          </p:cNvPr>
          <p:cNvSpPr txBox="1"/>
          <p:nvPr/>
        </p:nvSpPr>
        <p:spPr>
          <a:xfrm>
            <a:off x="7815470" y="1539575"/>
            <a:ext cx="4016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 [3-6]</a:t>
            </a:r>
          </a:p>
        </p:txBody>
      </p:sp>
    </p:spTree>
    <p:extLst>
      <p:ext uri="{BB962C8B-B14F-4D97-AF65-F5344CB8AC3E}">
        <p14:creationId xmlns:p14="http://schemas.microsoft.com/office/powerpoint/2010/main" val="286522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E68AC-B945-28F4-C4EE-F0BAD5E4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B9D-3A4A-DFD8-BC52-52A68247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79421-E2DF-C410-3B42-20E2AA05C217}"/>
              </a:ext>
            </a:extLst>
          </p:cNvPr>
          <p:cNvSpPr txBox="1"/>
          <p:nvPr/>
        </p:nvSpPr>
        <p:spPr>
          <a:xfrm>
            <a:off x="1311965" y="1690688"/>
            <a:ext cx="2124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[ R, G, B]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E7E93-73E5-2CAD-B220-B2DDACCE951D}"/>
              </a:ext>
            </a:extLst>
          </p:cNvPr>
          <p:cNvSpPr txBox="1"/>
          <p:nvPr/>
        </p:nvSpPr>
        <p:spPr>
          <a:xfrm>
            <a:off x="1311965" y="3689316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[ R,G,B, 𝜶*</a:t>
            </a:r>
            <a:r>
              <a:rPr lang="en-US" sz="2800" dirty="0" err="1"/>
              <a:t>i</a:t>
            </a:r>
            <a:r>
              <a:rPr lang="en-US" sz="2800" dirty="0"/>
              <a:t>, 𝜶* j 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7AAEF-DFD0-A7EF-3C8D-5B9305641DB1}"/>
              </a:ext>
            </a:extLst>
          </p:cNvPr>
          <p:cNvSpPr txBox="1"/>
          <p:nvPr/>
        </p:nvSpPr>
        <p:spPr>
          <a:xfrm>
            <a:off x="1311965" y="2690002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= [ </a:t>
            </a:r>
            <a:r>
              <a:rPr lang="en-US" sz="2800" dirty="0" err="1"/>
              <a:t>i</a:t>
            </a:r>
            <a:r>
              <a:rPr lang="en-US" sz="2800" dirty="0"/>
              <a:t>, j]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33064-D464-CC1A-6AA9-9E390DE97BB2}"/>
              </a:ext>
            </a:extLst>
          </p:cNvPr>
          <p:cNvSpPr txBox="1"/>
          <p:nvPr/>
        </p:nvSpPr>
        <p:spPr>
          <a:xfrm>
            <a:off x="4134679" y="1752243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Color only segmentation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94E7F-A3EE-ED8D-409D-07F864F26AF4}"/>
              </a:ext>
            </a:extLst>
          </p:cNvPr>
          <p:cNvSpPr txBox="1"/>
          <p:nvPr/>
        </p:nvSpPr>
        <p:spPr>
          <a:xfrm>
            <a:off x="4134679" y="2782879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Position only segmentation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71BE67-785F-7E0C-1298-6136F398593E}"/>
              </a:ext>
            </a:extLst>
          </p:cNvPr>
          <p:cNvSpPr txBox="1"/>
          <p:nvPr/>
        </p:nvSpPr>
        <p:spPr>
          <a:xfrm>
            <a:off x="4978359" y="3758580"/>
            <a:ext cx="490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Position &amp; Color segmentation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4172C-4737-D60D-F450-A030513754B5}"/>
              </a:ext>
            </a:extLst>
          </p:cNvPr>
          <p:cNvSpPr txBox="1"/>
          <p:nvPr/>
        </p:nvSpPr>
        <p:spPr>
          <a:xfrm>
            <a:off x="5827644" y="4547965"/>
            <a:ext cx="61026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𝜶 </a:t>
            </a:r>
            <a:r>
              <a:rPr lang="en-US" sz="1800" dirty="0">
                <a:sym typeface="Wingdings" pitchFamily="2" charset="2"/>
              </a:rPr>
              <a:t> Large favors position</a:t>
            </a:r>
          </a:p>
          <a:p>
            <a:endParaRPr lang="en-US" dirty="0"/>
          </a:p>
          <a:p>
            <a:r>
              <a:rPr lang="en-US" sz="1800" dirty="0"/>
              <a:t>𝜶 </a:t>
            </a:r>
            <a:r>
              <a:rPr lang="en-US" sz="1800" dirty="0">
                <a:sym typeface="Wingdings" pitchFamily="2" charset="2"/>
              </a:rPr>
              <a:t> small favors color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02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6EC7C-217A-0A84-AF03-B924C9B8F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91F4-A358-8532-9A1B-A3673EA9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31C84-A30C-F32A-C806-AD46023BF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8" y="1690688"/>
            <a:ext cx="1137382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6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EAF3-9BDC-6316-F6E7-B39B6706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92" y="274658"/>
            <a:ext cx="10515600" cy="1325563"/>
          </a:xfrm>
        </p:spPr>
        <p:txBody>
          <a:bodyPr/>
          <a:lstStyle/>
          <a:p>
            <a:r>
              <a:rPr lang="en-US" dirty="0"/>
              <a:t>OpenCV </a:t>
            </a:r>
            <a:br>
              <a:rPr lang="en-US" dirty="0"/>
            </a:br>
            <a:r>
              <a:rPr lang="en-US" dirty="0"/>
              <a:t>Background Subtractor</a:t>
            </a:r>
          </a:p>
        </p:txBody>
      </p:sp>
      <p:pic>
        <p:nvPicPr>
          <p:cNvPr id="4" name="Picture 8" descr="A group of people walking on a rope&#10;&#10;Description automatically generated">
            <a:extLst>
              <a:ext uri="{FF2B5EF4-FFF2-40B4-BE49-F238E27FC236}">
                <a16:creationId xmlns:a16="http://schemas.microsoft.com/office/drawing/2014/main" id="{0A82AFFF-58B7-8F98-D65E-D5FE6B80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9193" y="3119301"/>
            <a:ext cx="3797536" cy="2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 group of people in water&#10;&#10;Description automatically generated">
            <a:extLst>
              <a:ext uri="{FF2B5EF4-FFF2-40B4-BE49-F238E27FC236}">
                <a16:creationId xmlns:a16="http://schemas.microsoft.com/office/drawing/2014/main" id="{1C8D3623-40F4-C26C-EDDF-524F6074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4077" y="3072408"/>
            <a:ext cx="3797536" cy="2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 group of people walking on a sidewalk&#10;&#10;Description automatically generated">
            <a:extLst>
              <a:ext uri="{FF2B5EF4-FFF2-40B4-BE49-F238E27FC236}">
                <a16:creationId xmlns:a16="http://schemas.microsoft.com/office/drawing/2014/main" id="{CE9D349A-2DEA-BC02-0232-4812DB630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792" y="3072408"/>
            <a:ext cx="3797536" cy="28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0A2C69-0B31-4731-B91B-9FB91F3D11B0}"/>
              </a:ext>
            </a:extLst>
          </p:cNvPr>
          <p:cNvSpPr txBox="1"/>
          <p:nvPr/>
        </p:nvSpPr>
        <p:spPr>
          <a:xfrm>
            <a:off x="8192673" y="2642774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dirty="0"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cv.createBackgroundSubtractorKNN</a:t>
            </a:r>
            <a:r>
              <a:rPr lang="en-US" sz="1800" b="0" dirty="0">
                <a:effectLst/>
                <a:latin typeface="SFMono-Regular"/>
              </a:rPr>
              <a:t>()</a:t>
            </a:r>
            <a:br>
              <a:rPr lang="en-US" sz="1800" b="0" dirty="0">
                <a:effectLst/>
                <a:latin typeface="SFMono-Regular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0BBBB-3ABB-7551-CFF7-5993CDC8A057}"/>
              </a:ext>
            </a:extLst>
          </p:cNvPr>
          <p:cNvSpPr txBox="1"/>
          <p:nvPr/>
        </p:nvSpPr>
        <p:spPr>
          <a:xfrm>
            <a:off x="4158811" y="2625010"/>
            <a:ext cx="7146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u="none" strike="noStrike" dirty="0">
                <a:effectLst/>
                <a:latin typeface="SFMono-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cv.createBackgroundSubtractorMOG2</a:t>
            </a:r>
            <a:r>
              <a:rPr lang="en-US" sz="1800" b="0" dirty="0">
                <a:effectLst/>
                <a:latin typeface="SFMono-Regular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042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8D6B-CBF8-03D0-1ED4-2A6AB873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C16DB7-47A8-ED31-C264-59AA3FF1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0151"/>
            <a:ext cx="6376786" cy="4662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F88ED-F5B3-D5DB-F9DD-FA1B04723D38}"/>
                  </a:ext>
                </a:extLst>
              </p:cNvPr>
              <p:cNvSpPr txBox="1"/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3F88ED-F5B3-D5DB-F9DD-FA1B0472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blipFill>
                <a:blip r:embed="rId3"/>
                <a:stretch>
                  <a:fillRect l="-3279" r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98CF5-E05F-DE0E-CC79-51ECA4705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4E60-4477-12F5-2BE8-2ED7C8BC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6DF38-4B16-6FA8-7972-B3EE3321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0" y="3021496"/>
            <a:ext cx="4946853" cy="3617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8C14E-C0DE-1BA1-4316-4CC8E50820CE}"/>
                  </a:ext>
                </a:extLst>
              </p:cNvPr>
              <p:cNvSpPr txBox="1"/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8C14E-C0DE-1BA1-4316-4CC8E5082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blipFill>
                <a:blip r:embed="rId4"/>
                <a:stretch>
                  <a:fillRect l="-3279" r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24002-AAEC-D256-526B-0CFF69077DDD}"/>
                  </a:ext>
                </a:extLst>
              </p:cNvPr>
              <p:cNvSpPr txBox="1"/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#Step 1.  Expectation Step (Initial) </a:t>
                </a:r>
              </a:p>
              <a:p>
                <a:r>
                  <a:rPr lang="en-US" dirty="0"/>
                  <a:t>	Guess I</a:t>
                </a:r>
                <a:r>
                  <a:rPr lang="en-US" baseline="-25000" dirty="0"/>
                  <a:t>1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#Step 2.  MaxiI1mization Step (Initial)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Assign probability of pixel to each group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while( . ):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# Step a. Expectation Step Update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# Step b. Maximization Step Update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24002-AAEC-D256-526B-0CFF6907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blipFill>
                <a:blip r:embed="rId5"/>
                <a:stretch>
                  <a:fillRect l="-545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ACC8F1-1EF9-DFA8-D40B-0E5E4FBA06A6}"/>
                  </a:ext>
                </a:extLst>
              </p:cNvPr>
              <p:cNvSpPr txBox="1"/>
              <p:nvPr/>
            </p:nvSpPr>
            <p:spPr>
              <a:xfrm>
                <a:off x="2314637" y="3021496"/>
                <a:ext cx="1055289" cy="1785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</a:t>
                </a:r>
                <a:r>
                  <a:rPr lang="en-US" baseline="-25000" dirty="0"/>
                  <a:t>1</a:t>
                </a:r>
                <a:r>
                  <a:rPr lang="en-US" dirty="0"/>
                  <a:t>= 50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200</a:t>
                </a:r>
              </a:p>
              <a:p>
                <a:endParaRPr lang="en-US" dirty="0"/>
              </a:p>
              <a:p>
                <a:r>
                  <a:rPr lang="en-US" dirty="0"/>
                  <a:t>I</a:t>
                </a:r>
                <a:r>
                  <a:rPr lang="en-US" baseline="-25000" dirty="0"/>
                  <a:t>2</a:t>
                </a:r>
                <a:r>
                  <a:rPr lang="en-US" dirty="0"/>
                  <a:t>= 200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= 200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ACC8F1-1EF9-DFA8-D40B-0E5E4FBA0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3021496"/>
                <a:ext cx="1055289" cy="1785745"/>
              </a:xfrm>
              <a:prstGeom prst="rect">
                <a:avLst/>
              </a:prstGeom>
              <a:blipFill>
                <a:blip r:embed="rId6"/>
                <a:stretch>
                  <a:fillRect l="-4762" t="-2128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96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3996-4D30-0C1B-975B-67A3C850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68F7-C9B7-212A-441C-FC6628D5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02177-DF79-B4B9-927A-8C7CC0817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0" y="3021496"/>
            <a:ext cx="4946853" cy="3617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EC8C00-0CFA-72EF-827A-32A616370BD4}"/>
                  </a:ext>
                </a:extLst>
              </p:cNvPr>
              <p:cNvSpPr txBox="1"/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EC8C00-0CFA-72EF-827A-32A616370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blipFill>
                <a:blip r:embed="rId4"/>
                <a:stretch>
                  <a:fillRect l="-3279" r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4097B9-4DAA-FB25-27C4-7910A1A5D268}"/>
                  </a:ext>
                </a:extLst>
              </p:cNvPr>
              <p:cNvSpPr txBox="1"/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#Step 1.  Expectation Step (Initial) </a:t>
                </a:r>
              </a:p>
              <a:p>
                <a:r>
                  <a:rPr lang="en-US" dirty="0"/>
                  <a:t>	Guess I</a:t>
                </a:r>
                <a:r>
                  <a:rPr lang="en-US" baseline="-25000" dirty="0"/>
                  <a:t>1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#Step 2.  Maximization Step (Initial)</a:t>
                </a:r>
              </a:p>
              <a:p>
                <a:r>
                  <a:rPr lang="en-US" dirty="0"/>
                  <a:t>	Assign probability of pixel to each group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while( . ):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# Step a. Expectation Step Update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# Step b. Maximization Step Update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4097B9-4DAA-FB25-27C4-7910A1A5D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blipFill>
                <a:blip r:embed="rId5"/>
                <a:stretch>
                  <a:fillRect l="-545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6AB1F7-30FF-9914-746C-196CE57D3CFB}"/>
                  </a:ext>
                </a:extLst>
              </p:cNvPr>
              <p:cNvSpPr txBox="1"/>
              <p:nvPr/>
            </p:nvSpPr>
            <p:spPr>
              <a:xfrm>
                <a:off x="2156231" y="3742141"/>
                <a:ext cx="6096000" cy="8847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6AB1F7-30FF-9914-746C-196CE57D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31" y="3742141"/>
                <a:ext cx="6096000" cy="8847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35BAF3-67E4-C8B2-5B2F-778AB81C1BCB}"/>
                  </a:ext>
                </a:extLst>
              </p:cNvPr>
              <p:cNvSpPr txBox="1"/>
              <p:nvPr/>
            </p:nvSpPr>
            <p:spPr>
              <a:xfrm>
                <a:off x="2156231" y="4723376"/>
                <a:ext cx="6096000" cy="909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35BAF3-67E4-C8B2-5B2F-778AB81C1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231" y="4723376"/>
                <a:ext cx="6096000" cy="9094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60C7E3-9CEB-74E1-DC20-85C5517B3FF0}"/>
                  </a:ext>
                </a:extLst>
              </p:cNvPr>
              <p:cNvSpPr txBox="1"/>
              <p:nvPr/>
            </p:nvSpPr>
            <p:spPr>
              <a:xfrm>
                <a:off x="764585" y="5857676"/>
                <a:ext cx="6096000" cy="678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𝑃𝑟𝑜𝑏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60C7E3-9CEB-74E1-DC20-85C5517B3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85" y="5857676"/>
                <a:ext cx="6096000" cy="678391"/>
              </a:xfrm>
              <a:prstGeom prst="rect">
                <a:avLst/>
              </a:prstGeom>
              <a:blipFill>
                <a:blip r:embed="rId8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6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95298-80F0-04FD-7E99-273632D4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69C6-5DF7-0F0F-AA02-FC261769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612EF-124B-0363-0D20-846596325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0" y="3021496"/>
            <a:ext cx="4946853" cy="3617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B9CAE0-F14A-D13F-205B-B113AE2B8143}"/>
                  </a:ext>
                </a:extLst>
              </p:cNvPr>
              <p:cNvSpPr txBox="1"/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B9CAE0-F14A-D13F-205B-B113AE2B8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blipFill>
                <a:blip r:embed="rId4"/>
                <a:stretch>
                  <a:fillRect l="-3279" r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43122-B057-9B3F-FC9F-1F7ADD869E59}"/>
                  </a:ext>
                </a:extLst>
              </p:cNvPr>
              <p:cNvSpPr txBox="1"/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#Step 1.  Expectation Step (Initial) </a:t>
                </a:r>
              </a:p>
              <a:p>
                <a:r>
                  <a:rPr lang="en-US" dirty="0"/>
                  <a:t>	Guess I</a:t>
                </a:r>
                <a:r>
                  <a:rPr lang="en-US" baseline="-25000" dirty="0"/>
                  <a:t>1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#Step 2.  Maximization Step (Initial)</a:t>
                </a:r>
              </a:p>
              <a:p>
                <a:r>
                  <a:rPr lang="en-US" dirty="0"/>
                  <a:t>	Assign probability of pixel to each group</a:t>
                </a:r>
              </a:p>
              <a:p>
                <a:endParaRPr lang="en-US" dirty="0"/>
              </a:p>
              <a:p>
                <a:r>
                  <a:rPr lang="en-US" dirty="0"/>
                  <a:t>while( . ):</a:t>
                </a:r>
              </a:p>
              <a:p>
                <a:r>
                  <a:rPr lang="en-US" dirty="0"/>
                  <a:t>	# Step a. Expectation Step Update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  <a:r>
                  <a:rPr lang="en-US" dirty="0">
                    <a:solidFill>
                      <a:schemeClr val="bg1"/>
                    </a:solidFill>
                  </a:rPr>
                  <a:t># Step b. Maximization Step Update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243122-B057-9B3F-FC9F-1F7ADD869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blipFill>
                <a:blip r:embed="rId5"/>
                <a:stretch>
                  <a:fillRect l="-545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8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10C69-6B88-1666-053B-BF09DCACE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701D-A8AE-26BA-20A1-F1BE2D3C5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C2D69-1714-CA2F-9ABF-DA963AE42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770" y="3021496"/>
            <a:ext cx="4946853" cy="3617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C91A0A-70D6-81D8-36B5-ACE532EAC52C}"/>
                  </a:ext>
                </a:extLst>
              </p:cNvPr>
              <p:cNvSpPr txBox="1"/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C91A0A-70D6-81D8-36B5-ACE532EAC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blipFill>
                <a:blip r:embed="rId4"/>
                <a:stretch>
                  <a:fillRect l="-3279" r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F8727-1D36-6945-666C-B060A712B086}"/>
                  </a:ext>
                </a:extLst>
              </p:cNvPr>
              <p:cNvSpPr txBox="1"/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#Step 1.  Expectation Step (Initial) </a:t>
                </a:r>
              </a:p>
              <a:p>
                <a:r>
                  <a:rPr lang="en-US" dirty="0"/>
                  <a:t>	Guess I</a:t>
                </a:r>
                <a:r>
                  <a:rPr lang="en-US" baseline="-25000" dirty="0"/>
                  <a:t>1</a:t>
                </a:r>
                <a:r>
                  <a:rPr lang="en-US" dirty="0"/>
                  <a:t>,I</a:t>
                </a:r>
                <a:r>
                  <a:rPr lang="en-US" baseline="-25000" dirty="0"/>
                  <a:t>2</a:t>
                </a:r>
                <a:r>
                  <a:rPr lang="en-US" dirty="0"/>
                  <a:t>,</a:t>
                </a:r>
                <a:r>
                  <a:rPr lang="en-US" sz="18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#Step 2.  Maximization Step (Initial)</a:t>
                </a:r>
              </a:p>
              <a:p>
                <a:r>
                  <a:rPr lang="en-US" dirty="0"/>
                  <a:t>	Assign probability of pixel to each group</a:t>
                </a:r>
              </a:p>
              <a:p>
                <a:endParaRPr lang="en-US" dirty="0"/>
              </a:p>
              <a:p>
                <a:r>
                  <a:rPr lang="en-US" dirty="0"/>
                  <a:t>while( . ):</a:t>
                </a:r>
              </a:p>
              <a:p>
                <a:r>
                  <a:rPr lang="en-US" dirty="0"/>
                  <a:t>	# Step a. Expectation Step Update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𝑖𝑥𝑒𝑙𝑠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𝑃𝑟𝑜𝑏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# Step b. Maximization Step Update</a:t>
                </a:r>
              </a:p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/>
                  <a:t>	</a:t>
                </a:r>
              </a:p>
              <a:p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EF8727-1D36-6945-666C-B060A712B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4" y="2067339"/>
                <a:ext cx="6962562" cy="4815485"/>
              </a:xfrm>
              <a:prstGeom prst="rect">
                <a:avLst/>
              </a:prstGeom>
              <a:blipFill>
                <a:blip r:embed="rId5"/>
                <a:stretch>
                  <a:fillRect l="-545" t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02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1BF5-3AB8-55D9-A9EC-86978020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EE3B-1CC2-1A80-81B9-5779DB0D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3C4EEC-4784-5F34-BF0E-DDCE3C987902}"/>
                  </a:ext>
                </a:extLst>
              </p:cNvPr>
              <p:cNvSpPr txBox="1"/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𝐺𝑟𝑜𝑢𝑝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3C4EEC-4784-5F34-BF0E-DDCE3C987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887" y="1434548"/>
                <a:ext cx="3080715" cy="1734321"/>
              </a:xfrm>
              <a:prstGeom prst="rect">
                <a:avLst/>
              </a:prstGeom>
              <a:blipFill>
                <a:blip r:embed="rId3"/>
                <a:stretch>
                  <a:fillRect l="-3279" r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3D37BF-EEC3-FC7A-5B01-059752811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90" y="3102987"/>
            <a:ext cx="11766619" cy="364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2912-10B5-FE5A-FBF8-2058FAC6E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EC41A-782B-6149-7EB8-636A38E0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Mixture Models (Color Extension)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CA630-DA49-DFB4-E6D8-10AC6AE0F0DC}"/>
                  </a:ext>
                </a:extLst>
              </p:cNvPr>
              <p:cNvSpPr txBox="1"/>
              <p:nvPr/>
            </p:nvSpPr>
            <p:spPr>
              <a:xfrm>
                <a:off x="1546630" y="2019358"/>
                <a:ext cx="9624951" cy="1099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3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US" sz="3600" b="0" i="1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36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600" b="0" i="1" baseline="-250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sz="3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36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3CA630-DA49-DFB4-E6D8-10AC6AE0F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630" y="2019358"/>
                <a:ext cx="9624951" cy="1099981"/>
              </a:xfrm>
              <a:prstGeom prst="rect">
                <a:avLst/>
              </a:prstGeom>
              <a:blipFill>
                <a:blip r:embed="rId3"/>
                <a:stretch>
                  <a:fillRect l="-65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D1CAE53-5AB2-19BE-3679-E2F4CD9DA153}"/>
              </a:ext>
            </a:extLst>
          </p:cNvPr>
          <p:cNvSpPr txBox="1"/>
          <p:nvPr/>
        </p:nvSpPr>
        <p:spPr>
          <a:xfrm>
            <a:off x="2425148" y="4147931"/>
            <a:ext cx="372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Covariance &lt; 3 x 3 &gt;. [RGB]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38795-BDCA-617A-C8F1-6F23D7C00942}"/>
              </a:ext>
            </a:extLst>
          </p:cNvPr>
          <p:cNvSpPr txBox="1"/>
          <p:nvPr/>
        </p:nvSpPr>
        <p:spPr>
          <a:xfrm>
            <a:off x="6940637" y="4147930"/>
            <a:ext cx="4249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Expected Color &lt; 3 x 1 &gt;. [RGB]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C8F6F3-C977-71A5-5564-41ED0C3467DD}"/>
              </a:ext>
            </a:extLst>
          </p:cNvPr>
          <p:cNvCxnSpPr/>
          <p:nvPr/>
        </p:nvCxnSpPr>
        <p:spPr>
          <a:xfrm flipV="1">
            <a:off x="4289697" y="3119339"/>
            <a:ext cx="679868" cy="843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6C6752-7781-ABEC-AA66-2889082A8CFB}"/>
              </a:ext>
            </a:extLst>
          </p:cNvPr>
          <p:cNvCxnSpPr>
            <a:cxnSpLocks/>
          </p:cNvCxnSpPr>
          <p:nvPr/>
        </p:nvCxnSpPr>
        <p:spPr>
          <a:xfrm flipH="1" flipV="1">
            <a:off x="7831902" y="2710070"/>
            <a:ext cx="1471125" cy="1341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E75991-4B13-426A-B8A9-AE7CAB62E350}"/>
              </a:ext>
            </a:extLst>
          </p:cNvPr>
          <p:cNvSpPr txBox="1"/>
          <p:nvPr/>
        </p:nvSpPr>
        <p:spPr>
          <a:xfrm>
            <a:off x="4575006" y="5062381"/>
            <a:ext cx="1520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K=3 [RGB]</a:t>
            </a:r>
          </a:p>
        </p:txBody>
      </p:sp>
    </p:spTree>
    <p:extLst>
      <p:ext uri="{BB962C8B-B14F-4D97-AF65-F5344CB8AC3E}">
        <p14:creationId xmlns:p14="http://schemas.microsoft.com/office/powerpoint/2010/main" val="3355141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C671-E1D9-5EDD-E52F-D6A05ABB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25C0-F67D-47C0-A63A-40C70DA6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B7CC2-605A-7749-D849-B8D2D0FAE00C}"/>
              </a:ext>
            </a:extLst>
          </p:cNvPr>
          <p:cNvSpPr/>
          <p:nvPr/>
        </p:nvSpPr>
        <p:spPr>
          <a:xfrm>
            <a:off x="967409" y="1563756"/>
            <a:ext cx="6387547" cy="47840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B294EC-F89C-3F4D-7C39-3903E274C819}"/>
              </a:ext>
            </a:extLst>
          </p:cNvPr>
          <p:cNvSpPr/>
          <p:nvPr/>
        </p:nvSpPr>
        <p:spPr>
          <a:xfrm>
            <a:off x="1908313" y="2239617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341B8A-793D-6736-1E25-90011EB708A1}"/>
              </a:ext>
            </a:extLst>
          </p:cNvPr>
          <p:cNvSpPr/>
          <p:nvPr/>
        </p:nvSpPr>
        <p:spPr>
          <a:xfrm>
            <a:off x="2329071" y="259742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E32FFF-6118-B55D-BDC9-89E529DE5004}"/>
              </a:ext>
            </a:extLst>
          </p:cNvPr>
          <p:cNvSpPr/>
          <p:nvPr/>
        </p:nvSpPr>
        <p:spPr>
          <a:xfrm>
            <a:off x="1736034" y="295523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2E7181-387E-58B6-8B52-56C291CE50CC}"/>
              </a:ext>
            </a:extLst>
          </p:cNvPr>
          <p:cNvSpPr/>
          <p:nvPr/>
        </p:nvSpPr>
        <p:spPr>
          <a:xfrm>
            <a:off x="2209800" y="3071191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B5CD48-F434-C3C0-7A70-8BB423336700}"/>
              </a:ext>
            </a:extLst>
          </p:cNvPr>
          <p:cNvSpPr/>
          <p:nvPr/>
        </p:nvSpPr>
        <p:spPr>
          <a:xfrm>
            <a:off x="3988903" y="2531510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48BB22-0A13-93DA-66C3-B93D1AED63CA}"/>
              </a:ext>
            </a:extLst>
          </p:cNvPr>
          <p:cNvSpPr/>
          <p:nvPr/>
        </p:nvSpPr>
        <p:spPr>
          <a:xfrm>
            <a:off x="3223588" y="2558014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EB347-0067-7870-36A3-7FDA6FF352B8}"/>
              </a:ext>
            </a:extLst>
          </p:cNvPr>
          <p:cNvSpPr/>
          <p:nvPr/>
        </p:nvSpPr>
        <p:spPr>
          <a:xfrm>
            <a:off x="4538869" y="493643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81881-75D0-9DFF-0287-A97B2A685DE8}"/>
              </a:ext>
            </a:extLst>
          </p:cNvPr>
          <p:cNvSpPr/>
          <p:nvPr/>
        </p:nvSpPr>
        <p:spPr>
          <a:xfrm>
            <a:off x="4711147" y="415821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A6651B-1F17-FA50-1CD8-AC3BAE79A592}"/>
              </a:ext>
            </a:extLst>
          </p:cNvPr>
          <p:cNvSpPr/>
          <p:nvPr/>
        </p:nvSpPr>
        <p:spPr>
          <a:xfrm>
            <a:off x="4000499" y="426074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140D92-68C8-A326-3F60-E626DC7B03B3}"/>
              </a:ext>
            </a:extLst>
          </p:cNvPr>
          <p:cNvSpPr/>
          <p:nvPr/>
        </p:nvSpPr>
        <p:spPr>
          <a:xfrm>
            <a:off x="5077238" y="4618898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2F8098-74C9-FA71-AA6F-E88BB9AE7672}"/>
              </a:ext>
            </a:extLst>
          </p:cNvPr>
          <p:cNvSpPr/>
          <p:nvPr/>
        </p:nvSpPr>
        <p:spPr>
          <a:xfrm>
            <a:off x="3382614" y="479814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76C82F-A403-063A-04F4-F34E7D1645F0}"/>
              </a:ext>
            </a:extLst>
          </p:cNvPr>
          <p:cNvSpPr/>
          <p:nvPr/>
        </p:nvSpPr>
        <p:spPr>
          <a:xfrm>
            <a:off x="5055704" y="3558899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D15582-56B2-F02C-7228-54643F4C4D75}"/>
              </a:ext>
            </a:extLst>
          </p:cNvPr>
          <p:cNvSpPr/>
          <p:nvPr/>
        </p:nvSpPr>
        <p:spPr>
          <a:xfrm>
            <a:off x="5661162" y="3979655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AFE237-801E-A7B9-0885-52E7DB68490D}"/>
              </a:ext>
            </a:extLst>
          </p:cNvPr>
          <p:cNvSpPr/>
          <p:nvPr/>
        </p:nvSpPr>
        <p:spPr>
          <a:xfrm>
            <a:off x="3975651" y="4798146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78798-B28A-777A-585A-EF03DF6A7949}"/>
              </a:ext>
            </a:extLst>
          </p:cNvPr>
          <p:cNvSpPr/>
          <p:nvPr/>
        </p:nvSpPr>
        <p:spPr>
          <a:xfrm>
            <a:off x="1908313" y="3683068"/>
            <a:ext cx="344557" cy="3578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16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616</Words>
  <Application>Microsoft Macintosh PowerPoint</Application>
  <PresentationFormat>Widescreen</PresentationFormat>
  <Paragraphs>142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SFMono-Regular</vt:lpstr>
      <vt:lpstr>Wingdings</vt:lpstr>
      <vt:lpstr>Office Theme</vt:lpstr>
      <vt:lpstr>Lecture 8 Image Segmentation</vt:lpstr>
      <vt:lpstr>Gaussian Mixture Models</vt:lpstr>
      <vt:lpstr>Gaussian Mixture Models</vt:lpstr>
      <vt:lpstr>Gaussian Mixture Models</vt:lpstr>
      <vt:lpstr>Gaussian Mixture Models</vt:lpstr>
      <vt:lpstr>Gaussian Mixture Models</vt:lpstr>
      <vt:lpstr>Gaussian Mixture Models</vt:lpstr>
      <vt:lpstr>Gaussian Mixture Models (Color Extension)</vt:lpstr>
      <vt:lpstr>K-Nearest Neighbors</vt:lpstr>
      <vt:lpstr>K-Nearest Neighbors</vt:lpstr>
      <vt:lpstr>K-Nearest Neighbors</vt:lpstr>
      <vt:lpstr>K-Nearest Neighbors</vt:lpstr>
      <vt:lpstr>K-Nearest Neighbors</vt:lpstr>
      <vt:lpstr>K-Nearest Neighbors</vt:lpstr>
      <vt:lpstr>K-Nearest Neighbors</vt:lpstr>
      <vt:lpstr>K-Nearest Neighbors</vt:lpstr>
      <vt:lpstr>OpenCV  Background Subtractor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14</cp:revision>
  <dcterms:created xsi:type="dcterms:W3CDTF">2024-07-14T13:25:54Z</dcterms:created>
  <dcterms:modified xsi:type="dcterms:W3CDTF">2024-09-26T01:18:59Z</dcterms:modified>
</cp:coreProperties>
</file>