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1" r:id="rId4"/>
    <p:sldId id="277" r:id="rId5"/>
    <p:sldId id="283" r:id="rId6"/>
    <p:sldId id="278" r:id="rId7"/>
    <p:sldId id="279" r:id="rId8"/>
    <p:sldId id="280" r:id="rId9"/>
    <p:sldId id="281" r:id="rId10"/>
    <p:sldId id="282" r:id="rId11"/>
    <p:sldId id="272" r:id="rId12"/>
    <p:sldId id="260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63" r:id="rId21"/>
    <p:sldId id="267" r:id="rId22"/>
    <p:sldId id="265" r:id="rId23"/>
    <p:sldId id="26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5"/>
    <p:restoredTop sz="94686"/>
  </p:normalViewPr>
  <p:slideViewPr>
    <p:cSldViewPr snapToGrid="0">
      <p:cViewPr varScale="1">
        <p:scale>
          <a:sx n="98" d="100"/>
          <a:sy n="98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0C249-CFF4-8549-9C1D-83533EF6B8ED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9E587-C2E9-8941-8108-1A76FC0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767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9E587-C2E9-8941-8108-1A76FC0A75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64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9175" y="1354819"/>
            <a:ext cx="5240881" cy="2411014"/>
          </a:xfrm>
        </p:spPr>
        <p:txBody>
          <a:bodyPr>
            <a:normAutofit/>
          </a:bodyPr>
          <a:lstStyle/>
          <a:p>
            <a:pPr algn="l"/>
            <a:r>
              <a:rPr lang="en-US" sz="5600" dirty="0">
                <a:solidFill>
                  <a:schemeClr val="bg1"/>
                </a:solidFill>
              </a:rPr>
              <a:t>Lecture 8</a:t>
            </a:r>
            <a:br>
              <a:rPr lang="en-US" sz="5600" dirty="0">
                <a:solidFill>
                  <a:schemeClr val="bg1"/>
                </a:solidFill>
              </a:rPr>
            </a:br>
            <a:r>
              <a:rPr lang="en-US" sz="5600" dirty="0">
                <a:solidFill>
                  <a:schemeClr val="bg1"/>
                </a:solidFill>
              </a:rPr>
              <a:t>Morphological Segmentation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146832"/>
            <a:ext cx="3497263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ECE 1390/2390</a:t>
            </a:r>
            <a:br>
              <a:rPr lang="en-US">
                <a:solidFill>
                  <a:schemeClr val="bg1"/>
                </a:solidFill>
              </a:rPr>
            </a:b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6921-C9C9-E122-1AC4-9E9A25F53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B15A-2088-528D-192E-61EC7D36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F32ACB-BA8A-39F5-C0AB-9F2AA6D6F2F8}"/>
              </a:ext>
            </a:extLst>
          </p:cNvPr>
          <p:cNvSpPr txBox="1"/>
          <p:nvPr/>
        </p:nvSpPr>
        <p:spPr>
          <a:xfrm>
            <a:off x="265389" y="1690688"/>
            <a:ext cx="5043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flooding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a set of markers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the flood priority from region into neighbors based on the gradient of the image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Flood the lowest priority neighbor (lowest gradient)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49C5DB-F573-0814-0D63-D15829E1822D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0C92A-E7EF-8588-13AC-02AADE35C19D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15595-3DC2-3D42-4A6C-56261C5D5B91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0C5465-872A-D512-5DD5-59F24A75676E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18ECA-7CC9-D2D1-34C1-B9D09B39568B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9EF385-FD2F-059F-2B28-DFF2DF0CD0CE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426562-3384-E219-8F8F-8469E4FEB924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6ABBFE-E38E-6D28-915C-9F9D1FACA158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7DDC3E-D975-EBCD-C114-7C2C0CF8392F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069409-058D-1B0C-CD5A-D59E48C90B07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D5707-D048-6E2C-78E6-F164CEEA717F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B10619-5C17-CEBE-1B20-6C2A68D979BD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EE9D9D-9678-11F4-FB86-47E31E97846B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B2BE804-4B02-91A8-404D-AB112156AAEE}"/>
              </a:ext>
            </a:extLst>
          </p:cNvPr>
          <p:cNvSpPr/>
          <p:nvPr/>
        </p:nvSpPr>
        <p:spPr>
          <a:xfrm>
            <a:off x="7495191" y="551793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02B7F7-0D7E-83F9-600D-A19EA0BCF1AD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170B637-677E-0D92-8D8D-0BC5E0A32B19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248C081-2B87-0C53-14A2-F9B806093BBD}"/>
              </a:ext>
            </a:extLst>
          </p:cNvPr>
          <p:cNvSpPr/>
          <p:nvPr/>
        </p:nvSpPr>
        <p:spPr>
          <a:xfrm>
            <a:off x="7747326" y="1948340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1A0C04-2A69-3A6A-8FEB-090EC12CD314}"/>
              </a:ext>
            </a:extLst>
          </p:cNvPr>
          <p:cNvSpPr/>
          <p:nvPr/>
        </p:nvSpPr>
        <p:spPr>
          <a:xfrm>
            <a:off x="10504377" y="3159345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2586EC-C8C9-8B20-D84A-BCC4BF3294FE}"/>
              </a:ext>
            </a:extLst>
          </p:cNvPr>
          <p:cNvSpPr/>
          <p:nvPr/>
        </p:nvSpPr>
        <p:spPr>
          <a:xfrm>
            <a:off x="9124179" y="4461680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7AC08D-558F-CA96-E08F-8AA2F1ED15B5}"/>
              </a:ext>
            </a:extLst>
          </p:cNvPr>
          <p:cNvSpPr/>
          <p:nvPr/>
        </p:nvSpPr>
        <p:spPr>
          <a:xfrm>
            <a:off x="7744438" y="5818809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4C8131-FA29-CD24-DC43-F8AD1BE75632}"/>
              </a:ext>
            </a:extLst>
          </p:cNvPr>
          <p:cNvSpPr/>
          <p:nvPr/>
        </p:nvSpPr>
        <p:spPr>
          <a:xfrm>
            <a:off x="9135405" y="3111846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25E7CA-BF6D-7A36-6BDB-39F5155E34C4}"/>
              </a:ext>
            </a:extLst>
          </p:cNvPr>
          <p:cNvSpPr/>
          <p:nvPr/>
        </p:nvSpPr>
        <p:spPr>
          <a:xfrm>
            <a:off x="7762456" y="4639245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9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81464-B092-3A0C-4230-83B2EB216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B744D-1E36-D67A-F72D-06BA972ED6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41" y="3805669"/>
            <a:ext cx="11242318" cy="2745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FFCDE2-6B04-463D-C787-8149E8E1236C}"/>
              </a:ext>
            </a:extLst>
          </p:cNvPr>
          <p:cNvSpPr txBox="1"/>
          <p:nvPr/>
        </p:nvSpPr>
        <p:spPr>
          <a:xfrm>
            <a:off x="2449287" y="2378846"/>
            <a:ext cx="7760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markersWS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cv2.watershed(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im,markers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E548A-655D-C538-311E-5A3761A52A8F}"/>
              </a:ext>
            </a:extLst>
          </p:cNvPr>
          <p:cNvCxnSpPr>
            <a:cxnSpLocks/>
          </p:cNvCxnSpPr>
          <p:nvPr/>
        </p:nvCxnSpPr>
        <p:spPr>
          <a:xfrm flipV="1">
            <a:off x="3543300" y="2748178"/>
            <a:ext cx="2552700" cy="90942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256855-FEA8-E1F4-E532-7DA73D71C117}"/>
              </a:ext>
            </a:extLst>
          </p:cNvPr>
          <p:cNvCxnSpPr>
            <a:cxnSpLocks/>
          </p:cNvCxnSpPr>
          <p:nvPr/>
        </p:nvCxnSpPr>
        <p:spPr>
          <a:xfrm flipV="1">
            <a:off x="6482443" y="2748178"/>
            <a:ext cx="359228" cy="1057491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A0CEC3-B8FB-35C9-827E-1384E3AE3415}"/>
              </a:ext>
            </a:extLst>
          </p:cNvPr>
          <p:cNvCxnSpPr>
            <a:cxnSpLocks/>
          </p:cNvCxnSpPr>
          <p:nvPr/>
        </p:nvCxnSpPr>
        <p:spPr>
          <a:xfrm>
            <a:off x="3543300" y="2833557"/>
            <a:ext cx="5029200" cy="97211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23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BB231-1B07-6CFF-0FA5-19045C3F5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002BD-91EC-6E99-085D-DF8F19FDB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pic>
        <p:nvPicPr>
          <p:cNvPr id="1026" name="Picture 2" descr="Overlapping objects, Distances, Separated objects">
            <a:extLst>
              <a:ext uri="{FF2B5EF4-FFF2-40B4-BE49-F238E27FC236}">
                <a16:creationId xmlns:a16="http://schemas.microsoft.com/office/drawing/2014/main" id="{6C69B466-E052-97BA-9DC5-481FC32EF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79834"/>
            <a:ext cx="1143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F67376-D02A-7E31-B788-5B822C631FC5}"/>
              </a:ext>
            </a:extLst>
          </p:cNvPr>
          <p:cNvSpPr txBox="1"/>
          <p:nvPr/>
        </p:nvSpPr>
        <p:spPr>
          <a:xfrm>
            <a:off x="5709746" y="1321356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topographic 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542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40BF1-2F01-D2B2-AA59-60F1F8A13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FFC4-2B4A-ECC1-E9D7-A620522D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21D471-3D0B-6567-D63A-2F5A09C7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69" y="1387929"/>
            <a:ext cx="11904662" cy="522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792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4963D-5ECF-B60E-C631-001F3397E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7C105-C882-0BB4-E74E-C58A2299F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6703BB-9C3A-EAC6-571F-564BE3B7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313"/>
          <a:stretch/>
        </p:blipFill>
        <p:spPr>
          <a:xfrm>
            <a:off x="143669" y="4016829"/>
            <a:ext cx="11904662" cy="25962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2E4806-E0E8-3723-4114-607A1A946982}"/>
              </a:ext>
            </a:extLst>
          </p:cNvPr>
          <p:cNvSpPr txBox="1"/>
          <p:nvPr/>
        </p:nvSpPr>
        <p:spPr>
          <a:xfrm>
            <a:off x="342901" y="1506022"/>
            <a:ext cx="8560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cv2.distanceTransform(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imbin_dil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cv2.DIST_L2, 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B7D45DD-D982-824D-48A6-009E7285680F}"/>
              </a:ext>
            </a:extLst>
          </p:cNvPr>
          <p:cNvCxnSpPr/>
          <p:nvPr/>
        </p:nvCxnSpPr>
        <p:spPr>
          <a:xfrm flipV="1">
            <a:off x="1322614" y="1875354"/>
            <a:ext cx="3657600" cy="1880217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797A3-C1FA-646A-D796-BAE347327693}"/>
              </a:ext>
            </a:extLst>
          </p:cNvPr>
          <p:cNvCxnSpPr>
            <a:cxnSpLocks/>
          </p:cNvCxnSpPr>
          <p:nvPr/>
        </p:nvCxnSpPr>
        <p:spPr>
          <a:xfrm>
            <a:off x="838200" y="1951946"/>
            <a:ext cx="4027714" cy="2249549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23E1BE-1D31-2F90-060C-95B7D739E318}"/>
              </a:ext>
            </a:extLst>
          </p:cNvPr>
          <p:cNvSpPr txBox="1"/>
          <p:nvPr/>
        </p:nvSpPr>
        <p:spPr>
          <a:xfrm>
            <a:off x="6566809" y="2308606"/>
            <a:ext cx="12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Mask size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E3998BE-D046-CC1B-5F0D-76A076A644C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211788" y="1875354"/>
            <a:ext cx="576939" cy="433252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0C6634-CD0A-4F62-ED34-97C11D670920}"/>
              </a:ext>
            </a:extLst>
          </p:cNvPr>
          <p:cNvCxnSpPr>
            <a:cxnSpLocks/>
          </p:cNvCxnSpPr>
          <p:nvPr/>
        </p:nvCxnSpPr>
        <p:spPr>
          <a:xfrm>
            <a:off x="7500257" y="4927487"/>
            <a:ext cx="1839688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76F4C2-56D9-49F1-AE68-D5C70C2638D3}"/>
              </a:ext>
            </a:extLst>
          </p:cNvPr>
          <p:cNvSpPr txBox="1"/>
          <p:nvPr/>
        </p:nvSpPr>
        <p:spPr>
          <a:xfrm>
            <a:off x="7581219" y="4558155"/>
            <a:ext cx="167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Threshold</a:t>
            </a:r>
          </a:p>
        </p:txBody>
      </p:sp>
    </p:spTree>
    <p:extLst>
      <p:ext uri="{BB962C8B-B14F-4D97-AF65-F5344CB8AC3E}">
        <p14:creationId xmlns:p14="http://schemas.microsoft.com/office/powerpoint/2010/main" val="506355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2A978-F45B-DCEF-9A95-D16414268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709A-AFBC-4E34-93E1-788F46417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221B22-81B8-553A-188C-CA0649D41A2F}"/>
              </a:ext>
            </a:extLst>
          </p:cNvPr>
          <p:cNvSpPr txBox="1"/>
          <p:nvPr/>
        </p:nvSpPr>
        <p:spPr>
          <a:xfrm>
            <a:off x="838200" y="1690688"/>
            <a:ext cx="8304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_,markers = cv2.connectedComponents(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coin_centers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DD32ED-95DF-AC90-38F3-EB23099322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10" r="38198" b="51447"/>
          <a:stretch/>
        </p:blipFill>
        <p:spPr>
          <a:xfrm>
            <a:off x="4552950" y="2768106"/>
            <a:ext cx="3086100" cy="31657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2D0DA7-D897-9AEF-3754-24318F08A8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26" t="50313"/>
          <a:stretch/>
        </p:blipFill>
        <p:spPr>
          <a:xfrm>
            <a:off x="308881" y="2853866"/>
            <a:ext cx="2711905" cy="31841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C502E6D-3001-707D-8C59-EC9765F3ED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27" t="931" r="-1719" b="50516"/>
          <a:stretch/>
        </p:blipFill>
        <p:spPr>
          <a:xfrm>
            <a:off x="9142639" y="2891115"/>
            <a:ext cx="3086100" cy="316575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CA29C1-3417-383B-6D54-E4163C7F1F58}"/>
              </a:ext>
            </a:extLst>
          </p:cNvPr>
          <p:cNvSpPr txBox="1"/>
          <p:nvPr/>
        </p:nvSpPr>
        <p:spPr>
          <a:xfrm>
            <a:off x="3083380" y="3552009"/>
            <a:ext cx="12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Watershed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EE8C6D-7D2A-44A9-5F19-32725F703113}"/>
              </a:ext>
            </a:extLst>
          </p:cNvPr>
          <p:cNvCxnSpPr>
            <a:cxnSpLocks/>
          </p:cNvCxnSpPr>
          <p:nvPr/>
        </p:nvCxnSpPr>
        <p:spPr>
          <a:xfrm>
            <a:off x="3020786" y="4290673"/>
            <a:ext cx="1469570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D9B42F-537E-75AA-4ACE-EF443BAF7C75}"/>
              </a:ext>
            </a:extLst>
          </p:cNvPr>
          <p:cNvSpPr txBox="1"/>
          <p:nvPr/>
        </p:nvSpPr>
        <p:spPr>
          <a:xfrm>
            <a:off x="7639050" y="3582098"/>
            <a:ext cx="1289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Labels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CE94945-CFED-9B1B-D53F-825C67BF6F7B}"/>
              </a:ext>
            </a:extLst>
          </p:cNvPr>
          <p:cNvCxnSpPr>
            <a:cxnSpLocks/>
          </p:cNvCxnSpPr>
          <p:nvPr/>
        </p:nvCxnSpPr>
        <p:spPr>
          <a:xfrm>
            <a:off x="7576456" y="4320762"/>
            <a:ext cx="1469570" cy="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731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E753-0F84-FDF4-F3AD-D0DFB43A6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BFDDC5-5678-72EA-2657-1FA6068118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1051"/>
          <a:stretch/>
        </p:blipFill>
        <p:spPr>
          <a:xfrm>
            <a:off x="400668" y="2360159"/>
            <a:ext cx="5575589" cy="3648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7EB9D4-5368-5F66-3963-0496D17A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39697"/>
            <a:ext cx="5831115" cy="359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59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5AF2A-86D2-EAA4-975B-799BC696D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DB15-F7A7-A930-3A9C-7EB391614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75911"/>
            <a:ext cx="10515600" cy="1325563"/>
          </a:xfrm>
        </p:spPr>
        <p:txBody>
          <a:bodyPr/>
          <a:lstStyle/>
          <a:p>
            <a:r>
              <a:rPr lang="en-US" dirty="0"/>
              <a:t>Contour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2214A-164E-5347-29FA-67936C79BC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-4921" r="1051" b="4921"/>
          <a:stretch/>
        </p:blipFill>
        <p:spPr>
          <a:xfrm>
            <a:off x="6223762" y="2262188"/>
            <a:ext cx="5575589" cy="3648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65B16-BEDB-9B87-EAB2-D4F9A13E5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647" y="2458054"/>
            <a:ext cx="5831115" cy="359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1A4DDF-87AB-5657-26CD-D73967E3D78E}"/>
              </a:ext>
            </a:extLst>
          </p:cNvPr>
          <p:cNvSpPr txBox="1"/>
          <p:nvPr/>
        </p:nvSpPr>
        <p:spPr>
          <a:xfrm>
            <a:off x="191098" y="1512499"/>
            <a:ext cx="11608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contours,hierarchy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cv2.findContours(thres,cv2.RETR_LIST,cv2.CHAIN_APPROX_SIMPLE)</a:t>
            </a:r>
          </a:p>
        </p:txBody>
      </p:sp>
    </p:spTree>
    <p:extLst>
      <p:ext uri="{BB962C8B-B14F-4D97-AF65-F5344CB8AC3E}">
        <p14:creationId xmlns:p14="http://schemas.microsoft.com/office/powerpoint/2010/main" val="277997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4B18D-87A3-162A-2405-2AE94A9E1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B5E3-BB99-C00A-3939-983FACB0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75911"/>
            <a:ext cx="10515600" cy="1325563"/>
          </a:xfrm>
        </p:spPr>
        <p:txBody>
          <a:bodyPr/>
          <a:lstStyle/>
          <a:p>
            <a:r>
              <a:rPr lang="en-US" dirty="0"/>
              <a:t>Contour segmentation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93F4A-3CAA-5A8D-34DC-E8ADCE16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-4921" r="1051" b="4921"/>
          <a:stretch/>
        </p:blipFill>
        <p:spPr>
          <a:xfrm>
            <a:off x="6223762" y="2262188"/>
            <a:ext cx="5575589" cy="36487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42BE3C-2138-0E38-176A-C7CB388927F8}"/>
              </a:ext>
            </a:extLst>
          </p:cNvPr>
          <p:cNvSpPr txBox="1"/>
          <p:nvPr/>
        </p:nvSpPr>
        <p:spPr>
          <a:xfrm>
            <a:off x="272740" y="1501474"/>
            <a:ext cx="73853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area=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np.zeros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sorted_contour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)))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range(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,len(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sorted_contour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area[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]=cv2.contourArea(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sorted_contour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219358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E3CE8-DDA4-3406-8414-302C6835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8A8E-68D3-D4A3-4BF3-A02A5935C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75911"/>
            <a:ext cx="10515600" cy="1325563"/>
          </a:xfrm>
        </p:spPr>
        <p:txBody>
          <a:bodyPr/>
          <a:lstStyle/>
          <a:p>
            <a:r>
              <a:rPr lang="en-US" dirty="0"/>
              <a:t>Contour segmentation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CCBFBD-E0F2-3F18-ABD5-DFD077A63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93" y="2827038"/>
            <a:ext cx="11672213" cy="37583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A3C73A-2361-3493-E392-D49C5179F2D7}"/>
              </a:ext>
            </a:extLst>
          </p:cNvPr>
          <p:cNvSpPr txBox="1"/>
          <p:nvPr/>
        </p:nvSpPr>
        <p:spPr>
          <a:xfrm>
            <a:off x="440531" y="1794924"/>
            <a:ext cx="120620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_,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label,center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=cv2.kmeans(area,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None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,criteria,</a:t>
            </a:r>
            <a:r>
              <a:rPr lang="en-US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,cv2.KMEANS_RANDOM_CENTERS)</a:t>
            </a:r>
          </a:p>
        </p:txBody>
      </p:sp>
    </p:spTree>
    <p:extLst>
      <p:ext uri="{BB962C8B-B14F-4D97-AF65-F5344CB8AC3E}">
        <p14:creationId xmlns:p14="http://schemas.microsoft.com/office/powerpoint/2010/main" val="129136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0872-AB12-B7EA-4389-F3448E34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pic>
        <p:nvPicPr>
          <p:cNvPr id="1028" name="Picture 4" descr="Watersheds - Delaware County ...">
            <a:extLst>
              <a:ext uri="{FF2B5EF4-FFF2-40B4-BE49-F238E27FC236}">
                <a16:creationId xmlns:a16="http://schemas.microsoft.com/office/drawing/2014/main" id="{CFCB4CD0-52A2-52A5-D15E-9865BAF14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96" y="2002221"/>
            <a:ext cx="6263280" cy="4490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oft Segmentation of CT Brain ...">
            <a:extLst>
              <a:ext uri="{FF2B5EF4-FFF2-40B4-BE49-F238E27FC236}">
                <a16:creationId xmlns:a16="http://schemas.microsoft.com/office/drawing/2014/main" id="{03D00101-B188-3B4F-2242-A5D46138EE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83"/>
          <a:stretch/>
        </p:blipFill>
        <p:spPr bwMode="auto">
          <a:xfrm>
            <a:off x="599307" y="2029771"/>
            <a:ext cx="3878099" cy="446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EB1F478-AF25-8A46-83BC-D58F4496D3FE}"/>
              </a:ext>
            </a:extLst>
          </p:cNvPr>
          <p:cNvSpPr/>
          <p:nvPr/>
        </p:nvSpPr>
        <p:spPr>
          <a:xfrm>
            <a:off x="2233556" y="4457700"/>
            <a:ext cx="609600" cy="558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2E47CE-1480-6AF1-CDA6-6BB84477EAF3}"/>
              </a:ext>
            </a:extLst>
          </p:cNvPr>
          <p:cNvCxnSpPr/>
          <p:nvPr/>
        </p:nvCxnSpPr>
        <p:spPr>
          <a:xfrm flipV="1">
            <a:off x="2959100" y="3835400"/>
            <a:ext cx="444500" cy="42592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300578-821E-628D-DAD7-3F2D8DBC027B}"/>
              </a:ext>
            </a:extLst>
          </p:cNvPr>
          <p:cNvCxnSpPr>
            <a:cxnSpLocks/>
          </p:cNvCxnSpPr>
          <p:nvPr/>
        </p:nvCxnSpPr>
        <p:spPr>
          <a:xfrm>
            <a:off x="2959100" y="4743923"/>
            <a:ext cx="606753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EB026D-9045-3236-5088-2B370A2EB45C}"/>
              </a:ext>
            </a:extLst>
          </p:cNvPr>
          <p:cNvCxnSpPr>
            <a:cxnSpLocks/>
          </p:cNvCxnSpPr>
          <p:nvPr/>
        </p:nvCxnSpPr>
        <p:spPr>
          <a:xfrm>
            <a:off x="2796847" y="5016500"/>
            <a:ext cx="606753" cy="44450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E92CEE9-683A-A74F-A393-C9CA8C08B376}"/>
              </a:ext>
            </a:extLst>
          </p:cNvPr>
          <p:cNvCxnSpPr>
            <a:cxnSpLocks/>
          </p:cNvCxnSpPr>
          <p:nvPr/>
        </p:nvCxnSpPr>
        <p:spPr>
          <a:xfrm flipH="1" flipV="1">
            <a:off x="1816100" y="3835400"/>
            <a:ext cx="404756" cy="62912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040C69-C2E1-A622-040D-DED7BD2C9A19}"/>
              </a:ext>
            </a:extLst>
          </p:cNvPr>
          <p:cNvCxnSpPr>
            <a:cxnSpLocks/>
          </p:cNvCxnSpPr>
          <p:nvPr/>
        </p:nvCxnSpPr>
        <p:spPr>
          <a:xfrm flipH="1">
            <a:off x="1273669" y="4743923"/>
            <a:ext cx="74480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F159A1C-BB05-31CA-4780-CC08A120C339}"/>
              </a:ext>
            </a:extLst>
          </p:cNvPr>
          <p:cNvCxnSpPr>
            <a:cxnSpLocks/>
          </p:cNvCxnSpPr>
          <p:nvPr/>
        </p:nvCxnSpPr>
        <p:spPr>
          <a:xfrm flipH="1">
            <a:off x="1803400" y="5093646"/>
            <a:ext cx="446525" cy="59595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92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303E3-4597-EEDF-116B-21C8EB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491249"/>
            <a:ext cx="10515600" cy="1325563"/>
          </a:xfrm>
        </p:spPr>
        <p:txBody>
          <a:bodyPr/>
          <a:lstStyle/>
          <a:p>
            <a:r>
              <a:rPr lang="en-US" dirty="0"/>
              <a:t>Minimum spanning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62198D-6ED6-9DF8-28EE-F89EBAAE5C8D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64061-1877-2CC1-6005-2818EA6F5DC1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DBD3C-9819-FE5D-2FD5-CDBD07A64A5B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AA1360-4AB2-E33D-18FA-E786D8A043C6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9B295-C968-0257-93E3-F0203C782630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A6D691D-56B6-1E04-D5EE-39A5647A987D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602ABD-22E1-B2A5-70A9-84AE51BAF81F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E6B1151-2CF9-D14F-940C-B16DC8DE3EE1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F3EBF63-6D96-90C2-157C-C2A25097D7EA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7964DE-2C7D-5A33-EBED-20CEF54A9024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D706AB-1677-B81F-AF48-BAB6602E6E0A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800C06F-1877-A05D-4F15-45C51DDAEDA3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22FB21E-F8B8-0EC9-AD19-A93E853DFC68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F244D-3496-7FE9-3210-30E0B0DB9279}"/>
              </a:ext>
            </a:extLst>
          </p:cNvPr>
          <p:cNvSpPr/>
          <p:nvPr/>
        </p:nvSpPr>
        <p:spPr>
          <a:xfrm>
            <a:off x="7499132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570A42-D159-305E-458E-8D3D867C7997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5BADAD7-0910-790E-AF57-4EE60E4993D6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643709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12FBD-273D-7651-0184-C5294CAC3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6E6A7-34E5-CFDC-EBEE-4BFEF8F07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491249"/>
            <a:ext cx="10515600" cy="1325563"/>
          </a:xfrm>
        </p:spPr>
        <p:txBody>
          <a:bodyPr/>
          <a:lstStyle/>
          <a:p>
            <a:r>
              <a:rPr lang="en-US" dirty="0"/>
              <a:t>Minimum spanning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141E74-12F0-0367-F218-FB13465DBC28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6B7AFE-F30C-8DEA-9BF6-02691A53836B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18FC6E-2D3C-F421-B080-C0E3421326C2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33EB40-109C-259B-B9ED-2F29A2E9D2D5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135E54-7EEF-E24C-86EC-5CCB72411CDB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E6C9CF-6B37-CD0E-715B-052678AA93F2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D7B4B8D-59EC-897F-A7AE-27E36683A0AA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D69A72-B7E4-DD9F-5888-7DBBFC3B4448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D557F4D-B481-2580-F675-A5E1ADF98BD7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EA1B6F-F1F0-77DD-288D-C0BA65BE407E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1468586-352B-58D5-120E-29373A03607F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F4F9D5-B488-6E0A-F2A7-4DBD8236816A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6CF20E-9773-5FB3-8882-178C2B257DCD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EB9698-555F-1C9A-94A9-6426CF8B4493}"/>
              </a:ext>
            </a:extLst>
          </p:cNvPr>
          <p:cNvSpPr/>
          <p:nvPr/>
        </p:nvSpPr>
        <p:spPr>
          <a:xfrm>
            <a:off x="7499132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2124292-15C2-46B4-7E3E-8983AC3DD993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479A587-AD31-01D2-8F6A-2E53637615EC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A8C23FF-CFA4-C04D-70C1-79A56792E902}"/>
              </a:ext>
            </a:extLst>
          </p:cNvPr>
          <p:cNvCxnSpPr/>
          <p:nvPr/>
        </p:nvCxnSpPr>
        <p:spPr>
          <a:xfrm>
            <a:off x="7168054" y="236482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FC1DBF-2335-DC5A-4B9A-608A9C32B60B}"/>
              </a:ext>
            </a:extLst>
          </p:cNvPr>
          <p:cNvCxnSpPr/>
          <p:nvPr/>
        </p:nvCxnSpPr>
        <p:spPr>
          <a:xfrm>
            <a:off x="8537026" y="236482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3BDFB2-695D-ACF9-4931-601DF9F6A36A}"/>
              </a:ext>
            </a:extLst>
          </p:cNvPr>
          <p:cNvCxnSpPr/>
          <p:nvPr/>
        </p:nvCxnSpPr>
        <p:spPr>
          <a:xfrm>
            <a:off x="9905999" y="236482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7DE6ED-18A2-8977-8D32-96DBD176FAEE}"/>
              </a:ext>
            </a:extLst>
          </p:cNvPr>
          <p:cNvSpPr txBox="1"/>
          <p:nvPr/>
        </p:nvSpPr>
        <p:spPr>
          <a:xfrm>
            <a:off x="7145719" y="181229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DA59D2-7C90-09FB-1559-09514D372325}"/>
              </a:ext>
            </a:extLst>
          </p:cNvPr>
          <p:cNvSpPr txBox="1"/>
          <p:nvPr/>
        </p:nvSpPr>
        <p:spPr>
          <a:xfrm>
            <a:off x="8552792" y="179180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3D78436-F9AA-8BD2-3F7B-A53162A23214}"/>
              </a:ext>
            </a:extLst>
          </p:cNvPr>
          <p:cNvSpPr txBox="1"/>
          <p:nvPr/>
        </p:nvSpPr>
        <p:spPr>
          <a:xfrm>
            <a:off x="9905999" y="179180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0C31D23-59D8-F5EC-8A49-A82687C55451}"/>
              </a:ext>
            </a:extLst>
          </p:cNvPr>
          <p:cNvCxnSpPr/>
          <p:nvPr/>
        </p:nvCxnSpPr>
        <p:spPr>
          <a:xfrm>
            <a:off x="7168054" y="3669279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3CC8A83-D385-E415-ECC4-698F559F64B7}"/>
              </a:ext>
            </a:extLst>
          </p:cNvPr>
          <p:cNvCxnSpPr/>
          <p:nvPr/>
        </p:nvCxnSpPr>
        <p:spPr>
          <a:xfrm>
            <a:off x="8537026" y="3669279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8CB0EFC-B5DA-A88F-EB94-12A166BB9AA8}"/>
              </a:ext>
            </a:extLst>
          </p:cNvPr>
          <p:cNvCxnSpPr/>
          <p:nvPr/>
        </p:nvCxnSpPr>
        <p:spPr>
          <a:xfrm>
            <a:off x="9905999" y="3669279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0AB119B-9718-B893-94A3-9E741F8C0AA3}"/>
              </a:ext>
            </a:extLst>
          </p:cNvPr>
          <p:cNvSpPr txBox="1"/>
          <p:nvPr/>
        </p:nvSpPr>
        <p:spPr>
          <a:xfrm>
            <a:off x="7145719" y="3116746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DEEDE7A-97A3-3301-3362-FEFC392A8E7A}"/>
              </a:ext>
            </a:extLst>
          </p:cNvPr>
          <p:cNvSpPr txBox="1"/>
          <p:nvPr/>
        </p:nvSpPr>
        <p:spPr>
          <a:xfrm>
            <a:off x="8552792" y="309625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30B396A-864C-6DB3-65DF-C0928E1D8344}"/>
              </a:ext>
            </a:extLst>
          </p:cNvPr>
          <p:cNvSpPr txBox="1"/>
          <p:nvPr/>
        </p:nvSpPr>
        <p:spPr>
          <a:xfrm>
            <a:off x="9905999" y="309625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1698B78-FC5C-41E5-EA23-8E0C104F3806}"/>
              </a:ext>
            </a:extLst>
          </p:cNvPr>
          <p:cNvCxnSpPr/>
          <p:nvPr/>
        </p:nvCxnSpPr>
        <p:spPr>
          <a:xfrm>
            <a:off x="7166739" y="4953164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F01514F-13EE-A51E-3294-E23CD58CF590}"/>
              </a:ext>
            </a:extLst>
          </p:cNvPr>
          <p:cNvCxnSpPr/>
          <p:nvPr/>
        </p:nvCxnSpPr>
        <p:spPr>
          <a:xfrm>
            <a:off x="8535711" y="4953164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56D969-E05E-84B7-DD01-FF701C14BCB5}"/>
              </a:ext>
            </a:extLst>
          </p:cNvPr>
          <p:cNvCxnSpPr/>
          <p:nvPr/>
        </p:nvCxnSpPr>
        <p:spPr>
          <a:xfrm>
            <a:off x="9904684" y="4953164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96F8B3C-088C-2FCC-6497-2AFE33E7C459}"/>
              </a:ext>
            </a:extLst>
          </p:cNvPr>
          <p:cNvSpPr txBox="1"/>
          <p:nvPr/>
        </p:nvSpPr>
        <p:spPr>
          <a:xfrm>
            <a:off x="7144404" y="440063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536285-048F-4005-D632-97A5D3AEF907}"/>
              </a:ext>
            </a:extLst>
          </p:cNvPr>
          <p:cNvSpPr txBox="1"/>
          <p:nvPr/>
        </p:nvSpPr>
        <p:spPr>
          <a:xfrm>
            <a:off x="8551477" y="4380140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F72BF5C-D7C4-F53F-6795-3691E939FC3B}"/>
              </a:ext>
            </a:extLst>
          </p:cNvPr>
          <p:cNvSpPr txBox="1"/>
          <p:nvPr/>
        </p:nvSpPr>
        <p:spPr>
          <a:xfrm>
            <a:off x="9904684" y="4380140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AB786F8-52D0-9AD9-77D5-22F159127ACC}"/>
              </a:ext>
            </a:extLst>
          </p:cNvPr>
          <p:cNvCxnSpPr/>
          <p:nvPr/>
        </p:nvCxnSpPr>
        <p:spPr>
          <a:xfrm>
            <a:off x="7165424" y="612389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53844B9-E25B-3BD2-D19C-A48A097C0EED}"/>
              </a:ext>
            </a:extLst>
          </p:cNvPr>
          <p:cNvCxnSpPr/>
          <p:nvPr/>
        </p:nvCxnSpPr>
        <p:spPr>
          <a:xfrm>
            <a:off x="8534396" y="612389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514C1AE-8F35-21C7-1E59-0DCDCB99CEEB}"/>
              </a:ext>
            </a:extLst>
          </p:cNvPr>
          <p:cNvCxnSpPr/>
          <p:nvPr/>
        </p:nvCxnSpPr>
        <p:spPr>
          <a:xfrm>
            <a:off x="9903369" y="612389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725BD54-3745-0B16-2257-EAC32CD0A6ED}"/>
              </a:ext>
            </a:extLst>
          </p:cNvPr>
          <p:cNvSpPr txBox="1"/>
          <p:nvPr/>
        </p:nvSpPr>
        <p:spPr>
          <a:xfrm>
            <a:off x="7143089" y="557136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850EEA-EB81-A463-39DF-016B7F243595}"/>
              </a:ext>
            </a:extLst>
          </p:cNvPr>
          <p:cNvSpPr txBox="1"/>
          <p:nvPr/>
        </p:nvSpPr>
        <p:spPr>
          <a:xfrm>
            <a:off x="8550162" y="555087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DCE457-818C-5262-C18E-5CD34C8F53A2}"/>
              </a:ext>
            </a:extLst>
          </p:cNvPr>
          <p:cNvSpPr txBox="1"/>
          <p:nvPr/>
        </p:nvSpPr>
        <p:spPr>
          <a:xfrm>
            <a:off x="9903369" y="555087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F2E3FC8-A9C6-409B-F2E2-D489722ACA9D}"/>
              </a:ext>
            </a:extLst>
          </p:cNvPr>
          <p:cNvCxnSpPr>
            <a:cxnSpLocks/>
          </p:cNvCxnSpPr>
          <p:nvPr/>
        </p:nvCxnSpPr>
        <p:spPr>
          <a:xfrm flipV="1">
            <a:off x="6939449" y="2659964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8B5B3A-7B50-6408-2D21-7B4302730899}"/>
              </a:ext>
            </a:extLst>
          </p:cNvPr>
          <p:cNvCxnSpPr>
            <a:cxnSpLocks/>
          </p:cNvCxnSpPr>
          <p:nvPr/>
        </p:nvCxnSpPr>
        <p:spPr>
          <a:xfrm flipV="1">
            <a:off x="8300540" y="2659964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9F20D9-DD76-E166-DD6A-42C61425C5E0}"/>
              </a:ext>
            </a:extLst>
          </p:cNvPr>
          <p:cNvCxnSpPr>
            <a:cxnSpLocks/>
          </p:cNvCxnSpPr>
          <p:nvPr/>
        </p:nvCxnSpPr>
        <p:spPr>
          <a:xfrm flipV="1">
            <a:off x="9695788" y="2659964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F79C71BA-4A7B-B01A-5456-2A2FA156554D}"/>
              </a:ext>
            </a:extLst>
          </p:cNvPr>
          <p:cNvSpPr txBox="1"/>
          <p:nvPr/>
        </p:nvSpPr>
        <p:spPr>
          <a:xfrm>
            <a:off x="6241825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DD2DEEFB-9F82-2DF5-5CB3-F8AEE549E8CF}"/>
              </a:ext>
            </a:extLst>
          </p:cNvPr>
          <p:cNvSpPr txBox="1"/>
          <p:nvPr/>
        </p:nvSpPr>
        <p:spPr>
          <a:xfrm>
            <a:off x="7648898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C1B2DA37-637F-27E7-3656-9FFACB5764E3}"/>
              </a:ext>
            </a:extLst>
          </p:cNvPr>
          <p:cNvSpPr txBox="1"/>
          <p:nvPr/>
        </p:nvSpPr>
        <p:spPr>
          <a:xfrm>
            <a:off x="9002105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4100" name="Straight Connector 4099">
            <a:extLst>
              <a:ext uri="{FF2B5EF4-FFF2-40B4-BE49-F238E27FC236}">
                <a16:creationId xmlns:a16="http://schemas.microsoft.com/office/drawing/2014/main" id="{C8AC6DCD-1549-059B-323E-9DE628FEAAC0}"/>
              </a:ext>
            </a:extLst>
          </p:cNvPr>
          <p:cNvCxnSpPr>
            <a:cxnSpLocks/>
          </p:cNvCxnSpPr>
          <p:nvPr/>
        </p:nvCxnSpPr>
        <p:spPr>
          <a:xfrm flipV="1">
            <a:off x="10949144" y="2659964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CFDA3543-46E7-8469-6496-5CA4BD48C7D0}"/>
              </a:ext>
            </a:extLst>
          </p:cNvPr>
          <p:cNvSpPr txBox="1"/>
          <p:nvPr/>
        </p:nvSpPr>
        <p:spPr>
          <a:xfrm>
            <a:off x="10251520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102" name="Straight Connector 4101">
            <a:extLst>
              <a:ext uri="{FF2B5EF4-FFF2-40B4-BE49-F238E27FC236}">
                <a16:creationId xmlns:a16="http://schemas.microsoft.com/office/drawing/2014/main" id="{84681BB2-D143-6E5B-095B-BEF47937FD27}"/>
              </a:ext>
            </a:extLst>
          </p:cNvPr>
          <p:cNvCxnSpPr>
            <a:cxnSpLocks/>
          </p:cNvCxnSpPr>
          <p:nvPr/>
        </p:nvCxnSpPr>
        <p:spPr>
          <a:xfrm flipV="1">
            <a:off x="6922374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A6EE3E79-49AA-7BA5-69CB-317CCD54A244}"/>
              </a:ext>
            </a:extLst>
          </p:cNvPr>
          <p:cNvCxnSpPr>
            <a:cxnSpLocks/>
          </p:cNvCxnSpPr>
          <p:nvPr/>
        </p:nvCxnSpPr>
        <p:spPr>
          <a:xfrm flipV="1">
            <a:off x="8283465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4" name="Straight Connector 4103">
            <a:extLst>
              <a:ext uri="{FF2B5EF4-FFF2-40B4-BE49-F238E27FC236}">
                <a16:creationId xmlns:a16="http://schemas.microsoft.com/office/drawing/2014/main" id="{2DD3D47D-8F24-E2E0-C150-6B82DD079A10}"/>
              </a:ext>
            </a:extLst>
          </p:cNvPr>
          <p:cNvCxnSpPr>
            <a:cxnSpLocks/>
          </p:cNvCxnSpPr>
          <p:nvPr/>
        </p:nvCxnSpPr>
        <p:spPr>
          <a:xfrm flipV="1">
            <a:off x="9678713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5" name="TextBox 4104">
            <a:extLst>
              <a:ext uri="{FF2B5EF4-FFF2-40B4-BE49-F238E27FC236}">
                <a16:creationId xmlns:a16="http://schemas.microsoft.com/office/drawing/2014/main" id="{41A9D59E-22D4-7DEB-52AD-6027D133D7EE}"/>
              </a:ext>
            </a:extLst>
          </p:cNvPr>
          <p:cNvSpPr txBox="1"/>
          <p:nvPr/>
        </p:nvSpPr>
        <p:spPr>
          <a:xfrm>
            <a:off x="6224750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D51C6D3F-8AD2-CB5A-8BFB-80324DEFCA1E}"/>
              </a:ext>
            </a:extLst>
          </p:cNvPr>
          <p:cNvSpPr txBox="1"/>
          <p:nvPr/>
        </p:nvSpPr>
        <p:spPr>
          <a:xfrm>
            <a:off x="7631823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86C072DD-F92A-7A0D-7C95-354F6697216F}"/>
              </a:ext>
            </a:extLst>
          </p:cNvPr>
          <p:cNvSpPr txBox="1"/>
          <p:nvPr/>
        </p:nvSpPr>
        <p:spPr>
          <a:xfrm>
            <a:off x="8985030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CE9FAC2F-6D08-C07D-F4B7-EC1CC47E355F}"/>
              </a:ext>
            </a:extLst>
          </p:cNvPr>
          <p:cNvCxnSpPr>
            <a:cxnSpLocks/>
          </p:cNvCxnSpPr>
          <p:nvPr/>
        </p:nvCxnSpPr>
        <p:spPr>
          <a:xfrm flipV="1">
            <a:off x="10932069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9" name="TextBox 4108">
            <a:extLst>
              <a:ext uri="{FF2B5EF4-FFF2-40B4-BE49-F238E27FC236}">
                <a16:creationId xmlns:a16="http://schemas.microsoft.com/office/drawing/2014/main" id="{C8769279-8F1C-A627-BD41-3F156E76B783}"/>
              </a:ext>
            </a:extLst>
          </p:cNvPr>
          <p:cNvSpPr txBox="1"/>
          <p:nvPr/>
        </p:nvSpPr>
        <p:spPr>
          <a:xfrm>
            <a:off x="10234445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18</a:t>
            </a:r>
          </a:p>
        </p:txBody>
      </p:sp>
      <p:cxnSp>
        <p:nvCxnSpPr>
          <p:cNvPr id="4110" name="Straight Connector 4109">
            <a:extLst>
              <a:ext uri="{FF2B5EF4-FFF2-40B4-BE49-F238E27FC236}">
                <a16:creationId xmlns:a16="http://schemas.microsoft.com/office/drawing/2014/main" id="{7F9004DB-CE67-55C5-ED1C-FCC27EBB4606}"/>
              </a:ext>
            </a:extLst>
          </p:cNvPr>
          <p:cNvCxnSpPr>
            <a:cxnSpLocks/>
          </p:cNvCxnSpPr>
          <p:nvPr/>
        </p:nvCxnSpPr>
        <p:spPr>
          <a:xfrm flipV="1">
            <a:off x="6885586" y="5193235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090FCBDB-0AAB-E42C-8104-98478389BAFE}"/>
              </a:ext>
            </a:extLst>
          </p:cNvPr>
          <p:cNvCxnSpPr>
            <a:cxnSpLocks/>
          </p:cNvCxnSpPr>
          <p:nvPr/>
        </p:nvCxnSpPr>
        <p:spPr>
          <a:xfrm flipV="1">
            <a:off x="8246677" y="5193235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32D7700B-B04F-4AE9-51A9-260D6CBA84AB}"/>
              </a:ext>
            </a:extLst>
          </p:cNvPr>
          <p:cNvCxnSpPr>
            <a:cxnSpLocks/>
          </p:cNvCxnSpPr>
          <p:nvPr/>
        </p:nvCxnSpPr>
        <p:spPr>
          <a:xfrm flipV="1">
            <a:off x="9641925" y="5193235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BE601297-4E71-E3C4-98E1-835A7CC1E3EA}"/>
              </a:ext>
            </a:extLst>
          </p:cNvPr>
          <p:cNvSpPr txBox="1"/>
          <p:nvPr/>
        </p:nvSpPr>
        <p:spPr>
          <a:xfrm>
            <a:off x="6187962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DE1FDD72-FED3-53FE-598B-68541B51E617}"/>
              </a:ext>
            </a:extLst>
          </p:cNvPr>
          <p:cNvSpPr txBox="1"/>
          <p:nvPr/>
        </p:nvSpPr>
        <p:spPr>
          <a:xfrm>
            <a:off x="7595035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8756201C-8D04-867F-5AB5-CDC3B4AD315C}"/>
              </a:ext>
            </a:extLst>
          </p:cNvPr>
          <p:cNvSpPr txBox="1"/>
          <p:nvPr/>
        </p:nvSpPr>
        <p:spPr>
          <a:xfrm>
            <a:off x="8948242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08F2C279-311B-327C-0F9F-180CD2B410F3}"/>
              </a:ext>
            </a:extLst>
          </p:cNvPr>
          <p:cNvCxnSpPr>
            <a:cxnSpLocks/>
          </p:cNvCxnSpPr>
          <p:nvPr/>
        </p:nvCxnSpPr>
        <p:spPr>
          <a:xfrm flipV="1">
            <a:off x="10895281" y="5193235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7" name="TextBox 4116">
            <a:extLst>
              <a:ext uri="{FF2B5EF4-FFF2-40B4-BE49-F238E27FC236}">
                <a16:creationId xmlns:a16="http://schemas.microsoft.com/office/drawing/2014/main" id="{598BC74D-8EA8-8501-7970-249F64CC4048}"/>
              </a:ext>
            </a:extLst>
          </p:cNvPr>
          <p:cNvSpPr txBox="1"/>
          <p:nvPr/>
        </p:nvSpPr>
        <p:spPr>
          <a:xfrm>
            <a:off x="10197657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07759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4BE7F-DD05-A458-98A2-A84FE5524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0D7E-B587-0395-21AD-351247B1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491249"/>
            <a:ext cx="10515600" cy="1325563"/>
          </a:xfrm>
        </p:spPr>
        <p:txBody>
          <a:bodyPr/>
          <a:lstStyle/>
          <a:p>
            <a:r>
              <a:rPr lang="en-US" dirty="0"/>
              <a:t>Minimum spanning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FBE1B3-EED0-046C-299F-EC2E6602B44E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00B050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582FCE-47AB-A4BB-263C-365F39DEE4DB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AE42C3-D1F2-2E52-6BC7-E02586C22919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1F6664-30B2-1454-B440-A4232C5CB24D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6E883E-BB42-6214-75FD-D0226F51BB5D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741686-3D18-1C8A-4CF4-ECF436242590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3DDAD2-55A0-850A-5C74-F52FA7404EBC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4494CF-166B-337D-AE4E-95DFA3CB469C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E4C2757-3677-360F-C25E-C1929152B7D5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F3C12E-7FFD-F327-E7D7-1433C8C084B2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86F6699-EB8D-681D-5E3D-272A5014359B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F6B4707-0D3B-FD4A-B74E-FB94A2B5597D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C5F767-F556-2C5B-995D-42BD269927AF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33E222-746E-D8CA-3465-A03208443058}"/>
              </a:ext>
            </a:extLst>
          </p:cNvPr>
          <p:cNvSpPr/>
          <p:nvPr/>
        </p:nvSpPr>
        <p:spPr>
          <a:xfrm>
            <a:off x="7499132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918BBD-7675-E9B8-7E31-F19693494C6F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787FCC-3E88-6EB1-888F-5729FE89D20A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rgbClr val="7030A0"/>
                </a:solidFill>
              </a:rPr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1B0B18C-C7FB-51F8-9AF4-B8C93AE00E1F}"/>
              </a:ext>
            </a:extLst>
          </p:cNvPr>
          <p:cNvCxnSpPr/>
          <p:nvPr/>
        </p:nvCxnSpPr>
        <p:spPr>
          <a:xfrm>
            <a:off x="7168054" y="236482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699EE68-69C2-FBBD-21B7-A20C717517CF}"/>
              </a:ext>
            </a:extLst>
          </p:cNvPr>
          <p:cNvCxnSpPr/>
          <p:nvPr/>
        </p:nvCxnSpPr>
        <p:spPr>
          <a:xfrm>
            <a:off x="8537026" y="2364828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ED56FC8-83AA-EB2A-5B88-1151F21CEBA3}"/>
              </a:ext>
            </a:extLst>
          </p:cNvPr>
          <p:cNvCxnSpPr/>
          <p:nvPr/>
        </p:nvCxnSpPr>
        <p:spPr>
          <a:xfrm>
            <a:off x="9905999" y="2364828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558B927-E970-BE99-2AC6-4947D03DC483}"/>
              </a:ext>
            </a:extLst>
          </p:cNvPr>
          <p:cNvSpPr txBox="1"/>
          <p:nvPr/>
        </p:nvSpPr>
        <p:spPr>
          <a:xfrm>
            <a:off x="7145719" y="181229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8AF7D7-8CD4-549F-9E1A-0426B0164330}"/>
              </a:ext>
            </a:extLst>
          </p:cNvPr>
          <p:cNvSpPr txBox="1"/>
          <p:nvPr/>
        </p:nvSpPr>
        <p:spPr>
          <a:xfrm>
            <a:off x="8552792" y="179180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6C31AC-DE5E-FFF0-0C38-73FA9CD78A1C}"/>
              </a:ext>
            </a:extLst>
          </p:cNvPr>
          <p:cNvSpPr txBox="1"/>
          <p:nvPr/>
        </p:nvSpPr>
        <p:spPr>
          <a:xfrm>
            <a:off x="9905999" y="179180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DA35A8-0649-3962-1374-50A6414ECAA5}"/>
              </a:ext>
            </a:extLst>
          </p:cNvPr>
          <p:cNvCxnSpPr/>
          <p:nvPr/>
        </p:nvCxnSpPr>
        <p:spPr>
          <a:xfrm>
            <a:off x="7168054" y="3669279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300DE7-1AF7-860B-CAAD-BB4CB3A57B77}"/>
              </a:ext>
            </a:extLst>
          </p:cNvPr>
          <p:cNvCxnSpPr/>
          <p:nvPr/>
        </p:nvCxnSpPr>
        <p:spPr>
          <a:xfrm>
            <a:off x="8537026" y="3669279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10BECF-A33C-BED3-20B6-3E3E32B5DE4D}"/>
              </a:ext>
            </a:extLst>
          </p:cNvPr>
          <p:cNvCxnSpPr/>
          <p:nvPr/>
        </p:nvCxnSpPr>
        <p:spPr>
          <a:xfrm>
            <a:off x="9905999" y="3669279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12CC91-84A2-F9D1-49AF-F81D65757356}"/>
              </a:ext>
            </a:extLst>
          </p:cNvPr>
          <p:cNvSpPr txBox="1"/>
          <p:nvPr/>
        </p:nvSpPr>
        <p:spPr>
          <a:xfrm>
            <a:off x="7145719" y="3116746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8BD2CC3-269E-A677-0DE1-A24A1D6546F1}"/>
              </a:ext>
            </a:extLst>
          </p:cNvPr>
          <p:cNvSpPr txBox="1"/>
          <p:nvPr/>
        </p:nvSpPr>
        <p:spPr>
          <a:xfrm>
            <a:off x="8552792" y="309625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CCAAE7-5964-2250-7C57-48197FBCFD68}"/>
              </a:ext>
            </a:extLst>
          </p:cNvPr>
          <p:cNvSpPr txBox="1"/>
          <p:nvPr/>
        </p:nvSpPr>
        <p:spPr>
          <a:xfrm>
            <a:off x="9905999" y="309625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384A0DF-25E3-AF60-A7B3-CCBCE7135A73}"/>
              </a:ext>
            </a:extLst>
          </p:cNvPr>
          <p:cNvCxnSpPr/>
          <p:nvPr/>
        </p:nvCxnSpPr>
        <p:spPr>
          <a:xfrm>
            <a:off x="7166739" y="4953164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179264-AFD7-C1DE-8065-9D46D1EC30D2}"/>
              </a:ext>
            </a:extLst>
          </p:cNvPr>
          <p:cNvCxnSpPr/>
          <p:nvPr/>
        </p:nvCxnSpPr>
        <p:spPr>
          <a:xfrm>
            <a:off x="8535711" y="4953164"/>
            <a:ext cx="67791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E4A51C8-6833-C07D-B598-E7E2731B7F46}"/>
              </a:ext>
            </a:extLst>
          </p:cNvPr>
          <p:cNvCxnSpPr/>
          <p:nvPr/>
        </p:nvCxnSpPr>
        <p:spPr>
          <a:xfrm>
            <a:off x="9904684" y="4953164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4785E64-177E-A316-359B-45F17CC2B5CC}"/>
              </a:ext>
            </a:extLst>
          </p:cNvPr>
          <p:cNvSpPr txBox="1"/>
          <p:nvPr/>
        </p:nvSpPr>
        <p:spPr>
          <a:xfrm>
            <a:off x="7144404" y="440063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6CA966-D6FE-C53D-A6B9-8447105B2B8D}"/>
              </a:ext>
            </a:extLst>
          </p:cNvPr>
          <p:cNvSpPr txBox="1"/>
          <p:nvPr/>
        </p:nvSpPr>
        <p:spPr>
          <a:xfrm>
            <a:off x="8551477" y="4380140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41C26F1-F3F1-59C9-0508-2607E7E7DAEC}"/>
              </a:ext>
            </a:extLst>
          </p:cNvPr>
          <p:cNvSpPr txBox="1"/>
          <p:nvPr/>
        </p:nvSpPr>
        <p:spPr>
          <a:xfrm>
            <a:off x="9904684" y="4380140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71F1663-9CF3-73B6-BE01-20E332F9103D}"/>
              </a:ext>
            </a:extLst>
          </p:cNvPr>
          <p:cNvCxnSpPr/>
          <p:nvPr/>
        </p:nvCxnSpPr>
        <p:spPr>
          <a:xfrm>
            <a:off x="7165424" y="6123898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6893F9B-B02B-9915-D905-2F08E97875BD}"/>
              </a:ext>
            </a:extLst>
          </p:cNvPr>
          <p:cNvCxnSpPr/>
          <p:nvPr/>
        </p:nvCxnSpPr>
        <p:spPr>
          <a:xfrm>
            <a:off x="8534396" y="612389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F5F2318-878F-F95F-8A02-4844DF15721D}"/>
              </a:ext>
            </a:extLst>
          </p:cNvPr>
          <p:cNvCxnSpPr/>
          <p:nvPr/>
        </p:nvCxnSpPr>
        <p:spPr>
          <a:xfrm>
            <a:off x="9903369" y="6123898"/>
            <a:ext cx="67791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D10075A-E0A5-3F34-981A-819A30C1A1EF}"/>
              </a:ext>
            </a:extLst>
          </p:cNvPr>
          <p:cNvSpPr txBox="1"/>
          <p:nvPr/>
        </p:nvSpPr>
        <p:spPr>
          <a:xfrm>
            <a:off x="7143089" y="557136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A9BDCBA-AEF5-EC6F-7C46-6CBD1C8AD9D6}"/>
              </a:ext>
            </a:extLst>
          </p:cNvPr>
          <p:cNvSpPr txBox="1"/>
          <p:nvPr/>
        </p:nvSpPr>
        <p:spPr>
          <a:xfrm>
            <a:off x="8550162" y="555087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8B708D-2BF9-CCE2-6943-5B19D9A72F91}"/>
              </a:ext>
            </a:extLst>
          </p:cNvPr>
          <p:cNvSpPr txBox="1"/>
          <p:nvPr/>
        </p:nvSpPr>
        <p:spPr>
          <a:xfrm>
            <a:off x="9903369" y="555087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EBB7440-1488-4358-CEB5-88F96F21ECF5}"/>
              </a:ext>
            </a:extLst>
          </p:cNvPr>
          <p:cNvCxnSpPr>
            <a:cxnSpLocks/>
          </p:cNvCxnSpPr>
          <p:nvPr/>
        </p:nvCxnSpPr>
        <p:spPr>
          <a:xfrm flipV="1">
            <a:off x="6939449" y="2659964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1718673-1D0F-5A1C-65C1-7535B27201F5}"/>
              </a:ext>
            </a:extLst>
          </p:cNvPr>
          <p:cNvCxnSpPr>
            <a:cxnSpLocks/>
          </p:cNvCxnSpPr>
          <p:nvPr/>
        </p:nvCxnSpPr>
        <p:spPr>
          <a:xfrm flipV="1">
            <a:off x="8300540" y="2659964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36B90E0-C461-9B9D-7912-EE960C2EE018}"/>
              </a:ext>
            </a:extLst>
          </p:cNvPr>
          <p:cNvCxnSpPr>
            <a:cxnSpLocks/>
          </p:cNvCxnSpPr>
          <p:nvPr/>
        </p:nvCxnSpPr>
        <p:spPr>
          <a:xfrm flipV="1">
            <a:off x="9695788" y="2659964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5739DDDA-2EB1-8E64-7C64-BB3445B98C25}"/>
              </a:ext>
            </a:extLst>
          </p:cNvPr>
          <p:cNvSpPr txBox="1"/>
          <p:nvPr/>
        </p:nvSpPr>
        <p:spPr>
          <a:xfrm>
            <a:off x="6241825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0D54E8EF-0258-738F-FE41-6829D3785E91}"/>
              </a:ext>
            </a:extLst>
          </p:cNvPr>
          <p:cNvSpPr txBox="1"/>
          <p:nvPr/>
        </p:nvSpPr>
        <p:spPr>
          <a:xfrm>
            <a:off x="7648898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4980A3BA-2DD9-BE54-5ECA-D4E98D909E2E}"/>
              </a:ext>
            </a:extLst>
          </p:cNvPr>
          <p:cNvSpPr txBox="1"/>
          <p:nvPr/>
        </p:nvSpPr>
        <p:spPr>
          <a:xfrm>
            <a:off x="9002105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4100" name="Straight Connector 4099">
            <a:extLst>
              <a:ext uri="{FF2B5EF4-FFF2-40B4-BE49-F238E27FC236}">
                <a16:creationId xmlns:a16="http://schemas.microsoft.com/office/drawing/2014/main" id="{CFC598B5-8C55-25FB-A405-8797E05AD4CD}"/>
              </a:ext>
            </a:extLst>
          </p:cNvPr>
          <p:cNvCxnSpPr>
            <a:cxnSpLocks/>
          </p:cNvCxnSpPr>
          <p:nvPr/>
        </p:nvCxnSpPr>
        <p:spPr>
          <a:xfrm flipV="1">
            <a:off x="10949144" y="2659964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E8C85308-ED8B-6F36-08A2-FC49A4FCC122}"/>
              </a:ext>
            </a:extLst>
          </p:cNvPr>
          <p:cNvSpPr txBox="1"/>
          <p:nvPr/>
        </p:nvSpPr>
        <p:spPr>
          <a:xfrm>
            <a:off x="10251520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102" name="Straight Connector 4101">
            <a:extLst>
              <a:ext uri="{FF2B5EF4-FFF2-40B4-BE49-F238E27FC236}">
                <a16:creationId xmlns:a16="http://schemas.microsoft.com/office/drawing/2014/main" id="{C1F1DC2C-5341-AB74-B012-B159F1AAB21A}"/>
              </a:ext>
            </a:extLst>
          </p:cNvPr>
          <p:cNvCxnSpPr>
            <a:cxnSpLocks/>
          </p:cNvCxnSpPr>
          <p:nvPr/>
        </p:nvCxnSpPr>
        <p:spPr>
          <a:xfrm flipV="1">
            <a:off x="6922374" y="3934212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A54154DF-6B9A-6F4E-1B8B-993F8BC6FBCF}"/>
              </a:ext>
            </a:extLst>
          </p:cNvPr>
          <p:cNvCxnSpPr>
            <a:cxnSpLocks/>
          </p:cNvCxnSpPr>
          <p:nvPr/>
        </p:nvCxnSpPr>
        <p:spPr>
          <a:xfrm flipV="1">
            <a:off x="8283465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4" name="Straight Connector 4103">
            <a:extLst>
              <a:ext uri="{FF2B5EF4-FFF2-40B4-BE49-F238E27FC236}">
                <a16:creationId xmlns:a16="http://schemas.microsoft.com/office/drawing/2014/main" id="{5FD8ADC2-B338-8512-0A45-7E3A760C7B4B}"/>
              </a:ext>
            </a:extLst>
          </p:cNvPr>
          <p:cNvCxnSpPr>
            <a:cxnSpLocks/>
          </p:cNvCxnSpPr>
          <p:nvPr/>
        </p:nvCxnSpPr>
        <p:spPr>
          <a:xfrm flipV="1">
            <a:off x="9678713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5" name="TextBox 4104">
            <a:extLst>
              <a:ext uri="{FF2B5EF4-FFF2-40B4-BE49-F238E27FC236}">
                <a16:creationId xmlns:a16="http://schemas.microsoft.com/office/drawing/2014/main" id="{33F0891B-A332-BDDA-644E-BA916AB2202F}"/>
              </a:ext>
            </a:extLst>
          </p:cNvPr>
          <p:cNvSpPr txBox="1"/>
          <p:nvPr/>
        </p:nvSpPr>
        <p:spPr>
          <a:xfrm>
            <a:off x="6224750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2569AD9A-67DF-E232-F65C-12159054FD8C}"/>
              </a:ext>
            </a:extLst>
          </p:cNvPr>
          <p:cNvSpPr txBox="1"/>
          <p:nvPr/>
        </p:nvSpPr>
        <p:spPr>
          <a:xfrm>
            <a:off x="7631823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85C517B1-BD7E-4550-ECE4-3B7361C94163}"/>
              </a:ext>
            </a:extLst>
          </p:cNvPr>
          <p:cNvSpPr txBox="1"/>
          <p:nvPr/>
        </p:nvSpPr>
        <p:spPr>
          <a:xfrm>
            <a:off x="8985030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8F66D5A4-55D5-4522-845C-7D123431CD0D}"/>
              </a:ext>
            </a:extLst>
          </p:cNvPr>
          <p:cNvCxnSpPr>
            <a:cxnSpLocks/>
          </p:cNvCxnSpPr>
          <p:nvPr/>
        </p:nvCxnSpPr>
        <p:spPr>
          <a:xfrm flipV="1">
            <a:off x="10932069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9" name="TextBox 4108">
            <a:extLst>
              <a:ext uri="{FF2B5EF4-FFF2-40B4-BE49-F238E27FC236}">
                <a16:creationId xmlns:a16="http://schemas.microsoft.com/office/drawing/2014/main" id="{0CDD3932-BC9D-171E-7454-108EAC587560}"/>
              </a:ext>
            </a:extLst>
          </p:cNvPr>
          <p:cNvSpPr txBox="1"/>
          <p:nvPr/>
        </p:nvSpPr>
        <p:spPr>
          <a:xfrm>
            <a:off x="10234445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18</a:t>
            </a:r>
          </a:p>
        </p:txBody>
      </p:sp>
      <p:cxnSp>
        <p:nvCxnSpPr>
          <p:cNvPr id="4110" name="Straight Connector 4109">
            <a:extLst>
              <a:ext uri="{FF2B5EF4-FFF2-40B4-BE49-F238E27FC236}">
                <a16:creationId xmlns:a16="http://schemas.microsoft.com/office/drawing/2014/main" id="{459001F8-B6B9-5A4F-51B6-CE01343BDCAA}"/>
              </a:ext>
            </a:extLst>
          </p:cNvPr>
          <p:cNvCxnSpPr>
            <a:cxnSpLocks/>
          </p:cNvCxnSpPr>
          <p:nvPr/>
        </p:nvCxnSpPr>
        <p:spPr>
          <a:xfrm flipV="1">
            <a:off x="6885586" y="5193235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5EB4D2D4-2F51-E547-7CCA-262E618F8EBC}"/>
              </a:ext>
            </a:extLst>
          </p:cNvPr>
          <p:cNvCxnSpPr>
            <a:cxnSpLocks/>
          </p:cNvCxnSpPr>
          <p:nvPr/>
        </p:nvCxnSpPr>
        <p:spPr>
          <a:xfrm flipV="1">
            <a:off x="8246677" y="5193235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36F7C769-8252-61E2-2CB8-C8C1FD0A4C58}"/>
              </a:ext>
            </a:extLst>
          </p:cNvPr>
          <p:cNvCxnSpPr>
            <a:cxnSpLocks/>
          </p:cNvCxnSpPr>
          <p:nvPr/>
        </p:nvCxnSpPr>
        <p:spPr>
          <a:xfrm flipV="1">
            <a:off x="9641925" y="5193235"/>
            <a:ext cx="0" cy="599518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9CCE51C5-18F6-C6E7-22AC-F342DD65040E}"/>
              </a:ext>
            </a:extLst>
          </p:cNvPr>
          <p:cNvSpPr txBox="1"/>
          <p:nvPr/>
        </p:nvSpPr>
        <p:spPr>
          <a:xfrm>
            <a:off x="6187962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68A13886-873A-E966-0F79-554AE49D368E}"/>
              </a:ext>
            </a:extLst>
          </p:cNvPr>
          <p:cNvSpPr txBox="1"/>
          <p:nvPr/>
        </p:nvSpPr>
        <p:spPr>
          <a:xfrm>
            <a:off x="7595035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7670A569-29BC-99DF-21D0-32DEE57AA80C}"/>
              </a:ext>
            </a:extLst>
          </p:cNvPr>
          <p:cNvSpPr txBox="1"/>
          <p:nvPr/>
        </p:nvSpPr>
        <p:spPr>
          <a:xfrm>
            <a:off x="8948242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E8A867EC-F47B-B047-A7F5-CD706AD8CA1A}"/>
              </a:ext>
            </a:extLst>
          </p:cNvPr>
          <p:cNvCxnSpPr>
            <a:cxnSpLocks/>
          </p:cNvCxnSpPr>
          <p:nvPr/>
        </p:nvCxnSpPr>
        <p:spPr>
          <a:xfrm flipV="1">
            <a:off x="10895281" y="5193235"/>
            <a:ext cx="0" cy="599518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7" name="TextBox 4116">
            <a:extLst>
              <a:ext uri="{FF2B5EF4-FFF2-40B4-BE49-F238E27FC236}">
                <a16:creationId xmlns:a16="http://schemas.microsoft.com/office/drawing/2014/main" id="{DFE467A1-A992-FB73-CA6C-7EC1B291AA74}"/>
              </a:ext>
            </a:extLst>
          </p:cNvPr>
          <p:cNvSpPr txBox="1"/>
          <p:nvPr/>
        </p:nvSpPr>
        <p:spPr>
          <a:xfrm>
            <a:off x="10197657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359853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14F54-2168-841B-D6AE-1CBD63231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E242D-0ECF-DA84-AFC6-068AE92B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855" y="491249"/>
            <a:ext cx="10515600" cy="1325563"/>
          </a:xfrm>
        </p:spPr>
        <p:txBody>
          <a:bodyPr/>
          <a:lstStyle/>
          <a:p>
            <a:r>
              <a:rPr lang="en-US" dirty="0"/>
              <a:t>Minimum spanning forest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B98032-2F63-FC1D-3DAB-8CB96492E914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AD5D483-FAC4-9125-AB13-3651DE82F186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3C4CE0-F8CC-EB56-33CD-846B9AD5C007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246C8C6-93B1-9A67-39F3-D32698B20111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8DC268-744E-E201-238B-D99A1E2D9E98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6DD83-F54F-16BB-C466-66C59CA222DC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1B5450-CA6C-A558-00A7-53BB6BC8DA7D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405964-4328-B369-433F-E9285C2E6CD2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3DE3BE-D496-4B94-567B-775EA5514F49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F3EA5D-8E65-8059-13EB-05E37C310BAB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64B21E-3DBE-55FA-A439-2C32DDEC7893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B0652B-4CD2-4FE6-8C18-58F3E3F221EA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9F3C5F-A2C7-A77D-FF0E-E30117D8F3B7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D5E072-FFAD-CE51-DA22-D0BC1673F1C4}"/>
              </a:ext>
            </a:extLst>
          </p:cNvPr>
          <p:cNvSpPr/>
          <p:nvPr/>
        </p:nvSpPr>
        <p:spPr>
          <a:xfrm>
            <a:off x="7499132" y="5517931"/>
            <a:ext cx="1371600" cy="122971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8A1DD0-FC89-3856-E65D-C425418C5FA3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5BB312-8F61-7C40-DA6B-65B8F37AB87F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19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90628CA-0CF1-5691-4329-E3530E64AA22}"/>
              </a:ext>
            </a:extLst>
          </p:cNvPr>
          <p:cNvCxnSpPr/>
          <p:nvPr/>
        </p:nvCxnSpPr>
        <p:spPr>
          <a:xfrm>
            <a:off x="7168054" y="236482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892E0A6-A019-5101-7E56-263C73EBC772}"/>
              </a:ext>
            </a:extLst>
          </p:cNvPr>
          <p:cNvCxnSpPr/>
          <p:nvPr/>
        </p:nvCxnSpPr>
        <p:spPr>
          <a:xfrm>
            <a:off x="8537026" y="2364828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5DF96AA-1660-3498-3BD7-36AE7FB217C0}"/>
              </a:ext>
            </a:extLst>
          </p:cNvPr>
          <p:cNvCxnSpPr/>
          <p:nvPr/>
        </p:nvCxnSpPr>
        <p:spPr>
          <a:xfrm>
            <a:off x="9905999" y="2364828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B4649C3-DFBA-9FB0-FA33-906D67A5AAC4}"/>
              </a:ext>
            </a:extLst>
          </p:cNvPr>
          <p:cNvSpPr txBox="1"/>
          <p:nvPr/>
        </p:nvSpPr>
        <p:spPr>
          <a:xfrm>
            <a:off x="7145719" y="181229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A4425A0-7AC3-AC46-9790-8DC352C6172C}"/>
              </a:ext>
            </a:extLst>
          </p:cNvPr>
          <p:cNvSpPr txBox="1"/>
          <p:nvPr/>
        </p:nvSpPr>
        <p:spPr>
          <a:xfrm>
            <a:off x="8552792" y="179180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F888D2-509F-29FD-D945-E2B74B5E19CA}"/>
              </a:ext>
            </a:extLst>
          </p:cNvPr>
          <p:cNvSpPr txBox="1"/>
          <p:nvPr/>
        </p:nvSpPr>
        <p:spPr>
          <a:xfrm>
            <a:off x="9905999" y="179180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89E00A-05B7-DF6C-AF41-BB9C7F97F914}"/>
              </a:ext>
            </a:extLst>
          </p:cNvPr>
          <p:cNvCxnSpPr/>
          <p:nvPr/>
        </p:nvCxnSpPr>
        <p:spPr>
          <a:xfrm>
            <a:off x="7168054" y="3669279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DEC456B-8D36-FAD7-DC70-8D64A7EA70BB}"/>
              </a:ext>
            </a:extLst>
          </p:cNvPr>
          <p:cNvCxnSpPr/>
          <p:nvPr/>
        </p:nvCxnSpPr>
        <p:spPr>
          <a:xfrm>
            <a:off x="8537026" y="3669279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ED4CD9C-4D3E-9CDA-9507-A1EA6AB16A75}"/>
              </a:ext>
            </a:extLst>
          </p:cNvPr>
          <p:cNvCxnSpPr/>
          <p:nvPr/>
        </p:nvCxnSpPr>
        <p:spPr>
          <a:xfrm>
            <a:off x="9905999" y="3669279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CFF6D5C-7CCB-E6E9-4B87-5124BC59AEAC}"/>
              </a:ext>
            </a:extLst>
          </p:cNvPr>
          <p:cNvSpPr txBox="1"/>
          <p:nvPr/>
        </p:nvSpPr>
        <p:spPr>
          <a:xfrm>
            <a:off x="7145719" y="3116746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597BA-3598-D294-6679-C27C17266AA7}"/>
              </a:ext>
            </a:extLst>
          </p:cNvPr>
          <p:cNvSpPr txBox="1"/>
          <p:nvPr/>
        </p:nvSpPr>
        <p:spPr>
          <a:xfrm>
            <a:off x="8552792" y="309625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86F9BF-40CB-9876-7662-4170CB572D6A}"/>
              </a:ext>
            </a:extLst>
          </p:cNvPr>
          <p:cNvSpPr txBox="1"/>
          <p:nvPr/>
        </p:nvSpPr>
        <p:spPr>
          <a:xfrm>
            <a:off x="9905999" y="309625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859858-181F-7FF7-D8B6-B8062519C390}"/>
              </a:ext>
            </a:extLst>
          </p:cNvPr>
          <p:cNvCxnSpPr/>
          <p:nvPr/>
        </p:nvCxnSpPr>
        <p:spPr>
          <a:xfrm>
            <a:off x="7166739" y="4953164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72E9A12-5265-8061-0174-5DA909788AD0}"/>
              </a:ext>
            </a:extLst>
          </p:cNvPr>
          <p:cNvCxnSpPr/>
          <p:nvPr/>
        </p:nvCxnSpPr>
        <p:spPr>
          <a:xfrm>
            <a:off x="8535711" y="4953164"/>
            <a:ext cx="67791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539B18-9FF2-CBE9-4AD1-943B1F0E7311}"/>
              </a:ext>
            </a:extLst>
          </p:cNvPr>
          <p:cNvCxnSpPr/>
          <p:nvPr/>
        </p:nvCxnSpPr>
        <p:spPr>
          <a:xfrm>
            <a:off x="9904684" y="4953164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A005C1-6314-C25A-F783-75E932A4EB94}"/>
              </a:ext>
            </a:extLst>
          </p:cNvPr>
          <p:cNvSpPr txBox="1"/>
          <p:nvPr/>
        </p:nvSpPr>
        <p:spPr>
          <a:xfrm>
            <a:off x="7144404" y="440063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6F4E482-AF4B-0FCE-7B21-A55D2BB60278}"/>
              </a:ext>
            </a:extLst>
          </p:cNvPr>
          <p:cNvSpPr txBox="1"/>
          <p:nvPr/>
        </p:nvSpPr>
        <p:spPr>
          <a:xfrm>
            <a:off x="8551477" y="4380140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8B837DA-18A6-0493-EFE5-40C3609EC311}"/>
              </a:ext>
            </a:extLst>
          </p:cNvPr>
          <p:cNvSpPr txBox="1"/>
          <p:nvPr/>
        </p:nvSpPr>
        <p:spPr>
          <a:xfrm>
            <a:off x="9904684" y="4380140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27F09B3-5253-5F2B-9701-263D7B0DD44F}"/>
              </a:ext>
            </a:extLst>
          </p:cNvPr>
          <p:cNvCxnSpPr/>
          <p:nvPr/>
        </p:nvCxnSpPr>
        <p:spPr>
          <a:xfrm>
            <a:off x="7165424" y="6123898"/>
            <a:ext cx="677918" cy="0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06B2E9D-5CBD-DA50-F975-6B77887010E6}"/>
              </a:ext>
            </a:extLst>
          </p:cNvPr>
          <p:cNvCxnSpPr/>
          <p:nvPr/>
        </p:nvCxnSpPr>
        <p:spPr>
          <a:xfrm>
            <a:off x="8534396" y="6123898"/>
            <a:ext cx="677918" cy="0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879FC9E-0707-DF2E-8F10-96DA93BE97AC}"/>
              </a:ext>
            </a:extLst>
          </p:cNvPr>
          <p:cNvCxnSpPr/>
          <p:nvPr/>
        </p:nvCxnSpPr>
        <p:spPr>
          <a:xfrm>
            <a:off x="9903369" y="6123898"/>
            <a:ext cx="677918" cy="0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DD8DC45-049A-86C2-44EB-45408083EFCC}"/>
              </a:ext>
            </a:extLst>
          </p:cNvPr>
          <p:cNvSpPr txBox="1"/>
          <p:nvPr/>
        </p:nvSpPr>
        <p:spPr>
          <a:xfrm>
            <a:off x="7143089" y="5571365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CC2CF5E-D52D-36C7-0B4E-8CFBA2A9032C}"/>
              </a:ext>
            </a:extLst>
          </p:cNvPr>
          <p:cNvSpPr txBox="1"/>
          <p:nvPr/>
        </p:nvSpPr>
        <p:spPr>
          <a:xfrm>
            <a:off x="8550162" y="555087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C3EFAA-2E58-0805-47A3-D911B1FC9C7D}"/>
              </a:ext>
            </a:extLst>
          </p:cNvPr>
          <p:cNvSpPr txBox="1"/>
          <p:nvPr/>
        </p:nvSpPr>
        <p:spPr>
          <a:xfrm>
            <a:off x="9903369" y="555087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296E179-C1B5-8258-FE73-540B42A2BEDF}"/>
              </a:ext>
            </a:extLst>
          </p:cNvPr>
          <p:cNvCxnSpPr>
            <a:cxnSpLocks/>
          </p:cNvCxnSpPr>
          <p:nvPr/>
        </p:nvCxnSpPr>
        <p:spPr>
          <a:xfrm flipV="1">
            <a:off x="6939449" y="2659964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B2777A-E537-E50E-2615-C30A5CCAEE07}"/>
              </a:ext>
            </a:extLst>
          </p:cNvPr>
          <p:cNvCxnSpPr>
            <a:cxnSpLocks/>
          </p:cNvCxnSpPr>
          <p:nvPr/>
        </p:nvCxnSpPr>
        <p:spPr>
          <a:xfrm flipV="1">
            <a:off x="8300540" y="2659964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ABCD313-0863-A7D4-5A6B-4C32CE01D797}"/>
              </a:ext>
            </a:extLst>
          </p:cNvPr>
          <p:cNvCxnSpPr>
            <a:cxnSpLocks/>
          </p:cNvCxnSpPr>
          <p:nvPr/>
        </p:nvCxnSpPr>
        <p:spPr>
          <a:xfrm flipV="1">
            <a:off x="9695788" y="2659964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D223C6A4-6F75-2B87-9681-4FD38CF9750C}"/>
              </a:ext>
            </a:extLst>
          </p:cNvPr>
          <p:cNvSpPr txBox="1"/>
          <p:nvPr/>
        </p:nvSpPr>
        <p:spPr>
          <a:xfrm>
            <a:off x="6241825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97" name="TextBox 4096">
            <a:extLst>
              <a:ext uri="{FF2B5EF4-FFF2-40B4-BE49-F238E27FC236}">
                <a16:creationId xmlns:a16="http://schemas.microsoft.com/office/drawing/2014/main" id="{340E0F44-FC8B-9CA7-C7F6-FA4C44D02BA8}"/>
              </a:ext>
            </a:extLst>
          </p:cNvPr>
          <p:cNvSpPr txBox="1"/>
          <p:nvPr/>
        </p:nvSpPr>
        <p:spPr>
          <a:xfrm>
            <a:off x="7648898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99" name="TextBox 4098">
            <a:extLst>
              <a:ext uri="{FF2B5EF4-FFF2-40B4-BE49-F238E27FC236}">
                <a16:creationId xmlns:a16="http://schemas.microsoft.com/office/drawing/2014/main" id="{AF9DD7A0-6703-150C-762B-2F7C029E9D6A}"/>
              </a:ext>
            </a:extLst>
          </p:cNvPr>
          <p:cNvSpPr txBox="1"/>
          <p:nvPr/>
        </p:nvSpPr>
        <p:spPr>
          <a:xfrm>
            <a:off x="9002105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4100" name="Straight Connector 4099">
            <a:extLst>
              <a:ext uri="{FF2B5EF4-FFF2-40B4-BE49-F238E27FC236}">
                <a16:creationId xmlns:a16="http://schemas.microsoft.com/office/drawing/2014/main" id="{8091DFF2-1F4D-30B6-424F-BEFE0356B07B}"/>
              </a:ext>
            </a:extLst>
          </p:cNvPr>
          <p:cNvCxnSpPr>
            <a:cxnSpLocks/>
          </p:cNvCxnSpPr>
          <p:nvPr/>
        </p:nvCxnSpPr>
        <p:spPr>
          <a:xfrm flipV="1">
            <a:off x="10949144" y="2659964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1" name="TextBox 4100">
            <a:extLst>
              <a:ext uri="{FF2B5EF4-FFF2-40B4-BE49-F238E27FC236}">
                <a16:creationId xmlns:a16="http://schemas.microsoft.com/office/drawing/2014/main" id="{1E4D0479-D684-0922-E7FD-01D7F04BAB1D}"/>
              </a:ext>
            </a:extLst>
          </p:cNvPr>
          <p:cNvSpPr txBox="1"/>
          <p:nvPr/>
        </p:nvSpPr>
        <p:spPr>
          <a:xfrm>
            <a:off x="10251520" y="2698113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102" name="Straight Connector 4101">
            <a:extLst>
              <a:ext uri="{FF2B5EF4-FFF2-40B4-BE49-F238E27FC236}">
                <a16:creationId xmlns:a16="http://schemas.microsoft.com/office/drawing/2014/main" id="{5433103C-C7F5-00C2-FD8C-B045E12D3245}"/>
              </a:ext>
            </a:extLst>
          </p:cNvPr>
          <p:cNvCxnSpPr>
            <a:cxnSpLocks/>
          </p:cNvCxnSpPr>
          <p:nvPr/>
        </p:nvCxnSpPr>
        <p:spPr>
          <a:xfrm flipV="1">
            <a:off x="6922374" y="3934212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B45C96E8-360D-9EAA-C294-1E844E418496}"/>
              </a:ext>
            </a:extLst>
          </p:cNvPr>
          <p:cNvCxnSpPr>
            <a:cxnSpLocks/>
          </p:cNvCxnSpPr>
          <p:nvPr/>
        </p:nvCxnSpPr>
        <p:spPr>
          <a:xfrm flipV="1">
            <a:off x="8283465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4" name="Straight Connector 4103">
            <a:extLst>
              <a:ext uri="{FF2B5EF4-FFF2-40B4-BE49-F238E27FC236}">
                <a16:creationId xmlns:a16="http://schemas.microsoft.com/office/drawing/2014/main" id="{170626D4-6118-76BC-BF7B-33D426EF2CAB}"/>
              </a:ext>
            </a:extLst>
          </p:cNvPr>
          <p:cNvCxnSpPr>
            <a:cxnSpLocks/>
          </p:cNvCxnSpPr>
          <p:nvPr/>
        </p:nvCxnSpPr>
        <p:spPr>
          <a:xfrm flipV="1">
            <a:off x="9678713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5" name="TextBox 4104">
            <a:extLst>
              <a:ext uri="{FF2B5EF4-FFF2-40B4-BE49-F238E27FC236}">
                <a16:creationId xmlns:a16="http://schemas.microsoft.com/office/drawing/2014/main" id="{A8744EFE-B77A-372B-E800-7978CDC29A19}"/>
              </a:ext>
            </a:extLst>
          </p:cNvPr>
          <p:cNvSpPr txBox="1"/>
          <p:nvPr/>
        </p:nvSpPr>
        <p:spPr>
          <a:xfrm>
            <a:off x="6224750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4BAC3CCA-BB41-A556-1F4E-66ED92D170FD}"/>
              </a:ext>
            </a:extLst>
          </p:cNvPr>
          <p:cNvSpPr txBox="1"/>
          <p:nvPr/>
        </p:nvSpPr>
        <p:spPr>
          <a:xfrm>
            <a:off x="7631823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D4960EEB-6C96-6765-1C70-39E127A1F406}"/>
              </a:ext>
            </a:extLst>
          </p:cNvPr>
          <p:cNvSpPr txBox="1"/>
          <p:nvPr/>
        </p:nvSpPr>
        <p:spPr>
          <a:xfrm>
            <a:off x="8985030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108" name="Straight Connector 4107">
            <a:extLst>
              <a:ext uri="{FF2B5EF4-FFF2-40B4-BE49-F238E27FC236}">
                <a16:creationId xmlns:a16="http://schemas.microsoft.com/office/drawing/2014/main" id="{BD4321E6-C071-D36D-2B43-0B6C18E2875C}"/>
              </a:ext>
            </a:extLst>
          </p:cNvPr>
          <p:cNvCxnSpPr>
            <a:cxnSpLocks/>
          </p:cNvCxnSpPr>
          <p:nvPr/>
        </p:nvCxnSpPr>
        <p:spPr>
          <a:xfrm flipV="1">
            <a:off x="10932069" y="3934212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09" name="TextBox 4108">
            <a:extLst>
              <a:ext uri="{FF2B5EF4-FFF2-40B4-BE49-F238E27FC236}">
                <a16:creationId xmlns:a16="http://schemas.microsoft.com/office/drawing/2014/main" id="{DCAF216A-BC13-068C-D8E6-5E1708BA75C8}"/>
              </a:ext>
            </a:extLst>
          </p:cNvPr>
          <p:cNvSpPr txBox="1"/>
          <p:nvPr/>
        </p:nvSpPr>
        <p:spPr>
          <a:xfrm>
            <a:off x="10234445" y="3972361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18</a:t>
            </a:r>
          </a:p>
        </p:txBody>
      </p:sp>
      <p:cxnSp>
        <p:nvCxnSpPr>
          <p:cNvPr id="4110" name="Straight Connector 4109">
            <a:extLst>
              <a:ext uri="{FF2B5EF4-FFF2-40B4-BE49-F238E27FC236}">
                <a16:creationId xmlns:a16="http://schemas.microsoft.com/office/drawing/2014/main" id="{376CC8C3-320C-D3D7-7D61-91FD0968A61D}"/>
              </a:ext>
            </a:extLst>
          </p:cNvPr>
          <p:cNvCxnSpPr>
            <a:cxnSpLocks/>
          </p:cNvCxnSpPr>
          <p:nvPr/>
        </p:nvCxnSpPr>
        <p:spPr>
          <a:xfrm flipV="1">
            <a:off x="6885586" y="5193235"/>
            <a:ext cx="0" cy="599518"/>
          </a:xfrm>
          <a:prstGeom prst="line">
            <a:avLst/>
          </a:prstGeom>
          <a:ln w="1270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841B3B8D-974F-403D-D844-D01371EB40C5}"/>
              </a:ext>
            </a:extLst>
          </p:cNvPr>
          <p:cNvCxnSpPr>
            <a:cxnSpLocks/>
          </p:cNvCxnSpPr>
          <p:nvPr/>
        </p:nvCxnSpPr>
        <p:spPr>
          <a:xfrm flipV="1">
            <a:off x="8246677" y="5193235"/>
            <a:ext cx="0" cy="599518"/>
          </a:xfrm>
          <a:prstGeom prst="line">
            <a:avLst/>
          </a:prstGeom>
          <a:ln w="1270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2" name="Straight Connector 4111">
            <a:extLst>
              <a:ext uri="{FF2B5EF4-FFF2-40B4-BE49-F238E27FC236}">
                <a16:creationId xmlns:a16="http://schemas.microsoft.com/office/drawing/2014/main" id="{60CDAAD6-6D97-D399-58C3-2784D4EC3249}"/>
              </a:ext>
            </a:extLst>
          </p:cNvPr>
          <p:cNvCxnSpPr>
            <a:cxnSpLocks/>
          </p:cNvCxnSpPr>
          <p:nvPr/>
        </p:nvCxnSpPr>
        <p:spPr>
          <a:xfrm flipV="1">
            <a:off x="9641925" y="5193235"/>
            <a:ext cx="0" cy="599518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3" name="TextBox 4112">
            <a:extLst>
              <a:ext uri="{FF2B5EF4-FFF2-40B4-BE49-F238E27FC236}">
                <a16:creationId xmlns:a16="http://schemas.microsoft.com/office/drawing/2014/main" id="{0E280684-0EBC-5547-40CB-FBC2125729FC}"/>
              </a:ext>
            </a:extLst>
          </p:cNvPr>
          <p:cNvSpPr txBox="1"/>
          <p:nvPr/>
        </p:nvSpPr>
        <p:spPr>
          <a:xfrm>
            <a:off x="6187962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14" name="TextBox 4113">
            <a:extLst>
              <a:ext uri="{FF2B5EF4-FFF2-40B4-BE49-F238E27FC236}">
                <a16:creationId xmlns:a16="http://schemas.microsoft.com/office/drawing/2014/main" id="{AA2853DC-41CD-6853-D88F-64E119EE8A25}"/>
              </a:ext>
            </a:extLst>
          </p:cNvPr>
          <p:cNvSpPr txBox="1"/>
          <p:nvPr/>
        </p:nvSpPr>
        <p:spPr>
          <a:xfrm>
            <a:off x="7595035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115" name="TextBox 4114">
            <a:extLst>
              <a:ext uri="{FF2B5EF4-FFF2-40B4-BE49-F238E27FC236}">
                <a16:creationId xmlns:a16="http://schemas.microsoft.com/office/drawing/2014/main" id="{0ECB6FCC-1868-D09C-CEC7-4A81F4AB5D77}"/>
              </a:ext>
            </a:extLst>
          </p:cNvPr>
          <p:cNvSpPr txBox="1"/>
          <p:nvPr/>
        </p:nvSpPr>
        <p:spPr>
          <a:xfrm>
            <a:off x="8948242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5</a:t>
            </a:r>
          </a:p>
        </p:txBody>
      </p:sp>
      <p:cxnSp>
        <p:nvCxnSpPr>
          <p:cNvPr id="4116" name="Straight Connector 4115">
            <a:extLst>
              <a:ext uri="{FF2B5EF4-FFF2-40B4-BE49-F238E27FC236}">
                <a16:creationId xmlns:a16="http://schemas.microsoft.com/office/drawing/2014/main" id="{ECCA33C7-1B6A-DD4F-3305-6944C828E400}"/>
              </a:ext>
            </a:extLst>
          </p:cNvPr>
          <p:cNvCxnSpPr>
            <a:cxnSpLocks/>
          </p:cNvCxnSpPr>
          <p:nvPr/>
        </p:nvCxnSpPr>
        <p:spPr>
          <a:xfrm flipV="1">
            <a:off x="10895281" y="5193235"/>
            <a:ext cx="0" cy="599518"/>
          </a:xfrm>
          <a:prstGeom prst="line">
            <a:avLst/>
          </a:prstGeom>
          <a:ln w="1270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17" name="TextBox 4116">
            <a:extLst>
              <a:ext uri="{FF2B5EF4-FFF2-40B4-BE49-F238E27FC236}">
                <a16:creationId xmlns:a16="http://schemas.microsoft.com/office/drawing/2014/main" id="{06F3C561-3FD9-4154-0BE4-8578740B051D}"/>
              </a:ext>
            </a:extLst>
          </p:cNvPr>
          <p:cNvSpPr txBox="1"/>
          <p:nvPr/>
        </p:nvSpPr>
        <p:spPr>
          <a:xfrm>
            <a:off x="10197657" y="5231384"/>
            <a:ext cx="693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2078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E435F-9FB7-86EF-6076-649C459B4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C603-1EE8-AADF-9247-69D42B63A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pic>
        <p:nvPicPr>
          <p:cNvPr id="1030" name="Picture 6" descr="Soft Segmentation of CT Brain ...">
            <a:extLst>
              <a:ext uri="{FF2B5EF4-FFF2-40B4-BE49-F238E27FC236}">
                <a16:creationId xmlns:a16="http://schemas.microsoft.com/office/drawing/2014/main" id="{98BEC0FB-E25C-2A30-4DD5-92A044622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83"/>
          <a:stretch/>
        </p:blipFill>
        <p:spPr bwMode="auto">
          <a:xfrm>
            <a:off x="599307" y="2029771"/>
            <a:ext cx="3878099" cy="446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BD378C6-AD37-0072-DD05-CBF85A3DA5C1}"/>
              </a:ext>
            </a:extLst>
          </p:cNvPr>
          <p:cNvSpPr/>
          <p:nvPr/>
        </p:nvSpPr>
        <p:spPr>
          <a:xfrm>
            <a:off x="2233556" y="4457700"/>
            <a:ext cx="609600" cy="5588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7D3B1AF-7F0A-B03A-AC5F-0143EC22FB54}"/>
              </a:ext>
            </a:extLst>
          </p:cNvPr>
          <p:cNvCxnSpPr/>
          <p:nvPr/>
        </p:nvCxnSpPr>
        <p:spPr>
          <a:xfrm flipV="1">
            <a:off x="2959100" y="3835400"/>
            <a:ext cx="444500" cy="42592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1626A8-8F95-C524-BF30-0FFF572EC607}"/>
              </a:ext>
            </a:extLst>
          </p:cNvPr>
          <p:cNvCxnSpPr>
            <a:cxnSpLocks/>
          </p:cNvCxnSpPr>
          <p:nvPr/>
        </p:nvCxnSpPr>
        <p:spPr>
          <a:xfrm>
            <a:off x="2959100" y="4743923"/>
            <a:ext cx="606753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E5150AF-346C-B6CC-3037-18F259D84B8A}"/>
              </a:ext>
            </a:extLst>
          </p:cNvPr>
          <p:cNvCxnSpPr>
            <a:cxnSpLocks/>
          </p:cNvCxnSpPr>
          <p:nvPr/>
        </p:nvCxnSpPr>
        <p:spPr>
          <a:xfrm>
            <a:off x="2796847" y="5016500"/>
            <a:ext cx="606753" cy="44450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B00FF-9182-474F-97F6-52DA903FCFB9}"/>
              </a:ext>
            </a:extLst>
          </p:cNvPr>
          <p:cNvCxnSpPr>
            <a:cxnSpLocks/>
          </p:cNvCxnSpPr>
          <p:nvPr/>
        </p:nvCxnSpPr>
        <p:spPr>
          <a:xfrm flipH="1" flipV="1">
            <a:off x="1816100" y="3835400"/>
            <a:ext cx="404756" cy="629123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10AAB8-E436-C288-898A-A14DC7BB345D}"/>
              </a:ext>
            </a:extLst>
          </p:cNvPr>
          <p:cNvCxnSpPr>
            <a:cxnSpLocks/>
          </p:cNvCxnSpPr>
          <p:nvPr/>
        </p:nvCxnSpPr>
        <p:spPr>
          <a:xfrm flipH="1">
            <a:off x="1273669" y="4743923"/>
            <a:ext cx="744809" cy="0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6DDCD68-1E5E-3F80-E0BA-9BE5DC51600D}"/>
              </a:ext>
            </a:extLst>
          </p:cNvPr>
          <p:cNvCxnSpPr>
            <a:cxnSpLocks/>
          </p:cNvCxnSpPr>
          <p:nvPr/>
        </p:nvCxnSpPr>
        <p:spPr>
          <a:xfrm flipH="1">
            <a:off x="1803400" y="5093646"/>
            <a:ext cx="446525" cy="595954"/>
          </a:xfrm>
          <a:prstGeom prst="straightConnector1">
            <a:avLst/>
          </a:prstGeom>
          <a:ln w="127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866063E-1AF1-A1F6-895B-A76B5C299AC6}"/>
              </a:ext>
            </a:extLst>
          </p:cNvPr>
          <p:cNvSpPr txBox="1"/>
          <p:nvPr/>
        </p:nvSpPr>
        <p:spPr>
          <a:xfrm>
            <a:off x="5151768" y="1458271"/>
            <a:ext cx="61012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flooding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a set of markers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the flood priority from region into neighbors based on the gradient of the image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Flood the lowest priority neighbor (lowest gradient)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985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08613-4E48-FEC6-FA3F-8CA913300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6BBA-E703-3381-A8A6-AAACB5004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0E588-1130-648D-A3F9-08A55484D38B}"/>
              </a:ext>
            </a:extLst>
          </p:cNvPr>
          <p:cNvSpPr txBox="1"/>
          <p:nvPr/>
        </p:nvSpPr>
        <p:spPr>
          <a:xfrm>
            <a:off x="265389" y="1690688"/>
            <a:ext cx="5043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flooding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a set of markers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the flood priority from region into neighbors based on the gradient of the image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Flood the lowest priority neighbor (lowest gradient)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6894A8A-F186-056D-F8FD-2A792B96FC47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222531-75D0-432E-FFA7-9C7CB2760410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C148DC-665A-00A9-8FF3-D647FE25DE85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F7EB65-D111-B680-A168-E71034F4DDD1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62682E-A8CC-571E-A701-E697C0AF0AA1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364AC-CD3F-40AB-1826-18906991FBC6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4A05A03-4B04-0DF3-514F-EFF6B0C49645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19D251-BCC8-B7A8-7BFF-1801C8758E64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0415172-0603-EE15-4034-86D3698D648E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8F4DC-3B15-ED9E-D4D4-6E30AF72D5B9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5C2F6E-D2CE-4F6F-B556-73DB5B7D4937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1F484F6-C410-63FC-67C5-F22C76273F1A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265DCE-26F9-79B4-6869-4023F17AB61A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05FA57-CFC2-139D-19CB-FC2E34520AE5}"/>
              </a:ext>
            </a:extLst>
          </p:cNvPr>
          <p:cNvSpPr/>
          <p:nvPr/>
        </p:nvSpPr>
        <p:spPr>
          <a:xfrm>
            <a:off x="7499132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F8BB333-72B5-98BE-3870-BE1CD6121C43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CEEF6E-5835-CBFE-DC0E-C3C95A8ADE18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6813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8FB10-6F49-D631-E495-AEF0CE6EF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CAE5-F204-E3BA-D11D-4A1FBB8C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2B10B3-1F88-72A2-A0D6-3C385C6EC9C6}"/>
              </a:ext>
            </a:extLst>
          </p:cNvPr>
          <p:cNvSpPr txBox="1"/>
          <p:nvPr/>
        </p:nvSpPr>
        <p:spPr>
          <a:xfrm>
            <a:off x="265389" y="1690688"/>
            <a:ext cx="5043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flooding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a set of markers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the flood priority from region into neighbors based on the gradient of the image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Flood the lowest priority neighbor (lowest gradient)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351548E-AAA5-2F83-13F7-24A0B970D511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272B6A2-9BFE-4C4B-8AC8-D85FEF37858D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1C84C60-D942-86DD-A86D-E7D948F2C1E8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48C19C-1FA3-E745-7FBB-97B7695628B6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A5B862-151E-C617-D447-710972E93C24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07EC9B-176E-567C-9C6F-CDEB0D8E7990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0834A1-38D7-F9AB-FCE8-8A3CC1F4F569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BA8F11-0F9E-08B8-55D9-6D37EF292C31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1DE072-BF19-3055-FC8C-5C8671902741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8C393D-558D-CC6C-C70A-4F268AD947EC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5BF190-2E92-E790-D1D8-10D1A2E6B520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4E90AC-5D7F-5885-D12F-81FDA60994AA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6FE575-3BBE-8A63-D97C-5930CD6DB0EF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FB6A43-EFD7-8E4D-E31C-FC3FB3FBC7BC}"/>
              </a:ext>
            </a:extLst>
          </p:cNvPr>
          <p:cNvSpPr/>
          <p:nvPr/>
        </p:nvSpPr>
        <p:spPr>
          <a:xfrm>
            <a:off x="7499132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DD75EE1-40DA-592C-C1B0-ABC8FD18653A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8BBDA6-1640-0346-ABCD-E72F26397241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F82778B-C698-5BCA-625D-2A5D480307D0}"/>
              </a:ext>
            </a:extLst>
          </p:cNvPr>
          <p:cNvSpPr/>
          <p:nvPr/>
        </p:nvSpPr>
        <p:spPr>
          <a:xfrm>
            <a:off x="6378354" y="3206105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3E3C2A7-2843-17D0-7596-A73B49DDD458}"/>
              </a:ext>
            </a:extLst>
          </p:cNvPr>
          <p:cNvSpPr/>
          <p:nvPr/>
        </p:nvSpPr>
        <p:spPr>
          <a:xfrm>
            <a:off x="7747326" y="1948340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0772D33-7D90-02F3-4F67-2C0E0ABC1D2A}"/>
              </a:ext>
            </a:extLst>
          </p:cNvPr>
          <p:cNvSpPr/>
          <p:nvPr/>
        </p:nvSpPr>
        <p:spPr>
          <a:xfrm>
            <a:off x="10493152" y="4461681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8C1BF8D-B2A7-7AE8-E0A7-4F1EA6E9CD11}"/>
              </a:ext>
            </a:extLst>
          </p:cNvPr>
          <p:cNvSpPr/>
          <p:nvPr/>
        </p:nvSpPr>
        <p:spPr>
          <a:xfrm>
            <a:off x="9106913" y="5718516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DFE21-133D-33A4-979A-7D177DA3D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01EC-8C97-CAA5-7EAD-F7A2C2F8A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90D5E-FE61-4F9B-A7CD-E624650791D1}"/>
              </a:ext>
            </a:extLst>
          </p:cNvPr>
          <p:cNvSpPr txBox="1"/>
          <p:nvPr/>
        </p:nvSpPr>
        <p:spPr>
          <a:xfrm>
            <a:off x="265389" y="1690688"/>
            <a:ext cx="5043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flooding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a set of markers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the flood priority from region into neighbors based on the gradient of the image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Flood the lowest priority neighbor (lowest gradient)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6BD770-5AF3-A655-0146-874D4B96185F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790E6D-3E21-9335-BE30-9AAF16818157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BE033C-4D3F-C46E-1020-F731F42785B3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857C01-9786-6676-05BC-4F60BC5257F2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40D694-B8B2-FB9C-6C33-7F1805B6AF9E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B11B86-A4FB-AEDC-C1C1-92A95EE3122A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F17B3-CD24-0824-1DEC-2F57B5FC7F7F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721628-47E4-0F23-6B9B-C6A15E892C2B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087A2F-90C6-73F3-A67B-A594BDBC03F1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E61D3B-2B1B-9D37-0797-545F192ECE1C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BC2147-787D-2343-534A-A42924234EF4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4FB44D3-7544-6EA5-6C2D-E1F6419123E6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C99ED6-4814-D45D-765A-7B8BF60B94CB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5B58A-1D55-2AD5-CC27-DA4B0AE54E45}"/>
              </a:ext>
            </a:extLst>
          </p:cNvPr>
          <p:cNvSpPr/>
          <p:nvPr/>
        </p:nvSpPr>
        <p:spPr>
          <a:xfrm>
            <a:off x="7499132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B1DB471-679D-F53D-24F4-F367F60989EB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30D513-2739-8FC5-7CE1-8B5CE5F369B8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3D93F92-6B48-65B3-D484-26F2848FAA32}"/>
              </a:ext>
            </a:extLst>
          </p:cNvPr>
          <p:cNvSpPr/>
          <p:nvPr/>
        </p:nvSpPr>
        <p:spPr>
          <a:xfrm>
            <a:off x="7747326" y="1948340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37B38FD-8124-984F-E6F7-6AA52724BB6D}"/>
              </a:ext>
            </a:extLst>
          </p:cNvPr>
          <p:cNvSpPr/>
          <p:nvPr/>
        </p:nvSpPr>
        <p:spPr>
          <a:xfrm>
            <a:off x="10493152" y="4461681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A7AC59C-B01C-3DC5-A10F-E87C98006D4C}"/>
              </a:ext>
            </a:extLst>
          </p:cNvPr>
          <p:cNvSpPr/>
          <p:nvPr/>
        </p:nvSpPr>
        <p:spPr>
          <a:xfrm>
            <a:off x="7744438" y="5718516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A82DDF-03B8-BE94-3C84-2EB9993F2DA4}"/>
              </a:ext>
            </a:extLst>
          </p:cNvPr>
          <p:cNvSpPr/>
          <p:nvPr/>
        </p:nvSpPr>
        <p:spPr>
          <a:xfrm>
            <a:off x="7755207" y="3202236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8763D9-185A-9BCD-0901-D763C336EBBD}"/>
              </a:ext>
            </a:extLst>
          </p:cNvPr>
          <p:cNvSpPr/>
          <p:nvPr/>
        </p:nvSpPr>
        <p:spPr>
          <a:xfrm>
            <a:off x="6379668" y="4471128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63BF6-F429-3D96-13A9-ADD8210F7CA5}"/>
              </a:ext>
            </a:extLst>
          </p:cNvPr>
          <p:cNvSpPr/>
          <p:nvPr/>
        </p:nvSpPr>
        <p:spPr>
          <a:xfrm>
            <a:off x="9124179" y="4461680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28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D4F0A-FC9E-8830-676A-94C0FA0AA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13CA-875E-3D1D-36BC-FE5654724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EBF18-D646-A3DD-BA19-15BF3E75E70A}"/>
              </a:ext>
            </a:extLst>
          </p:cNvPr>
          <p:cNvSpPr txBox="1"/>
          <p:nvPr/>
        </p:nvSpPr>
        <p:spPr>
          <a:xfrm>
            <a:off x="265389" y="1690688"/>
            <a:ext cx="5043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flooding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a set of markers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the flood priority from region into neighbors based on the gradient of the image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Flood the lowest priority neighbor (lowest gradient)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1271E4-531F-C389-651A-1ED2B4E13A65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EABA3F-AB97-36C3-271E-5F76535360B5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0839BC-FD13-CA19-0B75-B69B05C50A57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A7E2F5-6333-0D96-1802-E324D342658B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7B7A5A-B9BA-1082-EBB0-744FEBB81DCE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56F354-2D88-DC06-8E0B-0DC3987E991A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7A536F-116F-E402-0994-88C9F0205F8D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0083A2-F15B-EE81-DA98-ED5458D7AFC9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410B02-86BE-2614-D310-4790BA23C0E5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2B4B7E-6AB1-08BF-6172-C2B004C27CDA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FF5A4A-09E4-FF50-7851-A667EE560E6D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A7220E-0CE3-EA6B-BFF8-3F71363E429E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A33CA8D-3547-C3C5-A37C-E8361ED0320F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36AF17-852A-BC94-0828-23A6E4548790}"/>
              </a:ext>
            </a:extLst>
          </p:cNvPr>
          <p:cNvSpPr/>
          <p:nvPr/>
        </p:nvSpPr>
        <p:spPr>
          <a:xfrm>
            <a:off x="7499132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84BAF6-BB00-AE72-F005-8246E420AEDC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67C5EF-1B66-B29A-589B-B60C4FA4AAC6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9D1DB4-27C5-6571-3A31-58CA5545A8A9}"/>
              </a:ext>
            </a:extLst>
          </p:cNvPr>
          <p:cNvSpPr/>
          <p:nvPr/>
        </p:nvSpPr>
        <p:spPr>
          <a:xfrm>
            <a:off x="7747326" y="1948340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9966A7C-AA84-203A-1E19-FE0D8FC7654C}"/>
              </a:ext>
            </a:extLst>
          </p:cNvPr>
          <p:cNvSpPr/>
          <p:nvPr/>
        </p:nvSpPr>
        <p:spPr>
          <a:xfrm>
            <a:off x="10504377" y="3159345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89FE700-3301-B5A9-65F3-071619D02C6B}"/>
              </a:ext>
            </a:extLst>
          </p:cNvPr>
          <p:cNvSpPr/>
          <p:nvPr/>
        </p:nvSpPr>
        <p:spPr>
          <a:xfrm>
            <a:off x="7744438" y="5718516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7CDE49A-6D2C-9C8B-6ADA-1547CFEE69DF}"/>
              </a:ext>
            </a:extLst>
          </p:cNvPr>
          <p:cNvSpPr/>
          <p:nvPr/>
        </p:nvSpPr>
        <p:spPr>
          <a:xfrm>
            <a:off x="9124179" y="4461680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FF330B-AC07-306C-E8F8-BABE2AC33EEF}"/>
              </a:ext>
            </a:extLst>
          </p:cNvPr>
          <p:cNvSpPr/>
          <p:nvPr/>
        </p:nvSpPr>
        <p:spPr>
          <a:xfrm>
            <a:off x="9135405" y="3261577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C5EAAE-68A1-857C-4301-CF5D1591441F}"/>
              </a:ext>
            </a:extLst>
          </p:cNvPr>
          <p:cNvSpPr/>
          <p:nvPr/>
        </p:nvSpPr>
        <p:spPr>
          <a:xfrm>
            <a:off x="7752580" y="4493339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8567634-149B-964B-DA12-81FBFF98EC7E}"/>
              </a:ext>
            </a:extLst>
          </p:cNvPr>
          <p:cNvSpPr/>
          <p:nvPr/>
        </p:nvSpPr>
        <p:spPr>
          <a:xfrm>
            <a:off x="6386235" y="5777299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3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776E0-C743-8BA3-4570-6693823B9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DA83-4DB9-F4F6-6CF1-8C98A5E5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AFA0F8-7B38-D79F-2E06-7C8748C45F73}"/>
              </a:ext>
            </a:extLst>
          </p:cNvPr>
          <p:cNvSpPr txBox="1"/>
          <p:nvPr/>
        </p:nvSpPr>
        <p:spPr>
          <a:xfrm>
            <a:off x="265389" y="1690688"/>
            <a:ext cx="5043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flooding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a set of markers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the flood priority from region into neighbors based on the gradient of the image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Flood the lowest priority neighbor (lowest gradient)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740667-39EA-A8EF-ADD5-301A3B6C2D6E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4FC14-0AB5-6B6D-878A-CECD4D01E18A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A3EC86-6836-3BC4-0AC6-45B1546C3784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39F8AB-04F0-2BF0-B502-C92C03C3FBC1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8F425E-A004-2436-8229-24312D677F7D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9725B0-AFDF-7B4C-5D41-490A148C37C6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A40561-9178-C26E-5B8E-C52B838465CD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1F736F-817F-7144-6ED0-239C9CCF93A4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813332-BE04-3CE5-C19E-CCA9382CC08C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E42015A-E00F-51D3-4309-B85D4B9CB4A0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640F1C-51DC-D43F-BAA2-C4B7C7D3AF7A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0C4ADB-976A-BBD4-F25A-A419B4C94BDA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75FCC3-5BE4-48CC-6259-E6AF26A708EE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FC25C7-1A87-7634-B6E8-1F1938C3653E}"/>
              </a:ext>
            </a:extLst>
          </p:cNvPr>
          <p:cNvSpPr/>
          <p:nvPr/>
        </p:nvSpPr>
        <p:spPr>
          <a:xfrm>
            <a:off x="7495191" y="551793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83F2E3-5F77-40F8-ABBF-B93FC0B7ECDE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B3A612-8862-7772-85E3-87ADFB351091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79E417F-9DCB-BA1C-F675-41B3D1C61339}"/>
              </a:ext>
            </a:extLst>
          </p:cNvPr>
          <p:cNvSpPr/>
          <p:nvPr/>
        </p:nvSpPr>
        <p:spPr>
          <a:xfrm>
            <a:off x="7747326" y="1948340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63BC0AA-E727-D153-324C-FDC072B7F1D8}"/>
              </a:ext>
            </a:extLst>
          </p:cNvPr>
          <p:cNvSpPr/>
          <p:nvPr/>
        </p:nvSpPr>
        <p:spPr>
          <a:xfrm>
            <a:off x="10504377" y="3159345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A94A530-923F-C898-5DED-F2DE576E80F4}"/>
              </a:ext>
            </a:extLst>
          </p:cNvPr>
          <p:cNvSpPr/>
          <p:nvPr/>
        </p:nvSpPr>
        <p:spPr>
          <a:xfrm>
            <a:off x="7744438" y="5718516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7B84F4-F06C-24BE-44B1-D8508E5AC4AF}"/>
              </a:ext>
            </a:extLst>
          </p:cNvPr>
          <p:cNvSpPr/>
          <p:nvPr/>
        </p:nvSpPr>
        <p:spPr>
          <a:xfrm>
            <a:off x="9124179" y="4461680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2C9ABCF-9414-7C10-6D23-FDDBB004A125}"/>
              </a:ext>
            </a:extLst>
          </p:cNvPr>
          <p:cNvSpPr/>
          <p:nvPr/>
        </p:nvSpPr>
        <p:spPr>
          <a:xfrm>
            <a:off x="9135405" y="3261577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ECA349A-C9A8-4231-263E-65A409272DD8}"/>
              </a:ext>
            </a:extLst>
          </p:cNvPr>
          <p:cNvSpPr/>
          <p:nvPr/>
        </p:nvSpPr>
        <p:spPr>
          <a:xfrm>
            <a:off x="7752580" y="4493339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FB1C5DD-F363-8426-8CEA-4AEBEE8FF1F6}"/>
              </a:ext>
            </a:extLst>
          </p:cNvPr>
          <p:cNvSpPr/>
          <p:nvPr/>
        </p:nvSpPr>
        <p:spPr>
          <a:xfrm>
            <a:off x="7744438" y="5818809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484C93-D103-0EA5-6062-BE777D7DB21C}"/>
              </a:ext>
            </a:extLst>
          </p:cNvPr>
          <p:cNvSpPr/>
          <p:nvPr/>
        </p:nvSpPr>
        <p:spPr>
          <a:xfrm>
            <a:off x="9135405" y="3111846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B3D4B77-4DFD-5226-1B69-8C6A49AF5424}"/>
              </a:ext>
            </a:extLst>
          </p:cNvPr>
          <p:cNvSpPr/>
          <p:nvPr/>
        </p:nvSpPr>
        <p:spPr>
          <a:xfrm>
            <a:off x="7762456" y="4639245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84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B5B0-871B-E837-1902-6D13DA32E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C4C2-5ECD-506C-6A23-021C152E2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Watershed algorithm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E51709-1752-6022-0392-C67E1EDAF82C}"/>
              </a:ext>
            </a:extLst>
          </p:cNvPr>
          <p:cNvSpPr txBox="1"/>
          <p:nvPr/>
        </p:nvSpPr>
        <p:spPr>
          <a:xfrm>
            <a:off x="265389" y="1690688"/>
            <a:ext cx="504321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Watershed by flooding</a:t>
            </a:r>
          </a:p>
          <a:p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a set of markers in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Define the flood priority from region into neighbors based on the gradient of the image</a:t>
            </a:r>
          </a:p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</a:rPr>
              <a:t>Flood the lowest priority neighbor (lowest gradient)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1E9218-A7B6-0F69-C56F-381DAC872BB4}"/>
              </a:ext>
            </a:extLst>
          </p:cNvPr>
          <p:cNvSpPr/>
          <p:nvPr/>
        </p:nvSpPr>
        <p:spPr>
          <a:xfrm>
            <a:off x="6138041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6FFCB2-659B-B1D0-39F7-C6F6B8D86C27}"/>
              </a:ext>
            </a:extLst>
          </p:cNvPr>
          <p:cNvSpPr/>
          <p:nvPr/>
        </p:nvSpPr>
        <p:spPr>
          <a:xfrm>
            <a:off x="7507013" y="1747755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02CE3-E526-7BE3-9EC5-9C0834F81A68}"/>
              </a:ext>
            </a:extLst>
          </p:cNvPr>
          <p:cNvSpPr/>
          <p:nvPr/>
        </p:nvSpPr>
        <p:spPr>
          <a:xfrm>
            <a:off x="8875985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E4CBDD-C151-88D8-C4E3-E3FE8A45BB4E}"/>
              </a:ext>
            </a:extLst>
          </p:cNvPr>
          <p:cNvSpPr/>
          <p:nvPr/>
        </p:nvSpPr>
        <p:spPr>
          <a:xfrm>
            <a:off x="10244958" y="1747755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8011C-7CC4-8432-9F62-CEA57BE038B4}"/>
              </a:ext>
            </a:extLst>
          </p:cNvPr>
          <p:cNvSpPr/>
          <p:nvPr/>
        </p:nvSpPr>
        <p:spPr>
          <a:xfrm>
            <a:off x="6135414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E3BA7F-CED7-3DDC-A486-96E3C546C11E}"/>
              </a:ext>
            </a:extLst>
          </p:cNvPr>
          <p:cNvSpPr/>
          <p:nvPr/>
        </p:nvSpPr>
        <p:spPr>
          <a:xfrm>
            <a:off x="7504386" y="300426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1D0501-24A8-E41B-D5E2-8B0C13B33052}"/>
              </a:ext>
            </a:extLst>
          </p:cNvPr>
          <p:cNvSpPr/>
          <p:nvPr/>
        </p:nvSpPr>
        <p:spPr>
          <a:xfrm>
            <a:off x="8873358" y="3004261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1EAA1A-F804-B51E-509A-0B1124AD33D6}"/>
              </a:ext>
            </a:extLst>
          </p:cNvPr>
          <p:cNvSpPr/>
          <p:nvPr/>
        </p:nvSpPr>
        <p:spPr>
          <a:xfrm>
            <a:off x="10242331" y="3004261"/>
            <a:ext cx="1371600" cy="1229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35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3FF4A6-3D87-753D-E6FB-48B940CB339A}"/>
              </a:ext>
            </a:extLst>
          </p:cNvPr>
          <p:cNvSpPr/>
          <p:nvPr/>
        </p:nvSpPr>
        <p:spPr>
          <a:xfrm>
            <a:off x="6132787" y="4263284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C6A1B4-3745-E3E6-0E41-D97380870261}"/>
              </a:ext>
            </a:extLst>
          </p:cNvPr>
          <p:cNvSpPr/>
          <p:nvPr/>
        </p:nvSpPr>
        <p:spPr>
          <a:xfrm>
            <a:off x="7501759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AA79D5-37AC-610F-D481-D2B002F78EF0}"/>
              </a:ext>
            </a:extLst>
          </p:cNvPr>
          <p:cNvSpPr/>
          <p:nvPr/>
        </p:nvSpPr>
        <p:spPr>
          <a:xfrm>
            <a:off x="8870731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8965F8-8E24-B114-998A-D584C5676D80}"/>
              </a:ext>
            </a:extLst>
          </p:cNvPr>
          <p:cNvSpPr/>
          <p:nvPr/>
        </p:nvSpPr>
        <p:spPr>
          <a:xfrm>
            <a:off x="10239704" y="4263284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FD39C9-22F8-52A5-36DA-9DF115788C37}"/>
              </a:ext>
            </a:extLst>
          </p:cNvPr>
          <p:cNvSpPr/>
          <p:nvPr/>
        </p:nvSpPr>
        <p:spPr>
          <a:xfrm>
            <a:off x="6130160" y="551793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B008B4-7A9C-EE4A-B51F-5D4E7ED7E738}"/>
              </a:ext>
            </a:extLst>
          </p:cNvPr>
          <p:cNvSpPr/>
          <p:nvPr/>
        </p:nvSpPr>
        <p:spPr>
          <a:xfrm>
            <a:off x="7495191" y="5517931"/>
            <a:ext cx="1371600" cy="122971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A5D55A-04DA-05B2-0615-EF3B13AE8070}"/>
              </a:ext>
            </a:extLst>
          </p:cNvPr>
          <p:cNvSpPr/>
          <p:nvPr/>
        </p:nvSpPr>
        <p:spPr>
          <a:xfrm>
            <a:off x="8868104" y="5517931"/>
            <a:ext cx="1371600" cy="12297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71BB0ED-5E79-1686-82D1-6A9D1BEBED3B}"/>
              </a:ext>
            </a:extLst>
          </p:cNvPr>
          <p:cNvSpPr/>
          <p:nvPr/>
        </p:nvSpPr>
        <p:spPr>
          <a:xfrm>
            <a:off x="10237077" y="5517931"/>
            <a:ext cx="1371600" cy="122971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2009DF-0F6E-51B0-7C0A-BE8FA712EF6C}"/>
              </a:ext>
            </a:extLst>
          </p:cNvPr>
          <p:cNvSpPr/>
          <p:nvPr/>
        </p:nvSpPr>
        <p:spPr>
          <a:xfrm>
            <a:off x="7747326" y="1948340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B3B6C40-6E89-C18F-416B-BB5328CDE246}"/>
              </a:ext>
            </a:extLst>
          </p:cNvPr>
          <p:cNvSpPr/>
          <p:nvPr/>
        </p:nvSpPr>
        <p:spPr>
          <a:xfrm>
            <a:off x="10504377" y="3159345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F7F38A-82BD-4B21-AA52-ECAD84726621}"/>
              </a:ext>
            </a:extLst>
          </p:cNvPr>
          <p:cNvSpPr/>
          <p:nvPr/>
        </p:nvSpPr>
        <p:spPr>
          <a:xfrm>
            <a:off x="9124179" y="4461680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BFBDACA-767A-B959-E1FE-CCCAF6ADB9B8}"/>
              </a:ext>
            </a:extLst>
          </p:cNvPr>
          <p:cNvSpPr/>
          <p:nvPr/>
        </p:nvSpPr>
        <p:spPr>
          <a:xfrm>
            <a:off x="7744438" y="5818809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F5E93F-66F1-4DBF-4FA9-2962A2E839C8}"/>
              </a:ext>
            </a:extLst>
          </p:cNvPr>
          <p:cNvSpPr/>
          <p:nvPr/>
        </p:nvSpPr>
        <p:spPr>
          <a:xfrm>
            <a:off x="9135405" y="3111846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428895-0C4F-9443-2164-F9198040A9F8}"/>
              </a:ext>
            </a:extLst>
          </p:cNvPr>
          <p:cNvSpPr/>
          <p:nvPr/>
        </p:nvSpPr>
        <p:spPr>
          <a:xfrm>
            <a:off x="7762456" y="4639245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CE01F31-BEC6-434C-992A-1A32F7197903}"/>
              </a:ext>
            </a:extLst>
          </p:cNvPr>
          <p:cNvSpPr/>
          <p:nvPr/>
        </p:nvSpPr>
        <p:spPr>
          <a:xfrm>
            <a:off x="9132061" y="1889084"/>
            <a:ext cx="875211" cy="828539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59FF432-8AD8-54A5-C965-25ED73E7F0AD}"/>
              </a:ext>
            </a:extLst>
          </p:cNvPr>
          <p:cNvSpPr/>
          <p:nvPr/>
        </p:nvSpPr>
        <p:spPr>
          <a:xfrm>
            <a:off x="9132060" y="2044154"/>
            <a:ext cx="875211" cy="828539"/>
          </a:xfrm>
          <a:prstGeom prst="ellips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91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998</TotalTime>
  <Words>730</Words>
  <Application>Microsoft Macintosh PowerPoint</Application>
  <PresentationFormat>Widescreen</PresentationFormat>
  <Paragraphs>357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Menlo</vt:lpstr>
      <vt:lpstr>Office Theme</vt:lpstr>
      <vt:lpstr>Lecture 8 Morphological Segmentation</vt:lpstr>
      <vt:lpstr>Watershed algorithm</vt:lpstr>
      <vt:lpstr>Watershed algorithm</vt:lpstr>
      <vt:lpstr>Watershed algorithm</vt:lpstr>
      <vt:lpstr>Watershed algorithm</vt:lpstr>
      <vt:lpstr>Watershed algorithm</vt:lpstr>
      <vt:lpstr>Watershed algorithm</vt:lpstr>
      <vt:lpstr>Watershed algorithm</vt:lpstr>
      <vt:lpstr>Watershed algorithm</vt:lpstr>
      <vt:lpstr>Watershed algorithm</vt:lpstr>
      <vt:lpstr>PowerPoint Presentation</vt:lpstr>
      <vt:lpstr>Watershed algorithm</vt:lpstr>
      <vt:lpstr>Watershed algorithm</vt:lpstr>
      <vt:lpstr>Watershed algorithm</vt:lpstr>
      <vt:lpstr>Watershed algorithm</vt:lpstr>
      <vt:lpstr>Contour segmentation</vt:lpstr>
      <vt:lpstr>Contour segmentation</vt:lpstr>
      <vt:lpstr>Contour segmentation</vt:lpstr>
      <vt:lpstr>Contour segmentation</vt:lpstr>
      <vt:lpstr>Minimum spanning forest</vt:lpstr>
      <vt:lpstr>Minimum spanning forest</vt:lpstr>
      <vt:lpstr>Minimum spanning forest</vt:lpstr>
      <vt:lpstr>Minimum spanning forest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Ted Huppert</cp:lastModifiedBy>
  <cp:revision>18</cp:revision>
  <dcterms:created xsi:type="dcterms:W3CDTF">2024-07-14T13:25:54Z</dcterms:created>
  <dcterms:modified xsi:type="dcterms:W3CDTF">2024-09-30T19:37:55Z</dcterms:modified>
</cp:coreProperties>
</file>