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2">
  <p:sldMasterIdLst>
    <p:sldMasterId id="2147484642" r:id="rId1"/>
  </p:sldMasterIdLst>
  <p:notesMasterIdLst>
    <p:notesMasterId r:id="rId15"/>
  </p:notesMasterIdLst>
  <p:handoutMasterIdLst>
    <p:handoutMasterId r:id="rId16"/>
  </p:handoutMasterIdLst>
  <p:sldIdLst>
    <p:sldId id="561" r:id="rId2"/>
    <p:sldId id="535" r:id="rId3"/>
    <p:sldId id="563" r:id="rId4"/>
    <p:sldId id="545" r:id="rId5"/>
    <p:sldId id="548" r:id="rId6"/>
    <p:sldId id="550" r:id="rId7"/>
    <p:sldId id="552" r:id="rId8"/>
    <p:sldId id="555" r:id="rId9"/>
    <p:sldId id="567" r:id="rId10"/>
    <p:sldId id="543" r:id="rId11"/>
    <p:sldId id="559" r:id="rId12"/>
    <p:sldId id="566" r:id="rId13"/>
    <p:sldId id="562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4E7244C-1FAC-47DF-9C1B-D4DC22F8CBD6}">
          <p14:sldIdLst>
            <p14:sldId id="561"/>
            <p14:sldId id="535"/>
            <p14:sldId id="563"/>
            <p14:sldId id="545"/>
            <p14:sldId id="548"/>
            <p14:sldId id="550"/>
            <p14:sldId id="552"/>
            <p14:sldId id="555"/>
            <p14:sldId id="567"/>
            <p14:sldId id="543"/>
            <p14:sldId id="559"/>
            <p14:sldId id="566"/>
            <p14:sldId id="56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lou el sarraj" initials="le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E70"/>
    <a:srgbClr val="61F44D"/>
    <a:srgbClr val="FF3300"/>
    <a:srgbClr val="102940"/>
    <a:srgbClr val="DF5327"/>
    <a:srgbClr val="EDED07"/>
    <a:srgbClr val="1A4164"/>
    <a:srgbClr val="183D5E"/>
    <a:srgbClr val="536678"/>
    <a:srgbClr val="EC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8" autoAdjust="0"/>
    <p:restoredTop sz="89597" autoAdjust="0"/>
  </p:normalViewPr>
  <p:slideViewPr>
    <p:cSldViewPr snapToGrid="0">
      <p:cViewPr varScale="1">
        <p:scale>
          <a:sx n="70" d="100"/>
          <a:sy n="70" d="100"/>
        </p:scale>
        <p:origin x="-66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171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75405-9248-4D1D-B116-89CE6DA06053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72936-68D5-429D-91E9-CAA3DF1DCD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764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BAFB7-0E6E-4B16-B9E1-3EACE8817EAB}" type="datetimeFigureOut">
              <a:rPr lang="fr-FR" smtClean="0"/>
              <a:t>28/02/2018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0233C-BF54-40D4-8662-8588088CF3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105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Mesdames</a:t>
            </a:r>
            <a:r>
              <a:rPr lang="fr-FR" baseline="0" dirty="0" smtClean="0"/>
              <a:t> et</a:t>
            </a:r>
            <a:r>
              <a:rPr lang="fr-FR" dirty="0" smtClean="0"/>
              <a:t> </a:t>
            </a:r>
            <a:r>
              <a:rPr lang="fr-FR" dirty="0" err="1" smtClean="0"/>
              <a:t>Monsieurs</a:t>
            </a:r>
            <a:r>
              <a:rPr lang="fr-FR" dirty="0" smtClean="0"/>
              <a:t> le jury Bonjour.</a:t>
            </a:r>
          </a:p>
          <a:p>
            <a:r>
              <a:rPr lang="fr-FR" dirty="0" smtClean="0"/>
              <a:t>Labo</a:t>
            </a:r>
            <a:r>
              <a:rPr lang="fr-FR" baseline="0" dirty="0" smtClean="0"/>
              <a:t> équipe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0233C-BF54-40D4-8662-8588088CF3A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888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00CA811-A661-4176-A695-AED92072128E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47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8C6C-8DDE-40C3-A914-651637604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083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8C6C-8DDE-40C3-A914-651637604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69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8C6C-8DDE-40C3-A914-651637604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25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2493" y="79644"/>
            <a:ext cx="11190773" cy="762174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1A4164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2493" y="933061"/>
            <a:ext cx="11190773" cy="557037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200">
                <a:solidFill>
                  <a:srgbClr val="1A4164"/>
                </a:solidFill>
              </a:defRPr>
            </a:lvl1pPr>
            <a:lvl2pPr>
              <a:lnSpc>
                <a:spcPct val="150000"/>
              </a:lnSpc>
              <a:defRPr sz="2800">
                <a:solidFill>
                  <a:srgbClr val="1A4164"/>
                </a:solidFill>
              </a:defRPr>
            </a:lvl2pPr>
            <a:lvl3pPr>
              <a:lnSpc>
                <a:spcPct val="150000"/>
              </a:lnSpc>
              <a:defRPr sz="2400">
                <a:solidFill>
                  <a:srgbClr val="1A4164"/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rgbClr val="1A4164"/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rgbClr val="1A4164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60115" y="6601349"/>
            <a:ext cx="2743200" cy="185442"/>
          </a:xfrm>
        </p:spPr>
        <p:txBody>
          <a:bodyPr/>
          <a:lstStyle>
            <a:lvl1pPr>
              <a:defRPr sz="2000" b="1"/>
            </a:lvl1pPr>
          </a:lstStyle>
          <a:p>
            <a:fld id="{EB508C6C-8DDE-40C3-A914-6516376043D7}" type="slidenum">
              <a:rPr lang="fr-FR" smtClean="0"/>
              <a:pPr/>
              <a:t>‹N°›</a:t>
            </a:fld>
            <a:r>
              <a:rPr lang="fr-FR" dirty="0" smtClean="0"/>
              <a:t> /74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472493" y="821866"/>
            <a:ext cx="11190773" cy="19952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48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8C6C-8DDE-40C3-A914-651637604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21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8C6C-8DDE-40C3-A914-651637604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75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8C6C-8DDE-40C3-A914-651637604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51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8C6C-8DDE-40C3-A914-651637604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66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8C6C-8DDE-40C3-A914-651637604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68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8C6C-8DDE-40C3-A914-651637604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36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8C6C-8DDE-40C3-A914-651637604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93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08C6C-8DDE-40C3-A914-6516376043D7}" type="slidenum">
              <a:rPr lang="fr-FR" smtClean="0"/>
              <a:pPr/>
              <a:t>‹N°›</a:t>
            </a:fld>
            <a:r>
              <a:rPr lang="fr-FR" dirty="0" smtClean="0"/>
              <a:t>/69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300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3" r:id="rId1"/>
    <p:sldLayoutId id="2147484644" r:id="rId2"/>
    <p:sldLayoutId id="2147484645" r:id="rId3"/>
    <p:sldLayoutId id="2147484646" r:id="rId4"/>
    <p:sldLayoutId id="2147484647" r:id="rId5"/>
    <p:sldLayoutId id="2147484648" r:id="rId6"/>
    <p:sldLayoutId id="2147484649" r:id="rId7"/>
    <p:sldLayoutId id="2147484650" r:id="rId8"/>
    <p:sldLayoutId id="2147484651" r:id="rId9"/>
    <p:sldLayoutId id="2147484652" r:id="rId10"/>
    <p:sldLayoutId id="214748465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093" y="4754879"/>
            <a:ext cx="1444269" cy="20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1261744" y="1575023"/>
            <a:ext cx="9562466" cy="2007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err="1" smtClean="0">
                <a:solidFill>
                  <a:srgbClr val="102940"/>
                </a:solidFill>
              </a:rPr>
              <a:t>Hackathon</a:t>
            </a:r>
            <a:r>
              <a:rPr lang="fr-FR" sz="3200" b="1" dirty="0" smtClean="0">
                <a:solidFill>
                  <a:srgbClr val="102940"/>
                </a:solidFill>
              </a:rPr>
              <a:t> les </a:t>
            </a:r>
            <a:r>
              <a:rPr lang="fr-FR" sz="3200" b="1" dirty="0">
                <a:solidFill>
                  <a:srgbClr val="102940"/>
                </a:solidFill>
              </a:rPr>
              <a:t>champs des </a:t>
            </a:r>
            <a:r>
              <a:rPr lang="fr-FR" sz="3200" b="1" dirty="0" smtClean="0">
                <a:solidFill>
                  <a:srgbClr val="102940"/>
                </a:solidFill>
              </a:rPr>
              <a:t>SIRENE </a:t>
            </a:r>
          </a:p>
          <a:p>
            <a:pPr algn="ctr"/>
            <a:r>
              <a:rPr lang="fr-FR" sz="2000" dirty="0" smtClean="0">
                <a:solidFill>
                  <a:srgbClr val="102940"/>
                </a:solidFill>
              </a:rPr>
              <a:t>18, 19 janvier 2018</a:t>
            </a:r>
          </a:p>
          <a:p>
            <a:pPr algn="ctr"/>
            <a:endParaRPr lang="fr-FR" sz="2000" dirty="0">
              <a:solidFill>
                <a:srgbClr val="102940"/>
              </a:solidFill>
            </a:endParaRPr>
          </a:p>
          <a:p>
            <a:pPr algn="ctr"/>
            <a:r>
              <a:rPr lang="fr-FR" sz="2800" dirty="0">
                <a:solidFill>
                  <a:srgbClr val="102940"/>
                </a:solidFill>
              </a:rPr>
              <a:t>Equipe des « spartiates »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61744" y="3772823"/>
            <a:ext cx="43802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Participants :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58" y="229831"/>
            <a:ext cx="952382" cy="102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536" y="35691"/>
            <a:ext cx="950930" cy="109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734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439" y="337008"/>
            <a:ext cx="9810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5449569" y="811204"/>
            <a:ext cx="12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Pôle emploi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8482" y="4324509"/>
            <a:ext cx="4501383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Cambria" panose="02040503050406030204" pitchFamily="18" charset="0"/>
              </a:rPr>
              <a:t>Equipe </a:t>
            </a:r>
            <a:r>
              <a:rPr lang="fr-FR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Data </a:t>
            </a:r>
            <a:r>
              <a:rPr lang="fr-FR" b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lake</a:t>
            </a:r>
            <a:r>
              <a:rPr lang="fr-FR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– Aix-en-Provence: </a:t>
            </a:r>
          </a:p>
          <a:p>
            <a:pPr algn="ctr"/>
            <a:endParaRPr lang="fr-FR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  <a:latin typeface="Cambria" panose="02040503050406030204" pitchFamily="18" charset="0"/>
              </a:rPr>
              <a:t>Julien </a:t>
            </a:r>
            <a:r>
              <a:rPr lang="fr-FR" dirty="0">
                <a:solidFill>
                  <a:srgbClr val="FF0000"/>
                </a:solidFill>
                <a:latin typeface="Cambria" panose="02040503050406030204" pitchFamily="18" charset="0"/>
              </a:rPr>
              <a:t>BRUCHON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  <a:latin typeface="Cambria" panose="02040503050406030204" pitchFamily="18" charset="0"/>
              </a:rPr>
              <a:t>Lama EL SARRAJ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  <a:latin typeface="Cambria" panose="02040503050406030204" pitchFamily="18" charset="0"/>
              </a:rPr>
              <a:t>Hamza FRIOUA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54683" y="4324509"/>
            <a:ext cx="3999231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Cambria" panose="02040503050406030204" pitchFamily="18" charset="0"/>
              </a:rPr>
              <a:t>Equipe Service </a:t>
            </a:r>
            <a:r>
              <a:rPr lang="fr-FR" b="1" dirty="0" err="1">
                <a:solidFill>
                  <a:srgbClr val="FF0000"/>
                </a:solidFill>
                <a:latin typeface="Cambria" panose="02040503050406030204" pitchFamily="18" charset="0"/>
              </a:rPr>
              <a:t>Big</a:t>
            </a:r>
            <a:r>
              <a:rPr lang="fr-FR" b="1" dirty="0">
                <a:solidFill>
                  <a:srgbClr val="FF0000"/>
                </a:solidFill>
                <a:latin typeface="Cambria" panose="02040503050406030204" pitchFamily="18" charset="0"/>
              </a:rPr>
              <a:t> data – Nantes </a:t>
            </a:r>
            <a:r>
              <a:rPr lang="fr-FR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:</a:t>
            </a:r>
          </a:p>
          <a:p>
            <a:r>
              <a:rPr lang="fr-FR" dirty="0" smtClean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endParaRPr lang="fr-FR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  <a:latin typeface="Cambria" panose="02040503050406030204" pitchFamily="18" charset="0"/>
              </a:rPr>
              <a:t>Rozenn BRENIN</a:t>
            </a:r>
            <a:endParaRPr lang="fr-FR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  <a:latin typeface="Cambria" panose="02040503050406030204" pitchFamily="18" charset="0"/>
              </a:rPr>
              <a:t>Maylis </a:t>
            </a:r>
            <a:r>
              <a:rPr lang="fr-FR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COTADZE</a:t>
            </a:r>
            <a:endParaRPr lang="fr-FR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  <a:latin typeface="Cambria" panose="02040503050406030204" pitchFamily="18" charset="0"/>
              </a:rPr>
              <a:t>Sylvain FERREC</a:t>
            </a:r>
          </a:p>
        </p:txBody>
      </p:sp>
    </p:spTree>
    <p:extLst>
      <p:ext uri="{BB962C8B-B14F-4D97-AF65-F5344CB8AC3E}">
        <p14:creationId xmlns:p14="http://schemas.microsoft.com/office/powerpoint/2010/main" val="137126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206772" y="923373"/>
            <a:ext cx="8868897" cy="443729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b="1" i="1" dirty="0" smtClean="0">
                <a:solidFill>
                  <a:schemeClr val="tx1"/>
                </a:solidFill>
                <a:latin typeface="+mj-lt"/>
              </a:rPr>
              <a:t>Web </a:t>
            </a:r>
            <a:r>
              <a:rPr lang="fr-FR" sz="1400" b="1" i="1" dirty="0" err="1" smtClean="0">
                <a:solidFill>
                  <a:schemeClr val="tx1"/>
                </a:solidFill>
                <a:latin typeface="+mj-lt"/>
              </a:rPr>
              <a:t>scraping</a:t>
            </a:r>
            <a:r>
              <a:rPr lang="fr-FR" sz="1400" b="1" i="1" dirty="0" smtClean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SCRAPING</a:t>
            </a:r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5077346" y="1139397"/>
            <a:ext cx="3240360" cy="401553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i="1" dirty="0" smtClean="0">
                <a:solidFill>
                  <a:schemeClr val="tx1"/>
                </a:solidFill>
                <a:latin typeface="+mj-lt"/>
              </a:rPr>
              <a:t>Python, lib (‘</a:t>
            </a:r>
            <a:r>
              <a:rPr lang="fr-FR" sz="1400" i="1" dirty="0" err="1" smtClean="0">
                <a:solidFill>
                  <a:schemeClr val="tx1"/>
                </a:solidFill>
                <a:latin typeface="+mj-lt"/>
              </a:rPr>
              <a:t>requests</a:t>
            </a:r>
            <a:r>
              <a:rPr lang="fr-FR" sz="1400" i="1" dirty="0" smtClean="0">
                <a:solidFill>
                  <a:schemeClr val="tx1"/>
                </a:solidFill>
                <a:latin typeface="+mj-lt"/>
              </a:rPr>
              <a:t>’, ‘</a:t>
            </a:r>
            <a:r>
              <a:rPr lang="fr-FR" sz="1400" i="1" dirty="0" err="1" smtClean="0">
                <a:solidFill>
                  <a:schemeClr val="tx1"/>
                </a:solidFill>
                <a:latin typeface="+mj-lt"/>
              </a:rPr>
              <a:t>beautifullscrap</a:t>
            </a:r>
            <a:r>
              <a:rPr lang="fr-FR" sz="1400" i="1" dirty="0" smtClean="0">
                <a:solidFill>
                  <a:schemeClr val="tx1"/>
                </a:solidFill>
                <a:latin typeface="+mj-lt"/>
              </a:rPr>
              <a:t>’)</a:t>
            </a:r>
            <a:endParaRPr lang="fr-FR" sz="1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93370" y="2740122"/>
            <a:ext cx="2880320" cy="8640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Scraper le « SIRET » sur </a:t>
            </a:r>
            <a:r>
              <a:rPr lang="fr-FR" sz="1600" i="1" dirty="0" smtClean="0">
                <a:solidFill>
                  <a:schemeClr val="tx1"/>
                </a:solidFill>
              </a:rPr>
              <a:t>societe.com</a:t>
            </a:r>
            <a:endParaRPr lang="fr-FR" sz="1600" i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93370" y="4121986"/>
            <a:ext cx="2880320" cy="8640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Scraper « l’adresse » sur </a:t>
            </a:r>
            <a:r>
              <a:rPr lang="fr-FR" sz="1600" i="1" dirty="0" smtClean="0">
                <a:solidFill>
                  <a:schemeClr val="tx1"/>
                </a:solidFill>
              </a:rPr>
              <a:t>mappy.com </a:t>
            </a:r>
            <a:endParaRPr lang="fr-FR" sz="1600" i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00627" y="1542694"/>
            <a:ext cx="2880320" cy="8640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Matching</a:t>
            </a: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448702" y="1846901"/>
            <a:ext cx="1224136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API QWANT</a:t>
            </a:r>
            <a:endParaRPr lang="fr-FR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037785" y="2571114"/>
            <a:ext cx="1749277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JSON (liste URL  candidat)</a:t>
            </a:r>
            <a:endParaRPr lang="fr-FR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6" name="Connecteur en arc 65"/>
          <p:cNvCxnSpPr>
            <a:stCxn id="35" idx="1"/>
            <a:endCxn id="33" idx="3"/>
          </p:cNvCxnSpPr>
          <p:nvPr/>
        </p:nvCxnSpPr>
        <p:spPr>
          <a:xfrm rot="10800000">
            <a:off x="8180948" y="1974743"/>
            <a:ext cx="1267755" cy="12418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en arc 66"/>
          <p:cNvCxnSpPr>
            <a:endCxn id="49" idx="1"/>
          </p:cNvCxnSpPr>
          <p:nvPr/>
        </p:nvCxnSpPr>
        <p:spPr>
          <a:xfrm>
            <a:off x="8173690" y="2174685"/>
            <a:ext cx="864095" cy="64845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en arc 67"/>
          <p:cNvCxnSpPr>
            <a:stCxn id="49" idx="2"/>
          </p:cNvCxnSpPr>
          <p:nvPr/>
        </p:nvCxnSpPr>
        <p:spPr>
          <a:xfrm rot="5400000">
            <a:off x="8846014" y="2402846"/>
            <a:ext cx="394087" cy="1738734"/>
          </a:xfrm>
          <a:prstGeom prst="curvedConnector2">
            <a:avLst/>
          </a:prstGeom>
          <a:ln w="38100">
            <a:solidFill>
              <a:schemeClr val="tx1"/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8509602" y="3449375"/>
            <a:ext cx="1242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Si ‘societe.com’</a:t>
            </a:r>
            <a:r>
              <a:rPr lang="fr-FR" sz="1200" i="1" dirty="0" smtClean="0">
                <a:sym typeface="Symbol"/>
              </a:rPr>
              <a:t></a:t>
            </a:r>
          </a:p>
          <a:p>
            <a:r>
              <a:rPr lang="fr-FR" sz="1200" i="1" dirty="0" smtClean="0">
                <a:sym typeface="Symbol"/>
              </a:rPr>
              <a:t> TOP 5</a:t>
            </a:r>
            <a:endParaRPr lang="fr-FR" sz="1200" i="1" dirty="0"/>
          </a:p>
        </p:txBody>
      </p:sp>
      <p:cxnSp>
        <p:nvCxnSpPr>
          <p:cNvPr id="69" name="Connecteur en arc 68"/>
          <p:cNvCxnSpPr>
            <a:stCxn id="49" idx="2"/>
            <a:endCxn id="52" idx="3"/>
          </p:cNvCxnSpPr>
          <p:nvPr/>
        </p:nvCxnSpPr>
        <p:spPr>
          <a:xfrm rot="5400000">
            <a:off x="8303625" y="2945235"/>
            <a:ext cx="1478864" cy="1738734"/>
          </a:xfrm>
          <a:prstGeom prst="curvedConnector2">
            <a:avLst/>
          </a:prstGeom>
          <a:ln w="38100">
            <a:solidFill>
              <a:schemeClr val="tx1"/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8427100" y="417573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Sinon</a:t>
            </a:r>
            <a:endParaRPr lang="fr-FR" sz="1200" i="1" dirty="0"/>
          </a:p>
        </p:txBody>
      </p:sp>
      <p:sp>
        <p:nvSpPr>
          <p:cNvPr id="82" name="Cylindre 81"/>
          <p:cNvSpPr/>
          <p:nvPr/>
        </p:nvSpPr>
        <p:spPr>
          <a:xfrm>
            <a:off x="384936" y="1378849"/>
            <a:ext cx="1510481" cy="936104"/>
          </a:xfrm>
          <a:prstGeom prst="can">
            <a:avLst>
              <a:gd name="adj" fmla="val 17183"/>
            </a:avLst>
          </a:prstGeom>
          <a:solidFill>
            <a:schemeClr val="bg1"/>
          </a:solidFill>
          <a:ln w="19050">
            <a:solidFill>
              <a:srgbClr val="FF33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+mj-lt"/>
              </a:rPr>
              <a:t>Base de données</a:t>
            </a:r>
            <a:endParaRPr lang="fr-FR" sz="2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4" name="Connecteur en arc 83"/>
          <p:cNvCxnSpPr>
            <a:stCxn id="82" idx="4"/>
            <a:endCxn id="33" idx="1"/>
          </p:cNvCxnSpPr>
          <p:nvPr/>
        </p:nvCxnSpPr>
        <p:spPr>
          <a:xfrm>
            <a:off x="1895417" y="1846901"/>
            <a:ext cx="3405210" cy="12784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91362" y="2475005"/>
            <a:ext cx="189763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Données recensées </a:t>
            </a:r>
          </a:p>
          <a:p>
            <a:r>
              <a:rPr lang="fr-FR" sz="1600" dirty="0" smtClean="0"/>
              <a:t>([</a:t>
            </a:r>
            <a:r>
              <a:rPr lang="fr-FR" sz="1600" dirty="0"/>
              <a:t>activité, adresse, nom de la société], </a:t>
            </a:r>
            <a:r>
              <a:rPr lang="fr-FR" sz="1600" dirty="0" smtClean="0"/>
              <a:t>rp2017.csv)</a:t>
            </a:r>
          </a:p>
          <a:p>
            <a:endParaRPr lang="fr-FR" sz="1600" dirty="0" smtClean="0"/>
          </a:p>
          <a:p>
            <a:r>
              <a:rPr lang="fr-FR" sz="1600" dirty="0" smtClean="0"/>
              <a:t>FILTRE  reprise manuel agent (</a:t>
            </a:r>
            <a:r>
              <a:rPr lang="fr-FR" sz="1600" dirty="0" err="1" smtClean="0"/>
              <a:t>i_reprise_acte</a:t>
            </a:r>
            <a:r>
              <a:rPr lang="fr-FR" sz="1600" dirty="0" smtClean="0"/>
              <a:t> = V)</a:t>
            </a:r>
            <a:endParaRPr lang="fr-FR" sz="1600" dirty="0"/>
          </a:p>
        </p:txBody>
      </p:sp>
      <p:cxnSp>
        <p:nvCxnSpPr>
          <p:cNvPr id="94" name="Connecteur en arc 93"/>
          <p:cNvCxnSpPr>
            <a:endCxn id="96" idx="2"/>
          </p:cNvCxnSpPr>
          <p:nvPr/>
        </p:nvCxnSpPr>
        <p:spPr>
          <a:xfrm rot="10800000">
            <a:off x="3567850" y="3985822"/>
            <a:ext cx="1725520" cy="826209"/>
          </a:xfrm>
          <a:prstGeom prst="curvedConnector2">
            <a:avLst/>
          </a:prstGeom>
          <a:ln w="38100">
            <a:solidFill>
              <a:srgbClr val="FF0000"/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en arc 94"/>
          <p:cNvCxnSpPr>
            <a:stCxn id="96" idx="0"/>
          </p:cNvCxnSpPr>
          <p:nvPr/>
        </p:nvCxnSpPr>
        <p:spPr>
          <a:xfrm rot="5400000" flipH="1" flipV="1">
            <a:off x="3907605" y="1886448"/>
            <a:ext cx="1046010" cy="1725520"/>
          </a:xfrm>
          <a:prstGeom prst="curved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2282420" y="3272213"/>
            <a:ext cx="2570859" cy="71360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JSON (liste URL  candidats) 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 terme (‘societe.com’)</a:t>
            </a:r>
            <a:endParaRPr lang="fr-FR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2206772" y="153823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(1)</a:t>
            </a:r>
            <a:endParaRPr lang="fr-FR" sz="14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3635310" y="2942076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(2)</a:t>
            </a:r>
            <a:endParaRPr lang="fr-FR" sz="1400" dirty="0"/>
          </a:p>
        </p:txBody>
      </p:sp>
      <p:sp>
        <p:nvSpPr>
          <p:cNvPr id="13" name="Rectangle 12"/>
          <p:cNvSpPr/>
          <p:nvPr/>
        </p:nvSpPr>
        <p:spPr>
          <a:xfrm>
            <a:off x="2206772" y="5452110"/>
            <a:ext cx="8868897" cy="12230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b="1" i="1" dirty="0">
                <a:solidFill>
                  <a:schemeClr val="tx1"/>
                </a:solidFill>
                <a:latin typeface="+mj-lt"/>
              </a:rPr>
              <a:t>Résultat final </a:t>
            </a:r>
          </a:p>
        </p:txBody>
      </p:sp>
      <p:sp>
        <p:nvSpPr>
          <p:cNvPr id="15" name="Rogner et arrondir un rectangle à un seul coin 14"/>
          <p:cNvSpPr/>
          <p:nvPr/>
        </p:nvSpPr>
        <p:spPr>
          <a:xfrm>
            <a:off x="6166194" y="5600700"/>
            <a:ext cx="606244" cy="702945"/>
          </a:xfrm>
          <a:prstGeom prst="snip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CSV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11683" y="6305788"/>
            <a:ext cx="16526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/>
              <a:t>Liste </a:t>
            </a:r>
            <a:r>
              <a:rPr lang="fr-FR" sz="1200" i="1" dirty="0" smtClean="0"/>
              <a:t>(CABI</a:t>
            </a:r>
            <a:r>
              <a:rPr lang="fr-FR" sz="1200" i="1" dirty="0"/>
              <a:t>, </a:t>
            </a:r>
            <a:r>
              <a:rPr lang="fr-FR" sz="1200" i="1" dirty="0" smtClean="0">
                <a:solidFill>
                  <a:srgbClr val="FF0000"/>
                </a:solidFill>
              </a:rPr>
              <a:t>SIRET</a:t>
            </a:r>
            <a:r>
              <a:rPr lang="fr-FR" sz="1200" i="1" dirty="0" smtClean="0"/>
              <a:t>,  NAF)</a:t>
            </a:r>
            <a:endParaRPr lang="fr-FR" sz="1200" dirty="0"/>
          </a:p>
        </p:txBody>
      </p:sp>
      <p:cxnSp>
        <p:nvCxnSpPr>
          <p:cNvPr id="20" name="Connecteur droit avec flèche 19"/>
          <p:cNvCxnSpPr>
            <a:stCxn id="39" idx="2"/>
            <a:endCxn id="15" idx="3"/>
          </p:cNvCxnSpPr>
          <p:nvPr/>
        </p:nvCxnSpPr>
        <p:spPr>
          <a:xfrm rot="5400000">
            <a:off x="6360536" y="5263710"/>
            <a:ext cx="445770" cy="22821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72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9" grpId="0" animBg="1"/>
      <p:bldP spid="40" grpId="0" animBg="1"/>
      <p:bldP spid="52" grpId="0" animBg="1"/>
      <p:bldP spid="33" grpId="0" animBg="1"/>
      <p:bldP spid="35" grpId="0" animBg="1"/>
      <p:bldP spid="49" grpId="0" animBg="1"/>
      <p:bldP spid="22" grpId="0"/>
      <p:bldP spid="70" grpId="0"/>
      <p:bldP spid="82" grpId="0" animBg="1"/>
      <p:bldP spid="88" grpId="0"/>
      <p:bldP spid="96" grpId="0" animBg="1"/>
      <p:bldP spid="101" grpId="0"/>
      <p:bldP spid="103" grpId="0"/>
      <p:bldP spid="13" grpId="0" animBg="1"/>
      <p:bldP spid="15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4661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2275465" y="1547903"/>
            <a:ext cx="8868897" cy="513790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b="1" i="1" dirty="0" smtClean="0">
                <a:solidFill>
                  <a:schemeClr val="tx1"/>
                </a:solidFill>
                <a:latin typeface="+mj-lt"/>
              </a:rPr>
              <a:t>Web </a:t>
            </a:r>
            <a:r>
              <a:rPr lang="fr-FR" sz="1400" b="1" i="1" dirty="0" err="1" smtClean="0">
                <a:solidFill>
                  <a:schemeClr val="tx1"/>
                </a:solidFill>
                <a:latin typeface="+mj-lt"/>
              </a:rPr>
              <a:t>scraping</a:t>
            </a:r>
            <a:r>
              <a:rPr lang="fr-FR" sz="1400" b="1" i="1" dirty="0" smtClean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5465" y="217170"/>
            <a:ext cx="8868897" cy="12230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b="1" i="1" dirty="0">
                <a:solidFill>
                  <a:schemeClr val="tx1"/>
                </a:solidFill>
                <a:latin typeface="+mj-lt"/>
              </a:rPr>
              <a:t>Résultat final </a:t>
            </a:r>
          </a:p>
        </p:txBody>
      </p:sp>
      <p:sp>
        <p:nvSpPr>
          <p:cNvPr id="7" name="Rogner et arrondir un rectangle à un seul coin 6"/>
          <p:cNvSpPr/>
          <p:nvPr/>
        </p:nvSpPr>
        <p:spPr>
          <a:xfrm>
            <a:off x="6052007" y="365760"/>
            <a:ext cx="606244" cy="702945"/>
          </a:xfrm>
          <a:prstGeom prst="snip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CSV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62973" y="1070848"/>
            <a:ext cx="23790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/>
              <a:t>Liste </a:t>
            </a:r>
            <a:r>
              <a:rPr lang="fr-FR" sz="1200" i="1" dirty="0" smtClean="0"/>
              <a:t>(CABI</a:t>
            </a:r>
            <a:r>
              <a:rPr lang="fr-FR" sz="1200" i="1" dirty="0"/>
              <a:t>, </a:t>
            </a:r>
            <a:r>
              <a:rPr lang="fr-FR" sz="1200" i="1" dirty="0">
                <a:solidFill>
                  <a:srgbClr val="FF0000"/>
                </a:solidFill>
              </a:rPr>
              <a:t>SIRET</a:t>
            </a:r>
            <a:r>
              <a:rPr lang="fr-FR" sz="1200" i="1" dirty="0"/>
              <a:t>,  ADRESSE,  </a:t>
            </a:r>
            <a:r>
              <a:rPr lang="fr-FR" sz="1200" i="1" dirty="0" smtClean="0"/>
              <a:t>NAF)</a:t>
            </a:r>
            <a:endParaRPr lang="fr-FR" sz="1200" dirty="0"/>
          </a:p>
        </p:txBody>
      </p:sp>
      <p:sp>
        <p:nvSpPr>
          <p:cNvPr id="9" name="Cylindre 8"/>
          <p:cNvSpPr/>
          <p:nvPr/>
        </p:nvSpPr>
        <p:spPr>
          <a:xfrm>
            <a:off x="291150" y="2510965"/>
            <a:ext cx="1510481" cy="936104"/>
          </a:xfrm>
          <a:prstGeom prst="can">
            <a:avLst>
              <a:gd name="adj" fmla="val 17183"/>
            </a:avLst>
          </a:prstGeom>
          <a:solidFill>
            <a:schemeClr val="bg1"/>
          </a:solidFill>
          <a:ln w="19050">
            <a:solidFill>
              <a:srgbClr val="FF33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+mj-lt"/>
              </a:rPr>
              <a:t>Base de données</a:t>
            </a:r>
            <a:endParaRPr lang="fr-FR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607121"/>
            <a:ext cx="104639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/>
              <a:t>SIRUS</a:t>
            </a:r>
          </a:p>
          <a:p>
            <a:pPr algn="ctr"/>
            <a:r>
              <a:rPr lang="fr-FR" sz="1050" dirty="0" smtClean="0"/>
              <a:t>(sirus2017.csv)</a:t>
            </a:r>
          </a:p>
          <a:p>
            <a:pPr algn="ctr"/>
            <a:r>
              <a:rPr lang="fr-FR" sz="1050" dirty="0" smtClean="0"/>
              <a:t>et </a:t>
            </a:r>
          </a:p>
          <a:p>
            <a:pPr algn="ctr"/>
            <a:r>
              <a:rPr lang="fr-FR" sz="1050" dirty="0" smtClean="0"/>
              <a:t>RP2017.csv</a:t>
            </a:r>
            <a:endParaRPr lang="fr-FR" sz="1000" dirty="0"/>
          </a:p>
        </p:txBody>
      </p:sp>
      <p:sp>
        <p:nvSpPr>
          <p:cNvPr id="14" name="Rectangle 13"/>
          <p:cNvSpPr/>
          <p:nvPr/>
        </p:nvSpPr>
        <p:spPr>
          <a:xfrm>
            <a:off x="4475819" y="1885867"/>
            <a:ext cx="5957718" cy="304239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i="1" dirty="0" smtClean="0">
                <a:solidFill>
                  <a:schemeClr val="tx1"/>
                </a:solidFill>
                <a:latin typeface="+mj-lt"/>
              </a:rPr>
              <a:t>Python</a:t>
            </a:r>
            <a:endParaRPr lang="fr-FR" sz="1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54466" y="3866005"/>
            <a:ext cx="2201325" cy="86409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Récupérer les attributs SIRUS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86735" y="3851434"/>
            <a:ext cx="2095818" cy="86409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 smtClean="0">
                <a:solidFill>
                  <a:schemeClr val="tx1"/>
                </a:solidFill>
              </a:rPr>
              <a:t>Partir sur l’approche 1</a:t>
            </a:r>
          </a:p>
          <a:p>
            <a:pPr algn="ctr"/>
            <a:r>
              <a:rPr lang="fr-FR" sz="1600" i="1" dirty="0" smtClean="0">
                <a:solidFill>
                  <a:schemeClr val="tx1"/>
                </a:solidFill>
              </a:rPr>
              <a:t>(</a:t>
            </a:r>
            <a:r>
              <a:rPr lang="fr-FR" sz="1600" i="1" dirty="0" err="1" smtClean="0">
                <a:solidFill>
                  <a:schemeClr val="tx1"/>
                </a:solidFill>
              </a:rPr>
              <a:t>text</a:t>
            </a:r>
            <a:r>
              <a:rPr lang="fr-FR" sz="1600" i="1" dirty="0" smtClean="0">
                <a:solidFill>
                  <a:schemeClr val="tx1"/>
                </a:solidFill>
              </a:rPr>
              <a:t> </a:t>
            </a:r>
            <a:r>
              <a:rPr lang="fr-FR" sz="1600" i="1" dirty="0" err="1" smtClean="0">
                <a:solidFill>
                  <a:schemeClr val="tx1"/>
                </a:solidFill>
              </a:rPr>
              <a:t>mining</a:t>
            </a:r>
            <a:r>
              <a:rPr lang="fr-FR" sz="1600" i="1" dirty="0" smtClean="0">
                <a:solidFill>
                  <a:schemeClr val="tx1"/>
                </a:solidFill>
              </a:rPr>
              <a:t>)</a:t>
            </a:r>
            <a:endParaRPr lang="fr-FR" sz="1600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97474" y="2326600"/>
            <a:ext cx="2880320" cy="8640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Se raccrocher à la base SIRUS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0" name="Connecteur droit avec flèche 19"/>
          <p:cNvCxnSpPr>
            <a:stCxn id="17" idx="2"/>
            <a:endCxn id="15" idx="0"/>
          </p:cNvCxnSpPr>
          <p:nvPr/>
        </p:nvCxnSpPr>
        <p:spPr>
          <a:xfrm rot="5400000">
            <a:off x="6508728" y="3037098"/>
            <a:ext cx="675309" cy="982505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9" idx="4"/>
            <a:endCxn id="17" idx="1"/>
          </p:cNvCxnSpPr>
          <p:nvPr/>
        </p:nvCxnSpPr>
        <p:spPr>
          <a:xfrm flipV="1">
            <a:off x="1801631" y="2758648"/>
            <a:ext cx="4095843" cy="220369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19"/>
          <p:cNvCxnSpPr>
            <a:stCxn id="17" idx="2"/>
            <a:endCxn id="16" idx="0"/>
          </p:cNvCxnSpPr>
          <p:nvPr/>
        </p:nvCxnSpPr>
        <p:spPr>
          <a:xfrm rot="16200000" flipH="1">
            <a:off x="7755770" y="2772560"/>
            <a:ext cx="660738" cy="1497010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20"/>
          <p:cNvCxnSpPr>
            <a:stCxn id="7" idx="1"/>
            <a:endCxn id="17" idx="0"/>
          </p:cNvCxnSpPr>
          <p:nvPr/>
        </p:nvCxnSpPr>
        <p:spPr>
          <a:xfrm rot="16200000" flipH="1">
            <a:off x="6217434" y="1206399"/>
            <a:ext cx="1257895" cy="982505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5033065" y="3272164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 = SIRET </a:t>
            </a:r>
            <a:r>
              <a:rPr lang="fr-FR" dirty="0" err="1" smtClean="0"/>
              <a:t>ds</a:t>
            </a:r>
            <a:r>
              <a:rPr lang="fr-FR" dirty="0" smtClean="0"/>
              <a:t> SIRUS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8285679" y="322011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Sinon</a:t>
            </a:r>
            <a:endParaRPr lang="fr-FR" dirty="0"/>
          </a:p>
        </p:txBody>
      </p:sp>
      <p:cxnSp>
        <p:nvCxnSpPr>
          <p:cNvPr id="50" name="Connecteur droit avec flèche 19"/>
          <p:cNvCxnSpPr>
            <a:stCxn id="15" idx="2"/>
          </p:cNvCxnSpPr>
          <p:nvPr/>
        </p:nvCxnSpPr>
        <p:spPr>
          <a:xfrm rot="5400000">
            <a:off x="6082542" y="5000056"/>
            <a:ext cx="542543" cy="2632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254467" y="5297421"/>
            <a:ext cx="2201325" cy="86409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Vérification cohérence du résultat avec RP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54" name="Connecteur droit avec flèche 20"/>
          <p:cNvCxnSpPr>
            <a:stCxn id="9" idx="3"/>
            <a:endCxn id="53" idx="1"/>
          </p:cNvCxnSpPr>
          <p:nvPr/>
        </p:nvCxnSpPr>
        <p:spPr>
          <a:xfrm rot="16200000" flipH="1">
            <a:off x="2009229" y="2484231"/>
            <a:ext cx="2282400" cy="4208076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773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et axes d’amélioration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SIRET trouvés ne sont pas à 100% fiable, exemple : SIRET siège social mis en priorité =&gt; différents du département déclaré dans le RP</a:t>
            </a:r>
          </a:p>
          <a:p>
            <a:r>
              <a:rPr lang="fr-FR" dirty="0" smtClean="0"/>
              <a:t>Beaucoup de règles de gestion fonctionnelles, exemple : enseignant non rattaché à son établissement mais au rectorat</a:t>
            </a:r>
          </a:p>
          <a:p>
            <a:r>
              <a:rPr lang="fr-FR" dirty="0" smtClean="0"/>
              <a:t>Données volumineuses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8C6C-8DDE-40C3-A914-6516376043D7}" type="slidenum">
              <a:rPr lang="fr-FR" smtClean="0"/>
              <a:pPr/>
              <a:t>12</a:t>
            </a:fld>
            <a:r>
              <a:rPr lang="fr-FR" smtClean="0"/>
              <a:t> /74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827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b="1" dirty="0">
              <a:solidFill>
                <a:srgbClr val="FFC000"/>
              </a:solidFill>
            </a:endParaRPr>
          </a:p>
        </p:txBody>
      </p:sp>
      <p:sp>
        <p:nvSpPr>
          <p:cNvPr id="2062" name="Rectangle à coins arrondis 2061"/>
          <p:cNvSpPr/>
          <p:nvPr/>
        </p:nvSpPr>
        <p:spPr>
          <a:xfrm>
            <a:off x="2363190" y="5527165"/>
            <a:ext cx="6970359" cy="9304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accent3"/>
                </a:solidFill>
              </a:rPr>
              <a:t>Merci l’</a:t>
            </a:r>
            <a:r>
              <a:rPr lang="fr-FR" sz="2400" b="1" dirty="0" smtClean="0">
                <a:solidFill>
                  <a:schemeClr val="accent3"/>
                </a:solidFill>
              </a:rPr>
              <a:t>INSEE</a:t>
            </a:r>
            <a:r>
              <a:rPr lang="fr-FR" sz="2400" dirty="0" smtClean="0">
                <a:solidFill>
                  <a:schemeClr val="accent3"/>
                </a:solidFill>
              </a:rPr>
              <a:t> pour ce super HACKATHON </a:t>
            </a:r>
            <a:r>
              <a:rPr lang="fr-FR" sz="3200" dirty="0" smtClean="0">
                <a:solidFill>
                  <a:schemeClr val="accent3"/>
                </a:solidFill>
                <a:sym typeface="Wingdings" panose="05000000000000000000" pitchFamily="2" charset="2"/>
              </a:rPr>
              <a:t></a:t>
            </a:r>
            <a:endParaRPr lang="fr-FR" sz="2400" dirty="0">
              <a:solidFill>
                <a:schemeClr val="accent3"/>
              </a:solidFill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2556821" y="1531490"/>
            <a:ext cx="6743700" cy="3127025"/>
            <a:chOff x="1244835" y="2710934"/>
            <a:chExt cx="7584937" cy="37655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805"/>
            <a:stretch/>
          </p:blipFill>
          <p:spPr bwMode="auto">
            <a:xfrm rot="10800000">
              <a:off x="1244835" y="2710934"/>
              <a:ext cx="7584937" cy="376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969" y="3432606"/>
              <a:ext cx="588856" cy="831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734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664" y="211394"/>
            <a:ext cx="981075" cy="7905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44" name="ZoneTexte 43"/>
          <p:cNvSpPr txBox="1"/>
          <p:nvPr/>
        </p:nvSpPr>
        <p:spPr>
          <a:xfrm>
            <a:off x="10678794" y="685590"/>
            <a:ext cx="12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Pôle emploi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060" name="Bulle ronde 2059"/>
          <p:cNvSpPr/>
          <p:nvPr/>
        </p:nvSpPr>
        <p:spPr>
          <a:xfrm>
            <a:off x="1829573" y="553561"/>
            <a:ext cx="2320216" cy="1034945"/>
          </a:xfrm>
          <a:prstGeom prst="wedgeEllipseCallout">
            <a:avLst>
              <a:gd name="adj1" fmla="val 48972"/>
              <a:gd name="adj2" fmla="val 1895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rgbClr val="00B0F0"/>
                </a:solidFill>
                <a:latin typeface="Cambria" panose="02040503050406030204" pitchFamily="18" charset="0"/>
              </a:rPr>
              <a:t>FUN !</a:t>
            </a:r>
          </a:p>
          <a:p>
            <a:pPr algn="ctr"/>
            <a:endParaRPr lang="fr-FR" sz="8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fr-FR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Maylis COTADZE</a:t>
            </a:r>
            <a:endParaRPr lang="fr-FR" sz="14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fr-FR" sz="1200" dirty="0">
                <a:solidFill>
                  <a:schemeClr val="tx1"/>
                </a:solidFill>
                <a:latin typeface="Cambria" panose="02040503050406030204" pitchFamily="18" charset="0"/>
              </a:rPr>
              <a:t>(data </a:t>
            </a:r>
            <a:r>
              <a:rPr lang="fr-FR" sz="1200" dirty="0" err="1">
                <a:solidFill>
                  <a:schemeClr val="tx1"/>
                </a:solidFill>
                <a:latin typeface="Cambria" panose="02040503050406030204" pitchFamily="18" charset="0"/>
              </a:rPr>
              <a:t>scientist</a:t>
            </a:r>
            <a:r>
              <a:rPr lang="fr-FR" sz="1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)</a:t>
            </a:r>
            <a:endParaRPr lang="fr-FR" sz="1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9" name="Bulle ronde 68"/>
          <p:cNvSpPr/>
          <p:nvPr/>
        </p:nvSpPr>
        <p:spPr>
          <a:xfrm>
            <a:off x="9333550" y="1542931"/>
            <a:ext cx="2320216" cy="1034945"/>
          </a:xfrm>
          <a:prstGeom prst="wedgeEllipseCallout">
            <a:avLst>
              <a:gd name="adj1" fmla="val -61377"/>
              <a:gd name="adj2" fmla="val 6470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/>
                </a:solidFill>
                <a:latin typeface="Cambria" panose="02040503050406030204" pitchFamily="18" charset="0"/>
              </a:rPr>
              <a:t>Pédagogique</a:t>
            </a:r>
          </a:p>
          <a:p>
            <a:pPr algn="ctr"/>
            <a:endParaRPr lang="fr-FR" sz="800" b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fr-FR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Lama EL SARRAJ</a:t>
            </a:r>
            <a:endParaRPr lang="fr-FR" sz="14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fr-FR" sz="1400" dirty="0">
                <a:solidFill>
                  <a:schemeClr val="tx1"/>
                </a:solidFill>
                <a:latin typeface="Cambria" panose="02040503050406030204" pitchFamily="18" charset="0"/>
              </a:rPr>
              <a:t>(Data </a:t>
            </a:r>
            <a:r>
              <a:rPr lang="fr-FR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steward)</a:t>
            </a:r>
            <a:endParaRPr lang="fr-FR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805" y="5565711"/>
            <a:ext cx="789724" cy="85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Bulle ronde 72"/>
          <p:cNvSpPr/>
          <p:nvPr/>
        </p:nvSpPr>
        <p:spPr>
          <a:xfrm>
            <a:off x="6829729" y="552874"/>
            <a:ext cx="2048538" cy="1034945"/>
          </a:xfrm>
          <a:prstGeom prst="wedgeEllipseCallout">
            <a:avLst>
              <a:gd name="adj1" fmla="val -63468"/>
              <a:gd name="adj2" fmla="val 18995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rgbClr val="FFC000"/>
                </a:solidFill>
                <a:latin typeface="Cambria" panose="02040503050406030204" pitchFamily="18" charset="0"/>
              </a:rPr>
              <a:t>Sportif</a:t>
            </a:r>
          </a:p>
          <a:p>
            <a:pPr algn="ctr"/>
            <a:endParaRPr lang="fr-FR" sz="8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fr-FR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Sylvain </a:t>
            </a:r>
            <a:r>
              <a:rPr lang="fr-FR" sz="1400" dirty="0">
                <a:solidFill>
                  <a:schemeClr val="tx1"/>
                </a:solidFill>
                <a:latin typeface="Cambria" panose="02040503050406030204" pitchFamily="18" charset="0"/>
              </a:rPr>
              <a:t>FERREC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  <a:latin typeface="Cambria" panose="02040503050406030204" pitchFamily="18" charset="0"/>
              </a:rPr>
              <a:t>(data </a:t>
            </a:r>
            <a:r>
              <a:rPr lang="fr-FR" sz="1400" dirty="0" err="1">
                <a:solidFill>
                  <a:schemeClr val="tx1"/>
                </a:solidFill>
                <a:latin typeface="Cambria" panose="02040503050406030204" pitchFamily="18" charset="0"/>
              </a:rPr>
              <a:t>scientist</a:t>
            </a:r>
            <a:r>
              <a:rPr lang="fr-FR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)</a:t>
            </a:r>
            <a:endParaRPr lang="fr-FR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4" name="Bulle ronde 73"/>
          <p:cNvSpPr/>
          <p:nvPr/>
        </p:nvSpPr>
        <p:spPr>
          <a:xfrm>
            <a:off x="3829746" y="1095843"/>
            <a:ext cx="2776793" cy="1034945"/>
          </a:xfrm>
          <a:prstGeom prst="wedgeEllipseCallout">
            <a:avLst>
              <a:gd name="adj1" fmla="val 22379"/>
              <a:gd name="adj2" fmla="val 1369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rgbClr val="61F44D"/>
                </a:solidFill>
              </a:rPr>
              <a:t>Génial</a:t>
            </a:r>
          </a:p>
          <a:p>
            <a:pPr algn="ctr"/>
            <a:endParaRPr lang="fr-FR" sz="800" dirty="0" smtClean="0">
              <a:solidFill>
                <a:schemeClr val="tx1"/>
              </a:solidFill>
            </a:endParaRP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Hamza </a:t>
            </a:r>
            <a:r>
              <a:rPr lang="fr-FR" sz="1400" dirty="0">
                <a:solidFill>
                  <a:schemeClr val="tx1"/>
                </a:solidFill>
              </a:rPr>
              <a:t>FRIOUA</a:t>
            </a:r>
          </a:p>
          <a:p>
            <a:r>
              <a:rPr lang="fr-FR" sz="1400" dirty="0">
                <a:solidFill>
                  <a:schemeClr val="tx1"/>
                </a:solidFill>
              </a:rPr>
              <a:t>(Développeur </a:t>
            </a:r>
            <a:r>
              <a:rPr lang="fr-FR" sz="1400" dirty="0" err="1">
                <a:solidFill>
                  <a:schemeClr val="tx1"/>
                </a:solidFill>
              </a:rPr>
              <a:t>big</a:t>
            </a:r>
            <a:r>
              <a:rPr lang="fr-FR" sz="1400" dirty="0">
                <a:solidFill>
                  <a:schemeClr val="tx1"/>
                </a:solidFill>
              </a:rPr>
              <a:t> data)</a:t>
            </a:r>
          </a:p>
        </p:txBody>
      </p:sp>
      <p:sp>
        <p:nvSpPr>
          <p:cNvPr id="75" name="Bulle ronde 74"/>
          <p:cNvSpPr/>
          <p:nvPr/>
        </p:nvSpPr>
        <p:spPr>
          <a:xfrm>
            <a:off x="139413" y="1827968"/>
            <a:ext cx="2320216" cy="1034945"/>
          </a:xfrm>
          <a:prstGeom prst="wedgeEllipseCallout">
            <a:avLst>
              <a:gd name="adj1" fmla="val 92815"/>
              <a:gd name="adj2" fmla="val 702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rgbClr val="7030A0"/>
                </a:solidFill>
                <a:latin typeface="Cambria" panose="02040503050406030204" pitchFamily="18" charset="0"/>
              </a:rPr>
              <a:t>Enorme</a:t>
            </a:r>
          </a:p>
          <a:p>
            <a:pPr algn="ctr"/>
            <a:endParaRPr lang="fr-FR" sz="8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fr-FR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Julien </a:t>
            </a:r>
            <a:r>
              <a:rPr lang="fr-FR" sz="1400" dirty="0">
                <a:solidFill>
                  <a:schemeClr val="tx1"/>
                </a:solidFill>
                <a:latin typeface="Cambria" panose="02040503050406030204" pitchFamily="18" charset="0"/>
              </a:rPr>
              <a:t>BRUCHON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  <a:latin typeface="Cambria" panose="02040503050406030204" pitchFamily="18" charset="0"/>
              </a:rPr>
              <a:t>(data </a:t>
            </a:r>
            <a:r>
              <a:rPr lang="fr-FR" sz="1400" dirty="0" err="1">
                <a:solidFill>
                  <a:schemeClr val="tx1"/>
                </a:solidFill>
                <a:latin typeface="Cambria" panose="02040503050406030204" pitchFamily="18" charset="0"/>
              </a:rPr>
              <a:t>scientist</a:t>
            </a:r>
            <a:r>
              <a:rPr lang="fr-FR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)</a:t>
            </a:r>
            <a:endParaRPr lang="fr-FR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6" name="Bulle ronde 75"/>
          <p:cNvSpPr/>
          <p:nvPr/>
        </p:nvSpPr>
        <p:spPr>
          <a:xfrm>
            <a:off x="236605" y="3129886"/>
            <a:ext cx="2320216" cy="1034945"/>
          </a:xfrm>
          <a:prstGeom prst="wedgeEllipseCallout">
            <a:avLst>
              <a:gd name="adj1" fmla="val 80499"/>
              <a:gd name="adj2" fmla="val 50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rgbClr val="E60E70"/>
                </a:solidFill>
                <a:latin typeface="Cambria" panose="02040503050406030204" pitchFamily="18" charset="0"/>
              </a:rPr>
              <a:t>Amusant</a:t>
            </a:r>
          </a:p>
          <a:p>
            <a:pPr algn="ctr"/>
            <a:endParaRPr lang="fr-FR" sz="8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Rozen</a:t>
            </a:r>
            <a:r>
              <a:rPr lang="fr-FR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fr-FR" sz="1400" dirty="0">
                <a:solidFill>
                  <a:schemeClr val="tx1"/>
                </a:solidFill>
                <a:latin typeface="Cambria" panose="02040503050406030204" pitchFamily="18" charset="0"/>
              </a:rPr>
              <a:t>BERENIN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  <a:latin typeface="Cambria" panose="02040503050406030204" pitchFamily="18" charset="0"/>
              </a:rPr>
              <a:t>(data </a:t>
            </a:r>
            <a:r>
              <a:rPr lang="fr-FR" sz="1400" dirty="0" err="1">
                <a:solidFill>
                  <a:schemeClr val="tx1"/>
                </a:solidFill>
                <a:latin typeface="Cambria" panose="02040503050406030204" pitchFamily="18" charset="0"/>
              </a:rPr>
              <a:t>scientist</a:t>
            </a:r>
            <a:r>
              <a:rPr lang="fr-FR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)</a:t>
            </a:r>
            <a:endParaRPr lang="fr-FR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61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7499" y="1015703"/>
            <a:ext cx="5876024" cy="39561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i="1" dirty="0" smtClean="0">
                <a:solidFill>
                  <a:schemeClr val="tx1"/>
                </a:solidFill>
              </a:rPr>
              <a:t>Data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24724" y="1425558"/>
            <a:ext cx="1652336" cy="3379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Recensé </a:t>
            </a: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5144" y="1403722"/>
            <a:ext cx="3627179" cy="34009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Référentiel</a:t>
            </a: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7499" y="5028995"/>
            <a:ext cx="5876024" cy="1603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i="1" dirty="0" smtClean="0">
                <a:solidFill>
                  <a:schemeClr val="tx1"/>
                </a:solidFill>
              </a:rPr>
              <a:t>Méta-Data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&amp; </a:t>
            </a:r>
            <a:r>
              <a:rPr lang="fr-FR" dirty="0" smtClean="0">
                <a:solidFill>
                  <a:srgbClr val="FF0000"/>
                </a:solidFill>
              </a:rPr>
              <a:t>objectif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Organigramme : Document 4"/>
          <p:cNvSpPr/>
          <p:nvPr/>
        </p:nvSpPr>
        <p:spPr>
          <a:xfrm>
            <a:off x="1201412" y="1818913"/>
            <a:ext cx="1143000" cy="612648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sirus.csv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2014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6" name="Organigramme : Document 5"/>
          <p:cNvSpPr/>
          <p:nvPr/>
        </p:nvSpPr>
        <p:spPr>
          <a:xfrm>
            <a:off x="4816587" y="2686704"/>
            <a:ext cx="914400" cy="61264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rp.csv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2014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" name="Organigramme : Document 8"/>
          <p:cNvSpPr/>
          <p:nvPr/>
        </p:nvSpPr>
        <p:spPr>
          <a:xfrm>
            <a:off x="1884702" y="5442910"/>
            <a:ext cx="2015490" cy="612648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dictionnaireRP.csv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0" name="Organigramme : Document 9"/>
          <p:cNvSpPr/>
          <p:nvPr/>
        </p:nvSpPr>
        <p:spPr>
          <a:xfrm>
            <a:off x="2458016" y="5892290"/>
            <a:ext cx="2358571" cy="612648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dictionnaireSirus.doc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2" name="Organigramme : Document 11"/>
          <p:cNvSpPr/>
          <p:nvPr/>
        </p:nvSpPr>
        <p:spPr>
          <a:xfrm>
            <a:off x="941384" y="3047729"/>
            <a:ext cx="2695917" cy="897156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commune_adjacentes.csv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2016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4" name="Organigramme : Document 13"/>
          <p:cNvSpPr/>
          <p:nvPr/>
        </p:nvSpPr>
        <p:spPr>
          <a:xfrm>
            <a:off x="1611018" y="3759499"/>
            <a:ext cx="2703735" cy="897156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commune_adjacentes.csv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2017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5" name="Organigramme : Document 14"/>
          <p:cNvSpPr/>
          <p:nvPr/>
        </p:nvSpPr>
        <p:spPr>
          <a:xfrm>
            <a:off x="5273787" y="3124813"/>
            <a:ext cx="914400" cy="61264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rp.csv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2017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6" name="Organigramme : Document 15"/>
          <p:cNvSpPr/>
          <p:nvPr/>
        </p:nvSpPr>
        <p:spPr>
          <a:xfrm>
            <a:off x="1761070" y="2272742"/>
            <a:ext cx="1143000" cy="612648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sirus.csv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2017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974200" y="2701575"/>
            <a:ext cx="2423160" cy="1129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 SIRET de l’employeur /recensé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" name="Flèche droite 28"/>
          <p:cNvSpPr/>
          <p:nvPr/>
        </p:nvSpPr>
        <p:spPr>
          <a:xfrm>
            <a:off x="6774050" y="3080439"/>
            <a:ext cx="1092708" cy="603341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686800" y="1737360"/>
            <a:ext cx="2606040" cy="39471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smtClean="0">
                <a:solidFill>
                  <a:schemeClr val="tx1"/>
                </a:solidFill>
              </a:rPr>
              <a:t>Résultat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1490" y="1737360"/>
            <a:ext cx="5209222" cy="189738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 smtClean="0">
                <a:solidFill>
                  <a:schemeClr val="tx1"/>
                </a:solidFill>
              </a:rPr>
              <a:t>Text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  <a:r>
              <a:rPr lang="fr-FR" b="1" dirty="0" err="1" smtClean="0">
                <a:solidFill>
                  <a:schemeClr val="tx1"/>
                </a:solidFill>
              </a:rPr>
              <a:t>mining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Process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17220" y="2242179"/>
            <a:ext cx="1885950" cy="857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Prédire top 5 NAF/recensé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09222" y="4678917"/>
            <a:ext cx="1885950" cy="857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Compléter les adresses manquants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/>
          <p:cNvCxnSpPr>
            <a:stCxn id="5" idx="3"/>
            <a:endCxn id="10" idx="1"/>
          </p:cNvCxnSpPr>
          <p:nvPr/>
        </p:nvCxnSpPr>
        <p:spPr>
          <a:xfrm flipV="1">
            <a:off x="2503170" y="2663190"/>
            <a:ext cx="480060" cy="761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83230" y="2103120"/>
            <a:ext cx="2434590" cy="1120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Matcher avec les entreprises correspondantes 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(filtre commune) 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8206740" y="2537460"/>
            <a:ext cx="48006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001125" y="3099429"/>
            <a:ext cx="1977390" cy="857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SIRET candidat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6595110" y="2619369"/>
            <a:ext cx="74295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983605" y="2272653"/>
            <a:ext cx="2223135" cy="7715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Elargir l’échantillon sur 10km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4" name="Connecteur droit avec flèche 33"/>
          <p:cNvCxnSpPr>
            <a:stCxn id="10" idx="3"/>
            <a:endCxn id="31" idx="1"/>
          </p:cNvCxnSpPr>
          <p:nvPr/>
        </p:nvCxnSpPr>
        <p:spPr>
          <a:xfrm flipV="1">
            <a:off x="5417820" y="2658412"/>
            <a:ext cx="565785" cy="477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6" idx="3"/>
          </p:cNvCxnSpPr>
          <p:nvPr/>
        </p:nvCxnSpPr>
        <p:spPr>
          <a:xfrm>
            <a:off x="7095172" y="5107542"/>
            <a:ext cx="1591628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764530" y="1737360"/>
            <a:ext cx="2682240" cy="189738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smtClean="0">
                <a:solidFill>
                  <a:schemeClr val="tx1"/>
                </a:solidFill>
              </a:rPr>
              <a:t>Géolocalisation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811076" y="4103370"/>
            <a:ext cx="3635693" cy="158115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smtClean="0">
                <a:solidFill>
                  <a:schemeClr val="tx1"/>
                </a:solidFill>
              </a:rPr>
              <a:t>Web </a:t>
            </a:r>
            <a:r>
              <a:rPr lang="fr-FR" b="1" dirty="0" err="1" smtClean="0">
                <a:solidFill>
                  <a:schemeClr val="tx1"/>
                </a:solidFill>
              </a:rPr>
              <a:t>scrapping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55" name="Connecteur droit avec flèche 54"/>
          <p:cNvCxnSpPr>
            <a:endCxn id="53" idx="0"/>
          </p:cNvCxnSpPr>
          <p:nvPr/>
        </p:nvCxnSpPr>
        <p:spPr>
          <a:xfrm>
            <a:off x="6628923" y="3634740"/>
            <a:ext cx="0" cy="46863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31470" y="1331581"/>
            <a:ext cx="8275320" cy="2653659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3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avec flèche 20"/>
          <p:cNvCxnSpPr/>
          <p:nvPr/>
        </p:nvCxnSpPr>
        <p:spPr>
          <a:xfrm flipH="1">
            <a:off x="6466902" y="4925499"/>
            <a:ext cx="1329702" cy="3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 bwMode="auto">
          <a:xfrm>
            <a:off x="7637350" y="1668781"/>
            <a:ext cx="4398439" cy="488053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3" name="Groupe 112"/>
          <p:cNvGrpSpPr/>
          <p:nvPr/>
        </p:nvGrpSpPr>
        <p:grpSpPr>
          <a:xfrm>
            <a:off x="7937163" y="1840230"/>
            <a:ext cx="1902917" cy="1986707"/>
            <a:chOff x="10995418" y="2518957"/>
            <a:chExt cx="1902917" cy="1986707"/>
          </a:xfrm>
        </p:grpSpPr>
        <p:sp>
          <p:nvSpPr>
            <p:cNvPr id="114" name="ZoneTexte 113"/>
            <p:cNvSpPr txBox="1"/>
            <p:nvPr/>
          </p:nvSpPr>
          <p:spPr>
            <a:xfrm>
              <a:off x="11322454" y="4136332"/>
              <a:ext cx="157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SIRUS</a:t>
              </a:r>
            </a:p>
          </p:txBody>
        </p:sp>
        <p:sp>
          <p:nvSpPr>
            <p:cNvPr id="116" name="Ellipse 115"/>
            <p:cNvSpPr/>
            <p:nvPr/>
          </p:nvSpPr>
          <p:spPr>
            <a:xfrm>
              <a:off x="10995418" y="2518957"/>
              <a:ext cx="1872445" cy="1639127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18" name="Ellipse 117"/>
            <p:cNvSpPr/>
            <p:nvPr/>
          </p:nvSpPr>
          <p:spPr>
            <a:xfrm>
              <a:off x="12283692" y="3655656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20" name="Ellipse 119"/>
            <p:cNvSpPr/>
            <p:nvPr/>
          </p:nvSpPr>
          <p:spPr>
            <a:xfrm>
              <a:off x="11634824" y="3024054"/>
              <a:ext cx="216024" cy="20400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9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21" name="Ellipse 120"/>
            <p:cNvSpPr/>
            <p:nvPr/>
          </p:nvSpPr>
          <p:spPr>
            <a:xfrm>
              <a:off x="12126527" y="2910190"/>
              <a:ext cx="216024" cy="20400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22" name="Ellipse 121"/>
            <p:cNvSpPr/>
            <p:nvPr/>
          </p:nvSpPr>
          <p:spPr>
            <a:xfrm>
              <a:off x="12342551" y="3270344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23" name="Ellipse 122"/>
            <p:cNvSpPr/>
            <p:nvPr/>
          </p:nvSpPr>
          <p:spPr>
            <a:xfrm>
              <a:off x="11785777" y="3453578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</p:grpSp>
      <p:cxnSp>
        <p:nvCxnSpPr>
          <p:cNvPr id="20" name="Connecteur droit avec flèche 19"/>
          <p:cNvCxnSpPr/>
          <p:nvPr/>
        </p:nvCxnSpPr>
        <p:spPr>
          <a:xfrm>
            <a:off x="6010287" y="5192636"/>
            <a:ext cx="1599800" cy="5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Enrichir </a:t>
            </a:r>
            <a:r>
              <a:rPr lang="fr-FR" dirty="0"/>
              <a:t>les données</a:t>
            </a:r>
            <a:endParaRPr lang="en-US" dirty="0"/>
          </a:p>
        </p:txBody>
      </p:sp>
      <p:cxnSp>
        <p:nvCxnSpPr>
          <p:cNvPr id="6" name="Connecteur droit avec flèche 5"/>
          <p:cNvCxnSpPr>
            <a:endCxn id="12" idx="0"/>
          </p:cNvCxnSpPr>
          <p:nvPr/>
        </p:nvCxnSpPr>
        <p:spPr>
          <a:xfrm>
            <a:off x="5174091" y="2321262"/>
            <a:ext cx="3547" cy="14640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6135350" y="2969046"/>
            <a:ext cx="145914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6092499" y="2688886"/>
            <a:ext cx="14688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4262777" y="2467662"/>
            <a:ext cx="1829722" cy="67378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err="1">
                <a:solidFill>
                  <a:schemeClr val="bg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Matching</a:t>
            </a:r>
            <a:endParaRPr lang="fr-FR" i="1" dirty="0">
              <a:solidFill>
                <a:schemeClr val="bg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fr-FR" sz="1100" i="1" dirty="0">
                <a:solidFill>
                  <a:schemeClr val="bg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Prédire 5 NAF par recensé</a:t>
            </a:r>
          </a:p>
        </p:txBody>
      </p:sp>
      <p:cxnSp>
        <p:nvCxnSpPr>
          <p:cNvPr id="15" name="Connecteur droit avec flèche 14"/>
          <p:cNvCxnSpPr>
            <a:stCxn id="12" idx="2"/>
          </p:cNvCxnSpPr>
          <p:nvPr/>
        </p:nvCxnSpPr>
        <p:spPr>
          <a:xfrm>
            <a:off x="5177638" y="3141449"/>
            <a:ext cx="3458" cy="37519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Ellipse 184"/>
          <p:cNvSpPr/>
          <p:nvPr/>
        </p:nvSpPr>
        <p:spPr>
          <a:xfrm>
            <a:off x="3602361" y="3516645"/>
            <a:ext cx="3157469" cy="916551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bg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Jointure </a:t>
            </a:r>
          </a:p>
          <a:p>
            <a:pPr algn="ctr"/>
            <a:r>
              <a:rPr lang="fr-FR" sz="1600" i="1" dirty="0">
                <a:solidFill>
                  <a:schemeClr val="bg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NAF &amp; commune</a:t>
            </a:r>
          </a:p>
          <a:p>
            <a:pPr algn="ctr"/>
            <a:r>
              <a:rPr lang="fr-FR" sz="1600" i="1" dirty="0">
                <a:solidFill>
                  <a:schemeClr val="bg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fr-FR" sz="1600" i="1" dirty="0" err="1">
                <a:solidFill>
                  <a:schemeClr val="bg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recensé,sirus</a:t>
            </a:r>
            <a:r>
              <a:rPr lang="fr-FR" sz="1600" i="1" dirty="0">
                <a:solidFill>
                  <a:schemeClr val="bg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6" name="Ellipse 185"/>
          <p:cNvSpPr/>
          <p:nvPr/>
        </p:nvSpPr>
        <p:spPr>
          <a:xfrm>
            <a:off x="3618789" y="5647045"/>
            <a:ext cx="3157469" cy="100937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bg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1 SIRET candidates</a:t>
            </a:r>
          </a:p>
        </p:txBody>
      </p:sp>
      <p:sp>
        <p:nvSpPr>
          <p:cNvPr id="187" name="Rectangle à coins arrondis 186"/>
          <p:cNvSpPr/>
          <p:nvPr/>
        </p:nvSpPr>
        <p:spPr>
          <a:xfrm>
            <a:off x="3900175" y="4594718"/>
            <a:ext cx="2574811" cy="91652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solidFill>
                  <a:schemeClr val="bg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Distance </a:t>
            </a:r>
            <a:r>
              <a:rPr lang="fr-FR" i="1" dirty="0">
                <a:solidFill>
                  <a:schemeClr val="bg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de </a:t>
            </a:r>
            <a:r>
              <a:rPr lang="fr-FR" i="1" dirty="0" err="1">
                <a:solidFill>
                  <a:schemeClr val="bg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leivenshtein</a:t>
            </a:r>
            <a:r>
              <a:rPr lang="fr-FR" i="1" dirty="0">
                <a:solidFill>
                  <a:schemeClr val="bg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fr-FR" sz="1600" dirty="0">
                <a:solidFill>
                  <a:schemeClr val="bg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(nom de la rue et la raison sociale)</a:t>
            </a:r>
          </a:p>
        </p:txBody>
      </p:sp>
      <p:cxnSp>
        <p:nvCxnSpPr>
          <p:cNvPr id="188" name="Connecteur droit avec flèche 187"/>
          <p:cNvCxnSpPr>
            <a:endCxn id="187" idx="0"/>
          </p:cNvCxnSpPr>
          <p:nvPr/>
        </p:nvCxnSpPr>
        <p:spPr>
          <a:xfrm flipH="1">
            <a:off x="5187581" y="4436483"/>
            <a:ext cx="3458" cy="15823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avec flèche 188"/>
          <p:cNvCxnSpPr>
            <a:stCxn id="187" idx="2"/>
            <a:endCxn id="186" idx="0"/>
          </p:cNvCxnSpPr>
          <p:nvPr/>
        </p:nvCxnSpPr>
        <p:spPr>
          <a:xfrm>
            <a:off x="5187581" y="5511240"/>
            <a:ext cx="9943" cy="1358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Parallélogramme 189"/>
          <p:cNvSpPr/>
          <p:nvPr/>
        </p:nvSpPr>
        <p:spPr>
          <a:xfrm>
            <a:off x="3810222" y="1591099"/>
            <a:ext cx="2727738" cy="73016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Traitement des RP</a:t>
            </a:r>
          </a:p>
        </p:txBody>
      </p:sp>
      <p:sp>
        <p:nvSpPr>
          <p:cNvPr id="195" name="ZoneTexte 194"/>
          <p:cNvSpPr txBox="1"/>
          <p:nvPr/>
        </p:nvSpPr>
        <p:spPr>
          <a:xfrm>
            <a:off x="759581" y="2005791"/>
            <a:ext cx="368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  <a:latin typeface="Calibri"/>
              </a:rPr>
              <a:t>Vecteur de concepts</a:t>
            </a:r>
            <a:endParaRPr lang="fr-FR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196" name="Ellipse 195"/>
          <p:cNvSpPr/>
          <p:nvPr/>
        </p:nvSpPr>
        <p:spPr>
          <a:xfrm>
            <a:off x="280197" y="2458777"/>
            <a:ext cx="349131" cy="326331"/>
          </a:xfrm>
          <a:prstGeom prst="ellipse">
            <a:avLst/>
          </a:prstGeom>
          <a:solidFill>
            <a:srgbClr val="45F22E">
              <a:alpha val="85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97" name="Ellipse 196"/>
          <p:cNvSpPr/>
          <p:nvPr/>
        </p:nvSpPr>
        <p:spPr>
          <a:xfrm>
            <a:off x="289924" y="1963836"/>
            <a:ext cx="349131" cy="326331"/>
          </a:xfrm>
          <a:prstGeom prst="ellipse">
            <a:avLst/>
          </a:prstGeom>
          <a:solidFill>
            <a:srgbClr val="FF0000">
              <a:alpha val="85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98" name="ZoneTexte 197"/>
          <p:cNvSpPr txBox="1"/>
          <p:nvPr/>
        </p:nvSpPr>
        <p:spPr>
          <a:xfrm>
            <a:off x="749855" y="2467023"/>
            <a:ext cx="180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CC00"/>
                </a:solidFill>
                <a:latin typeface="Calibri"/>
              </a:rPr>
              <a:t>Résultat candidat</a:t>
            </a:r>
            <a:endParaRPr lang="fr-FR" dirty="0">
              <a:solidFill>
                <a:srgbClr val="00CC00"/>
              </a:solidFill>
              <a:latin typeface="Calibri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289924" y="2978857"/>
            <a:ext cx="349131" cy="191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00" name="ZoneTexte 199"/>
          <p:cNvSpPr txBox="1"/>
          <p:nvPr/>
        </p:nvSpPr>
        <p:spPr>
          <a:xfrm>
            <a:off x="759581" y="2895461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alibri"/>
              </a:rPr>
              <a:t>Langage R</a:t>
            </a:r>
            <a:endParaRPr lang="fr-FR" dirty="0">
              <a:latin typeface="Calibri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280198" y="3325361"/>
            <a:ext cx="349131" cy="191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10261781" y="6202102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NAF</a:t>
            </a:r>
          </a:p>
        </p:txBody>
      </p:sp>
      <p:sp>
        <p:nvSpPr>
          <p:cNvPr id="96" name="Ellipse 95"/>
          <p:cNvSpPr/>
          <p:nvPr/>
        </p:nvSpPr>
        <p:spPr>
          <a:xfrm>
            <a:off x="10233401" y="4750288"/>
            <a:ext cx="1573789" cy="1473566"/>
          </a:xfrm>
          <a:prstGeom prst="ellipse">
            <a:avLst/>
          </a:prstGeom>
          <a:solidFill>
            <a:srgbClr val="9BBB59">
              <a:lumMod val="20000"/>
              <a:lumOff val="80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202" name="ZoneTexte 201"/>
          <p:cNvSpPr txBox="1"/>
          <p:nvPr/>
        </p:nvSpPr>
        <p:spPr>
          <a:xfrm>
            <a:off x="749855" y="324196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alibri"/>
              </a:rPr>
              <a:t>SGBD</a:t>
            </a:r>
            <a:endParaRPr lang="fr-FR" dirty="0">
              <a:latin typeface="Calibri"/>
            </a:endParaRPr>
          </a:p>
        </p:txBody>
      </p:sp>
      <p:sp>
        <p:nvSpPr>
          <p:cNvPr id="97" name="Ellipse 96"/>
          <p:cNvSpPr/>
          <p:nvPr/>
        </p:nvSpPr>
        <p:spPr>
          <a:xfrm>
            <a:off x="10727100" y="5872366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98" name="Ellipse 97"/>
          <p:cNvSpPr/>
          <p:nvPr/>
        </p:nvSpPr>
        <p:spPr>
          <a:xfrm>
            <a:off x="11223019" y="5721426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99" name="Ellipse 98"/>
          <p:cNvSpPr/>
          <p:nvPr/>
        </p:nvSpPr>
        <p:spPr>
          <a:xfrm>
            <a:off x="10718377" y="5477617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00" name="Ellipse 99"/>
          <p:cNvSpPr/>
          <p:nvPr/>
        </p:nvSpPr>
        <p:spPr>
          <a:xfrm>
            <a:off x="10574151" y="5089824"/>
            <a:ext cx="216024" cy="204006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9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01" name="Ellipse 100"/>
          <p:cNvSpPr/>
          <p:nvPr/>
        </p:nvSpPr>
        <p:spPr>
          <a:xfrm>
            <a:off x="11065854" y="4975960"/>
            <a:ext cx="216024" cy="204006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11433223" y="5142619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10371735" y="2467662"/>
            <a:ext cx="1604261" cy="1821146"/>
            <a:chOff x="11294074" y="2684518"/>
            <a:chExt cx="1604261" cy="1821146"/>
          </a:xfrm>
        </p:grpSpPr>
        <p:sp>
          <p:nvSpPr>
            <p:cNvPr id="104" name="ZoneTexte 103"/>
            <p:cNvSpPr txBox="1"/>
            <p:nvPr/>
          </p:nvSpPr>
          <p:spPr>
            <a:xfrm>
              <a:off x="11322454" y="4136332"/>
              <a:ext cx="157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Commune</a:t>
              </a:r>
            </a:p>
          </p:txBody>
        </p:sp>
        <p:sp>
          <p:nvSpPr>
            <p:cNvPr id="105" name="Ellipse 104"/>
            <p:cNvSpPr/>
            <p:nvPr/>
          </p:nvSpPr>
          <p:spPr>
            <a:xfrm>
              <a:off x="11294074" y="2684518"/>
              <a:ext cx="1573789" cy="1473566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06" name="Ellipse 105"/>
            <p:cNvSpPr/>
            <p:nvPr/>
          </p:nvSpPr>
          <p:spPr>
            <a:xfrm>
              <a:off x="11787773" y="3806596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07" name="Ellipse 106"/>
            <p:cNvSpPr/>
            <p:nvPr/>
          </p:nvSpPr>
          <p:spPr>
            <a:xfrm>
              <a:off x="12283692" y="3655656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08" name="Ellipse 107"/>
            <p:cNvSpPr/>
            <p:nvPr/>
          </p:nvSpPr>
          <p:spPr>
            <a:xfrm>
              <a:off x="11779050" y="3411847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09" name="Ellipse 108"/>
            <p:cNvSpPr/>
            <p:nvPr/>
          </p:nvSpPr>
          <p:spPr>
            <a:xfrm>
              <a:off x="11634824" y="3024054"/>
              <a:ext cx="216024" cy="20400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9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10" name="Ellipse 109"/>
            <p:cNvSpPr/>
            <p:nvPr/>
          </p:nvSpPr>
          <p:spPr>
            <a:xfrm>
              <a:off x="12126527" y="2910190"/>
              <a:ext cx="216024" cy="20400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11" name="Ellipse 110"/>
            <p:cNvSpPr/>
            <p:nvPr/>
          </p:nvSpPr>
          <p:spPr>
            <a:xfrm>
              <a:off x="12342551" y="3270344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12" name="Ellipse 111"/>
            <p:cNvSpPr/>
            <p:nvPr/>
          </p:nvSpPr>
          <p:spPr>
            <a:xfrm>
              <a:off x="11970602" y="3178852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</p:grpSp>
      <p:sp>
        <p:nvSpPr>
          <p:cNvPr id="103" name="Ellipse 102"/>
          <p:cNvSpPr/>
          <p:nvPr/>
        </p:nvSpPr>
        <p:spPr>
          <a:xfrm>
            <a:off x="10924227" y="5244622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7914303" y="5968821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RP</a:t>
            </a:r>
          </a:p>
        </p:txBody>
      </p:sp>
      <p:sp>
        <p:nvSpPr>
          <p:cNvPr id="91" name="Ellipse 90"/>
          <p:cNvSpPr/>
          <p:nvPr/>
        </p:nvSpPr>
        <p:spPr>
          <a:xfrm>
            <a:off x="7937163" y="4320398"/>
            <a:ext cx="1537400" cy="149505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51" name="Ellipse 150"/>
          <p:cNvSpPr/>
          <p:nvPr/>
        </p:nvSpPr>
        <p:spPr>
          <a:xfrm>
            <a:off x="8560218" y="5251090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52" name="Ellipse 151"/>
          <p:cNvSpPr/>
          <p:nvPr/>
        </p:nvSpPr>
        <p:spPr>
          <a:xfrm>
            <a:off x="8953273" y="5027791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56" name="Ellipse 155"/>
          <p:cNvSpPr/>
          <p:nvPr/>
        </p:nvSpPr>
        <p:spPr>
          <a:xfrm>
            <a:off x="8380045" y="5027791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58" name="Ellipse 157"/>
          <p:cNvSpPr/>
          <p:nvPr/>
        </p:nvSpPr>
        <p:spPr>
          <a:xfrm>
            <a:off x="8235819" y="4720008"/>
            <a:ext cx="216024" cy="204006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9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59" name="Ellipse 158"/>
          <p:cNvSpPr/>
          <p:nvPr/>
        </p:nvSpPr>
        <p:spPr>
          <a:xfrm>
            <a:off x="8727522" y="4606144"/>
            <a:ext cx="216024" cy="204006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cxnSp>
        <p:nvCxnSpPr>
          <p:cNvPr id="5" name="Connecteur droit 4"/>
          <p:cNvCxnSpPr>
            <a:stCxn id="122" idx="6"/>
            <a:endCxn id="109" idx="1"/>
          </p:cNvCxnSpPr>
          <p:nvPr/>
        </p:nvCxnSpPr>
        <p:spPr>
          <a:xfrm>
            <a:off x="9500320" y="2693620"/>
            <a:ext cx="1243801" cy="14345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>
            <a:stCxn id="118" idx="6"/>
            <a:endCxn id="108" idx="2"/>
          </p:cNvCxnSpPr>
          <p:nvPr/>
        </p:nvCxnSpPr>
        <p:spPr>
          <a:xfrm>
            <a:off x="9441461" y="3078932"/>
            <a:ext cx="1415250" cy="21806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>
            <a:stCxn id="118" idx="5"/>
            <a:endCxn id="100" idx="0"/>
          </p:cNvCxnSpPr>
          <p:nvPr/>
        </p:nvCxnSpPr>
        <p:spPr>
          <a:xfrm>
            <a:off x="9409825" y="3151059"/>
            <a:ext cx="1272338" cy="193876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>
            <a:stCxn id="122" idx="3"/>
            <a:endCxn id="101" idx="1"/>
          </p:cNvCxnSpPr>
          <p:nvPr/>
        </p:nvCxnSpPr>
        <p:spPr>
          <a:xfrm>
            <a:off x="9315932" y="2765747"/>
            <a:ext cx="1781558" cy="224008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>
            <a:stCxn id="123" idx="5"/>
            <a:endCxn id="99" idx="1"/>
          </p:cNvCxnSpPr>
          <p:nvPr/>
        </p:nvCxnSpPr>
        <p:spPr>
          <a:xfrm>
            <a:off x="8911910" y="2948981"/>
            <a:ext cx="1838103" cy="25585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>
            <a:stCxn id="123" idx="6"/>
            <a:endCxn id="110" idx="1"/>
          </p:cNvCxnSpPr>
          <p:nvPr/>
        </p:nvCxnSpPr>
        <p:spPr>
          <a:xfrm flipV="1">
            <a:off x="8943546" y="2723210"/>
            <a:ext cx="2292278" cy="1536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>
            <a:stCxn id="121" idx="4"/>
            <a:endCxn id="102" idx="0"/>
          </p:cNvCxnSpPr>
          <p:nvPr/>
        </p:nvCxnSpPr>
        <p:spPr>
          <a:xfrm>
            <a:off x="9176284" y="2435469"/>
            <a:ext cx="2364951" cy="270715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>
            <a:stCxn id="121" idx="7"/>
            <a:endCxn id="110" idx="1"/>
          </p:cNvCxnSpPr>
          <p:nvPr/>
        </p:nvCxnSpPr>
        <p:spPr>
          <a:xfrm rot="16200000" flipH="1">
            <a:off x="10013306" y="1500692"/>
            <a:ext cx="461871" cy="1983164"/>
          </a:xfrm>
          <a:prstGeom prst="curvedConnector3">
            <a:avLst>
              <a:gd name="adj1" fmla="val -55963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>
            <a:stCxn id="156" idx="6"/>
            <a:endCxn id="106" idx="3"/>
          </p:cNvCxnSpPr>
          <p:nvPr/>
        </p:nvCxnSpPr>
        <p:spPr>
          <a:xfrm flipV="1">
            <a:off x="8596069" y="3763870"/>
            <a:ext cx="2301001" cy="136592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>
            <a:stCxn id="152" idx="7"/>
            <a:endCxn id="107" idx="3"/>
          </p:cNvCxnSpPr>
          <p:nvPr/>
        </p:nvCxnSpPr>
        <p:spPr>
          <a:xfrm flipV="1">
            <a:off x="9137661" y="3612930"/>
            <a:ext cx="2255328" cy="144473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>
            <a:stCxn id="151" idx="6"/>
            <a:endCxn id="111" idx="5"/>
          </p:cNvCxnSpPr>
          <p:nvPr/>
        </p:nvCxnSpPr>
        <p:spPr>
          <a:xfrm flipV="1">
            <a:off x="8776242" y="3227618"/>
            <a:ext cx="2828358" cy="2125475"/>
          </a:xfrm>
          <a:prstGeom prst="curvedConnector2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70"/>
          <p:cNvCxnSpPr>
            <a:stCxn id="158" idx="7"/>
            <a:endCxn id="108" idx="3"/>
          </p:cNvCxnSpPr>
          <p:nvPr/>
        </p:nvCxnSpPr>
        <p:spPr>
          <a:xfrm rot="5400000" flipH="1" flipV="1">
            <a:off x="8963896" y="2825433"/>
            <a:ext cx="1380763" cy="2468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70"/>
          <p:cNvCxnSpPr>
            <a:stCxn id="159" idx="7"/>
            <a:endCxn id="110" idx="4"/>
          </p:cNvCxnSpPr>
          <p:nvPr/>
        </p:nvCxnSpPr>
        <p:spPr>
          <a:xfrm rot="5400000" flipH="1" flipV="1">
            <a:off x="9242715" y="2566535"/>
            <a:ext cx="1738680" cy="240029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212"/>
          <p:cNvCxnSpPr/>
          <p:nvPr/>
        </p:nvCxnSpPr>
        <p:spPr>
          <a:xfrm rot="16200000" flipH="1">
            <a:off x="9824387" y="1456026"/>
            <a:ext cx="348007" cy="2474867"/>
          </a:xfrm>
          <a:prstGeom prst="curvedConnector3">
            <a:avLst>
              <a:gd name="adj1" fmla="val 174273"/>
            </a:avLst>
          </a:prstGeom>
          <a:ln w="31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212"/>
          <p:cNvCxnSpPr/>
          <p:nvPr/>
        </p:nvCxnSpPr>
        <p:spPr>
          <a:xfrm rot="16200000" flipH="1">
            <a:off x="7992078" y="3135583"/>
            <a:ext cx="3382785" cy="2150531"/>
          </a:xfrm>
          <a:prstGeom prst="curvedConnector3">
            <a:avLst>
              <a:gd name="adj1" fmla="val 65205"/>
            </a:avLst>
          </a:prstGeom>
          <a:ln w="31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Ellipse 190"/>
          <p:cNvSpPr/>
          <p:nvPr/>
        </p:nvSpPr>
        <p:spPr>
          <a:xfrm>
            <a:off x="289924" y="1505615"/>
            <a:ext cx="349131" cy="326331"/>
          </a:xfrm>
          <a:prstGeom prst="ellipse">
            <a:avLst/>
          </a:prstGeom>
          <a:solidFill>
            <a:srgbClr val="00B0F0">
              <a:alpha val="85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92" name="ZoneTexte 191"/>
          <p:cNvSpPr txBox="1"/>
          <p:nvPr/>
        </p:nvSpPr>
        <p:spPr>
          <a:xfrm>
            <a:off x="759581" y="1505615"/>
            <a:ext cx="126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  <a:latin typeface="Calibri"/>
              </a:rPr>
              <a:t>Exemple</a:t>
            </a:r>
            <a:endParaRPr lang="fr-FR" dirty="0">
              <a:solidFill>
                <a:srgbClr val="00B0F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86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avec flèche 20"/>
          <p:cNvCxnSpPr/>
          <p:nvPr/>
        </p:nvCxnSpPr>
        <p:spPr>
          <a:xfrm flipH="1">
            <a:off x="6466902" y="4925499"/>
            <a:ext cx="1329702" cy="3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6010287" y="5192636"/>
            <a:ext cx="1599800" cy="5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Matching</a:t>
            </a:r>
            <a:r>
              <a:rPr lang="fr-FR" dirty="0" smtClean="0"/>
              <a:t> : </a:t>
            </a:r>
            <a:r>
              <a:rPr lang="fr-FR" dirty="0" smtClean="0">
                <a:solidFill>
                  <a:srgbClr val="FF3300"/>
                </a:solidFill>
              </a:rPr>
              <a:t>prédiction 5 NAF</a:t>
            </a:r>
            <a:endParaRPr lang="en-US" i="1" dirty="0">
              <a:solidFill>
                <a:srgbClr val="FF3300"/>
              </a:solidFill>
            </a:endParaRPr>
          </a:p>
        </p:txBody>
      </p:sp>
      <p:cxnSp>
        <p:nvCxnSpPr>
          <p:cNvPr id="6" name="Connecteur droit avec flèche 5"/>
          <p:cNvCxnSpPr>
            <a:endCxn id="12" idx="0"/>
          </p:cNvCxnSpPr>
          <p:nvPr/>
        </p:nvCxnSpPr>
        <p:spPr>
          <a:xfrm flipH="1">
            <a:off x="5177638" y="2158913"/>
            <a:ext cx="929" cy="30874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6135350" y="2969046"/>
            <a:ext cx="145914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6092499" y="2688886"/>
            <a:ext cx="14688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4262777" y="2467662"/>
            <a:ext cx="1829722" cy="6737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err="1" smtClean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Matching</a:t>
            </a:r>
            <a:endParaRPr lang="fr-FR" i="1" dirty="0" smtClean="0">
              <a:solidFill>
                <a:schemeClr val="tx1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fr-FR" sz="1100" b="1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Prédire 5 NAF par </a:t>
            </a:r>
            <a:r>
              <a:rPr lang="fr-FR" sz="1100" b="1" dirty="0" smtClean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recensé</a:t>
            </a:r>
            <a:endParaRPr lang="fr-FR" sz="1600" b="1" dirty="0">
              <a:solidFill>
                <a:srgbClr val="000000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5" name="Connecteur droit avec flèche 14"/>
          <p:cNvCxnSpPr>
            <a:stCxn id="12" idx="2"/>
          </p:cNvCxnSpPr>
          <p:nvPr/>
        </p:nvCxnSpPr>
        <p:spPr>
          <a:xfrm>
            <a:off x="5177638" y="3141449"/>
            <a:ext cx="3458" cy="37519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ZoneTexte 162"/>
          <p:cNvSpPr txBox="1"/>
          <p:nvPr/>
        </p:nvSpPr>
        <p:spPr>
          <a:xfrm>
            <a:off x="759581" y="2005791"/>
            <a:ext cx="368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  <a:latin typeface="Calibri"/>
              </a:rPr>
              <a:t>Vecteur de concepts</a:t>
            </a:r>
            <a:endParaRPr lang="fr-FR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164" name="Ellipse 163"/>
          <p:cNvSpPr/>
          <p:nvPr/>
        </p:nvSpPr>
        <p:spPr>
          <a:xfrm>
            <a:off x="280197" y="2458777"/>
            <a:ext cx="349131" cy="326331"/>
          </a:xfrm>
          <a:prstGeom prst="ellipse">
            <a:avLst/>
          </a:prstGeom>
          <a:solidFill>
            <a:srgbClr val="45F22E">
              <a:alpha val="85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65" name="Ellipse 164"/>
          <p:cNvSpPr/>
          <p:nvPr/>
        </p:nvSpPr>
        <p:spPr>
          <a:xfrm>
            <a:off x="289924" y="1963836"/>
            <a:ext cx="349131" cy="326331"/>
          </a:xfrm>
          <a:prstGeom prst="ellipse">
            <a:avLst/>
          </a:prstGeom>
          <a:solidFill>
            <a:srgbClr val="FF0000">
              <a:alpha val="85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66" name="ZoneTexte 165"/>
          <p:cNvSpPr txBox="1"/>
          <p:nvPr/>
        </p:nvSpPr>
        <p:spPr>
          <a:xfrm>
            <a:off x="749855" y="2467023"/>
            <a:ext cx="180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CC00"/>
                </a:solidFill>
                <a:latin typeface="Calibri"/>
              </a:rPr>
              <a:t>Résultat candidat</a:t>
            </a:r>
            <a:endParaRPr lang="fr-FR" dirty="0">
              <a:solidFill>
                <a:srgbClr val="00CC00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63589" y="3026031"/>
            <a:ext cx="1577341" cy="498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chemeClr val="tx1"/>
                </a:solidFill>
              </a:rPr>
              <a:t>TFIDF </a:t>
            </a:r>
            <a:r>
              <a:rPr lang="fr-FR" sz="1200" dirty="0">
                <a:solidFill>
                  <a:schemeClr val="tx1"/>
                </a:solidFill>
              </a:rPr>
              <a:t>(</a:t>
            </a:r>
            <a:r>
              <a:rPr lang="fr-FR" sz="1200" dirty="0" smtClean="0">
                <a:solidFill>
                  <a:schemeClr val="tx1"/>
                </a:solidFill>
              </a:rPr>
              <a:t>ACTET_X,rp.csv)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91" name="Ellipse 190"/>
          <p:cNvSpPr/>
          <p:nvPr/>
        </p:nvSpPr>
        <p:spPr>
          <a:xfrm>
            <a:off x="3602361" y="3516645"/>
            <a:ext cx="3157469" cy="916551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bg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Jointure </a:t>
            </a:r>
          </a:p>
          <a:p>
            <a:pPr algn="ctr"/>
            <a:r>
              <a:rPr lang="fr-FR" sz="1600" i="1" dirty="0">
                <a:solidFill>
                  <a:schemeClr val="bg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NAF &amp; commune</a:t>
            </a:r>
          </a:p>
          <a:p>
            <a:pPr algn="ctr"/>
            <a:r>
              <a:rPr lang="fr-FR" sz="1600" i="1" dirty="0">
                <a:solidFill>
                  <a:schemeClr val="bg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(recensé</a:t>
            </a:r>
            <a:r>
              <a:rPr lang="fr-FR" sz="1600" i="1" dirty="0" smtClean="0">
                <a:solidFill>
                  <a:schemeClr val="bg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600" i="1" dirty="0" err="1" smtClean="0">
                <a:solidFill>
                  <a:schemeClr val="bg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sirus</a:t>
            </a:r>
            <a:r>
              <a:rPr lang="fr-FR" sz="1600" i="1" dirty="0">
                <a:solidFill>
                  <a:schemeClr val="bg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2" name="Ellipse 191"/>
          <p:cNvSpPr/>
          <p:nvPr/>
        </p:nvSpPr>
        <p:spPr>
          <a:xfrm>
            <a:off x="3618789" y="5647045"/>
            <a:ext cx="3157469" cy="100937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bg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1 SIRET candidates</a:t>
            </a:r>
          </a:p>
        </p:txBody>
      </p:sp>
      <p:sp>
        <p:nvSpPr>
          <p:cNvPr id="193" name="Rectangle à coins arrondis 192"/>
          <p:cNvSpPr/>
          <p:nvPr/>
        </p:nvSpPr>
        <p:spPr>
          <a:xfrm>
            <a:off x="3900175" y="4594718"/>
            <a:ext cx="2574811" cy="91652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solidFill>
                  <a:schemeClr val="bg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Distance </a:t>
            </a:r>
            <a:r>
              <a:rPr lang="fr-FR" i="1" dirty="0">
                <a:solidFill>
                  <a:schemeClr val="bg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de </a:t>
            </a:r>
            <a:r>
              <a:rPr lang="fr-FR" i="1" dirty="0" err="1">
                <a:solidFill>
                  <a:schemeClr val="bg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leivenshtein</a:t>
            </a:r>
            <a:r>
              <a:rPr lang="fr-FR" i="1" dirty="0">
                <a:solidFill>
                  <a:schemeClr val="bg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fr-FR" sz="1600" dirty="0">
                <a:solidFill>
                  <a:schemeClr val="bg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(nom de la rue et la raison sociale)</a:t>
            </a:r>
          </a:p>
        </p:txBody>
      </p:sp>
      <p:cxnSp>
        <p:nvCxnSpPr>
          <p:cNvPr id="194" name="Connecteur droit avec flèche 193"/>
          <p:cNvCxnSpPr>
            <a:endCxn id="193" idx="0"/>
          </p:cNvCxnSpPr>
          <p:nvPr/>
        </p:nvCxnSpPr>
        <p:spPr>
          <a:xfrm flipH="1">
            <a:off x="5187581" y="4436483"/>
            <a:ext cx="3458" cy="15823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avec flèche 194"/>
          <p:cNvCxnSpPr>
            <a:stCxn id="193" idx="2"/>
            <a:endCxn id="192" idx="0"/>
          </p:cNvCxnSpPr>
          <p:nvPr/>
        </p:nvCxnSpPr>
        <p:spPr>
          <a:xfrm>
            <a:off x="5187581" y="5511240"/>
            <a:ext cx="9943" cy="1358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Parallélogramme 195"/>
          <p:cNvSpPr/>
          <p:nvPr/>
        </p:nvSpPr>
        <p:spPr>
          <a:xfrm>
            <a:off x="3810222" y="1591099"/>
            <a:ext cx="2727738" cy="73016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Traitement des RP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89924" y="2978857"/>
            <a:ext cx="349131" cy="191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98" name="ZoneTexte 197"/>
          <p:cNvSpPr txBox="1"/>
          <p:nvPr/>
        </p:nvSpPr>
        <p:spPr>
          <a:xfrm>
            <a:off x="759581" y="2895461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alibri"/>
              </a:rPr>
              <a:t>Langage R</a:t>
            </a:r>
            <a:endParaRPr lang="fr-FR" dirty="0">
              <a:latin typeface="Calibri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280198" y="3325361"/>
            <a:ext cx="349131" cy="191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00" name="ZoneTexte 199"/>
          <p:cNvSpPr txBox="1"/>
          <p:nvPr/>
        </p:nvSpPr>
        <p:spPr>
          <a:xfrm>
            <a:off x="749855" y="324196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alibri"/>
              </a:rPr>
              <a:t>SGBD</a:t>
            </a:r>
            <a:endParaRPr lang="fr-FR" dirty="0">
              <a:latin typeface="Calibri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637350" y="1668781"/>
            <a:ext cx="4398439" cy="488053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7" name="Groupe 96"/>
          <p:cNvGrpSpPr/>
          <p:nvPr/>
        </p:nvGrpSpPr>
        <p:grpSpPr>
          <a:xfrm>
            <a:off x="8235819" y="2005791"/>
            <a:ext cx="1604261" cy="1821146"/>
            <a:chOff x="11294074" y="2684518"/>
            <a:chExt cx="1604261" cy="1821146"/>
          </a:xfrm>
        </p:grpSpPr>
        <p:sp>
          <p:nvSpPr>
            <p:cNvPr id="98" name="ZoneTexte 97"/>
            <p:cNvSpPr txBox="1"/>
            <p:nvPr/>
          </p:nvSpPr>
          <p:spPr>
            <a:xfrm>
              <a:off x="11322454" y="4136332"/>
              <a:ext cx="157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SIRUS</a:t>
              </a:r>
            </a:p>
          </p:txBody>
        </p:sp>
        <p:sp>
          <p:nvSpPr>
            <p:cNvPr id="99" name="Ellipse 98"/>
            <p:cNvSpPr/>
            <p:nvPr/>
          </p:nvSpPr>
          <p:spPr>
            <a:xfrm>
              <a:off x="11294074" y="2684518"/>
              <a:ext cx="1573789" cy="1473566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00" name="Ellipse 99"/>
            <p:cNvSpPr/>
            <p:nvPr/>
          </p:nvSpPr>
          <p:spPr>
            <a:xfrm>
              <a:off x="12283692" y="3655656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01" name="Ellipse 100"/>
            <p:cNvSpPr/>
            <p:nvPr/>
          </p:nvSpPr>
          <p:spPr>
            <a:xfrm>
              <a:off x="11634824" y="3024054"/>
              <a:ext cx="216024" cy="20400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9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02" name="Ellipse 101"/>
            <p:cNvSpPr/>
            <p:nvPr/>
          </p:nvSpPr>
          <p:spPr>
            <a:xfrm>
              <a:off x="12126527" y="2910190"/>
              <a:ext cx="216024" cy="20400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03" name="Ellipse 102"/>
            <p:cNvSpPr/>
            <p:nvPr/>
          </p:nvSpPr>
          <p:spPr>
            <a:xfrm>
              <a:off x="12342551" y="3270344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04" name="Ellipse 103"/>
            <p:cNvSpPr/>
            <p:nvPr/>
          </p:nvSpPr>
          <p:spPr>
            <a:xfrm>
              <a:off x="11785777" y="3453578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</p:grpSp>
      <p:sp>
        <p:nvSpPr>
          <p:cNvPr id="107" name="ZoneTexte 106"/>
          <p:cNvSpPr txBox="1"/>
          <p:nvPr/>
        </p:nvSpPr>
        <p:spPr>
          <a:xfrm>
            <a:off x="10261781" y="6202102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NAF</a:t>
            </a:r>
          </a:p>
        </p:txBody>
      </p:sp>
      <p:sp>
        <p:nvSpPr>
          <p:cNvPr id="114" name="Ellipse 113"/>
          <p:cNvSpPr/>
          <p:nvPr/>
        </p:nvSpPr>
        <p:spPr>
          <a:xfrm>
            <a:off x="10233401" y="4750288"/>
            <a:ext cx="1573789" cy="1473566"/>
          </a:xfrm>
          <a:prstGeom prst="ellipse">
            <a:avLst/>
          </a:prstGeom>
          <a:solidFill>
            <a:srgbClr val="9BBB59">
              <a:lumMod val="20000"/>
              <a:lumOff val="80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16" name="Ellipse 115"/>
          <p:cNvSpPr/>
          <p:nvPr/>
        </p:nvSpPr>
        <p:spPr>
          <a:xfrm>
            <a:off x="10727100" y="5872366"/>
            <a:ext cx="216024" cy="2040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17" name="Ellipse 116"/>
          <p:cNvSpPr/>
          <p:nvPr/>
        </p:nvSpPr>
        <p:spPr>
          <a:xfrm>
            <a:off x="11223019" y="5721426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18" name="Ellipse 117"/>
          <p:cNvSpPr/>
          <p:nvPr/>
        </p:nvSpPr>
        <p:spPr>
          <a:xfrm>
            <a:off x="10718377" y="5477617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19" name="Ellipse 118"/>
          <p:cNvSpPr/>
          <p:nvPr/>
        </p:nvSpPr>
        <p:spPr>
          <a:xfrm>
            <a:off x="10574151" y="5089824"/>
            <a:ext cx="216024" cy="204006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9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21" name="Ellipse 120"/>
          <p:cNvSpPr/>
          <p:nvPr/>
        </p:nvSpPr>
        <p:spPr>
          <a:xfrm>
            <a:off x="11065854" y="4975960"/>
            <a:ext cx="216024" cy="204006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22" name="Ellipse 121"/>
          <p:cNvSpPr/>
          <p:nvPr/>
        </p:nvSpPr>
        <p:spPr>
          <a:xfrm>
            <a:off x="11433223" y="5142619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grpSp>
        <p:nvGrpSpPr>
          <p:cNvPr id="123" name="Groupe 122"/>
          <p:cNvGrpSpPr/>
          <p:nvPr/>
        </p:nvGrpSpPr>
        <p:grpSpPr>
          <a:xfrm>
            <a:off x="10371735" y="2467662"/>
            <a:ext cx="1604261" cy="1821146"/>
            <a:chOff x="11294074" y="2684518"/>
            <a:chExt cx="1604261" cy="1821146"/>
          </a:xfrm>
        </p:grpSpPr>
        <p:sp>
          <p:nvSpPr>
            <p:cNvPr id="124" name="ZoneTexte 123"/>
            <p:cNvSpPr txBox="1"/>
            <p:nvPr/>
          </p:nvSpPr>
          <p:spPr>
            <a:xfrm>
              <a:off x="11322454" y="4136332"/>
              <a:ext cx="157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Commune</a:t>
              </a:r>
            </a:p>
          </p:txBody>
        </p:sp>
        <p:sp>
          <p:nvSpPr>
            <p:cNvPr id="125" name="Ellipse 124"/>
            <p:cNvSpPr/>
            <p:nvPr/>
          </p:nvSpPr>
          <p:spPr>
            <a:xfrm>
              <a:off x="11294074" y="2684518"/>
              <a:ext cx="1573789" cy="1473566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51" name="Ellipse 150"/>
            <p:cNvSpPr/>
            <p:nvPr/>
          </p:nvSpPr>
          <p:spPr>
            <a:xfrm>
              <a:off x="11787773" y="3806596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52" name="Ellipse 151"/>
            <p:cNvSpPr/>
            <p:nvPr/>
          </p:nvSpPr>
          <p:spPr>
            <a:xfrm>
              <a:off x="12283692" y="3655656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56" name="Ellipse 155"/>
            <p:cNvSpPr/>
            <p:nvPr/>
          </p:nvSpPr>
          <p:spPr>
            <a:xfrm>
              <a:off x="11779050" y="3411847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57" name="Ellipse 156"/>
            <p:cNvSpPr/>
            <p:nvPr/>
          </p:nvSpPr>
          <p:spPr>
            <a:xfrm>
              <a:off x="11634824" y="3024054"/>
              <a:ext cx="216024" cy="20400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9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58" name="Ellipse 157"/>
            <p:cNvSpPr/>
            <p:nvPr/>
          </p:nvSpPr>
          <p:spPr>
            <a:xfrm>
              <a:off x="12126527" y="2910190"/>
              <a:ext cx="216024" cy="20400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62" name="Ellipse 161"/>
            <p:cNvSpPr/>
            <p:nvPr/>
          </p:nvSpPr>
          <p:spPr>
            <a:xfrm>
              <a:off x="12342551" y="3270344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67" name="Ellipse 166"/>
            <p:cNvSpPr/>
            <p:nvPr/>
          </p:nvSpPr>
          <p:spPr>
            <a:xfrm>
              <a:off x="11970602" y="3178852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</p:grpSp>
      <p:sp>
        <p:nvSpPr>
          <p:cNvPr id="168" name="Ellipse 167"/>
          <p:cNvSpPr/>
          <p:nvPr/>
        </p:nvSpPr>
        <p:spPr>
          <a:xfrm>
            <a:off x="10924227" y="5244622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71" name="ZoneTexte 170"/>
          <p:cNvSpPr txBox="1"/>
          <p:nvPr/>
        </p:nvSpPr>
        <p:spPr>
          <a:xfrm>
            <a:off x="7914303" y="5968821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RP</a:t>
            </a:r>
          </a:p>
        </p:txBody>
      </p:sp>
      <p:sp>
        <p:nvSpPr>
          <p:cNvPr id="176" name="Ellipse 175"/>
          <p:cNvSpPr/>
          <p:nvPr/>
        </p:nvSpPr>
        <p:spPr>
          <a:xfrm>
            <a:off x="7937163" y="4297538"/>
            <a:ext cx="1537400" cy="1495056"/>
          </a:xfrm>
          <a:prstGeom prst="ellipse">
            <a:avLst/>
          </a:prstGeom>
          <a:solidFill>
            <a:srgbClr val="9BBB59">
              <a:lumMod val="20000"/>
              <a:lumOff val="80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77" name="Ellipse 176"/>
          <p:cNvSpPr/>
          <p:nvPr/>
        </p:nvSpPr>
        <p:spPr>
          <a:xfrm>
            <a:off x="8560218" y="5251090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78" name="Ellipse 177"/>
          <p:cNvSpPr/>
          <p:nvPr/>
        </p:nvSpPr>
        <p:spPr>
          <a:xfrm>
            <a:off x="8953273" y="5027791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79" name="Ellipse 178"/>
          <p:cNvSpPr/>
          <p:nvPr/>
        </p:nvSpPr>
        <p:spPr>
          <a:xfrm>
            <a:off x="8380045" y="5027791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80" name="Ellipse 179"/>
          <p:cNvSpPr/>
          <p:nvPr/>
        </p:nvSpPr>
        <p:spPr>
          <a:xfrm>
            <a:off x="8235819" y="4720008"/>
            <a:ext cx="216024" cy="204006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9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81" name="Ellipse 180"/>
          <p:cNvSpPr/>
          <p:nvPr/>
        </p:nvSpPr>
        <p:spPr>
          <a:xfrm>
            <a:off x="8727522" y="4606144"/>
            <a:ext cx="216024" cy="204006"/>
          </a:xfrm>
          <a:prstGeom prst="ellipse">
            <a:avLst/>
          </a:prstGeom>
          <a:solidFill>
            <a:srgbClr val="00B0F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cxnSp>
        <p:nvCxnSpPr>
          <p:cNvPr id="182" name="Connecteur droit 181"/>
          <p:cNvCxnSpPr>
            <a:stCxn id="103" idx="6"/>
            <a:endCxn id="157" idx="1"/>
          </p:cNvCxnSpPr>
          <p:nvPr/>
        </p:nvCxnSpPr>
        <p:spPr>
          <a:xfrm>
            <a:off x="9500320" y="2693620"/>
            <a:ext cx="1243801" cy="14345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/>
          <p:cNvCxnSpPr>
            <a:stCxn id="100" idx="6"/>
            <a:endCxn id="156" idx="2"/>
          </p:cNvCxnSpPr>
          <p:nvPr/>
        </p:nvCxnSpPr>
        <p:spPr>
          <a:xfrm>
            <a:off x="9441461" y="3078932"/>
            <a:ext cx="1415250" cy="21806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>
            <a:stCxn id="100" idx="5"/>
            <a:endCxn id="119" idx="0"/>
          </p:cNvCxnSpPr>
          <p:nvPr/>
        </p:nvCxnSpPr>
        <p:spPr>
          <a:xfrm>
            <a:off x="9409825" y="3151059"/>
            <a:ext cx="1272338" cy="193876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>
            <a:stCxn id="103" idx="3"/>
            <a:endCxn id="121" idx="1"/>
          </p:cNvCxnSpPr>
          <p:nvPr/>
        </p:nvCxnSpPr>
        <p:spPr>
          <a:xfrm>
            <a:off x="9315932" y="2765747"/>
            <a:ext cx="1781558" cy="224008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>
            <a:stCxn id="104" idx="5"/>
            <a:endCxn id="118" idx="1"/>
          </p:cNvCxnSpPr>
          <p:nvPr/>
        </p:nvCxnSpPr>
        <p:spPr>
          <a:xfrm>
            <a:off x="8911910" y="2948981"/>
            <a:ext cx="1838103" cy="25585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>
            <a:stCxn id="104" idx="6"/>
            <a:endCxn id="158" idx="1"/>
          </p:cNvCxnSpPr>
          <p:nvPr/>
        </p:nvCxnSpPr>
        <p:spPr>
          <a:xfrm flipV="1">
            <a:off x="8943546" y="2723210"/>
            <a:ext cx="2292278" cy="1536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>
            <a:stCxn id="102" idx="4"/>
            <a:endCxn id="116" idx="1"/>
          </p:cNvCxnSpPr>
          <p:nvPr/>
        </p:nvCxnSpPr>
        <p:spPr>
          <a:xfrm>
            <a:off x="9176284" y="2435469"/>
            <a:ext cx="1582452" cy="346677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>
            <a:stCxn id="102" idx="7"/>
            <a:endCxn id="158" idx="0"/>
          </p:cNvCxnSpPr>
          <p:nvPr/>
        </p:nvCxnSpPr>
        <p:spPr>
          <a:xfrm rot="16200000" flipH="1">
            <a:off x="10066432" y="1447566"/>
            <a:ext cx="431995" cy="2059540"/>
          </a:xfrm>
          <a:prstGeom prst="curvedConnector3">
            <a:avLst>
              <a:gd name="adj1" fmla="val -59833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>
            <a:stCxn id="179" idx="6"/>
            <a:endCxn id="151" idx="3"/>
          </p:cNvCxnSpPr>
          <p:nvPr/>
        </p:nvCxnSpPr>
        <p:spPr>
          <a:xfrm flipV="1">
            <a:off x="8596069" y="3763870"/>
            <a:ext cx="2301001" cy="136592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202"/>
          <p:cNvCxnSpPr>
            <a:stCxn id="178" idx="7"/>
            <a:endCxn id="152" idx="3"/>
          </p:cNvCxnSpPr>
          <p:nvPr/>
        </p:nvCxnSpPr>
        <p:spPr>
          <a:xfrm flipV="1">
            <a:off x="9137661" y="3612930"/>
            <a:ext cx="2255328" cy="144473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170"/>
          <p:cNvCxnSpPr>
            <a:stCxn id="177" idx="6"/>
            <a:endCxn id="162" idx="5"/>
          </p:cNvCxnSpPr>
          <p:nvPr/>
        </p:nvCxnSpPr>
        <p:spPr>
          <a:xfrm flipV="1">
            <a:off x="8776242" y="3227618"/>
            <a:ext cx="2828358" cy="2125475"/>
          </a:xfrm>
          <a:prstGeom prst="curvedConnector2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170"/>
          <p:cNvCxnSpPr>
            <a:stCxn id="180" idx="7"/>
            <a:endCxn id="156" idx="3"/>
          </p:cNvCxnSpPr>
          <p:nvPr/>
        </p:nvCxnSpPr>
        <p:spPr>
          <a:xfrm rot="5400000" flipH="1" flipV="1">
            <a:off x="8963896" y="2825433"/>
            <a:ext cx="1380763" cy="2468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170"/>
          <p:cNvCxnSpPr>
            <a:stCxn id="181" idx="0"/>
            <a:endCxn id="158" idx="4"/>
          </p:cNvCxnSpPr>
          <p:nvPr/>
        </p:nvCxnSpPr>
        <p:spPr>
          <a:xfrm rot="5400000" flipH="1" flipV="1">
            <a:off x="9219465" y="2513409"/>
            <a:ext cx="1708804" cy="2476666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170"/>
          <p:cNvCxnSpPr>
            <a:stCxn id="181" idx="4"/>
            <a:endCxn id="116" idx="2"/>
          </p:cNvCxnSpPr>
          <p:nvPr/>
        </p:nvCxnSpPr>
        <p:spPr>
          <a:xfrm rot="16200000" flipH="1">
            <a:off x="9199208" y="4446476"/>
            <a:ext cx="1164219" cy="1891566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12"/>
          <p:cNvCxnSpPr/>
          <p:nvPr/>
        </p:nvCxnSpPr>
        <p:spPr>
          <a:xfrm rot="16200000" flipH="1">
            <a:off x="9824387" y="1456026"/>
            <a:ext cx="348007" cy="2474867"/>
          </a:xfrm>
          <a:prstGeom prst="curvedConnector3">
            <a:avLst>
              <a:gd name="adj1" fmla="val 174273"/>
            </a:avLst>
          </a:prstGeom>
          <a:ln w="31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12"/>
          <p:cNvCxnSpPr/>
          <p:nvPr/>
        </p:nvCxnSpPr>
        <p:spPr>
          <a:xfrm rot="16200000" flipH="1">
            <a:off x="7992078" y="3135583"/>
            <a:ext cx="3382785" cy="2150531"/>
          </a:xfrm>
          <a:prstGeom prst="curvedConnector3">
            <a:avLst>
              <a:gd name="adj1" fmla="val 65205"/>
            </a:avLst>
          </a:prstGeom>
          <a:ln w="31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Ellipse 209"/>
          <p:cNvSpPr/>
          <p:nvPr/>
        </p:nvSpPr>
        <p:spPr>
          <a:xfrm>
            <a:off x="289924" y="1505615"/>
            <a:ext cx="349131" cy="326331"/>
          </a:xfrm>
          <a:prstGeom prst="ellipse">
            <a:avLst/>
          </a:prstGeom>
          <a:solidFill>
            <a:srgbClr val="00B0F0">
              <a:alpha val="85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211" name="ZoneTexte 210"/>
          <p:cNvSpPr txBox="1"/>
          <p:nvPr/>
        </p:nvSpPr>
        <p:spPr>
          <a:xfrm>
            <a:off x="759581" y="1505615"/>
            <a:ext cx="126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  <a:latin typeface="Calibri"/>
              </a:rPr>
              <a:t>Exemple</a:t>
            </a:r>
            <a:endParaRPr lang="fr-FR" dirty="0">
              <a:solidFill>
                <a:srgbClr val="00B0F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18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avec flèche 20"/>
          <p:cNvCxnSpPr/>
          <p:nvPr/>
        </p:nvCxnSpPr>
        <p:spPr>
          <a:xfrm flipH="1">
            <a:off x="6466902" y="4925499"/>
            <a:ext cx="1329702" cy="3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6010287" y="5192636"/>
            <a:ext cx="1599800" cy="5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Jointure</a:t>
            </a:r>
            <a:endParaRPr lang="en-US" i="1" dirty="0">
              <a:solidFill>
                <a:srgbClr val="FF3300"/>
              </a:solidFill>
            </a:endParaRPr>
          </a:p>
        </p:txBody>
      </p:sp>
      <p:cxnSp>
        <p:nvCxnSpPr>
          <p:cNvPr id="6" name="Connecteur droit avec flèche 5"/>
          <p:cNvCxnSpPr>
            <a:endCxn id="12" idx="0"/>
          </p:cNvCxnSpPr>
          <p:nvPr/>
        </p:nvCxnSpPr>
        <p:spPr>
          <a:xfrm flipH="1">
            <a:off x="5177638" y="2158913"/>
            <a:ext cx="929" cy="30874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6135350" y="2969046"/>
            <a:ext cx="145914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6092499" y="2688886"/>
            <a:ext cx="14688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4262777" y="2467662"/>
            <a:ext cx="1829722" cy="6737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err="1" smtClean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Matching</a:t>
            </a:r>
            <a:endParaRPr lang="fr-FR" i="1" dirty="0" smtClean="0">
              <a:solidFill>
                <a:schemeClr val="tx1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fr-FR" sz="1100" b="1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Prédire 5 NAF par </a:t>
            </a:r>
            <a:r>
              <a:rPr lang="fr-FR" sz="1100" b="1" dirty="0" smtClean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recensé</a:t>
            </a:r>
            <a:endParaRPr lang="fr-FR" sz="1600" b="1" dirty="0">
              <a:solidFill>
                <a:srgbClr val="000000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5" name="Connecteur droit avec flèche 14"/>
          <p:cNvCxnSpPr>
            <a:stCxn id="12" idx="2"/>
          </p:cNvCxnSpPr>
          <p:nvPr/>
        </p:nvCxnSpPr>
        <p:spPr>
          <a:xfrm>
            <a:off x="5177638" y="3141449"/>
            <a:ext cx="3458" cy="37519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5177638" y="4433196"/>
            <a:ext cx="3458" cy="15823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5177638" y="5507953"/>
            <a:ext cx="9943" cy="1358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ZoneTexte 162"/>
          <p:cNvSpPr txBox="1"/>
          <p:nvPr/>
        </p:nvSpPr>
        <p:spPr>
          <a:xfrm>
            <a:off x="759581" y="2005791"/>
            <a:ext cx="368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  <a:latin typeface="Calibri"/>
              </a:rPr>
              <a:t>Vecteur de concepts</a:t>
            </a:r>
            <a:endParaRPr lang="fr-FR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164" name="Ellipse 163"/>
          <p:cNvSpPr/>
          <p:nvPr/>
        </p:nvSpPr>
        <p:spPr>
          <a:xfrm>
            <a:off x="280197" y="2458777"/>
            <a:ext cx="349131" cy="326331"/>
          </a:xfrm>
          <a:prstGeom prst="ellipse">
            <a:avLst/>
          </a:prstGeom>
          <a:solidFill>
            <a:srgbClr val="45F22E">
              <a:alpha val="85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65" name="Ellipse 164"/>
          <p:cNvSpPr/>
          <p:nvPr/>
        </p:nvSpPr>
        <p:spPr>
          <a:xfrm>
            <a:off x="289924" y="1963836"/>
            <a:ext cx="349131" cy="326331"/>
          </a:xfrm>
          <a:prstGeom prst="ellipse">
            <a:avLst/>
          </a:prstGeom>
          <a:solidFill>
            <a:srgbClr val="FF0000">
              <a:alpha val="85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66" name="ZoneTexte 165"/>
          <p:cNvSpPr txBox="1"/>
          <p:nvPr/>
        </p:nvSpPr>
        <p:spPr>
          <a:xfrm>
            <a:off x="749855" y="2467023"/>
            <a:ext cx="180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CC00"/>
                </a:solidFill>
                <a:latin typeface="Calibri"/>
              </a:rPr>
              <a:t>Résultat candidat</a:t>
            </a:r>
            <a:endParaRPr lang="fr-FR" dirty="0">
              <a:solidFill>
                <a:srgbClr val="00CC00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63589" y="3026031"/>
            <a:ext cx="1577341" cy="498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chemeClr val="tx1"/>
                </a:solidFill>
              </a:rPr>
              <a:t>TFIDF </a:t>
            </a:r>
            <a:r>
              <a:rPr lang="fr-FR" sz="1200" dirty="0">
                <a:solidFill>
                  <a:schemeClr val="tx1"/>
                </a:solidFill>
              </a:rPr>
              <a:t>(</a:t>
            </a:r>
            <a:r>
              <a:rPr lang="fr-FR" sz="1200" dirty="0" smtClean="0">
                <a:solidFill>
                  <a:schemeClr val="tx1"/>
                </a:solidFill>
              </a:rPr>
              <a:t>ACTET_X,rp.csv)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24" name="Ellipse 123"/>
          <p:cNvSpPr/>
          <p:nvPr/>
        </p:nvSpPr>
        <p:spPr>
          <a:xfrm>
            <a:off x="3602361" y="3516645"/>
            <a:ext cx="3157469" cy="91655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Jointure </a:t>
            </a:r>
            <a:endParaRPr lang="fr-FR" sz="2000" i="1" dirty="0" smtClean="0">
              <a:solidFill>
                <a:schemeClr val="tx1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fr-FR" sz="1600" dirty="0" smtClean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NAF &amp; commune</a:t>
            </a:r>
          </a:p>
          <a:p>
            <a:pPr algn="ctr"/>
            <a:r>
              <a:rPr lang="fr-FR" sz="1600" dirty="0" smtClean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(recensé, </a:t>
            </a:r>
            <a:r>
              <a:rPr lang="fr-FR" sz="1600" dirty="0" err="1" smtClean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sirus</a:t>
            </a:r>
            <a:r>
              <a:rPr lang="fr-FR" sz="1600" dirty="0" smtClean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7" name="Ellipse 156"/>
          <p:cNvSpPr/>
          <p:nvPr/>
        </p:nvSpPr>
        <p:spPr>
          <a:xfrm>
            <a:off x="3618789" y="5647045"/>
            <a:ext cx="3157469" cy="100937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bg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1 SIRET candidates</a:t>
            </a:r>
          </a:p>
        </p:txBody>
      </p:sp>
      <p:sp>
        <p:nvSpPr>
          <p:cNvPr id="158" name="Rectangle à coins arrondis 157"/>
          <p:cNvSpPr/>
          <p:nvPr/>
        </p:nvSpPr>
        <p:spPr>
          <a:xfrm>
            <a:off x="3900175" y="4594718"/>
            <a:ext cx="2574811" cy="91652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solidFill>
                  <a:schemeClr val="bg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Distance </a:t>
            </a:r>
            <a:r>
              <a:rPr lang="fr-FR" i="1" dirty="0">
                <a:solidFill>
                  <a:schemeClr val="bg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de </a:t>
            </a:r>
            <a:r>
              <a:rPr lang="fr-FR" i="1" dirty="0" err="1">
                <a:solidFill>
                  <a:schemeClr val="bg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leivenshtein</a:t>
            </a:r>
            <a:r>
              <a:rPr lang="fr-FR" i="1" dirty="0">
                <a:solidFill>
                  <a:schemeClr val="bg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(nom de la rue et la raison sociale)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971159" y="4016153"/>
            <a:ext cx="1577341" cy="498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i="1" dirty="0" smtClean="0">
                <a:solidFill>
                  <a:schemeClr val="tx1"/>
                </a:solidFill>
              </a:rPr>
              <a:t>Chargement des données dans une base de données (SGBD)</a:t>
            </a:r>
            <a:endParaRPr lang="fr-FR" sz="1100" i="1" dirty="0">
              <a:solidFill>
                <a:schemeClr val="tx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89924" y="2978857"/>
            <a:ext cx="349131" cy="191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759581" y="2895461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alibri"/>
              </a:rPr>
              <a:t>Langage R</a:t>
            </a:r>
            <a:endParaRPr lang="fr-FR" dirty="0">
              <a:latin typeface="Calibri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280198" y="3325361"/>
            <a:ext cx="349131" cy="191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749855" y="324196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alibri"/>
              </a:rPr>
              <a:t>SGBD</a:t>
            </a:r>
            <a:endParaRPr lang="fr-FR" dirty="0">
              <a:latin typeface="Calibri"/>
            </a:endParaRPr>
          </a:p>
        </p:txBody>
      </p:sp>
      <p:sp>
        <p:nvSpPr>
          <p:cNvPr id="181" name="Parallélogramme 180"/>
          <p:cNvSpPr/>
          <p:nvPr/>
        </p:nvSpPr>
        <p:spPr>
          <a:xfrm>
            <a:off x="3810222" y="1591099"/>
            <a:ext cx="2727738" cy="73016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Traitement des RP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7637350" y="1668781"/>
            <a:ext cx="4398439" cy="488053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02" name="Groupe 101"/>
          <p:cNvGrpSpPr/>
          <p:nvPr/>
        </p:nvGrpSpPr>
        <p:grpSpPr>
          <a:xfrm>
            <a:off x="8235819" y="2005791"/>
            <a:ext cx="1604261" cy="1821146"/>
            <a:chOff x="11294074" y="2684518"/>
            <a:chExt cx="1604261" cy="1821146"/>
          </a:xfrm>
        </p:grpSpPr>
        <p:sp>
          <p:nvSpPr>
            <p:cNvPr id="103" name="ZoneTexte 102"/>
            <p:cNvSpPr txBox="1"/>
            <p:nvPr/>
          </p:nvSpPr>
          <p:spPr>
            <a:xfrm>
              <a:off x="11322454" y="4136332"/>
              <a:ext cx="157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SIRUS</a:t>
              </a:r>
            </a:p>
          </p:txBody>
        </p:sp>
        <p:sp>
          <p:nvSpPr>
            <p:cNvPr id="104" name="Ellipse 103"/>
            <p:cNvSpPr/>
            <p:nvPr/>
          </p:nvSpPr>
          <p:spPr>
            <a:xfrm>
              <a:off x="11294074" y="2684518"/>
              <a:ext cx="1573789" cy="1473566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07" name="Ellipse 106"/>
            <p:cNvSpPr/>
            <p:nvPr/>
          </p:nvSpPr>
          <p:spPr>
            <a:xfrm>
              <a:off x="12283692" y="3655656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14" name="Ellipse 113"/>
            <p:cNvSpPr/>
            <p:nvPr/>
          </p:nvSpPr>
          <p:spPr>
            <a:xfrm>
              <a:off x="11589104" y="3081204"/>
              <a:ext cx="216024" cy="204006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9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21" name="Ellipse 120"/>
            <p:cNvSpPr/>
            <p:nvPr/>
          </p:nvSpPr>
          <p:spPr>
            <a:xfrm>
              <a:off x="12126527" y="2910190"/>
              <a:ext cx="216024" cy="204006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22" name="Ellipse 121"/>
            <p:cNvSpPr/>
            <p:nvPr/>
          </p:nvSpPr>
          <p:spPr>
            <a:xfrm>
              <a:off x="12342551" y="3270344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23" name="Ellipse 122"/>
            <p:cNvSpPr/>
            <p:nvPr/>
          </p:nvSpPr>
          <p:spPr>
            <a:xfrm>
              <a:off x="11785777" y="3453578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</p:grpSp>
      <p:sp>
        <p:nvSpPr>
          <p:cNvPr id="125" name="ZoneTexte 124"/>
          <p:cNvSpPr txBox="1"/>
          <p:nvPr/>
        </p:nvSpPr>
        <p:spPr>
          <a:xfrm>
            <a:off x="10261781" y="6202102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NAF</a:t>
            </a:r>
          </a:p>
        </p:txBody>
      </p:sp>
      <p:sp>
        <p:nvSpPr>
          <p:cNvPr id="151" name="Ellipse 150"/>
          <p:cNvSpPr/>
          <p:nvPr/>
        </p:nvSpPr>
        <p:spPr>
          <a:xfrm>
            <a:off x="10233401" y="4750288"/>
            <a:ext cx="1573789" cy="1473566"/>
          </a:xfrm>
          <a:prstGeom prst="ellipse">
            <a:avLst/>
          </a:prstGeom>
          <a:solidFill>
            <a:srgbClr val="9BBB59">
              <a:lumMod val="20000"/>
              <a:lumOff val="80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52" name="Ellipse 151"/>
          <p:cNvSpPr/>
          <p:nvPr/>
        </p:nvSpPr>
        <p:spPr>
          <a:xfrm>
            <a:off x="10727100" y="5872366"/>
            <a:ext cx="216024" cy="2040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56" name="Ellipse 155"/>
          <p:cNvSpPr/>
          <p:nvPr/>
        </p:nvSpPr>
        <p:spPr>
          <a:xfrm>
            <a:off x="11223019" y="5721426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62" name="Ellipse 161"/>
          <p:cNvSpPr/>
          <p:nvPr/>
        </p:nvSpPr>
        <p:spPr>
          <a:xfrm>
            <a:off x="10718377" y="5477617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67" name="Ellipse 166"/>
          <p:cNvSpPr/>
          <p:nvPr/>
        </p:nvSpPr>
        <p:spPr>
          <a:xfrm>
            <a:off x="10574151" y="5089824"/>
            <a:ext cx="216024" cy="204006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9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71" name="Ellipse 170"/>
          <p:cNvSpPr/>
          <p:nvPr/>
        </p:nvSpPr>
        <p:spPr>
          <a:xfrm>
            <a:off x="11065854" y="4975960"/>
            <a:ext cx="216024" cy="204006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76" name="Ellipse 175"/>
          <p:cNvSpPr/>
          <p:nvPr/>
        </p:nvSpPr>
        <p:spPr>
          <a:xfrm>
            <a:off x="11433223" y="5142619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grpSp>
        <p:nvGrpSpPr>
          <p:cNvPr id="182" name="Groupe 181"/>
          <p:cNvGrpSpPr/>
          <p:nvPr/>
        </p:nvGrpSpPr>
        <p:grpSpPr>
          <a:xfrm>
            <a:off x="10371735" y="2467662"/>
            <a:ext cx="1604261" cy="1821146"/>
            <a:chOff x="11294074" y="2684518"/>
            <a:chExt cx="1604261" cy="1821146"/>
          </a:xfrm>
        </p:grpSpPr>
        <p:sp>
          <p:nvSpPr>
            <p:cNvPr id="183" name="ZoneTexte 182"/>
            <p:cNvSpPr txBox="1"/>
            <p:nvPr/>
          </p:nvSpPr>
          <p:spPr>
            <a:xfrm>
              <a:off x="11322454" y="4136332"/>
              <a:ext cx="157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Commune</a:t>
              </a:r>
            </a:p>
          </p:txBody>
        </p:sp>
        <p:sp>
          <p:nvSpPr>
            <p:cNvPr id="184" name="Ellipse 183"/>
            <p:cNvSpPr/>
            <p:nvPr/>
          </p:nvSpPr>
          <p:spPr>
            <a:xfrm>
              <a:off x="11294074" y="2684518"/>
              <a:ext cx="1573789" cy="1473566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85" name="Ellipse 184"/>
            <p:cNvSpPr/>
            <p:nvPr/>
          </p:nvSpPr>
          <p:spPr>
            <a:xfrm>
              <a:off x="11787773" y="3806596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86" name="Ellipse 185"/>
            <p:cNvSpPr/>
            <p:nvPr/>
          </p:nvSpPr>
          <p:spPr>
            <a:xfrm>
              <a:off x="12283692" y="3655656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87" name="Ellipse 186"/>
            <p:cNvSpPr/>
            <p:nvPr/>
          </p:nvSpPr>
          <p:spPr>
            <a:xfrm>
              <a:off x="11779050" y="3411847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88" name="Ellipse 187"/>
            <p:cNvSpPr/>
            <p:nvPr/>
          </p:nvSpPr>
          <p:spPr>
            <a:xfrm>
              <a:off x="11634824" y="3024054"/>
              <a:ext cx="216024" cy="20400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9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89" name="Ellipse 188"/>
            <p:cNvSpPr/>
            <p:nvPr/>
          </p:nvSpPr>
          <p:spPr>
            <a:xfrm>
              <a:off x="12126527" y="2910190"/>
              <a:ext cx="216024" cy="204006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90" name="Ellipse 189"/>
            <p:cNvSpPr/>
            <p:nvPr/>
          </p:nvSpPr>
          <p:spPr>
            <a:xfrm>
              <a:off x="12342551" y="3270344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191" name="Ellipse 190"/>
            <p:cNvSpPr/>
            <p:nvPr/>
          </p:nvSpPr>
          <p:spPr>
            <a:xfrm>
              <a:off x="11970602" y="3178852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</p:grpSp>
      <p:sp>
        <p:nvSpPr>
          <p:cNvPr id="192" name="Ellipse 191"/>
          <p:cNvSpPr/>
          <p:nvPr/>
        </p:nvSpPr>
        <p:spPr>
          <a:xfrm>
            <a:off x="10924227" y="5244622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93" name="ZoneTexte 192"/>
          <p:cNvSpPr txBox="1"/>
          <p:nvPr/>
        </p:nvSpPr>
        <p:spPr>
          <a:xfrm>
            <a:off x="7914303" y="5968821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RP</a:t>
            </a:r>
          </a:p>
        </p:txBody>
      </p:sp>
      <p:sp>
        <p:nvSpPr>
          <p:cNvPr id="194" name="Ellipse 193"/>
          <p:cNvSpPr/>
          <p:nvPr/>
        </p:nvSpPr>
        <p:spPr>
          <a:xfrm>
            <a:off x="7937163" y="4308968"/>
            <a:ext cx="1537400" cy="1495056"/>
          </a:xfrm>
          <a:prstGeom prst="ellipse">
            <a:avLst/>
          </a:prstGeom>
          <a:solidFill>
            <a:srgbClr val="9BBB59">
              <a:lumMod val="20000"/>
              <a:lumOff val="80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95" name="Ellipse 194"/>
          <p:cNvSpPr/>
          <p:nvPr/>
        </p:nvSpPr>
        <p:spPr>
          <a:xfrm>
            <a:off x="8560218" y="5251090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96" name="Ellipse 195"/>
          <p:cNvSpPr/>
          <p:nvPr/>
        </p:nvSpPr>
        <p:spPr>
          <a:xfrm>
            <a:off x="8953273" y="5027791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97" name="Ellipse 196"/>
          <p:cNvSpPr/>
          <p:nvPr/>
        </p:nvSpPr>
        <p:spPr>
          <a:xfrm>
            <a:off x="8380045" y="5027791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98" name="Ellipse 197"/>
          <p:cNvSpPr/>
          <p:nvPr/>
        </p:nvSpPr>
        <p:spPr>
          <a:xfrm>
            <a:off x="8235819" y="4720008"/>
            <a:ext cx="216024" cy="204006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9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99" name="Ellipse 198"/>
          <p:cNvSpPr/>
          <p:nvPr/>
        </p:nvSpPr>
        <p:spPr>
          <a:xfrm>
            <a:off x="8727522" y="4606144"/>
            <a:ext cx="216024" cy="204006"/>
          </a:xfrm>
          <a:prstGeom prst="ellipse">
            <a:avLst/>
          </a:prstGeom>
          <a:solidFill>
            <a:srgbClr val="00B0F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cxnSp>
        <p:nvCxnSpPr>
          <p:cNvPr id="201" name="Connecteur droit 200"/>
          <p:cNvCxnSpPr>
            <a:stCxn id="107" idx="6"/>
            <a:endCxn id="187" idx="2"/>
          </p:cNvCxnSpPr>
          <p:nvPr/>
        </p:nvCxnSpPr>
        <p:spPr>
          <a:xfrm>
            <a:off x="9441461" y="3078932"/>
            <a:ext cx="1415250" cy="21806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>
            <a:stCxn id="107" idx="5"/>
            <a:endCxn id="167" idx="0"/>
          </p:cNvCxnSpPr>
          <p:nvPr/>
        </p:nvCxnSpPr>
        <p:spPr>
          <a:xfrm>
            <a:off x="9409825" y="3151059"/>
            <a:ext cx="1272338" cy="193876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>
            <a:stCxn id="123" idx="5"/>
            <a:endCxn id="162" idx="1"/>
          </p:cNvCxnSpPr>
          <p:nvPr/>
        </p:nvCxnSpPr>
        <p:spPr>
          <a:xfrm>
            <a:off x="8911910" y="2948981"/>
            <a:ext cx="1838103" cy="25585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>
            <a:stCxn id="7" idx="4"/>
            <a:endCxn id="152" idx="1"/>
          </p:cNvCxnSpPr>
          <p:nvPr/>
        </p:nvCxnSpPr>
        <p:spPr>
          <a:xfrm rot="16200000" flipH="1">
            <a:off x="8234955" y="3378460"/>
            <a:ext cx="3301361" cy="1746201"/>
          </a:xfrm>
          <a:prstGeom prst="curvedConnector3">
            <a:avLst>
              <a:gd name="adj1" fmla="val 60387"/>
            </a:avLst>
          </a:prstGeom>
          <a:ln w="28575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/>
          <p:cNvCxnSpPr>
            <a:stCxn id="7" idx="6"/>
            <a:endCxn id="189" idx="0"/>
          </p:cNvCxnSpPr>
          <p:nvPr/>
        </p:nvCxnSpPr>
        <p:spPr>
          <a:xfrm>
            <a:off x="9414747" y="2225412"/>
            <a:ext cx="1897453" cy="467922"/>
          </a:xfrm>
          <a:prstGeom prst="curvedConnector2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/>
          <p:cNvCxnSpPr>
            <a:stCxn id="197" idx="6"/>
            <a:endCxn id="185" idx="3"/>
          </p:cNvCxnSpPr>
          <p:nvPr/>
        </p:nvCxnSpPr>
        <p:spPr>
          <a:xfrm flipV="1">
            <a:off x="8596069" y="3763870"/>
            <a:ext cx="2301001" cy="136592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/>
          <p:cNvCxnSpPr>
            <a:stCxn id="196" idx="7"/>
            <a:endCxn id="186" idx="3"/>
          </p:cNvCxnSpPr>
          <p:nvPr/>
        </p:nvCxnSpPr>
        <p:spPr>
          <a:xfrm flipV="1">
            <a:off x="9137661" y="3612930"/>
            <a:ext cx="2255328" cy="144473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170"/>
          <p:cNvCxnSpPr>
            <a:stCxn id="195" idx="6"/>
            <a:endCxn id="190" idx="5"/>
          </p:cNvCxnSpPr>
          <p:nvPr/>
        </p:nvCxnSpPr>
        <p:spPr>
          <a:xfrm flipV="1">
            <a:off x="8776242" y="3227618"/>
            <a:ext cx="2828358" cy="2125475"/>
          </a:xfrm>
          <a:prstGeom prst="curvedConnector2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170"/>
          <p:cNvCxnSpPr>
            <a:stCxn id="198" idx="7"/>
            <a:endCxn id="187" idx="3"/>
          </p:cNvCxnSpPr>
          <p:nvPr/>
        </p:nvCxnSpPr>
        <p:spPr>
          <a:xfrm rot="5400000" flipH="1" flipV="1">
            <a:off x="8963896" y="2825433"/>
            <a:ext cx="1380763" cy="2468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170"/>
          <p:cNvCxnSpPr>
            <a:stCxn id="199" idx="0"/>
            <a:endCxn id="189" idx="4"/>
          </p:cNvCxnSpPr>
          <p:nvPr/>
        </p:nvCxnSpPr>
        <p:spPr>
          <a:xfrm rot="5400000" flipH="1" flipV="1">
            <a:off x="9219465" y="2513409"/>
            <a:ext cx="1708804" cy="2476666"/>
          </a:xfrm>
          <a:prstGeom prst="curvedConnector3">
            <a:avLst>
              <a:gd name="adj1" fmla="val 50000"/>
            </a:avLst>
          </a:prstGeom>
          <a:ln w="28575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170"/>
          <p:cNvCxnSpPr>
            <a:stCxn id="199" idx="4"/>
            <a:endCxn id="152" idx="2"/>
          </p:cNvCxnSpPr>
          <p:nvPr/>
        </p:nvCxnSpPr>
        <p:spPr>
          <a:xfrm rot="16200000" flipH="1">
            <a:off x="9199208" y="4446476"/>
            <a:ext cx="1164219" cy="1891566"/>
          </a:xfrm>
          <a:prstGeom prst="curvedConnector2">
            <a:avLst/>
          </a:prstGeom>
          <a:ln w="28575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 rot="20403872">
            <a:off x="8432813" y="2182152"/>
            <a:ext cx="1012263" cy="431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FF3300"/>
                </a:solidFill>
              </a:ln>
            </a:endParaRPr>
          </a:p>
        </p:txBody>
      </p:sp>
      <p:cxnSp>
        <p:nvCxnSpPr>
          <p:cNvPr id="219" name="Connecteur droit 218"/>
          <p:cNvCxnSpPr>
            <a:stCxn id="123" idx="7"/>
            <a:endCxn id="188" idx="3"/>
          </p:cNvCxnSpPr>
          <p:nvPr/>
        </p:nvCxnSpPr>
        <p:spPr>
          <a:xfrm>
            <a:off x="8911910" y="2804727"/>
            <a:ext cx="1832211" cy="17660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Ellipse 219"/>
          <p:cNvSpPr/>
          <p:nvPr/>
        </p:nvSpPr>
        <p:spPr>
          <a:xfrm>
            <a:off x="289924" y="1505615"/>
            <a:ext cx="349131" cy="326331"/>
          </a:xfrm>
          <a:prstGeom prst="ellipse">
            <a:avLst/>
          </a:prstGeom>
          <a:solidFill>
            <a:srgbClr val="00B0F0">
              <a:alpha val="85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221" name="ZoneTexte 220"/>
          <p:cNvSpPr txBox="1"/>
          <p:nvPr/>
        </p:nvSpPr>
        <p:spPr>
          <a:xfrm>
            <a:off x="759581" y="1505615"/>
            <a:ext cx="126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  <a:latin typeface="Calibri"/>
              </a:rPr>
              <a:t>Exemple</a:t>
            </a:r>
            <a:endParaRPr lang="fr-FR" dirty="0">
              <a:solidFill>
                <a:srgbClr val="00B0F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037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Connecteur droit avec flèche 175"/>
          <p:cNvCxnSpPr/>
          <p:nvPr/>
        </p:nvCxnSpPr>
        <p:spPr>
          <a:xfrm>
            <a:off x="6010287" y="5192636"/>
            <a:ext cx="1599800" cy="5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Ellipse 167"/>
          <p:cNvSpPr/>
          <p:nvPr/>
        </p:nvSpPr>
        <p:spPr>
          <a:xfrm>
            <a:off x="3618789" y="5647045"/>
            <a:ext cx="3157469" cy="100937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bg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1 SIRET candidates</a:t>
            </a:r>
          </a:p>
        </p:txBody>
      </p:sp>
      <p:sp>
        <p:nvSpPr>
          <p:cNvPr id="156" name="Rectangle à coins arrondis 155"/>
          <p:cNvSpPr/>
          <p:nvPr/>
        </p:nvSpPr>
        <p:spPr>
          <a:xfrm>
            <a:off x="3900175" y="4594718"/>
            <a:ext cx="2574811" cy="9165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Distance de </a:t>
            </a:r>
            <a:r>
              <a:rPr lang="fr-FR" i="1" dirty="0" err="1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leivenshtein</a:t>
            </a:r>
            <a:r>
              <a:rPr lang="fr-FR" i="1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fr-FR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(nom de la rue et la raison sociale)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6466902" y="4925499"/>
            <a:ext cx="1329702" cy="3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Ranking</a:t>
            </a:r>
            <a:r>
              <a:rPr lang="fr-FR" dirty="0" smtClean="0"/>
              <a:t> : </a:t>
            </a:r>
            <a:r>
              <a:rPr lang="fr-FR" dirty="0" smtClean="0">
                <a:solidFill>
                  <a:srgbClr val="FF3300"/>
                </a:solidFill>
              </a:rPr>
              <a:t>SIRET candidats</a:t>
            </a:r>
            <a:r>
              <a:rPr lang="fr-FR" dirty="0" smtClean="0"/>
              <a:t> </a:t>
            </a:r>
            <a:endParaRPr lang="en-US" dirty="0"/>
          </a:p>
        </p:txBody>
      </p:sp>
      <p:cxnSp>
        <p:nvCxnSpPr>
          <p:cNvPr id="6" name="Connecteur droit avec flèche 5"/>
          <p:cNvCxnSpPr>
            <a:endCxn id="12" idx="0"/>
          </p:cNvCxnSpPr>
          <p:nvPr/>
        </p:nvCxnSpPr>
        <p:spPr>
          <a:xfrm flipH="1">
            <a:off x="5177638" y="2158913"/>
            <a:ext cx="929" cy="30874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6135350" y="2969046"/>
            <a:ext cx="145914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6092499" y="2688886"/>
            <a:ext cx="14688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4262777" y="2467662"/>
            <a:ext cx="1829722" cy="6737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err="1" smtClean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Matching</a:t>
            </a:r>
            <a:endParaRPr lang="fr-FR" i="1" dirty="0" smtClean="0">
              <a:solidFill>
                <a:schemeClr val="tx1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fr-FR" sz="1100" b="1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Prédire 5 NAF par </a:t>
            </a:r>
            <a:r>
              <a:rPr lang="fr-FR" sz="1100" b="1" dirty="0" smtClean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recensé</a:t>
            </a:r>
            <a:endParaRPr lang="fr-FR" sz="1600" b="1" dirty="0">
              <a:solidFill>
                <a:srgbClr val="000000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5" name="Connecteur droit avec flèche 14"/>
          <p:cNvCxnSpPr>
            <a:stCxn id="12" idx="2"/>
          </p:cNvCxnSpPr>
          <p:nvPr/>
        </p:nvCxnSpPr>
        <p:spPr>
          <a:xfrm>
            <a:off x="5177638" y="3141449"/>
            <a:ext cx="3458" cy="37519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ZoneTexte 162"/>
          <p:cNvSpPr txBox="1"/>
          <p:nvPr/>
        </p:nvSpPr>
        <p:spPr>
          <a:xfrm>
            <a:off x="759581" y="2005791"/>
            <a:ext cx="368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  <a:latin typeface="Calibri"/>
              </a:rPr>
              <a:t>Vecteur de concepts</a:t>
            </a:r>
            <a:endParaRPr lang="fr-FR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164" name="Ellipse 163"/>
          <p:cNvSpPr/>
          <p:nvPr/>
        </p:nvSpPr>
        <p:spPr>
          <a:xfrm>
            <a:off x="280197" y="2458777"/>
            <a:ext cx="349131" cy="326331"/>
          </a:xfrm>
          <a:prstGeom prst="ellipse">
            <a:avLst/>
          </a:prstGeom>
          <a:solidFill>
            <a:srgbClr val="45F22E">
              <a:alpha val="85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65" name="Ellipse 164"/>
          <p:cNvSpPr/>
          <p:nvPr/>
        </p:nvSpPr>
        <p:spPr>
          <a:xfrm>
            <a:off x="289924" y="1963836"/>
            <a:ext cx="349131" cy="326331"/>
          </a:xfrm>
          <a:prstGeom prst="ellipse">
            <a:avLst/>
          </a:prstGeom>
          <a:solidFill>
            <a:srgbClr val="FF0000">
              <a:alpha val="85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66" name="ZoneTexte 165"/>
          <p:cNvSpPr txBox="1"/>
          <p:nvPr/>
        </p:nvSpPr>
        <p:spPr>
          <a:xfrm>
            <a:off x="749855" y="2467023"/>
            <a:ext cx="180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CC00"/>
                </a:solidFill>
                <a:latin typeface="Calibri"/>
              </a:rPr>
              <a:t>Résultat candidat</a:t>
            </a:r>
            <a:endParaRPr lang="fr-FR" dirty="0">
              <a:solidFill>
                <a:srgbClr val="00CC00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63589" y="3026031"/>
            <a:ext cx="1577341" cy="498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chemeClr val="tx1"/>
                </a:solidFill>
              </a:rPr>
              <a:t>TFIDF </a:t>
            </a:r>
            <a:r>
              <a:rPr lang="fr-FR" sz="1200" dirty="0">
                <a:solidFill>
                  <a:schemeClr val="tx1"/>
                </a:solidFill>
              </a:rPr>
              <a:t>(</a:t>
            </a:r>
            <a:r>
              <a:rPr lang="fr-FR" sz="1200" dirty="0" smtClean="0">
                <a:solidFill>
                  <a:schemeClr val="tx1"/>
                </a:solidFill>
              </a:rPr>
              <a:t>ACTET_X,rp.csv)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23" name="Ellipse 122"/>
          <p:cNvSpPr/>
          <p:nvPr/>
        </p:nvSpPr>
        <p:spPr>
          <a:xfrm>
            <a:off x="3602361" y="3516645"/>
            <a:ext cx="3157469" cy="91655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Jointure </a:t>
            </a:r>
            <a:endParaRPr lang="fr-FR" sz="2000" i="1" dirty="0" smtClean="0">
              <a:solidFill>
                <a:schemeClr val="tx1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fr-FR" sz="1600" dirty="0" smtClean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NAF &amp; commune</a:t>
            </a:r>
          </a:p>
          <a:p>
            <a:pPr algn="ctr"/>
            <a:r>
              <a:rPr lang="fr-FR" sz="1600" dirty="0" smtClean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(recensé, </a:t>
            </a:r>
            <a:r>
              <a:rPr lang="fr-FR" sz="1600" dirty="0" err="1" smtClean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sirus</a:t>
            </a:r>
            <a:r>
              <a:rPr lang="fr-FR" sz="1600" dirty="0" smtClean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57" name="Connecteur droit avec flèche 156"/>
          <p:cNvCxnSpPr>
            <a:endCxn id="156" idx="0"/>
          </p:cNvCxnSpPr>
          <p:nvPr/>
        </p:nvCxnSpPr>
        <p:spPr>
          <a:xfrm flipH="1">
            <a:off x="5187581" y="4436483"/>
            <a:ext cx="3458" cy="15823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avec flèche 157"/>
          <p:cNvCxnSpPr>
            <a:stCxn id="156" idx="2"/>
            <a:endCxn id="168" idx="0"/>
          </p:cNvCxnSpPr>
          <p:nvPr/>
        </p:nvCxnSpPr>
        <p:spPr>
          <a:xfrm>
            <a:off x="5187581" y="5511240"/>
            <a:ext cx="9943" cy="1358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5906831" y="5178573"/>
            <a:ext cx="1577341" cy="498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i="1" dirty="0" smtClean="0">
                <a:solidFill>
                  <a:schemeClr val="tx1"/>
                </a:solidFill>
              </a:rPr>
              <a:t>Chargement des données dans une base de données (SGBD)</a:t>
            </a:r>
            <a:endParaRPr lang="fr-FR" sz="1100" i="1" dirty="0">
              <a:solidFill>
                <a:schemeClr val="tx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289924" y="2978857"/>
            <a:ext cx="349131" cy="191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759581" y="2895461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alibri"/>
              </a:rPr>
              <a:t>Langage R</a:t>
            </a:r>
            <a:endParaRPr lang="fr-FR" dirty="0">
              <a:latin typeface="Calibri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280198" y="3325361"/>
            <a:ext cx="349131" cy="191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81" name="ZoneTexte 180"/>
          <p:cNvSpPr txBox="1"/>
          <p:nvPr/>
        </p:nvSpPr>
        <p:spPr>
          <a:xfrm>
            <a:off x="749855" y="324196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alibri"/>
              </a:rPr>
              <a:t>SGBD</a:t>
            </a:r>
            <a:endParaRPr lang="fr-FR" dirty="0">
              <a:latin typeface="Calibri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971159" y="4016153"/>
            <a:ext cx="1577341" cy="498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i="1" dirty="0" smtClean="0">
                <a:solidFill>
                  <a:schemeClr val="tx1"/>
                </a:solidFill>
              </a:rPr>
              <a:t>Chargement des données dans une base de données (SGBD)</a:t>
            </a:r>
            <a:endParaRPr lang="fr-FR" sz="1100" i="1" dirty="0">
              <a:solidFill>
                <a:schemeClr val="tx1"/>
              </a:solidFill>
            </a:endParaRPr>
          </a:p>
        </p:txBody>
      </p:sp>
      <p:sp>
        <p:nvSpPr>
          <p:cNvPr id="183" name="Parallélogramme 182"/>
          <p:cNvSpPr/>
          <p:nvPr/>
        </p:nvSpPr>
        <p:spPr>
          <a:xfrm>
            <a:off x="3810222" y="1591099"/>
            <a:ext cx="2727738" cy="73016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Traitement des RP</a:t>
            </a:r>
          </a:p>
        </p:txBody>
      </p:sp>
      <p:sp>
        <p:nvSpPr>
          <p:cNvPr id="223" name="Rectangle 222"/>
          <p:cNvSpPr/>
          <p:nvPr/>
        </p:nvSpPr>
        <p:spPr bwMode="auto">
          <a:xfrm>
            <a:off x="7637350" y="1668781"/>
            <a:ext cx="4398439" cy="488053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2" name="ZoneTexte 231"/>
          <p:cNvSpPr txBox="1"/>
          <p:nvPr/>
        </p:nvSpPr>
        <p:spPr>
          <a:xfrm>
            <a:off x="10261781" y="6202102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NAF</a:t>
            </a:r>
          </a:p>
        </p:txBody>
      </p:sp>
      <p:sp>
        <p:nvSpPr>
          <p:cNvPr id="233" name="Ellipse 232"/>
          <p:cNvSpPr/>
          <p:nvPr/>
        </p:nvSpPr>
        <p:spPr>
          <a:xfrm>
            <a:off x="10233401" y="4750288"/>
            <a:ext cx="1573789" cy="1473566"/>
          </a:xfrm>
          <a:prstGeom prst="ellipse">
            <a:avLst/>
          </a:prstGeom>
          <a:solidFill>
            <a:srgbClr val="9BBB59">
              <a:lumMod val="20000"/>
              <a:lumOff val="80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234" name="Ellipse 233"/>
          <p:cNvSpPr/>
          <p:nvPr/>
        </p:nvSpPr>
        <p:spPr>
          <a:xfrm>
            <a:off x="10727100" y="5872366"/>
            <a:ext cx="216024" cy="2040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235" name="Ellipse 234"/>
          <p:cNvSpPr/>
          <p:nvPr/>
        </p:nvSpPr>
        <p:spPr>
          <a:xfrm>
            <a:off x="11223019" y="5721426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236" name="Ellipse 235"/>
          <p:cNvSpPr/>
          <p:nvPr/>
        </p:nvSpPr>
        <p:spPr>
          <a:xfrm>
            <a:off x="10718377" y="5477617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237" name="Ellipse 236"/>
          <p:cNvSpPr/>
          <p:nvPr/>
        </p:nvSpPr>
        <p:spPr>
          <a:xfrm>
            <a:off x="10574151" y="5089824"/>
            <a:ext cx="216024" cy="204006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9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238" name="Ellipse 237"/>
          <p:cNvSpPr/>
          <p:nvPr/>
        </p:nvSpPr>
        <p:spPr>
          <a:xfrm>
            <a:off x="11065854" y="4975960"/>
            <a:ext cx="216024" cy="204006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239" name="Ellipse 238"/>
          <p:cNvSpPr/>
          <p:nvPr/>
        </p:nvSpPr>
        <p:spPr>
          <a:xfrm>
            <a:off x="11433223" y="5142619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grpSp>
        <p:nvGrpSpPr>
          <p:cNvPr id="240" name="Groupe 239"/>
          <p:cNvGrpSpPr/>
          <p:nvPr/>
        </p:nvGrpSpPr>
        <p:grpSpPr>
          <a:xfrm>
            <a:off x="10371735" y="2467662"/>
            <a:ext cx="1604261" cy="1821146"/>
            <a:chOff x="11294074" y="2684518"/>
            <a:chExt cx="1604261" cy="1821146"/>
          </a:xfrm>
        </p:grpSpPr>
        <p:sp>
          <p:nvSpPr>
            <p:cNvPr id="241" name="ZoneTexte 240"/>
            <p:cNvSpPr txBox="1"/>
            <p:nvPr/>
          </p:nvSpPr>
          <p:spPr>
            <a:xfrm>
              <a:off x="11322454" y="4136332"/>
              <a:ext cx="157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Commune</a:t>
              </a:r>
            </a:p>
          </p:txBody>
        </p:sp>
        <p:sp>
          <p:nvSpPr>
            <p:cNvPr id="242" name="Ellipse 241"/>
            <p:cNvSpPr/>
            <p:nvPr/>
          </p:nvSpPr>
          <p:spPr>
            <a:xfrm>
              <a:off x="11294074" y="2684518"/>
              <a:ext cx="1573789" cy="1473566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243" name="Ellipse 242"/>
            <p:cNvSpPr/>
            <p:nvPr/>
          </p:nvSpPr>
          <p:spPr>
            <a:xfrm>
              <a:off x="11787773" y="3806596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244" name="Ellipse 243"/>
            <p:cNvSpPr/>
            <p:nvPr/>
          </p:nvSpPr>
          <p:spPr>
            <a:xfrm>
              <a:off x="12283692" y="3655656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245" name="Ellipse 244"/>
            <p:cNvSpPr/>
            <p:nvPr/>
          </p:nvSpPr>
          <p:spPr>
            <a:xfrm>
              <a:off x="11779050" y="3411847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246" name="Ellipse 245"/>
            <p:cNvSpPr/>
            <p:nvPr/>
          </p:nvSpPr>
          <p:spPr>
            <a:xfrm>
              <a:off x="11634824" y="3024054"/>
              <a:ext cx="216024" cy="20400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9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247" name="Ellipse 246"/>
            <p:cNvSpPr/>
            <p:nvPr/>
          </p:nvSpPr>
          <p:spPr>
            <a:xfrm>
              <a:off x="12126527" y="2910190"/>
              <a:ext cx="216024" cy="204006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248" name="Ellipse 247"/>
            <p:cNvSpPr/>
            <p:nvPr/>
          </p:nvSpPr>
          <p:spPr>
            <a:xfrm>
              <a:off x="12342551" y="3270344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249" name="Ellipse 248"/>
            <p:cNvSpPr/>
            <p:nvPr/>
          </p:nvSpPr>
          <p:spPr>
            <a:xfrm>
              <a:off x="11970602" y="3178852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</p:grpSp>
      <p:sp>
        <p:nvSpPr>
          <p:cNvPr id="250" name="Ellipse 249"/>
          <p:cNvSpPr/>
          <p:nvPr/>
        </p:nvSpPr>
        <p:spPr>
          <a:xfrm>
            <a:off x="10924227" y="5244622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cxnSp>
        <p:nvCxnSpPr>
          <p:cNvPr id="258" name="Connecteur droit 257"/>
          <p:cNvCxnSpPr>
            <a:stCxn id="227" idx="6"/>
            <a:endCxn id="245" idx="2"/>
          </p:cNvCxnSpPr>
          <p:nvPr/>
        </p:nvCxnSpPr>
        <p:spPr>
          <a:xfrm>
            <a:off x="9441461" y="3078932"/>
            <a:ext cx="1415250" cy="21806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/>
          <p:cNvCxnSpPr>
            <a:stCxn id="227" idx="5"/>
            <a:endCxn id="237" idx="0"/>
          </p:cNvCxnSpPr>
          <p:nvPr/>
        </p:nvCxnSpPr>
        <p:spPr>
          <a:xfrm>
            <a:off x="9409825" y="3151059"/>
            <a:ext cx="1272338" cy="193876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necteur droit 259"/>
          <p:cNvCxnSpPr>
            <a:stCxn id="231" idx="5"/>
            <a:endCxn id="236" idx="1"/>
          </p:cNvCxnSpPr>
          <p:nvPr/>
        </p:nvCxnSpPr>
        <p:spPr>
          <a:xfrm>
            <a:off x="8911910" y="2948981"/>
            <a:ext cx="1838103" cy="25585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/>
          <p:cNvCxnSpPr>
            <a:stCxn id="269" idx="4"/>
            <a:endCxn id="234" idx="1"/>
          </p:cNvCxnSpPr>
          <p:nvPr/>
        </p:nvCxnSpPr>
        <p:spPr>
          <a:xfrm rot="16200000" flipH="1">
            <a:off x="8234955" y="3378460"/>
            <a:ext cx="3301361" cy="1746201"/>
          </a:xfrm>
          <a:prstGeom prst="curvedConnector3">
            <a:avLst>
              <a:gd name="adj1" fmla="val 60733"/>
            </a:avLst>
          </a:prstGeom>
          <a:ln w="28575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07"/>
          <p:cNvCxnSpPr>
            <a:stCxn id="269" idx="6"/>
            <a:endCxn id="247" idx="0"/>
          </p:cNvCxnSpPr>
          <p:nvPr/>
        </p:nvCxnSpPr>
        <p:spPr>
          <a:xfrm>
            <a:off x="9414747" y="2225412"/>
            <a:ext cx="1897453" cy="467922"/>
          </a:xfrm>
          <a:prstGeom prst="curvedConnector2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/>
          <p:cNvCxnSpPr>
            <a:stCxn id="255" idx="6"/>
            <a:endCxn id="243" idx="3"/>
          </p:cNvCxnSpPr>
          <p:nvPr/>
        </p:nvCxnSpPr>
        <p:spPr>
          <a:xfrm flipV="1">
            <a:off x="8596069" y="3763870"/>
            <a:ext cx="2301001" cy="136592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263"/>
          <p:cNvCxnSpPr>
            <a:stCxn id="254" idx="7"/>
            <a:endCxn id="244" idx="3"/>
          </p:cNvCxnSpPr>
          <p:nvPr/>
        </p:nvCxnSpPr>
        <p:spPr>
          <a:xfrm flipV="1">
            <a:off x="9137661" y="3612930"/>
            <a:ext cx="2255328" cy="144473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170"/>
          <p:cNvCxnSpPr>
            <a:stCxn id="253" idx="6"/>
            <a:endCxn id="248" idx="5"/>
          </p:cNvCxnSpPr>
          <p:nvPr/>
        </p:nvCxnSpPr>
        <p:spPr>
          <a:xfrm flipV="1">
            <a:off x="8776242" y="3227618"/>
            <a:ext cx="2828358" cy="2125475"/>
          </a:xfrm>
          <a:prstGeom prst="curvedConnector2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170"/>
          <p:cNvCxnSpPr>
            <a:stCxn id="256" idx="7"/>
            <a:endCxn id="245" idx="3"/>
          </p:cNvCxnSpPr>
          <p:nvPr/>
        </p:nvCxnSpPr>
        <p:spPr>
          <a:xfrm rot="5400000" flipH="1" flipV="1">
            <a:off x="8963896" y="2825433"/>
            <a:ext cx="1380763" cy="2468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170"/>
          <p:cNvCxnSpPr>
            <a:stCxn id="257" idx="0"/>
            <a:endCxn id="247" idx="4"/>
          </p:cNvCxnSpPr>
          <p:nvPr/>
        </p:nvCxnSpPr>
        <p:spPr>
          <a:xfrm rot="5400000" flipH="1" flipV="1">
            <a:off x="9219465" y="2513409"/>
            <a:ext cx="1708804" cy="2476666"/>
          </a:xfrm>
          <a:prstGeom prst="curvedConnector3">
            <a:avLst>
              <a:gd name="adj1" fmla="val 50000"/>
            </a:avLst>
          </a:prstGeom>
          <a:ln w="28575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170"/>
          <p:cNvCxnSpPr>
            <a:stCxn id="257" idx="4"/>
            <a:endCxn id="234" idx="2"/>
          </p:cNvCxnSpPr>
          <p:nvPr/>
        </p:nvCxnSpPr>
        <p:spPr>
          <a:xfrm rot="16200000" flipH="1">
            <a:off x="9199208" y="4446476"/>
            <a:ext cx="1164219" cy="1891566"/>
          </a:xfrm>
          <a:prstGeom prst="curvedConnector2">
            <a:avLst/>
          </a:prstGeom>
          <a:ln w="28575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269"/>
          <p:cNvCxnSpPr>
            <a:stCxn id="231" idx="7"/>
            <a:endCxn id="246" idx="3"/>
          </p:cNvCxnSpPr>
          <p:nvPr/>
        </p:nvCxnSpPr>
        <p:spPr>
          <a:xfrm>
            <a:off x="8911910" y="2804727"/>
            <a:ext cx="1832211" cy="17660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 bwMode="auto">
          <a:xfrm>
            <a:off x="7637350" y="2005791"/>
            <a:ext cx="4401949" cy="4543526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24" name="Groupe 223"/>
          <p:cNvGrpSpPr/>
          <p:nvPr/>
        </p:nvGrpSpPr>
        <p:grpSpPr>
          <a:xfrm>
            <a:off x="8235819" y="2005791"/>
            <a:ext cx="1604261" cy="1821146"/>
            <a:chOff x="11294074" y="2684518"/>
            <a:chExt cx="1604261" cy="1821146"/>
          </a:xfrm>
        </p:grpSpPr>
        <p:sp>
          <p:nvSpPr>
            <p:cNvPr id="225" name="ZoneTexte 224"/>
            <p:cNvSpPr txBox="1"/>
            <p:nvPr/>
          </p:nvSpPr>
          <p:spPr>
            <a:xfrm>
              <a:off x="11322454" y="4136332"/>
              <a:ext cx="157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SIRUS</a:t>
              </a:r>
            </a:p>
          </p:txBody>
        </p:sp>
        <p:sp>
          <p:nvSpPr>
            <p:cNvPr id="226" name="Ellipse 225"/>
            <p:cNvSpPr/>
            <p:nvPr/>
          </p:nvSpPr>
          <p:spPr>
            <a:xfrm>
              <a:off x="11294074" y="2684518"/>
              <a:ext cx="1573789" cy="1473566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227" name="Ellipse 226"/>
            <p:cNvSpPr/>
            <p:nvPr/>
          </p:nvSpPr>
          <p:spPr>
            <a:xfrm>
              <a:off x="12283692" y="3655656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228" name="Ellipse 227"/>
            <p:cNvSpPr/>
            <p:nvPr/>
          </p:nvSpPr>
          <p:spPr>
            <a:xfrm>
              <a:off x="11589104" y="3081204"/>
              <a:ext cx="216024" cy="204006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9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229" name="Ellipse 228"/>
            <p:cNvSpPr/>
            <p:nvPr/>
          </p:nvSpPr>
          <p:spPr>
            <a:xfrm>
              <a:off x="12126527" y="2910190"/>
              <a:ext cx="216024" cy="204006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230" name="Ellipse 229"/>
            <p:cNvSpPr/>
            <p:nvPr/>
          </p:nvSpPr>
          <p:spPr>
            <a:xfrm>
              <a:off x="12342551" y="3270344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231" name="Ellipse 230"/>
            <p:cNvSpPr/>
            <p:nvPr/>
          </p:nvSpPr>
          <p:spPr>
            <a:xfrm>
              <a:off x="11785777" y="3453578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7914303" y="4308968"/>
            <a:ext cx="1575881" cy="2029185"/>
            <a:chOff x="7914303" y="4308968"/>
            <a:chExt cx="1575881" cy="2029185"/>
          </a:xfrm>
        </p:grpSpPr>
        <p:sp>
          <p:nvSpPr>
            <p:cNvPr id="251" name="ZoneTexte 250"/>
            <p:cNvSpPr txBox="1"/>
            <p:nvPr/>
          </p:nvSpPr>
          <p:spPr>
            <a:xfrm>
              <a:off x="7914303" y="5968821"/>
              <a:ext cx="157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RP</a:t>
              </a:r>
            </a:p>
          </p:txBody>
        </p:sp>
        <p:sp>
          <p:nvSpPr>
            <p:cNvPr id="252" name="Ellipse 251"/>
            <p:cNvSpPr/>
            <p:nvPr/>
          </p:nvSpPr>
          <p:spPr>
            <a:xfrm>
              <a:off x="7937163" y="4308968"/>
              <a:ext cx="1537400" cy="1495056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</p:grpSp>
      <p:sp>
        <p:nvSpPr>
          <p:cNvPr id="253" name="Ellipse 252"/>
          <p:cNvSpPr/>
          <p:nvPr/>
        </p:nvSpPr>
        <p:spPr>
          <a:xfrm>
            <a:off x="8560218" y="5251090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254" name="Ellipse 253"/>
          <p:cNvSpPr/>
          <p:nvPr/>
        </p:nvSpPr>
        <p:spPr>
          <a:xfrm>
            <a:off x="8953273" y="5027791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255" name="Ellipse 254"/>
          <p:cNvSpPr/>
          <p:nvPr/>
        </p:nvSpPr>
        <p:spPr>
          <a:xfrm>
            <a:off x="8380045" y="5027791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256" name="Ellipse 255"/>
          <p:cNvSpPr/>
          <p:nvPr/>
        </p:nvSpPr>
        <p:spPr>
          <a:xfrm>
            <a:off x="8235819" y="4720008"/>
            <a:ext cx="216024" cy="204006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9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257" name="Ellipse 256"/>
          <p:cNvSpPr/>
          <p:nvPr/>
        </p:nvSpPr>
        <p:spPr>
          <a:xfrm>
            <a:off x="8727522" y="4606144"/>
            <a:ext cx="216024" cy="204006"/>
          </a:xfrm>
          <a:prstGeom prst="ellipse">
            <a:avLst/>
          </a:prstGeom>
          <a:solidFill>
            <a:srgbClr val="00B0F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269" name="Ellipse 268"/>
          <p:cNvSpPr/>
          <p:nvPr/>
        </p:nvSpPr>
        <p:spPr>
          <a:xfrm rot="20403872">
            <a:off x="8432813" y="2182152"/>
            <a:ext cx="1012263" cy="431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FF3300"/>
                </a:solidFill>
              </a:ln>
            </a:endParaRPr>
          </a:p>
        </p:txBody>
      </p:sp>
      <p:sp>
        <p:nvSpPr>
          <p:cNvPr id="272" name="Ellipse 271"/>
          <p:cNvSpPr/>
          <p:nvPr/>
        </p:nvSpPr>
        <p:spPr>
          <a:xfrm>
            <a:off x="289924" y="1505615"/>
            <a:ext cx="349131" cy="326331"/>
          </a:xfrm>
          <a:prstGeom prst="ellipse">
            <a:avLst/>
          </a:prstGeom>
          <a:solidFill>
            <a:srgbClr val="00B0F0">
              <a:alpha val="85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273" name="ZoneTexte 272"/>
          <p:cNvSpPr txBox="1"/>
          <p:nvPr/>
        </p:nvSpPr>
        <p:spPr>
          <a:xfrm>
            <a:off x="759581" y="1505615"/>
            <a:ext cx="126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  <a:latin typeface="Calibri"/>
              </a:rPr>
              <a:t>Exemple</a:t>
            </a:r>
            <a:endParaRPr lang="fr-FR" dirty="0">
              <a:solidFill>
                <a:srgbClr val="00B0F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871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avec flèche 20"/>
          <p:cNvCxnSpPr/>
          <p:nvPr/>
        </p:nvCxnSpPr>
        <p:spPr>
          <a:xfrm flipH="1">
            <a:off x="6466902" y="4925499"/>
            <a:ext cx="1329702" cy="3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>
            <a:off x="6010287" y="5192636"/>
            <a:ext cx="1599800" cy="5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Ellipse 167"/>
          <p:cNvSpPr/>
          <p:nvPr/>
        </p:nvSpPr>
        <p:spPr>
          <a:xfrm>
            <a:off x="3618789" y="5647045"/>
            <a:ext cx="3157469" cy="10093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1 SIRET </a:t>
            </a:r>
            <a:r>
              <a:rPr lang="fr-FR" i="1" dirty="0" smtClean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candidat</a:t>
            </a:r>
            <a:endParaRPr lang="fr-FR" i="1" dirty="0">
              <a:solidFill>
                <a:schemeClr val="tx1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6" name="Rectangle à coins arrondis 155"/>
          <p:cNvSpPr/>
          <p:nvPr/>
        </p:nvSpPr>
        <p:spPr>
          <a:xfrm>
            <a:off x="3900175" y="4594718"/>
            <a:ext cx="2574811" cy="9165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Distance de </a:t>
            </a:r>
            <a:r>
              <a:rPr lang="fr-FR" i="1" dirty="0" err="1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leivenshtein</a:t>
            </a:r>
            <a:r>
              <a:rPr lang="fr-FR" i="1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fr-FR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(nom de la rue et la raison sociale)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Sélection : </a:t>
            </a:r>
            <a:r>
              <a:rPr lang="fr-FR" dirty="0" smtClean="0">
                <a:solidFill>
                  <a:srgbClr val="FF3300"/>
                </a:solidFill>
              </a:rPr>
              <a:t>1 SIRET</a:t>
            </a:r>
            <a:endParaRPr lang="en-US" i="1" dirty="0">
              <a:solidFill>
                <a:srgbClr val="FF3300"/>
              </a:solidFill>
            </a:endParaRPr>
          </a:p>
        </p:txBody>
      </p:sp>
      <p:cxnSp>
        <p:nvCxnSpPr>
          <p:cNvPr id="6" name="Connecteur droit avec flèche 5"/>
          <p:cNvCxnSpPr>
            <a:endCxn id="12" idx="0"/>
          </p:cNvCxnSpPr>
          <p:nvPr/>
        </p:nvCxnSpPr>
        <p:spPr>
          <a:xfrm flipH="1">
            <a:off x="5177638" y="2158913"/>
            <a:ext cx="929" cy="30874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6135350" y="2969046"/>
            <a:ext cx="145914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6092499" y="2688886"/>
            <a:ext cx="14688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4262777" y="2467662"/>
            <a:ext cx="1829722" cy="6737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err="1" smtClean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Matching</a:t>
            </a:r>
            <a:endParaRPr lang="fr-FR" i="1" dirty="0" smtClean="0">
              <a:solidFill>
                <a:schemeClr val="tx1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fr-FR" sz="1100" b="1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Prédire 5 NAF par </a:t>
            </a:r>
            <a:r>
              <a:rPr lang="fr-FR" sz="1100" b="1" dirty="0" smtClean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recensé</a:t>
            </a:r>
            <a:endParaRPr lang="fr-FR" sz="1600" b="1" dirty="0">
              <a:solidFill>
                <a:srgbClr val="000000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5" name="Connecteur droit avec flèche 14"/>
          <p:cNvCxnSpPr>
            <a:stCxn id="12" idx="2"/>
          </p:cNvCxnSpPr>
          <p:nvPr/>
        </p:nvCxnSpPr>
        <p:spPr>
          <a:xfrm>
            <a:off x="5177638" y="3141449"/>
            <a:ext cx="3458" cy="37519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ZoneTexte 162"/>
          <p:cNvSpPr txBox="1"/>
          <p:nvPr/>
        </p:nvSpPr>
        <p:spPr>
          <a:xfrm>
            <a:off x="759581" y="2005791"/>
            <a:ext cx="368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  <a:latin typeface="Calibri"/>
              </a:rPr>
              <a:t>Vecteur de concepts</a:t>
            </a:r>
            <a:endParaRPr lang="fr-FR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164" name="Ellipse 163"/>
          <p:cNvSpPr/>
          <p:nvPr/>
        </p:nvSpPr>
        <p:spPr>
          <a:xfrm>
            <a:off x="280197" y="2458777"/>
            <a:ext cx="349131" cy="326331"/>
          </a:xfrm>
          <a:prstGeom prst="ellipse">
            <a:avLst/>
          </a:prstGeom>
          <a:solidFill>
            <a:srgbClr val="45F22E">
              <a:alpha val="85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65" name="Ellipse 164"/>
          <p:cNvSpPr/>
          <p:nvPr/>
        </p:nvSpPr>
        <p:spPr>
          <a:xfrm>
            <a:off x="289924" y="1963836"/>
            <a:ext cx="349131" cy="326331"/>
          </a:xfrm>
          <a:prstGeom prst="ellipse">
            <a:avLst/>
          </a:prstGeom>
          <a:solidFill>
            <a:srgbClr val="FF0000">
              <a:alpha val="85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66" name="ZoneTexte 165"/>
          <p:cNvSpPr txBox="1"/>
          <p:nvPr/>
        </p:nvSpPr>
        <p:spPr>
          <a:xfrm>
            <a:off x="749855" y="2467023"/>
            <a:ext cx="180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CC00"/>
                </a:solidFill>
                <a:latin typeface="Calibri"/>
              </a:rPr>
              <a:t>Résultat candidat</a:t>
            </a:r>
            <a:endParaRPr lang="fr-FR" dirty="0">
              <a:solidFill>
                <a:srgbClr val="00CC00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63589" y="3026031"/>
            <a:ext cx="1577341" cy="498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chemeClr val="tx1"/>
                </a:solidFill>
              </a:rPr>
              <a:t>TFIDF </a:t>
            </a:r>
            <a:r>
              <a:rPr lang="fr-FR" sz="1200" dirty="0">
                <a:solidFill>
                  <a:schemeClr val="tx1"/>
                </a:solidFill>
              </a:rPr>
              <a:t>(</a:t>
            </a:r>
            <a:r>
              <a:rPr lang="fr-FR" sz="1200" dirty="0" smtClean="0">
                <a:solidFill>
                  <a:schemeClr val="tx1"/>
                </a:solidFill>
              </a:rPr>
              <a:t>ACTET_X,rp.csv)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21" name="Parallélogramme 120"/>
          <p:cNvSpPr/>
          <p:nvPr/>
        </p:nvSpPr>
        <p:spPr>
          <a:xfrm>
            <a:off x="3810222" y="1591099"/>
            <a:ext cx="2727738" cy="73016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Traitement des RP</a:t>
            </a:r>
          </a:p>
        </p:txBody>
      </p:sp>
      <p:sp>
        <p:nvSpPr>
          <p:cNvPr id="123" name="Ellipse 122"/>
          <p:cNvSpPr/>
          <p:nvPr/>
        </p:nvSpPr>
        <p:spPr>
          <a:xfrm>
            <a:off x="3602361" y="3516645"/>
            <a:ext cx="3157469" cy="91655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Jointure </a:t>
            </a:r>
            <a:endParaRPr lang="fr-FR" sz="2000" i="1" dirty="0" smtClean="0">
              <a:solidFill>
                <a:schemeClr val="tx1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fr-FR" sz="1600" dirty="0" smtClean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NAF &amp; commune</a:t>
            </a:r>
          </a:p>
          <a:p>
            <a:pPr algn="ctr"/>
            <a:r>
              <a:rPr lang="fr-FR" sz="1600" dirty="0" smtClean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fr-FR" sz="1600" dirty="0" err="1" smtClean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recensé,sirus</a:t>
            </a:r>
            <a:r>
              <a:rPr lang="fr-FR" sz="1600" dirty="0" smtClean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57" name="Connecteur droit avec flèche 156"/>
          <p:cNvCxnSpPr>
            <a:endCxn id="156" idx="0"/>
          </p:cNvCxnSpPr>
          <p:nvPr/>
        </p:nvCxnSpPr>
        <p:spPr>
          <a:xfrm flipH="1">
            <a:off x="5187581" y="4436483"/>
            <a:ext cx="3458" cy="15823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avec flèche 157"/>
          <p:cNvCxnSpPr>
            <a:stCxn id="156" idx="2"/>
            <a:endCxn id="168" idx="0"/>
          </p:cNvCxnSpPr>
          <p:nvPr/>
        </p:nvCxnSpPr>
        <p:spPr>
          <a:xfrm>
            <a:off x="5187581" y="5511240"/>
            <a:ext cx="9943" cy="1358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5906831" y="5247153"/>
            <a:ext cx="1577341" cy="498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i="1" dirty="0" smtClean="0">
                <a:solidFill>
                  <a:schemeClr val="tx1"/>
                </a:solidFill>
              </a:rPr>
              <a:t>Chargement des données dans une base de données (SGBD)</a:t>
            </a:r>
            <a:endParaRPr lang="fr-FR" sz="1100" i="1" dirty="0">
              <a:solidFill>
                <a:schemeClr val="tx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289924" y="2978857"/>
            <a:ext cx="349131" cy="191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759581" y="2895461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alibri"/>
              </a:rPr>
              <a:t>Langage R</a:t>
            </a:r>
            <a:endParaRPr lang="fr-FR" dirty="0">
              <a:latin typeface="Calibri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280198" y="3325361"/>
            <a:ext cx="349131" cy="191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81" name="ZoneTexte 180"/>
          <p:cNvSpPr txBox="1"/>
          <p:nvPr/>
        </p:nvSpPr>
        <p:spPr>
          <a:xfrm>
            <a:off x="749855" y="324196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alibri"/>
              </a:rPr>
              <a:t>SGBD</a:t>
            </a:r>
            <a:endParaRPr lang="fr-FR" dirty="0">
              <a:latin typeface="Calibri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971159" y="4016153"/>
            <a:ext cx="1577341" cy="498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i="1" dirty="0" smtClean="0">
                <a:solidFill>
                  <a:schemeClr val="tx1"/>
                </a:solidFill>
              </a:rPr>
              <a:t>Chargement des données dans une base de données (SGBD)</a:t>
            </a:r>
            <a:endParaRPr lang="fr-FR" sz="1100" i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987587" y="6220010"/>
            <a:ext cx="1577341" cy="498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i="1" dirty="0" smtClean="0">
                <a:solidFill>
                  <a:srgbClr val="FF0000"/>
                </a:solidFill>
              </a:rPr>
              <a:t>Score le plus haut</a:t>
            </a:r>
            <a:endParaRPr lang="fr-FR" sz="1100" i="1" dirty="0">
              <a:solidFill>
                <a:srgbClr val="FF0000"/>
              </a:solidFill>
            </a:endParaRPr>
          </a:p>
        </p:txBody>
      </p:sp>
      <p:sp>
        <p:nvSpPr>
          <p:cNvPr id="219" name="Rectangle 218"/>
          <p:cNvSpPr/>
          <p:nvPr/>
        </p:nvSpPr>
        <p:spPr bwMode="auto">
          <a:xfrm>
            <a:off x="7637350" y="1668781"/>
            <a:ext cx="4398439" cy="488053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0" name="ZoneTexte 219"/>
          <p:cNvSpPr txBox="1"/>
          <p:nvPr/>
        </p:nvSpPr>
        <p:spPr>
          <a:xfrm>
            <a:off x="10261781" y="6202102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NAF</a:t>
            </a:r>
          </a:p>
        </p:txBody>
      </p:sp>
      <p:sp>
        <p:nvSpPr>
          <p:cNvPr id="221" name="Ellipse 220"/>
          <p:cNvSpPr/>
          <p:nvPr/>
        </p:nvSpPr>
        <p:spPr>
          <a:xfrm>
            <a:off x="10233401" y="4750288"/>
            <a:ext cx="1573789" cy="1473566"/>
          </a:xfrm>
          <a:prstGeom prst="ellipse">
            <a:avLst/>
          </a:prstGeom>
          <a:solidFill>
            <a:srgbClr val="9BBB59">
              <a:lumMod val="20000"/>
              <a:lumOff val="80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222" name="Ellipse 221"/>
          <p:cNvSpPr/>
          <p:nvPr/>
        </p:nvSpPr>
        <p:spPr>
          <a:xfrm>
            <a:off x="10727100" y="5872366"/>
            <a:ext cx="216024" cy="2040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223" name="Ellipse 222"/>
          <p:cNvSpPr/>
          <p:nvPr/>
        </p:nvSpPr>
        <p:spPr>
          <a:xfrm>
            <a:off x="11223019" y="5721426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224" name="Ellipse 223"/>
          <p:cNvSpPr/>
          <p:nvPr/>
        </p:nvSpPr>
        <p:spPr>
          <a:xfrm>
            <a:off x="10718377" y="5477617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225" name="Ellipse 224"/>
          <p:cNvSpPr/>
          <p:nvPr/>
        </p:nvSpPr>
        <p:spPr>
          <a:xfrm>
            <a:off x="10574151" y="5089824"/>
            <a:ext cx="216024" cy="204006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9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226" name="Ellipse 225"/>
          <p:cNvSpPr/>
          <p:nvPr/>
        </p:nvSpPr>
        <p:spPr>
          <a:xfrm>
            <a:off x="11065854" y="4975960"/>
            <a:ext cx="216024" cy="204006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227" name="Ellipse 226"/>
          <p:cNvSpPr/>
          <p:nvPr/>
        </p:nvSpPr>
        <p:spPr>
          <a:xfrm>
            <a:off x="11433223" y="5142619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grpSp>
        <p:nvGrpSpPr>
          <p:cNvPr id="228" name="Groupe 227"/>
          <p:cNvGrpSpPr/>
          <p:nvPr/>
        </p:nvGrpSpPr>
        <p:grpSpPr>
          <a:xfrm>
            <a:off x="10371735" y="2467662"/>
            <a:ext cx="1604261" cy="1821146"/>
            <a:chOff x="11294074" y="2684518"/>
            <a:chExt cx="1604261" cy="1821146"/>
          </a:xfrm>
        </p:grpSpPr>
        <p:sp>
          <p:nvSpPr>
            <p:cNvPr id="229" name="ZoneTexte 228"/>
            <p:cNvSpPr txBox="1"/>
            <p:nvPr/>
          </p:nvSpPr>
          <p:spPr>
            <a:xfrm>
              <a:off x="11322454" y="4136332"/>
              <a:ext cx="157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Commune</a:t>
              </a:r>
            </a:p>
          </p:txBody>
        </p:sp>
        <p:sp>
          <p:nvSpPr>
            <p:cNvPr id="230" name="Ellipse 229"/>
            <p:cNvSpPr/>
            <p:nvPr/>
          </p:nvSpPr>
          <p:spPr>
            <a:xfrm>
              <a:off x="11294074" y="2684518"/>
              <a:ext cx="1573789" cy="1473566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231" name="Ellipse 230"/>
            <p:cNvSpPr/>
            <p:nvPr/>
          </p:nvSpPr>
          <p:spPr>
            <a:xfrm>
              <a:off x="11787773" y="3806596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232" name="Ellipse 231"/>
            <p:cNvSpPr/>
            <p:nvPr/>
          </p:nvSpPr>
          <p:spPr>
            <a:xfrm>
              <a:off x="12283692" y="3655656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233" name="Ellipse 232"/>
            <p:cNvSpPr/>
            <p:nvPr/>
          </p:nvSpPr>
          <p:spPr>
            <a:xfrm>
              <a:off x="11779050" y="3411847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234" name="Ellipse 233"/>
            <p:cNvSpPr/>
            <p:nvPr/>
          </p:nvSpPr>
          <p:spPr>
            <a:xfrm>
              <a:off x="11634824" y="3024054"/>
              <a:ext cx="216024" cy="20400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9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235" name="Ellipse 234"/>
            <p:cNvSpPr/>
            <p:nvPr/>
          </p:nvSpPr>
          <p:spPr>
            <a:xfrm>
              <a:off x="12126527" y="2910190"/>
              <a:ext cx="216024" cy="204006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236" name="Ellipse 235"/>
            <p:cNvSpPr/>
            <p:nvPr/>
          </p:nvSpPr>
          <p:spPr>
            <a:xfrm>
              <a:off x="12342551" y="3270344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  <p:sp>
          <p:nvSpPr>
            <p:cNvPr id="237" name="Ellipse 236"/>
            <p:cNvSpPr/>
            <p:nvPr/>
          </p:nvSpPr>
          <p:spPr>
            <a:xfrm>
              <a:off x="11970602" y="3178852"/>
              <a:ext cx="216024" cy="204006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</p:grpSp>
      <p:sp>
        <p:nvSpPr>
          <p:cNvPr id="238" name="Ellipse 237"/>
          <p:cNvSpPr/>
          <p:nvPr/>
        </p:nvSpPr>
        <p:spPr>
          <a:xfrm>
            <a:off x="10924227" y="5244622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cxnSp>
        <p:nvCxnSpPr>
          <p:cNvPr id="239" name="Connecteur droit 238"/>
          <p:cNvCxnSpPr>
            <a:stCxn id="255" idx="6"/>
            <a:endCxn id="233" idx="2"/>
          </p:cNvCxnSpPr>
          <p:nvPr/>
        </p:nvCxnSpPr>
        <p:spPr>
          <a:xfrm>
            <a:off x="9441461" y="3078932"/>
            <a:ext cx="1415250" cy="21806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>
            <a:stCxn id="255" idx="5"/>
            <a:endCxn id="225" idx="0"/>
          </p:cNvCxnSpPr>
          <p:nvPr/>
        </p:nvCxnSpPr>
        <p:spPr>
          <a:xfrm>
            <a:off x="9409825" y="3151059"/>
            <a:ext cx="1272338" cy="193876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 droit 240"/>
          <p:cNvCxnSpPr>
            <a:stCxn id="259" idx="5"/>
            <a:endCxn id="224" idx="1"/>
          </p:cNvCxnSpPr>
          <p:nvPr/>
        </p:nvCxnSpPr>
        <p:spPr>
          <a:xfrm>
            <a:off x="8911910" y="2948981"/>
            <a:ext cx="1838103" cy="25585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260"/>
          <p:cNvCxnSpPr>
            <a:stCxn id="268" idx="4"/>
            <a:endCxn id="222" idx="1"/>
          </p:cNvCxnSpPr>
          <p:nvPr/>
        </p:nvCxnSpPr>
        <p:spPr>
          <a:xfrm rot="16200000" flipH="1">
            <a:off x="8234955" y="3378460"/>
            <a:ext cx="3301361" cy="1746201"/>
          </a:xfrm>
          <a:prstGeom prst="curvedConnector3">
            <a:avLst>
              <a:gd name="adj1" fmla="val 60733"/>
            </a:avLst>
          </a:prstGeom>
          <a:ln w="28575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07"/>
          <p:cNvCxnSpPr>
            <a:stCxn id="268" idx="6"/>
            <a:endCxn id="235" idx="0"/>
          </p:cNvCxnSpPr>
          <p:nvPr/>
        </p:nvCxnSpPr>
        <p:spPr>
          <a:xfrm>
            <a:off x="9414747" y="2225412"/>
            <a:ext cx="1897453" cy="467922"/>
          </a:xfrm>
          <a:prstGeom prst="curvedConnector2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243"/>
          <p:cNvCxnSpPr>
            <a:stCxn id="265" idx="6"/>
            <a:endCxn id="231" idx="3"/>
          </p:cNvCxnSpPr>
          <p:nvPr/>
        </p:nvCxnSpPr>
        <p:spPr>
          <a:xfrm flipV="1">
            <a:off x="8596069" y="3763870"/>
            <a:ext cx="2301001" cy="136592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/>
          <p:cNvCxnSpPr>
            <a:stCxn id="264" idx="7"/>
            <a:endCxn id="232" idx="3"/>
          </p:cNvCxnSpPr>
          <p:nvPr/>
        </p:nvCxnSpPr>
        <p:spPr>
          <a:xfrm flipV="1">
            <a:off x="9137661" y="3612930"/>
            <a:ext cx="2255328" cy="144473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170"/>
          <p:cNvCxnSpPr>
            <a:stCxn id="263" idx="6"/>
            <a:endCxn id="236" idx="5"/>
          </p:cNvCxnSpPr>
          <p:nvPr/>
        </p:nvCxnSpPr>
        <p:spPr>
          <a:xfrm flipV="1">
            <a:off x="8776242" y="3227618"/>
            <a:ext cx="2828358" cy="2125475"/>
          </a:xfrm>
          <a:prstGeom prst="curvedConnector2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 droit 170"/>
          <p:cNvCxnSpPr>
            <a:stCxn id="266" idx="7"/>
            <a:endCxn id="233" idx="3"/>
          </p:cNvCxnSpPr>
          <p:nvPr/>
        </p:nvCxnSpPr>
        <p:spPr>
          <a:xfrm rot="5400000" flipH="1" flipV="1">
            <a:off x="8963896" y="2825433"/>
            <a:ext cx="1380763" cy="2468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170"/>
          <p:cNvCxnSpPr>
            <a:stCxn id="267" idx="0"/>
            <a:endCxn id="235" idx="4"/>
          </p:cNvCxnSpPr>
          <p:nvPr/>
        </p:nvCxnSpPr>
        <p:spPr>
          <a:xfrm rot="5400000" flipH="1" flipV="1">
            <a:off x="9219465" y="2513409"/>
            <a:ext cx="1708804" cy="2476666"/>
          </a:xfrm>
          <a:prstGeom prst="curvedConnector3">
            <a:avLst>
              <a:gd name="adj1" fmla="val 50000"/>
            </a:avLst>
          </a:prstGeom>
          <a:ln w="28575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170"/>
          <p:cNvCxnSpPr>
            <a:stCxn id="267" idx="4"/>
            <a:endCxn id="222" idx="2"/>
          </p:cNvCxnSpPr>
          <p:nvPr/>
        </p:nvCxnSpPr>
        <p:spPr>
          <a:xfrm rot="16200000" flipH="1">
            <a:off x="9199208" y="4446476"/>
            <a:ext cx="1164219" cy="1891566"/>
          </a:xfrm>
          <a:prstGeom prst="curvedConnector2">
            <a:avLst/>
          </a:prstGeom>
          <a:ln w="28575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>
            <a:stCxn id="259" idx="7"/>
            <a:endCxn id="234" idx="3"/>
          </p:cNvCxnSpPr>
          <p:nvPr/>
        </p:nvCxnSpPr>
        <p:spPr>
          <a:xfrm>
            <a:off x="8911910" y="2804727"/>
            <a:ext cx="1832211" cy="17660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 bwMode="auto">
          <a:xfrm>
            <a:off x="7637350" y="2005791"/>
            <a:ext cx="4401949" cy="4543526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3" name="ZoneTexte 252"/>
          <p:cNvSpPr txBox="1"/>
          <p:nvPr/>
        </p:nvSpPr>
        <p:spPr>
          <a:xfrm>
            <a:off x="8264199" y="3457605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SIRUS</a:t>
            </a:r>
          </a:p>
        </p:txBody>
      </p:sp>
      <p:sp>
        <p:nvSpPr>
          <p:cNvPr id="254" name="Ellipse 253"/>
          <p:cNvSpPr/>
          <p:nvPr/>
        </p:nvSpPr>
        <p:spPr>
          <a:xfrm>
            <a:off x="8235819" y="2005791"/>
            <a:ext cx="1573789" cy="1473566"/>
          </a:xfrm>
          <a:prstGeom prst="ellipse">
            <a:avLst/>
          </a:prstGeom>
          <a:solidFill>
            <a:srgbClr val="9BBB59">
              <a:lumMod val="20000"/>
              <a:lumOff val="80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255" name="Ellipse 254"/>
          <p:cNvSpPr/>
          <p:nvPr/>
        </p:nvSpPr>
        <p:spPr>
          <a:xfrm>
            <a:off x="9225437" y="2976929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256" name="Ellipse 255"/>
          <p:cNvSpPr/>
          <p:nvPr/>
        </p:nvSpPr>
        <p:spPr>
          <a:xfrm>
            <a:off x="8530849" y="2402477"/>
            <a:ext cx="216024" cy="204006"/>
          </a:xfrm>
          <a:prstGeom prst="ellipse">
            <a:avLst/>
          </a:prstGeom>
          <a:solidFill>
            <a:srgbClr val="61F44D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9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257" name="Ellipse 256"/>
          <p:cNvSpPr/>
          <p:nvPr/>
        </p:nvSpPr>
        <p:spPr>
          <a:xfrm>
            <a:off x="9068272" y="2231463"/>
            <a:ext cx="216024" cy="2040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258" name="Ellipse 257"/>
          <p:cNvSpPr/>
          <p:nvPr/>
        </p:nvSpPr>
        <p:spPr>
          <a:xfrm>
            <a:off x="9284296" y="2591617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259" name="Ellipse 258"/>
          <p:cNvSpPr/>
          <p:nvPr/>
        </p:nvSpPr>
        <p:spPr>
          <a:xfrm>
            <a:off x="8727522" y="2774851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grpSp>
        <p:nvGrpSpPr>
          <p:cNvPr id="260" name="Groupe 259"/>
          <p:cNvGrpSpPr/>
          <p:nvPr/>
        </p:nvGrpSpPr>
        <p:grpSpPr>
          <a:xfrm>
            <a:off x="7914303" y="4308968"/>
            <a:ext cx="1575881" cy="2029185"/>
            <a:chOff x="7914303" y="4308968"/>
            <a:chExt cx="1575881" cy="2029185"/>
          </a:xfrm>
        </p:grpSpPr>
        <p:sp>
          <p:nvSpPr>
            <p:cNvPr id="261" name="ZoneTexte 260"/>
            <p:cNvSpPr txBox="1"/>
            <p:nvPr/>
          </p:nvSpPr>
          <p:spPr>
            <a:xfrm>
              <a:off x="7914303" y="5968821"/>
              <a:ext cx="157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RP</a:t>
              </a:r>
            </a:p>
          </p:txBody>
        </p:sp>
        <p:sp>
          <p:nvSpPr>
            <p:cNvPr id="262" name="Ellipse 261"/>
            <p:cNvSpPr/>
            <p:nvPr/>
          </p:nvSpPr>
          <p:spPr>
            <a:xfrm>
              <a:off x="7937163" y="4308968"/>
              <a:ext cx="1537400" cy="1495056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fr-FR" sz="1600" kern="0">
                <a:solidFill>
                  <a:srgbClr val="FFC000"/>
                </a:solidFill>
                <a:latin typeface="Calibri"/>
              </a:endParaRPr>
            </a:p>
          </p:txBody>
        </p:sp>
      </p:grpSp>
      <p:sp>
        <p:nvSpPr>
          <p:cNvPr id="263" name="Ellipse 262"/>
          <p:cNvSpPr/>
          <p:nvPr/>
        </p:nvSpPr>
        <p:spPr>
          <a:xfrm>
            <a:off x="8560218" y="5251090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264" name="Ellipse 263"/>
          <p:cNvSpPr/>
          <p:nvPr/>
        </p:nvSpPr>
        <p:spPr>
          <a:xfrm>
            <a:off x="8953273" y="5027791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265" name="Ellipse 264"/>
          <p:cNvSpPr/>
          <p:nvPr/>
        </p:nvSpPr>
        <p:spPr>
          <a:xfrm>
            <a:off x="8380045" y="5027791"/>
            <a:ext cx="216024" cy="204006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266" name="Ellipse 265"/>
          <p:cNvSpPr/>
          <p:nvPr/>
        </p:nvSpPr>
        <p:spPr>
          <a:xfrm>
            <a:off x="8235819" y="4720008"/>
            <a:ext cx="216024" cy="204006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9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267" name="Ellipse 266"/>
          <p:cNvSpPr/>
          <p:nvPr/>
        </p:nvSpPr>
        <p:spPr>
          <a:xfrm>
            <a:off x="8727522" y="4606144"/>
            <a:ext cx="216024" cy="204006"/>
          </a:xfrm>
          <a:prstGeom prst="ellipse">
            <a:avLst/>
          </a:prstGeom>
          <a:solidFill>
            <a:srgbClr val="00B0F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268" name="Ellipse 267"/>
          <p:cNvSpPr/>
          <p:nvPr/>
        </p:nvSpPr>
        <p:spPr>
          <a:xfrm rot="20403872">
            <a:off x="8432813" y="2182152"/>
            <a:ext cx="1012263" cy="431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FF3300"/>
                </a:solidFill>
              </a:ln>
            </a:endParaRPr>
          </a:p>
        </p:txBody>
      </p:sp>
      <p:sp>
        <p:nvSpPr>
          <p:cNvPr id="270" name="Ellipse 269"/>
          <p:cNvSpPr/>
          <p:nvPr/>
        </p:nvSpPr>
        <p:spPr>
          <a:xfrm>
            <a:off x="289924" y="1505615"/>
            <a:ext cx="349131" cy="326331"/>
          </a:xfrm>
          <a:prstGeom prst="ellipse">
            <a:avLst/>
          </a:prstGeom>
          <a:solidFill>
            <a:srgbClr val="00B0F0">
              <a:alpha val="85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271" name="ZoneTexte 270"/>
          <p:cNvSpPr txBox="1"/>
          <p:nvPr/>
        </p:nvSpPr>
        <p:spPr>
          <a:xfrm>
            <a:off x="759581" y="1505615"/>
            <a:ext cx="126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  <a:latin typeface="Calibri"/>
              </a:rPr>
              <a:t>Exemple</a:t>
            </a:r>
            <a:endParaRPr lang="fr-FR" dirty="0">
              <a:solidFill>
                <a:srgbClr val="00B0F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16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686800" y="1737360"/>
            <a:ext cx="2606040" cy="39471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smtClean="0">
                <a:solidFill>
                  <a:schemeClr val="tx1"/>
                </a:solidFill>
              </a:rPr>
              <a:t>Résultat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1490" y="1737360"/>
            <a:ext cx="5209222" cy="189738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 smtClean="0">
                <a:solidFill>
                  <a:schemeClr val="tx1"/>
                </a:solidFill>
              </a:rPr>
              <a:t>Text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  <a:r>
              <a:rPr lang="fr-FR" b="1" dirty="0" err="1" smtClean="0">
                <a:solidFill>
                  <a:schemeClr val="tx1"/>
                </a:solidFill>
              </a:rPr>
              <a:t>mining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Process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17220" y="2242179"/>
            <a:ext cx="1885950" cy="857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Prédire les 5 NAF/recensé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09222" y="4678917"/>
            <a:ext cx="1885950" cy="857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Compléter les adresses manquants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/>
          <p:cNvCxnSpPr>
            <a:stCxn id="5" idx="3"/>
            <a:endCxn id="10" idx="1"/>
          </p:cNvCxnSpPr>
          <p:nvPr/>
        </p:nvCxnSpPr>
        <p:spPr>
          <a:xfrm flipV="1">
            <a:off x="2503170" y="2663190"/>
            <a:ext cx="480060" cy="761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83230" y="2103120"/>
            <a:ext cx="2434590" cy="1120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Matcher avec les entreprises correspondantes 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(filtre commune) 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8206740" y="2537460"/>
            <a:ext cx="48006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001125" y="3099429"/>
            <a:ext cx="1977390" cy="857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SIRET candidat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6595110" y="2619369"/>
            <a:ext cx="74295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983605" y="2272653"/>
            <a:ext cx="2223135" cy="7715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Elargir l’échantillon sur 10km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4" name="Connecteur droit avec flèche 33"/>
          <p:cNvCxnSpPr>
            <a:stCxn id="10" idx="3"/>
            <a:endCxn id="31" idx="1"/>
          </p:cNvCxnSpPr>
          <p:nvPr/>
        </p:nvCxnSpPr>
        <p:spPr>
          <a:xfrm flipV="1">
            <a:off x="5417820" y="2658412"/>
            <a:ext cx="565785" cy="477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6" idx="3"/>
          </p:cNvCxnSpPr>
          <p:nvPr/>
        </p:nvCxnSpPr>
        <p:spPr>
          <a:xfrm>
            <a:off x="7095172" y="5107542"/>
            <a:ext cx="1591628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764530" y="1737360"/>
            <a:ext cx="2682240" cy="189738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smtClean="0">
                <a:solidFill>
                  <a:schemeClr val="tx1"/>
                </a:solidFill>
              </a:rPr>
              <a:t>Géolocalisation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811076" y="4103370"/>
            <a:ext cx="3635693" cy="158115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smtClean="0">
                <a:solidFill>
                  <a:schemeClr val="tx1"/>
                </a:solidFill>
              </a:rPr>
              <a:t>Web </a:t>
            </a:r>
            <a:r>
              <a:rPr lang="fr-FR" b="1" dirty="0" err="1" smtClean="0">
                <a:solidFill>
                  <a:schemeClr val="tx1"/>
                </a:solidFill>
              </a:rPr>
              <a:t>scrapping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55" name="Connecteur droit avec flèche 54"/>
          <p:cNvCxnSpPr>
            <a:endCxn id="53" idx="0"/>
          </p:cNvCxnSpPr>
          <p:nvPr/>
        </p:nvCxnSpPr>
        <p:spPr>
          <a:xfrm>
            <a:off x="6628923" y="3634740"/>
            <a:ext cx="0" cy="46863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493418" y="3962656"/>
            <a:ext cx="4090512" cy="1878073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36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10683</TotalTime>
  <Words>724</Words>
  <Application>Microsoft Office PowerPoint</Application>
  <PresentationFormat>Personnalisé</PresentationFormat>
  <Paragraphs>244</Paragraphs>
  <Slides>13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Présentation PowerPoint</vt:lpstr>
      <vt:lpstr>Contexte &amp; objectif</vt:lpstr>
      <vt:lpstr>Process</vt:lpstr>
      <vt:lpstr>Enrichir les données</vt:lpstr>
      <vt:lpstr>Matching : prédiction 5 NAF</vt:lpstr>
      <vt:lpstr>Jointure</vt:lpstr>
      <vt:lpstr>Ranking : SIRET candidats </vt:lpstr>
      <vt:lpstr>Sélection : 1 SIRET</vt:lpstr>
      <vt:lpstr>Process</vt:lpstr>
      <vt:lpstr>WEB SCRAPING</vt:lpstr>
      <vt:lpstr>Présentation PowerPoint</vt:lpstr>
      <vt:lpstr>Conclusion et axes d’amélioration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Bily-loulou</dc:creator>
  <cp:lastModifiedBy>FERREC Sylvain</cp:lastModifiedBy>
  <cp:revision>392</cp:revision>
  <dcterms:created xsi:type="dcterms:W3CDTF">2014-06-23T08:38:08Z</dcterms:created>
  <dcterms:modified xsi:type="dcterms:W3CDTF">2018-02-28T10:39:19Z</dcterms:modified>
</cp:coreProperties>
</file>