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4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17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0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0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6F5C26-279B-4AB6-B452-1373CD029D9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3DA2B-ADFB-4487-A195-FE09060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1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utingMasterOpt/MyL09.pdf" TargetMode="External"/><Relationship Id="rId2" Type="http://schemas.openxmlformats.org/officeDocument/2006/relationships/hyperlink" Target="http://web.eecs.umich.edu/~sugih/courses/eecs489/lectures/13-RoutingL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c.gatech.edu/aimosaic/students/Psych-students/Shikano/Projects/AlgoNet/spa/code.html" TargetMode="External"/><Relationship Id="rId5" Type="http://schemas.openxmlformats.org/officeDocument/2006/relationships/hyperlink" Target="http://en.wikipedia.org/wiki/Dijkstra%27s_algorithm" TargetMode="External"/><Relationship Id="rId4" Type="http://schemas.openxmlformats.org/officeDocument/2006/relationships/hyperlink" Target="http://en.wikipedia.org/wiki/Link-state_routing_protoco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Link-State </a:t>
            </a:r>
            <a:r>
              <a:rPr lang="en-US" b="1" dirty="0" smtClean="0">
                <a:latin typeface="Calibri" panose="020F0502020204030204" pitchFamily="34" charset="0"/>
              </a:rPr>
              <a:t>Routing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b="1" dirty="0" smtClean="0"/>
              <a:t>                </a:t>
            </a:r>
            <a:endParaRPr lang="en-US" sz="5600" b="1" dirty="0" smtClean="0"/>
          </a:p>
          <a:p>
            <a:r>
              <a:rPr lang="en-US" sz="5600" b="1" dirty="0" err="1" smtClean="0"/>
              <a:t>Arun.sachithanandam</a:t>
            </a:r>
            <a:r>
              <a:rPr lang="en-US" sz="5600" b="1" dirty="0" smtClean="0"/>
              <a:t>- a 20325521</a:t>
            </a:r>
          </a:p>
          <a:p>
            <a:r>
              <a:rPr lang="en-US" sz="5600" b="1" dirty="0" err="1" smtClean="0"/>
              <a:t>Karthik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narisetti</a:t>
            </a:r>
            <a:r>
              <a:rPr lang="en-US" sz="5600" b="1" dirty="0" smtClean="0"/>
              <a:t>-a 20338139</a:t>
            </a:r>
            <a:endParaRPr lang="en-US" sz="5600" b="1" dirty="0" smtClean="0"/>
          </a:p>
          <a:p>
            <a:r>
              <a:rPr lang="en-US" sz="5600" b="1" dirty="0" smtClean="0"/>
              <a:t>SHREYAS SALIGRAMA CHANDRAKANTHA-A20330984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2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Interface Design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" name="Picture 24" descr="C:\Users\arun\Desktop\a\inr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4" y="1892809"/>
            <a:ext cx="6912864" cy="3630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61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Input to the application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 descr="C:\Users\arun\Desktop\a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50" y="1690688"/>
            <a:ext cx="3970364" cy="285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26" y="1690688"/>
            <a:ext cx="4465707" cy="2857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73" y="4670870"/>
            <a:ext cx="3089839" cy="2187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424" y="539968"/>
            <a:ext cx="2171888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4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To build the routing table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2" y="2942829"/>
            <a:ext cx="3402432" cy="2205243"/>
          </a:xfrm>
        </p:spPr>
      </p:pic>
      <p:pic>
        <p:nvPicPr>
          <p:cNvPr id="6" name="Picture 5" descr="C:\Users\arun\Desktop\snaps\sample2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81" y="1819656"/>
            <a:ext cx="4967923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96" y="539968"/>
            <a:ext cx="2171888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To find the Shortest path between two routers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Enter the input in the form(</a:t>
            </a:r>
            <a:r>
              <a:rPr lang="en-US" dirty="0" err="1" smtClean="0">
                <a:latin typeface="Calibri" panose="020F0502020204030204" pitchFamily="34" charset="0"/>
              </a:rPr>
              <a:t>source,destination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Picture 6" descr="C:\Users\arun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54680"/>
            <a:ext cx="324612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arun\Desktop\snaps\sample2\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968784"/>
            <a:ext cx="4855464" cy="183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920" y="1491184"/>
            <a:ext cx="2171888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8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Error Handling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panose="020F0502020204030204" pitchFamily="34" charset="0"/>
              </a:rPr>
              <a:t>When </a:t>
            </a:r>
            <a:r>
              <a:rPr lang="en-US" dirty="0" smtClean="0">
                <a:latin typeface="Calibri" panose="020F0502020204030204" pitchFamily="34" charset="0"/>
              </a:rPr>
              <a:t>loading </a:t>
            </a: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 smtClean="0">
                <a:latin typeface="Calibri" panose="020F0502020204030204" pitchFamily="34" charset="0"/>
              </a:rPr>
              <a:t>file of </a:t>
            </a:r>
            <a:r>
              <a:rPr lang="en-US" dirty="0">
                <a:latin typeface="Calibri" panose="020F0502020204030204" pitchFamily="34" charset="0"/>
              </a:rPr>
              <a:t>format other than a text file.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Calibri" panose="020F0502020204030204" pitchFamily="34" charset="0"/>
              </a:rPr>
              <a:t>When </a:t>
            </a:r>
            <a:r>
              <a:rPr lang="en-US" dirty="0">
                <a:latin typeface="Calibri" panose="020F0502020204030204" pitchFamily="34" charset="0"/>
              </a:rPr>
              <a:t>there is an invalid input to the application from the text file or if the entered matrix is not a square </a:t>
            </a:r>
            <a:r>
              <a:rPr lang="en-US" dirty="0" smtClean="0">
                <a:latin typeface="Calibri" panose="020F0502020204030204" pitchFamily="34" charset="0"/>
              </a:rPr>
              <a:t>matrix</a:t>
            </a:r>
          </a:p>
          <a:p>
            <a:endParaRPr lang="en-US" dirty="0"/>
          </a:p>
        </p:txBody>
      </p:sp>
      <p:pic>
        <p:nvPicPr>
          <p:cNvPr id="7" name="Picture 6" descr="C:\Users\arun\Desktop\snaps\Error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96" y="2462721"/>
            <a:ext cx="419633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arun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68" y="4663440"/>
            <a:ext cx="3246120" cy="185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run\Desktop\snaps\Error\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5053202"/>
            <a:ext cx="3788664" cy="125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32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Error </a:t>
            </a:r>
            <a:r>
              <a:rPr lang="en-US" dirty="0" smtClean="0">
                <a:latin typeface="Calibri" panose="020F0502020204030204" pitchFamily="34" charset="0"/>
              </a:rPr>
              <a:t>Handling</a:t>
            </a:r>
            <a:r>
              <a:rPr lang="en-US" b="1" dirty="0">
                <a:latin typeface="Calibri" panose="020F0502020204030204" pitchFamily="34" charset="0"/>
              </a:rPr>
              <a:t> 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When the user selects the options to build a routing table for a router or to find the shortest path between two routers without providing input to the </a:t>
            </a:r>
            <a:r>
              <a:rPr lang="en-US" dirty="0" smtClean="0">
                <a:latin typeface="Calibri" panose="020F0502020204030204" pitchFamily="34" charset="0"/>
              </a:rPr>
              <a:t>application.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</a:rPr>
              <a:t>While </a:t>
            </a:r>
            <a:r>
              <a:rPr lang="en-US" dirty="0">
                <a:latin typeface="Calibri" panose="020F0502020204030204" pitchFamily="34" charset="0"/>
              </a:rPr>
              <a:t>building the routing table, if the user enters a router number that is greater than the number of </a:t>
            </a:r>
            <a:r>
              <a:rPr lang="en-US" dirty="0" smtClean="0">
                <a:latin typeface="Calibri" panose="020F0502020204030204" pitchFamily="34" charset="0"/>
              </a:rPr>
              <a:t>routers.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arun\Desktop\snaps\Error\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14" y="3933825"/>
            <a:ext cx="5581650" cy="105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28" y="4931601"/>
            <a:ext cx="3316511" cy="1438781"/>
          </a:xfrm>
          <a:prstGeom prst="rect">
            <a:avLst/>
          </a:prstGeom>
        </p:spPr>
      </p:pic>
      <p:pic>
        <p:nvPicPr>
          <p:cNvPr id="6" name="Picture 5" descr="C:\Users\arun\Desktop\snaps\Error\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88" y="4931600"/>
            <a:ext cx="2825496" cy="1438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64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Test Cases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512" y="1949875"/>
            <a:ext cx="2389839" cy="2365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966" y="1949875"/>
            <a:ext cx="2139881" cy="2365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112" y="4411955"/>
            <a:ext cx="3158002" cy="107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016" y="5484944"/>
            <a:ext cx="3164098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Test </a:t>
            </a:r>
            <a:r>
              <a:rPr lang="en-US" dirty="0" smtClean="0">
                <a:latin typeface="Calibri" panose="020F0502020204030204" pitchFamily="34" charset="0"/>
              </a:rPr>
              <a:t>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444" y="1443093"/>
            <a:ext cx="2377646" cy="3218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090" y="1443093"/>
            <a:ext cx="2170364" cy="3243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931" y="4705925"/>
            <a:ext cx="3279932" cy="1115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931" y="5797204"/>
            <a:ext cx="3292125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8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10" name="Content Placeholder 9" descr="C:\Users\arun\Desktop\snaps\7b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24" y="1688846"/>
            <a:ext cx="3167166" cy="245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arun\Desktop\snaps\7b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64" y="1688846"/>
            <a:ext cx="2624112" cy="24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arun\Desktop\snaps\7b\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90" y="5757545"/>
            <a:ext cx="3208020" cy="110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arun\Desktop\snaps\7b\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90" y="4454523"/>
            <a:ext cx="3200400" cy="1169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49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8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93" y="1527048"/>
            <a:ext cx="3204884" cy="257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8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10" y="1525995"/>
            <a:ext cx="2817114" cy="257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snaps\8\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20" y="5719180"/>
            <a:ext cx="3681984" cy="1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8\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20" y="4617529"/>
            <a:ext cx="3681984" cy="102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59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Introduction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Routing is the process of selecting best paths in a network. Routing is performed for many kinds of networks, including the telephone network (circuit switching), electronic data networks and transportation networks.  </a:t>
            </a:r>
          </a:p>
          <a:p>
            <a:r>
              <a:rPr lang="en-US" dirty="0">
                <a:latin typeface="Calibri" panose="020F0502020204030204" pitchFamily="34" charset="0"/>
              </a:rPr>
              <a:t>In packet switching networks, routing directs packet forwarding. through intermediate nodes. Intermediate nodes are typically network hardware devices such as routers, bridges, gateways, firewalls, or switches.</a:t>
            </a:r>
          </a:p>
          <a:p>
            <a:r>
              <a:rPr lang="en-US" dirty="0">
                <a:latin typeface="Calibri" panose="020F0502020204030204" pitchFamily="34" charset="0"/>
              </a:rPr>
              <a:t>The routing process usually directs forwarding on the basis of routing tables which maintain a record of the routes to various network destinations.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8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48" y="2044224"/>
            <a:ext cx="3099815" cy="231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8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3" y="2044224"/>
            <a:ext cx="2571042" cy="231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snaps\8\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97" y="4456556"/>
            <a:ext cx="3528060" cy="110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8\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17" y="5642165"/>
            <a:ext cx="3520440" cy="105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38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4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36" y="1877200"/>
            <a:ext cx="2370025" cy="204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4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417" y="1877200"/>
            <a:ext cx="2339340" cy="206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Cap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96" y="4813338"/>
            <a:ext cx="3192780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4\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36" y="3919538"/>
            <a:ext cx="3177540" cy="102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34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5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05" y="1406954"/>
            <a:ext cx="2385267" cy="240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5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406954"/>
            <a:ext cx="2148205" cy="23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snaps\5\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89" y="3807462"/>
            <a:ext cx="311658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5\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89" y="4912362"/>
            <a:ext cx="3116580" cy="1059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60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6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66" y="1563624"/>
            <a:ext cx="2377646" cy="2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6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1563624"/>
            <a:ext cx="2110740" cy="2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snaps\6\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66" y="3805949"/>
            <a:ext cx="3310255" cy="104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6\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30" y="4916855"/>
            <a:ext cx="3335655" cy="1035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829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7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27" y="1555754"/>
            <a:ext cx="2370025" cy="211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7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29" y="1510904"/>
            <a:ext cx="2141220" cy="2162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snaps\7\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84" y="3718565"/>
            <a:ext cx="3017520" cy="107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7\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294" y="4837836"/>
            <a:ext cx="3013710" cy="1043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11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7a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09" y="1702752"/>
            <a:ext cx="2377646" cy="225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7a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55" y="1702752"/>
            <a:ext cx="2150745" cy="225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snaps\7a\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09" y="3958272"/>
            <a:ext cx="3604260" cy="110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7a\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09" y="5004751"/>
            <a:ext cx="3558540" cy="105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599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7b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92" y="1398968"/>
            <a:ext cx="2400508" cy="244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7b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8968"/>
            <a:ext cx="2150745" cy="24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snaps\7b\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93" y="3842220"/>
            <a:ext cx="3491692" cy="110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7b\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92" y="4942675"/>
            <a:ext cx="3491693" cy="1049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744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8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53" y="1478111"/>
            <a:ext cx="2370025" cy="211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8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78" y="1432121"/>
            <a:ext cx="2095500" cy="216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snaps\8\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53" y="3642191"/>
            <a:ext cx="2987040" cy="1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8\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53" y="4739741"/>
            <a:ext cx="3013710" cy="102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30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Test Cases </a:t>
            </a:r>
            <a:r>
              <a:rPr lang="en-US" b="1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dirty="0"/>
          </a:p>
        </p:txBody>
      </p:sp>
      <p:pic>
        <p:nvPicPr>
          <p:cNvPr id="4" name="Content Placeholder 3" descr="C:\Users\arun\Desktop\snaps\8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15" y="1545335"/>
            <a:ext cx="2377646" cy="220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run\Desktop\snaps\8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861" y="1455531"/>
            <a:ext cx="2125345" cy="231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run\Desktop\snaps\8\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94" y="3755283"/>
            <a:ext cx="3528060" cy="110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run\Desktop\snaps\8\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94" y="4864628"/>
            <a:ext cx="3520440" cy="105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901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Instructions </a:t>
            </a:r>
            <a:r>
              <a:rPr lang="en-US" dirty="0">
                <a:latin typeface="Calibri" panose="020F0502020204030204" pitchFamily="34" charset="0"/>
              </a:rPr>
              <a:t>to run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21" y="1431816"/>
            <a:ext cx="9342488" cy="51846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Keep the input.txt file ready so that it can be loaded to the application format.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Ensure </a:t>
            </a:r>
            <a:r>
              <a:rPr lang="en-US" dirty="0">
                <a:latin typeface="Calibri" panose="020F0502020204030204" pitchFamily="34" charset="0"/>
              </a:rPr>
              <a:t>that a .txt file format is chosen and a square matrix is entered </a:t>
            </a:r>
            <a:r>
              <a:rPr lang="en-US" dirty="0" smtClean="0">
                <a:latin typeface="Calibri" panose="020F0502020204030204" pitchFamily="34" charset="0"/>
              </a:rPr>
              <a:t>               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with  the </a:t>
            </a:r>
            <a:r>
              <a:rPr lang="en-US" dirty="0">
                <a:latin typeface="Calibri" panose="020F0502020204030204" pitchFamily="34" charset="0"/>
              </a:rPr>
              <a:t>values separated by a single </a:t>
            </a:r>
            <a:r>
              <a:rPr lang="en-US" dirty="0" smtClean="0">
                <a:latin typeface="Calibri" panose="020F0502020204030204" pitchFamily="34" charset="0"/>
              </a:rPr>
              <a:t>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The user can also manually enter the topology matrix in the text </a:t>
            </a:r>
            <a:r>
              <a:rPr lang="en-US" dirty="0" smtClean="0">
                <a:latin typeface="Calibri" panose="020F0502020204030204" pitchFamily="34" charset="0"/>
              </a:rPr>
              <a:t>area.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Ensure </a:t>
            </a:r>
            <a:r>
              <a:rPr lang="en-US" dirty="0">
                <a:latin typeface="Calibri" panose="020F0502020204030204" pitchFamily="34" charset="0"/>
              </a:rPr>
              <a:t>that a square matrix is entered and there is no empty lines after </a:t>
            </a:r>
            <a:r>
              <a:rPr lang="en-US" dirty="0" smtClean="0">
                <a:latin typeface="Calibri" panose="020F0502020204030204" pitchFamily="34" charset="0"/>
              </a:rPr>
              <a:t>    the </a:t>
            </a:r>
            <a:r>
              <a:rPr lang="en-US" dirty="0">
                <a:latin typeface="Calibri" panose="020F0502020204030204" pitchFamily="34" charset="0"/>
              </a:rPr>
              <a:t>input matrix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An executable file </a:t>
            </a:r>
            <a:r>
              <a:rPr lang="en-US" dirty="0" smtClean="0">
                <a:latin typeface="Calibri" panose="020F0502020204030204" pitchFamily="34" charset="0"/>
              </a:rPr>
              <a:t>CS 542LSR </a:t>
            </a:r>
            <a:r>
              <a:rPr lang="en-US" dirty="0">
                <a:latin typeface="Calibri" panose="020F0502020204030204" pitchFamily="34" charset="0"/>
              </a:rPr>
              <a:t>is provided and a minimum JRE version of </a:t>
            </a:r>
            <a:r>
              <a:rPr lang="en-US" dirty="0" smtClean="0">
                <a:latin typeface="Calibri" panose="020F0502020204030204" pitchFamily="34" charset="0"/>
              </a:rPr>
              <a:t>1.7.0 </a:t>
            </a:r>
            <a:r>
              <a:rPr lang="en-US" dirty="0">
                <a:latin typeface="Calibri" panose="020F0502020204030204" pitchFamily="34" charset="0"/>
              </a:rPr>
              <a:t>is required in order to run the application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A menu option is displayed to the user to perform the required </a:t>
            </a:r>
            <a:r>
              <a:rPr lang="en-US" dirty="0" smtClean="0">
                <a:latin typeface="Calibri" panose="020F0502020204030204" pitchFamily="34" charset="0"/>
              </a:rPr>
              <a:t>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On selecting option 5 the application exits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7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Link State Routing Protocol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 link-state routing protocol is one of the two main classes of routing protocols used in packet switching networks for computer communications, the other is the distance-vector routing </a:t>
            </a:r>
            <a:r>
              <a:rPr lang="en-US" dirty="0" smtClean="0">
                <a:latin typeface="Calibri" panose="020F0502020204030204" pitchFamily="34" charset="0"/>
              </a:rPr>
              <a:t>protocol.</a:t>
            </a:r>
          </a:p>
          <a:p>
            <a:r>
              <a:rPr lang="en-US" dirty="0">
                <a:latin typeface="Calibri" panose="020F0502020204030204" pitchFamily="34" charset="0"/>
              </a:rPr>
              <a:t>The link-state protocol is performed by every switching node in the </a:t>
            </a:r>
            <a:r>
              <a:rPr lang="en-US" dirty="0" smtClean="0">
                <a:latin typeface="Calibri" panose="020F0502020204030204" pitchFamily="34" charset="0"/>
              </a:rPr>
              <a:t>network.</a:t>
            </a:r>
          </a:p>
          <a:p>
            <a:r>
              <a:rPr lang="en-US" dirty="0">
                <a:latin typeface="Calibri" panose="020F0502020204030204" pitchFamily="34" charset="0"/>
              </a:rPr>
              <a:t>The basic concept of link-state routing is that every node constructs a map of the connectivity to the network, in the form of a graph, showing which nodes are connected to which </a:t>
            </a:r>
            <a:r>
              <a:rPr lang="en-US" dirty="0" smtClean="0">
                <a:latin typeface="Calibri" panose="020F0502020204030204" pitchFamily="34" charset="0"/>
              </a:rPr>
              <a:t>other.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3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solidFill>
                  <a:schemeClr val="accent1"/>
                </a:solidFill>
                <a:hlinkClick r:id="rId2"/>
              </a:rPr>
              <a:t>http://web.eecs.umich.edu/~sugih/courses/eecs489/lectures/13-RoutingLS.pdf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i="1" u="sng" dirty="0" smtClean="0">
                <a:solidFill>
                  <a:schemeClr val="accent1"/>
                </a:solidFill>
                <a:hlinkClick r:id="rId3"/>
              </a:rPr>
              <a:t>http</a:t>
            </a:r>
            <a:r>
              <a:rPr lang="en-US" i="1" u="sng" dirty="0">
                <a:solidFill>
                  <a:schemeClr val="accent1"/>
                </a:solidFill>
                <a:hlinkClick r:id="rId3"/>
              </a:rPr>
              <a:t>://en.wikipedia.org/wiki/RoutingMasterOpt/MyL09.pdf</a:t>
            </a:r>
            <a:r>
              <a:rPr lang="en-US" i="1" dirty="0">
                <a:solidFill>
                  <a:schemeClr val="accent1"/>
                </a:solidFill>
              </a:rPr>
              <a:t/>
            </a:r>
            <a:br>
              <a:rPr lang="en-US" i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i="1" u="sng" dirty="0">
                <a:solidFill>
                  <a:schemeClr val="accent1"/>
                </a:solidFill>
                <a:hlinkClick r:id="rId4"/>
              </a:rPr>
              <a:t>http://</a:t>
            </a:r>
            <a:r>
              <a:rPr lang="en-US" i="1" u="sng" dirty="0" smtClean="0">
                <a:solidFill>
                  <a:schemeClr val="accent1"/>
                </a:solidFill>
                <a:hlinkClick r:id="rId4"/>
              </a:rPr>
              <a:t>en.wikipedia.org/wiki/Link-state_routing_protocol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i="1" u="sng" dirty="0" smtClean="0">
                <a:solidFill>
                  <a:schemeClr val="accent1"/>
                </a:solidFill>
                <a:hlinkClick r:id="rId5"/>
              </a:rPr>
              <a:t>http</a:t>
            </a:r>
            <a:r>
              <a:rPr lang="en-US" i="1" u="sng" dirty="0">
                <a:solidFill>
                  <a:schemeClr val="accent1"/>
                </a:solidFill>
                <a:hlinkClick r:id="rId5"/>
              </a:rPr>
              <a:t>://en.wikipedia.org/wiki/Dijkstra%27s_algorithm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 </a:t>
            </a:r>
          </a:p>
          <a:p>
            <a:r>
              <a:rPr lang="en-US" u="sng" dirty="0">
                <a:solidFill>
                  <a:schemeClr val="accent1"/>
                </a:solidFill>
                <a:hlinkClick r:id="rId6"/>
              </a:rPr>
              <a:t>http://www.cc.gatech.edu/aimosaic/students/Psych-students/Shikano/Projects/AlgoNet/spa/code.html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8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Link State Routing </a:t>
            </a:r>
            <a:r>
              <a:rPr lang="en-US" b="1" dirty="0" smtClean="0">
                <a:latin typeface="Calibri" panose="020F0502020204030204" pitchFamily="34" charset="0"/>
              </a:rPr>
              <a:t>Protocol (</a:t>
            </a:r>
            <a:r>
              <a:rPr lang="en-US" b="1" dirty="0" err="1" smtClean="0">
                <a:latin typeface="Calibri" panose="020F0502020204030204" pitchFamily="34" charset="0"/>
              </a:rPr>
              <a:t>cntd</a:t>
            </a:r>
            <a:r>
              <a:rPr lang="en-US" b="1" dirty="0" smtClean="0">
                <a:latin typeface="Calibri" panose="020F0502020204030204" pitchFamily="34" charset="0"/>
              </a:rPr>
              <a:t>.)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Each node then independently calculates the next best logical path from it to every possible destination in the </a:t>
            </a:r>
            <a:r>
              <a:rPr lang="en-US" dirty="0" smtClean="0">
                <a:latin typeface="Calibri" panose="020F0502020204030204" pitchFamily="34" charset="0"/>
              </a:rPr>
              <a:t>network.</a:t>
            </a:r>
          </a:p>
          <a:p>
            <a:r>
              <a:rPr lang="en-US" dirty="0">
                <a:latin typeface="Calibri" panose="020F0502020204030204" pitchFamily="34" charset="0"/>
              </a:rPr>
              <a:t>The collection of best </a:t>
            </a:r>
            <a:r>
              <a:rPr lang="en-US" dirty="0" smtClean="0">
                <a:latin typeface="Calibri" panose="020F0502020204030204" pitchFamily="34" charset="0"/>
              </a:rPr>
              <a:t>paths </a:t>
            </a:r>
            <a:r>
              <a:rPr lang="en-US" dirty="0">
                <a:latin typeface="Calibri" panose="020F0502020204030204" pitchFamily="34" charset="0"/>
              </a:rPr>
              <a:t>will then form the node's routing table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</a:rPr>
              <a:t>The basic concept of link-state routing is that every node constructs a map of the connectivity to the network, in the form of a graph, showing which nodes are connected to which other nodes.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Each node then independently calculates the next best logical path from it to every possible destination in the </a:t>
            </a:r>
            <a:r>
              <a:rPr lang="en-US" dirty="0" smtClean="0">
                <a:latin typeface="Calibri" panose="020F0502020204030204" pitchFamily="34" charset="0"/>
              </a:rPr>
              <a:t>network.</a:t>
            </a:r>
          </a:p>
          <a:p>
            <a:r>
              <a:rPr lang="en-US" dirty="0">
                <a:latin typeface="Calibri" panose="020F0502020204030204" pitchFamily="34" charset="0"/>
              </a:rPr>
              <a:t>The collection of best paths will then form the node's routing table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9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alibri" panose="020F0502020204030204" pitchFamily="34" charset="0"/>
              </a:rPr>
              <a:t>Dijkstra’s</a:t>
            </a:r>
            <a:r>
              <a:rPr lang="en-US" b="1" dirty="0" smtClean="0">
                <a:latin typeface="Calibri" panose="020F0502020204030204" pitchFamily="34" charset="0"/>
              </a:rPr>
              <a:t> Shortest Path Algorithm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Dijkstra's algorithm, is a graph search algorithm that solves the single-source shortest path problem for a graph with non-negative edge path costs, producing a shortest path tree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It is </a:t>
            </a:r>
            <a:r>
              <a:rPr lang="en-US" dirty="0">
                <a:latin typeface="Calibri" panose="020F0502020204030204" pitchFamily="34" charset="0"/>
              </a:rPr>
              <a:t>often used in routing and as a subroutine in other graph </a:t>
            </a:r>
            <a:r>
              <a:rPr lang="en-US" dirty="0" smtClean="0">
                <a:latin typeface="Calibri" panose="020F0502020204030204" pitchFamily="34" charset="0"/>
              </a:rPr>
              <a:t>algorithms.</a:t>
            </a:r>
          </a:p>
          <a:p>
            <a:r>
              <a:rPr lang="en-US" dirty="0">
                <a:latin typeface="Calibri" panose="020F0502020204030204" pitchFamily="34" charset="0"/>
              </a:rPr>
              <a:t>It can </a:t>
            </a:r>
            <a:r>
              <a:rPr lang="en-US" dirty="0" smtClean="0">
                <a:latin typeface="Calibri" panose="020F0502020204030204" pitchFamily="34" charset="0"/>
              </a:rPr>
              <a:t>be </a:t>
            </a:r>
            <a:r>
              <a:rPr lang="en-US" dirty="0">
                <a:latin typeface="Calibri" panose="020F0502020204030204" pitchFamily="34" charset="0"/>
              </a:rPr>
              <a:t>used for finding costs of shortest paths from a single vertex to a single destination vertex by stopping the algorithm once the shortest path to the destination vertex has been </a:t>
            </a:r>
            <a:r>
              <a:rPr lang="en-US" dirty="0" smtClean="0">
                <a:latin typeface="Calibri" panose="020F0502020204030204" pitchFamily="34" charset="0"/>
              </a:rPr>
              <a:t>determined.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8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914" y="349201"/>
            <a:ext cx="9404723" cy="1400530"/>
          </a:xfrm>
        </p:spPr>
        <p:txBody>
          <a:bodyPr/>
          <a:lstStyle/>
          <a:p>
            <a:r>
              <a:rPr lang="en-US" b="1" dirty="0" err="1" smtClean="0">
                <a:latin typeface="Calibri" panose="020F0502020204030204" pitchFamily="34" charset="0"/>
              </a:rPr>
              <a:t>Dijkstra’s</a:t>
            </a:r>
            <a:r>
              <a:rPr lang="en-US" b="1" dirty="0" smtClean="0">
                <a:latin typeface="Calibri" panose="020F0502020204030204" pitchFamily="34" charset="0"/>
              </a:rPr>
              <a:t> Shortest Path </a:t>
            </a:r>
            <a:r>
              <a:rPr lang="en-US" b="1" dirty="0">
                <a:latin typeface="Calibri" panose="020F0502020204030204" pitchFamily="34" charset="0"/>
              </a:rPr>
              <a:t>Algorithm 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Dijkstra's algorithm can be used to find the shortest route between one city and all other </a:t>
            </a:r>
            <a:r>
              <a:rPr lang="en-US" dirty="0" smtClean="0">
                <a:latin typeface="Calibri" panose="020F0502020204030204" pitchFamily="34" charset="0"/>
              </a:rPr>
              <a:t>cities.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Hence, the </a:t>
            </a:r>
            <a:r>
              <a:rPr lang="en-US" dirty="0">
                <a:latin typeface="Calibri" panose="020F0502020204030204" pitchFamily="34" charset="0"/>
              </a:rPr>
              <a:t>shortest path algorithm is widely used in network routing protocols, most notably IS-IS and </a:t>
            </a:r>
            <a:r>
              <a:rPr lang="en-US" dirty="0" smtClean="0">
                <a:latin typeface="Calibri" panose="020F0502020204030204" pitchFamily="34" charset="0"/>
              </a:rPr>
              <a:t>OSPF.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run time of Dijkstra’s algorithm </a:t>
            </a:r>
            <a:r>
              <a:rPr lang="en-US" dirty="0">
                <a:latin typeface="Calibri" panose="020F0502020204030204" pitchFamily="34" charset="0"/>
              </a:rPr>
              <a:t>is given by </a:t>
            </a:r>
            <a:r>
              <a:rPr lang="en-US" dirty="0" smtClean="0">
                <a:latin typeface="Calibri" panose="020F0502020204030204" pitchFamily="34" charset="0"/>
              </a:rPr>
              <a:t>O</a:t>
            </a:r>
            <a:r>
              <a:rPr lang="en-US" dirty="0">
                <a:latin typeface="Calibri" panose="020F0502020204030204" pitchFamily="34" charset="0"/>
              </a:rPr>
              <a:t>(|V|^2) </a:t>
            </a:r>
            <a:r>
              <a:rPr lang="en-US" dirty="0" smtClean="0">
                <a:latin typeface="Calibri" panose="020F0502020204030204" pitchFamily="34" charset="0"/>
              </a:rPr>
              <a:t>where ‘V’ is the number of vertices.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It is </a:t>
            </a:r>
            <a:r>
              <a:rPr lang="en-US" dirty="0">
                <a:latin typeface="Calibri" panose="020F0502020204030204" pitchFamily="34" charset="0"/>
              </a:rPr>
              <a:t>the fastest known single-source shortest-path algorithm for arbitrary directed graphs with unbounded non-negative weights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1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36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Pseudo-Code For Dijkstra’s Algorithm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2918"/>
            <a:ext cx="9211653" cy="4718818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>
                <a:latin typeface="Calibri" panose="020F0502020204030204" pitchFamily="34" charset="0"/>
              </a:rPr>
              <a:t>Let v1 be the origin vertex, </a:t>
            </a:r>
            <a:r>
              <a:rPr lang="en-US" sz="4800" dirty="0" smtClean="0">
                <a:latin typeface="Calibri" panose="020F0502020204030204" pitchFamily="34" charset="0"/>
              </a:rPr>
              <a:t> and </a:t>
            </a:r>
            <a:r>
              <a:rPr lang="en-US" sz="4800" dirty="0">
                <a:latin typeface="Calibri" panose="020F0502020204030204" pitchFamily="34" charset="0"/>
              </a:rPr>
              <a:t>initialize W and ShortDist[u] as</a:t>
            </a:r>
          </a:p>
          <a:p>
            <a:pPr marL="0" indent="0">
              <a:buNone/>
            </a:pPr>
            <a:r>
              <a:rPr lang="en-US" sz="4800" dirty="0" smtClean="0">
                <a:latin typeface="Calibri" panose="020F0502020204030204" pitchFamily="34" charset="0"/>
              </a:rPr>
              <a:t>  </a:t>
            </a:r>
            <a:r>
              <a:rPr lang="en-US" sz="4800" dirty="0">
                <a:latin typeface="Calibri" panose="020F0502020204030204" pitchFamily="34" charset="0"/>
              </a:rPr>
              <a:t>W := {v1}</a:t>
            </a:r>
          </a:p>
          <a:p>
            <a:pPr marL="0" indent="0">
              <a:buNone/>
            </a:pPr>
            <a:r>
              <a:rPr lang="en-US" sz="4800" dirty="0" smtClean="0">
                <a:latin typeface="Calibri" panose="020F0502020204030204" pitchFamily="34" charset="0"/>
              </a:rPr>
              <a:t> </a:t>
            </a:r>
            <a:r>
              <a:rPr lang="en-US" sz="4800" dirty="0">
                <a:latin typeface="Calibri" panose="020F0502020204030204" pitchFamily="34" charset="0"/>
              </a:rPr>
              <a:t>ShortDist[v1] :=0</a:t>
            </a:r>
          </a:p>
          <a:p>
            <a:pPr marL="0" indent="0">
              <a:buNone/>
            </a:pPr>
            <a:r>
              <a:rPr lang="en-US" sz="4800" dirty="0" smtClean="0">
                <a:latin typeface="Calibri" panose="020F0502020204030204" pitchFamily="34" charset="0"/>
              </a:rPr>
              <a:t>FOR </a:t>
            </a:r>
            <a:r>
              <a:rPr lang="en-US" sz="4800" dirty="0">
                <a:latin typeface="Calibri" panose="020F0502020204030204" pitchFamily="34" charset="0"/>
              </a:rPr>
              <a:t>each u in V - {v1}</a:t>
            </a:r>
          </a:p>
          <a:p>
            <a:pPr marL="0" indent="0">
              <a:buNone/>
            </a:pPr>
            <a:r>
              <a:rPr lang="en-US" sz="4800" dirty="0" smtClean="0">
                <a:latin typeface="Calibri" panose="020F0502020204030204" pitchFamily="34" charset="0"/>
              </a:rPr>
              <a:t>ShortDist[u</a:t>
            </a:r>
            <a:r>
              <a:rPr lang="en-US" sz="4800" dirty="0">
                <a:latin typeface="Calibri" panose="020F0502020204030204" pitchFamily="34" charset="0"/>
              </a:rPr>
              <a:t>] </a:t>
            </a:r>
            <a:r>
              <a:rPr lang="en-US" sz="4800" dirty="0" smtClean="0">
                <a:latin typeface="Calibri" panose="020F0502020204030204" pitchFamily="34" charset="0"/>
              </a:rPr>
              <a:t>= </a:t>
            </a:r>
            <a:r>
              <a:rPr lang="en-US" sz="4800" dirty="0">
                <a:latin typeface="Calibri" panose="020F0502020204030204" pitchFamily="34" charset="0"/>
              </a:rPr>
              <a:t>T[v1,u]</a:t>
            </a:r>
          </a:p>
          <a:p>
            <a:endParaRPr lang="en-US" sz="4800" dirty="0">
              <a:latin typeface="Calibri" panose="020F0502020204030204" pitchFamily="34" charset="0"/>
            </a:endParaRPr>
          </a:p>
          <a:p>
            <a:r>
              <a:rPr lang="en-US" sz="4800" dirty="0" smtClean="0">
                <a:latin typeface="Calibri" panose="020F0502020204030204" pitchFamily="34" charset="0"/>
              </a:rPr>
              <a:t>Now </a:t>
            </a:r>
            <a:r>
              <a:rPr lang="en-US" sz="4800" dirty="0">
                <a:latin typeface="Calibri" panose="020F0502020204030204" pitchFamily="34" charset="0"/>
              </a:rPr>
              <a:t>repeatedly enlarge W ,</a:t>
            </a:r>
            <a:r>
              <a:rPr lang="en-US" sz="4800" dirty="0" smtClean="0">
                <a:latin typeface="Calibri" panose="020F0502020204030204" pitchFamily="34" charset="0"/>
              </a:rPr>
              <a:t>until </a:t>
            </a:r>
            <a:r>
              <a:rPr lang="en-US" sz="4800" dirty="0">
                <a:latin typeface="Calibri" panose="020F0502020204030204" pitchFamily="34" charset="0"/>
              </a:rPr>
              <a:t>W includes all </a:t>
            </a:r>
            <a:r>
              <a:rPr lang="en-US" sz="4800" dirty="0" smtClean="0">
                <a:latin typeface="Calibri" panose="020F0502020204030204" pitchFamily="34" charset="0"/>
              </a:rPr>
              <a:t>vertices in ’V’</a:t>
            </a:r>
          </a:p>
          <a:p>
            <a:pPr marL="0" indent="0">
              <a:buNone/>
            </a:pPr>
            <a:r>
              <a:rPr lang="en-US" sz="4800" dirty="0" smtClean="0">
                <a:latin typeface="Calibri" panose="020F0502020204030204" pitchFamily="34" charset="0"/>
              </a:rPr>
              <a:t>        WHILE </a:t>
            </a:r>
            <a:r>
              <a:rPr lang="en-US" sz="4800" dirty="0">
                <a:latin typeface="Calibri" panose="020F0502020204030204" pitchFamily="34" charset="0"/>
              </a:rPr>
              <a:t>W &lt;&gt; </a:t>
            </a:r>
            <a:r>
              <a:rPr lang="en-US" sz="4800" dirty="0" smtClean="0">
                <a:latin typeface="Calibri" panose="020F0502020204030204" pitchFamily="34" charset="0"/>
              </a:rPr>
              <a:t>V</a:t>
            </a:r>
          </a:p>
          <a:p>
            <a:pPr marL="0" indent="0">
              <a:buNone/>
            </a:pPr>
            <a:endParaRPr lang="en-US" sz="4800" dirty="0">
              <a:latin typeface="Calibri" panose="020F0502020204030204" pitchFamily="34" charset="0"/>
            </a:endParaRPr>
          </a:p>
          <a:p>
            <a:r>
              <a:rPr lang="en-US" sz="4800" dirty="0" smtClean="0">
                <a:latin typeface="Calibri" panose="020F0502020204030204" pitchFamily="34" charset="0"/>
              </a:rPr>
              <a:t>Find </a:t>
            </a:r>
            <a:r>
              <a:rPr lang="en-US" sz="4800" dirty="0">
                <a:latin typeface="Calibri" panose="020F0502020204030204" pitchFamily="34" charset="0"/>
              </a:rPr>
              <a:t>the vertex </a:t>
            </a:r>
            <a:r>
              <a:rPr lang="en-US" sz="4800" dirty="0" smtClean="0">
                <a:latin typeface="Calibri" panose="020F0502020204030204" pitchFamily="34" charset="0"/>
              </a:rPr>
              <a:t>‘w’ </a:t>
            </a:r>
            <a:r>
              <a:rPr lang="en-US" sz="4800" dirty="0">
                <a:latin typeface="Calibri" panose="020F0502020204030204" pitchFamily="34" charset="0"/>
              </a:rPr>
              <a:t>in </a:t>
            </a:r>
            <a:r>
              <a:rPr lang="en-US" sz="4800" dirty="0" smtClean="0">
                <a:latin typeface="Calibri" panose="020F0502020204030204" pitchFamily="34" charset="0"/>
              </a:rPr>
              <a:t>‘V – W’ </a:t>
            </a:r>
            <a:r>
              <a:rPr lang="en-US" sz="4800" dirty="0">
                <a:latin typeface="Calibri" panose="020F0502020204030204" pitchFamily="34" charset="0"/>
              </a:rPr>
              <a:t>at the minimum </a:t>
            </a:r>
            <a:r>
              <a:rPr lang="en-US" sz="4800" dirty="0" smtClean="0">
                <a:latin typeface="Calibri" panose="020F0502020204030204" pitchFamily="34" charset="0"/>
              </a:rPr>
              <a:t>distance from ‘v1’</a:t>
            </a:r>
            <a:endParaRPr lang="en-US" sz="4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800" dirty="0">
                <a:latin typeface="Calibri" panose="020F0502020204030204" pitchFamily="34" charset="0"/>
              </a:rPr>
              <a:t>      </a:t>
            </a:r>
            <a:r>
              <a:rPr lang="en-US" sz="4800" dirty="0" smtClean="0">
                <a:latin typeface="Calibri" panose="020F0502020204030204" pitchFamily="34" charset="0"/>
              </a:rPr>
              <a:t> MinDist = </a:t>
            </a:r>
            <a:r>
              <a:rPr lang="en-US" sz="4800" dirty="0">
                <a:latin typeface="Calibri" panose="020F0502020204030204" pitchFamily="34" charset="0"/>
              </a:rPr>
              <a:t>INFINITE</a:t>
            </a:r>
          </a:p>
          <a:p>
            <a:pPr marL="0" indent="0">
              <a:buNone/>
            </a:pPr>
            <a:r>
              <a:rPr lang="en-US" sz="4800" dirty="0">
                <a:latin typeface="Calibri" panose="020F0502020204030204" pitchFamily="34" charset="0"/>
              </a:rPr>
              <a:t>      </a:t>
            </a:r>
            <a:r>
              <a:rPr lang="en-US" sz="4800" dirty="0" smtClean="0">
                <a:latin typeface="Calibri" panose="020F0502020204030204" pitchFamily="34" charset="0"/>
              </a:rPr>
              <a:t> FOR each ’v’ </a:t>
            </a:r>
            <a:r>
              <a:rPr lang="en-US" sz="4800" dirty="0">
                <a:latin typeface="Calibri" panose="020F0502020204030204" pitchFamily="34" charset="0"/>
              </a:rPr>
              <a:t>in </a:t>
            </a:r>
            <a:r>
              <a:rPr lang="en-US" sz="4800" dirty="0" smtClean="0">
                <a:latin typeface="Calibri" panose="020F0502020204030204" pitchFamily="34" charset="0"/>
              </a:rPr>
              <a:t>‘V – W’</a:t>
            </a:r>
            <a:endParaRPr lang="en-US" sz="4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800" dirty="0">
                <a:latin typeface="Calibri" panose="020F0502020204030204" pitchFamily="34" charset="0"/>
              </a:rPr>
              <a:t>      </a:t>
            </a:r>
            <a:r>
              <a:rPr lang="en-US" sz="4800" dirty="0" smtClean="0">
                <a:latin typeface="Calibri" panose="020F0502020204030204" pitchFamily="34" charset="0"/>
              </a:rPr>
              <a:t> IF </a:t>
            </a:r>
            <a:r>
              <a:rPr lang="en-US" sz="4800" dirty="0">
                <a:latin typeface="Calibri" panose="020F0502020204030204" pitchFamily="34" charset="0"/>
              </a:rPr>
              <a:t>ShortDist[v] &lt; MinDist</a:t>
            </a:r>
          </a:p>
          <a:p>
            <a:pPr marL="0" indent="0">
              <a:buNone/>
            </a:pPr>
            <a:r>
              <a:rPr lang="en-US" sz="4800" dirty="0">
                <a:latin typeface="Calibri" panose="020F0502020204030204" pitchFamily="34" charset="0"/>
              </a:rPr>
              <a:t>      </a:t>
            </a:r>
            <a:r>
              <a:rPr lang="en-US" sz="4800" dirty="0" smtClean="0">
                <a:latin typeface="Calibri" panose="020F0502020204030204" pitchFamily="34" charset="0"/>
              </a:rPr>
              <a:t> MinDist </a:t>
            </a:r>
            <a:r>
              <a:rPr lang="en-US" sz="4800" dirty="0">
                <a:latin typeface="Calibri" panose="020F0502020204030204" pitchFamily="34" charset="0"/>
              </a:rPr>
              <a:t>= ShortDist[v]</a:t>
            </a:r>
          </a:p>
          <a:p>
            <a:pPr marL="0" indent="0">
              <a:buNone/>
            </a:pPr>
            <a:r>
              <a:rPr lang="en-US" sz="4800" dirty="0">
                <a:latin typeface="Calibri" panose="020F0502020204030204" pitchFamily="34" charset="0"/>
              </a:rPr>
              <a:t>      </a:t>
            </a:r>
            <a:r>
              <a:rPr lang="en-US" sz="4800" dirty="0" smtClean="0">
                <a:latin typeface="Calibri" panose="020F0502020204030204" pitchFamily="34" charset="0"/>
              </a:rPr>
              <a:t> ‘w’ = ‘v’</a:t>
            </a:r>
            <a:endParaRPr lang="en-US" sz="4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800" dirty="0">
                <a:latin typeface="Calibri" panose="020F0502020204030204" pitchFamily="34" charset="0"/>
              </a:rPr>
              <a:t>       </a:t>
            </a:r>
            <a:r>
              <a:rPr lang="en-US" sz="4800" dirty="0" smtClean="0">
                <a:latin typeface="Calibri" panose="020F0502020204030204" pitchFamily="34" charset="0"/>
              </a:rPr>
              <a:t> END </a:t>
            </a:r>
            <a:r>
              <a:rPr lang="en-US" sz="4800" dirty="0">
                <a:latin typeface="Calibri" panose="020F0502020204030204" pitchFamily="34" charset="0"/>
              </a:rPr>
              <a:t>{if}</a:t>
            </a:r>
          </a:p>
          <a:p>
            <a:pPr marL="0" indent="0">
              <a:buNone/>
            </a:pPr>
            <a:r>
              <a:rPr lang="en-US" sz="4800" dirty="0">
                <a:latin typeface="Calibri" panose="020F0502020204030204" pitchFamily="34" charset="0"/>
              </a:rPr>
              <a:t>     </a:t>
            </a:r>
            <a:r>
              <a:rPr lang="en-US" sz="4800" dirty="0" smtClean="0">
                <a:latin typeface="Calibri" panose="020F0502020204030204" pitchFamily="34" charset="0"/>
              </a:rPr>
              <a:t>   END </a:t>
            </a:r>
            <a:r>
              <a:rPr lang="en-US" sz="4800" dirty="0">
                <a:latin typeface="Calibri" panose="020F0502020204030204" pitchFamily="34" charset="0"/>
              </a:rPr>
              <a:t>{for}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4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Pseudo-Code For </a:t>
            </a:r>
            <a:r>
              <a:rPr lang="en-US" b="1" dirty="0" err="1" smtClean="0">
                <a:latin typeface="Calibri" panose="020F0502020204030204" pitchFamily="34" charset="0"/>
              </a:rPr>
              <a:t>Dijkstra’s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Algorithm (</a:t>
            </a:r>
            <a:r>
              <a:rPr lang="en-US" b="1" dirty="0" err="1">
                <a:latin typeface="Calibri" panose="020F0502020204030204" pitchFamily="34" charset="0"/>
              </a:rPr>
              <a:t>cntd</a:t>
            </a:r>
            <a:r>
              <a:rPr lang="en-US" b="1" dirty="0">
                <a:latin typeface="Calibri" panose="020F0502020204030204" pitchFamily="34" charset="0"/>
              </a:rPr>
              <a:t>.)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Add </a:t>
            </a:r>
            <a:r>
              <a:rPr lang="en-US" dirty="0" smtClean="0">
                <a:latin typeface="Calibri" panose="020F0502020204030204" pitchFamily="34" charset="0"/>
              </a:rPr>
              <a:t>‘w’ </a:t>
            </a:r>
            <a:r>
              <a:rPr lang="en-US" dirty="0">
                <a:latin typeface="Calibri" panose="020F0502020204030204" pitchFamily="34" charset="0"/>
              </a:rPr>
              <a:t>to </a:t>
            </a:r>
            <a:r>
              <a:rPr lang="en-US" dirty="0" smtClean="0">
                <a:latin typeface="Calibri" panose="020F0502020204030204" pitchFamily="34" charset="0"/>
              </a:rPr>
              <a:t>‘W’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W = </a:t>
            </a:r>
            <a:r>
              <a:rPr lang="en-US" dirty="0">
                <a:latin typeface="Calibri" panose="020F0502020204030204" pitchFamily="34" charset="0"/>
              </a:rPr>
              <a:t>W U {w}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Update </a:t>
            </a:r>
            <a:r>
              <a:rPr lang="en-US" dirty="0">
                <a:latin typeface="Calibri" panose="020F0502020204030204" pitchFamily="34" charset="0"/>
              </a:rPr>
              <a:t>the shortest distance to vertices in V - W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	FOR </a:t>
            </a:r>
            <a:r>
              <a:rPr lang="en-US" dirty="0">
                <a:latin typeface="Calibri" panose="020F0502020204030204" pitchFamily="34" charset="0"/>
              </a:rPr>
              <a:t>each u in V </a:t>
            </a:r>
            <a:r>
              <a:rPr lang="en-US" dirty="0" smtClean="0">
                <a:latin typeface="Calibri" panose="020F0502020204030204" pitchFamily="34" charset="0"/>
              </a:rPr>
              <a:t>– W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	ShortDist[u</a:t>
            </a:r>
            <a:r>
              <a:rPr lang="en-US" dirty="0">
                <a:latin typeface="Calibri" panose="020F0502020204030204" pitchFamily="34" charset="0"/>
              </a:rPr>
              <a:t>] := </a:t>
            </a:r>
            <a:r>
              <a:rPr lang="en-US" dirty="0" smtClean="0">
                <a:latin typeface="Calibri" panose="020F0502020204030204" pitchFamily="34" charset="0"/>
              </a:rPr>
              <a:t>Min(ShortDist[u</a:t>
            </a:r>
            <a:r>
              <a:rPr lang="en-US" dirty="0">
                <a:latin typeface="Calibri" panose="020F0502020204030204" pitchFamily="34" charset="0"/>
              </a:rPr>
              <a:t>],ShortDist[w] + T[</a:t>
            </a:r>
            <a:r>
              <a:rPr lang="en-US" dirty="0" err="1">
                <a:latin typeface="Calibri" panose="020F0502020204030204" pitchFamily="34" charset="0"/>
              </a:rPr>
              <a:t>w,u</a:t>
            </a:r>
            <a:r>
              <a:rPr lang="en-US" dirty="0" smtClean="0">
                <a:latin typeface="Calibri" panose="020F0502020204030204" pitchFamily="34" charset="0"/>
              </a:rPr>
              <a:t>])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	END </a:t>
            </a:r>
            <a:r>
              <a:rPr lang="en-US" dirty="0">
                <a:latin typeface="Calibri" panose="020F0502020204030204" pitchFamily="34" charset="0"/>
              </a:rPr>
              <a:t>{while}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9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57828"/>
            <a:ext cx="9404723" cy="140053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Program Design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The objective of the application is to performs the following </a:t>
            </a:r>
            <a:r>
              <a:rPr lang="en-US" dirty="0" smtClean="0">
                <a:latin typeface="Calibri" panose="020F0502020204030204" pitchFamily="34" charset="0"/>
              </a:rPr>
              <a:t>tasks –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•To </a:t>
            </a:r>
            <a:r>
              <a:rPr lang="en-US" dirty="0">
                <a:latin typeface="Calibri" panose="020F0502020204030204" pitchFamily="34" charset="0"/>
              </a:rPr>
              <a:t>simulate the process of generating connection table for each router in a given </a:t>
            </a:r>
            <a:r>
              <a:rPr lang="en-US" dirty="0" smtClean="0">
                <a:latin typeface="Calibri" panose="020F0502020204030204" pitchFamily="34" charset="0"/>
              </a:rPr>
              <a:t>network.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•To </a:t>
            </a:r>
            <a:r>
              <a:rPr lang="en-US" dirty="0">
                <a:latin typeface="Calibri" panose="020F0502020204030204" pitchFamily="34" charset="0"/>
              </a:rPr>
              <a:t>compute the optimal path with least cost between any two specific routers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46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975</Words>
  <Application>Microsoft Office PowerPoint</Application>
  <PresentationFormat>Widescreen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Wingdings</vt:lpstr>
      <vt:lpstr>Wingdings 3</vt:lpstr>
      <vt:lpstr>Ion</vt:lpstr>
      <vt:lpstr>Link-State Routing</vt:lpstr>
      <vt:lpstr>Introduction</vt:lpstr>
      <vt:lpstr>Link State Routing Protocol</vt:lpstr>
      <vt:lpstr>Link State Routing Protocol (cntd.)</vt:lpstr>
      <vt:lpstr>Dijkstra’s Shortest Path Algorithm</vt:lpstr>
      <vt:lpstr>Dijkstra’s Shortest Path Algorithm (cntd.)</vt:lpstr>
      <vt:lpstr>Pseudo-Code For Dijkstra’s Algorithm</vt:lpstr>
      <vt:lpstr>Pseudo-Code For Dijkstra’s Algorithm (cntd.)</vt:lpstr>
      <vt:lpstr>Program Design</vt:lpstr>
      <vt:lpstr>Interface Design</vt:lpstr>
      <vt:lpstr>Input to the application</vt:lpstr>
      <vt:lpstr>To build the routing table</vt:lpstr>
      <vt:lpstr>To find the Shortest path between two routers</vt:lpstr>
      <vt:lpstr>Error Handling</vt:lpstr>
      <vt:lpstr>Error Handling (cntd.)</vt:lpstr>
      <vt:lpstr>Test Cases</vt:lpstr>
      <vt:lpstr>Test Cases (cntd.)</vt:lpstr>
      <vt:lpstr>Test Cases (cntd.)</vt:lpstr>
      <vt:lpstr>Test Cases (cntd.)</vt:lpstr>
      <vt:lpstr>Test Cases (cntd.)</vt:lpstr>
      <vt:lpstr>Test Cases (cntd.)</vt:lpstr>
      <vt:lpstr>Test Cases (cntd.)</vt:lpstr>
      <vt:lpstr>Test Cases (cntd.)</vt:lpstr>
      <vt:lpstr>Test Cases (cntd.)</vt:lpstr>
      <vt:lpstr>Test Cases (cntd.)</vt:lpstr>
      <vt:lpstr>Test Cases (cntd.)</vt:lpstr>
      <vt:lpstr>Test Cases (cntd.)</vt:lpstr>
      <vt:lpstr>Test Cases (cntd.)</vt:lpstr>
      <vt:lpstr>Instructions to run the code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state routing</dc:title>
  <dc:creator>ARUN SACHITHANANDAM</dc:creator>
  <cp:lastModifiedBy>ARUN SACHITHANANDAM</cp:lastModifiedBy>
  <cp:revision>31</cp:revision>
  <dcterms:created xsi:type="dcterms:W3CDTF">2014-11-23T18:20:09Z</dcterms:created>
  <dcterms:modified xsi:type="dcterms:W3CDTF">2014-11-24T01:16:13Z</dcterms:modified>
</cp:coreProperties>
</file>