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Titillium Web"/>
      <p:regular r:id="rId17"/>
      <p:bold r:id="rId18"/>
      <p:italic r:id="rId19"/>
      <p:boldItalic r:id="rId20"/>
    </p:embeddedFont>
    <p:embeddedFont>
      <p:font typeface="Titillium Web Extra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Italic.fntdata"/><Relationship Id="rId11" Type="http://schemas.openxmlformats.org/officeDocument/2006/relationships/slide" Target="slides/slide7.xml"/><Relationship Id="rId22" Type="http://schemas.openxmlformats.org/officeDocument/2006/relationships/font" Target="fonts/TitilliumWebExtraLight-bold.fntdata"/><Relationship Id="rId10" Type="http://schemas.openxmlformats.org/officeDocument/2006/relationships/slide" Target="slides/slide6.xml"/><Relationship Id="rId21" Type="http://schemas.openxmlformats.org/officeDocument/2006/relationships/font" Target="fonts/TitilliumWebExtraLight-regular.fntdata"/><Relationship Id="rId13" Type="http://schemas.openxmlformats.org/officeDocument/2006/relationships/slide" Target="slides/slide9.xml"/><Relationship Id="rId24" Type="http://schemas.openxmlformats.org/officeDocument/2006/relationships/font" Target="fonts/TitilliumWebExtraLight-boldItalic.fntdata"/><Relationship Id="rId12" Type="http://schemas.openxmlformats.org/officeDocument/2006/relationships/slide" Target="slides/slide8.xml"/><Relationship Id="rId23" Type="http://schemas.openxmlformats.org/officeDocument/2006/relationships/font" Target="fonts/TitilliumWebExtra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TitilliumWe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TitilliumWeb-italic.fntdata"/><Relationship Id="rId6" Type="http://schemas.openxmlformats.org/officeDocument/2006/relationships/slide" Target="slides/slide2.xml"/><Relationship Id="rId18" Type="http://schemas.openxmlformats.org/officeDocument/2006/relationships/font" Target="fonts/TitilliumWe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3a5a49dcc0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3a5a49dc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3a5a49dcc0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3a5a49dcc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3a5a49dcc0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3a5a49dc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3a5a49dcc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3a5a49dc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3a5a49dcc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3a5a49dc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3a5a49dcc0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3a5a49dc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1d8852c032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1d8852c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1d8852c032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1d8852c03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1d8852c032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1d8852c0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Plot generation study in Chia Blockchain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0" name="Google Shape;780;p15"/>
          <p:cNvSpPr txBox="1"/>
          <p:nvPr/>
        </p:nvSpPr>
        <p:spPr>
          <a:xfrm>
            <a:off x="6081975" y="3293525"/>
            <a:ext cx="2998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By</a:t>
            </a:r>
            <a:endParaRPr b="1" sz="19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Shlok Mohan Chaudhari</a:t>
            </a:r>
            <a:endParaRPr b="1" sz="19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Vishal Gawade</a:t>
            </a:r>
            <a:endParaRPr b="1" sz="19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Prajakta Kumbhar</a:t>
            </a:r>
            <a:endParaRPr b="1" sz="19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4"/>
          <p:cNvSpPr txBox="1"/>
          <p:nvPr>
            <p:ph type="title"/>
          </p:nvPr>
        </p:nvSpPr>
        <p:spPr>
          <a:xfrm>
            <a:off x="465775" y="1438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Related work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7" name="Google Shape;847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24"/>
          <p:cNvSpPr txBox="1"/>
          <p:nvPr/>
        </p:nvSpPr>
        <p:spPr>
          <a:xfrm>
            <a:off x="581125" y="872650"/>
            <a:ext cx="8423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Bram Cohen's paper "Chia: A better bitcoin"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Proposes a new cryptocurrency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Utilizes proof-of-space-and-time consensus mechanism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chia-plotting-optimizer GitHub repository (</a:t>
            </a:r>
            <a:r>
              <a:rPr lang="en" sz="1100">
                <a:solidFill>
                  <a:srgbClr val="FFFFFF"/>
                </a:solidFill>
              </a:rPr>
              <a:t>https://github.com/codez0mb1e/chia-plotting-optimizer</a:t>
            </a: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)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Provides an open-source tool to optimize Chia plot generation performance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Dinh et al.'s paper "Untangling Blockchain: A Data Processing View of Blockchain Systems"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Provides a comprehensive overview of blockchain systems from a data processing perspective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Chia website's "Plotting Basics" page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tillium Web"/>
              <a:buChar char="●"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Offers an introduction to the Chia plot generation process.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5"/>
          <p:cNvSpPr txBox="1"/>
          <p:nvPr>
            <p:ph type="title"/>
          </p:nvPr>
        </p:nvSpPr>
        <p:spPr>
          <a:xfrm>
            <a:off x="581125" y="2426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4" name="Google Shape;854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5" name="Google Shape;855;p25"/>
          <p:cNvSpPr txBox="1"/>
          <p:nvPr/>
        </p:nvSpPr>
        <p:spPr>
          <a:xfrm>
            <a:off x="874000" y="1100075"/>
            <a:ext cx="757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Since the plot generation requires iterative searching and sorting algorithms, the plot generation performs such repetitive tasks, which results in overhead. 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system is experiencing a high number of disk write operations, specifically in the writeback process, which are power-intensive and may be slowing down the plot generation process.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Future work</a:t>
            </a: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Further optimize CPU utilization by enabling better load balancing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Investigate the feasibility of implementing parallel processing techniques.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Explore the possibility of using hardware accelerators or specialized storage devices to decrease disk operations.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862" name="Google Shape;862;p26"/>
          <p:cNvSpPr txBox="1"/>
          <p:nvPr>
            <p:ph idx="1" type="body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63" name="Google Shape;863;p26"/>
          <p:cNvPicPr preferRelativeResize="0"/>
          <p:nvPr/>
        </p:nvPicPr>
        <p:blipFill rotWithShape="1">
          <a:blip r:embed="rId3">
            <a:alphaModFix/>
          </a:blip>
          <a:srcRect b="6947" l="29032" r="24357" t="-74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type="title"/>
          </p:nvPr>
        </p:nvSpPr>
        <p:spPr>
          <a:xfrm>
            <a:off x="581125" y="2426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Introduction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86" name="Google Shape;786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16"/>
          <p:cNvSpPr txBox="1"/>
          <p:nvPr/>
        </p:nvSpPr>
        <p:spPr>
          <a:xfrm>
            <a:off x="574800" y="1268525"/>
            <a:ext cx="7968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Chia: a more environmentally friendly cryptocurrency</a:t>
            </a:r>
            <a:endParaRPr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Uses proof-of-space-and-time consensus algorithm</a:t>
            </a:r>
            <a:endParaRPr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Relies on storage space instead of computational power</a:t>
            </a:r>
            <a:endParaRPr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Goal: understand the Plot generation in Chia blockchain</a:t>
            </a:r>
            <a:endParaRPr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7"/>
          <p:cNvSpPr txBox="1"/>
          <p:nvPr>
            <p:ph type="title"/>
          </p:nvPr>
        </p:nvSpPr>
        <p:spPr>
          <a:xfrm>
            <a:off x="581125" y="2426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Motivation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93" name="Google Shape;793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7"/>
          <p:cNvSpPr txBox="1"/>
          <p:nvPr/>
        </p:nvSpPr>
        <p:spPr>
          <a:xfrm>
            <a:off x="771450" y="1100075"/>
            <a:ext cx="7495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Studying the plot generation process, we can gain insights into the underlying algorithms and data structures used by Chia, which can inform the development of new blockchain systems and protocols.</a:t>
            </a:r>
            <a:endParaRPr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Understanding the 4 phases in the Chia plot generation process can help identify potential bottlenecks and areas for optimization, leading to faster plot generation and better system performance.</a:t>
            </a:r>
            <a:endParaRPr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Titillium Web"/>
              <a:buChar char="●"/>
            </a:pPr>
            <a:r>
              <a:rPr lang="en" sz="1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Plot generation is a computationally intensive task that requires the optimal use of system resources, including CPU, memory, and storage. Studying the different phases can help identify best practices for resource allocation and management.</a:t>
            </a:r>
            <a:endParaRPr sz="1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8"/>
          <p:cNvSpPr txBox="1"/>
          <p:nvPr>
            <p:ph type="title"/>
          </p:nvPr>
        </p:nvSpPr>
        <p:spPr>
          <a:xfrm>
            <a:off x="581125" y="2426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Background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0" name="Google Shape;800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1" name="Google Shape;801;p18"/>
          <p:cNvSpPr txBox="1"/>
          <p:nvPr/>
        </p:nvSpPr>
        <p:spPr>
          <a:xfrm>
            <a:off x="634275" y="1070325"/>
            <a:ext cx="775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Chia launched in 2017 as a new cryptocurrency and blockchain platform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Addresses environmental concerns associated with Bitcoin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Uses a more energy-efficient consensus algorithm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Plot generation speed remains a challenge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tillium Web"/>
              <a:buChar char="●"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Requires significant disk operations for plot generation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9"/>
          <p:cNvSpPr txBox="1"/>
          <p:nvPr>
            <p:ph type="title"/>
          </p:nvPr>
        </p:nvSpPr>
        <p:spPr>
          <a:xfrm>
            <a:off x="581125" y="24267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Proposed solution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7" name="Google Shape;807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19"/>
          <p:cNvSpPr txBox="1"/>
          <p:nvPr/>
        </p:nvSpPr>
        <p:spPr>
          <a:xfrm>
            <a:off x="893150" y="1275375"/>
            <a:ext cx="4673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Forward Propagation: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Compute all tables and final outputs f_7.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Temporary file allows proof creation but is not space-efficient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Backpropagation: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Remove unuseful data for finding proofs.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Adjust positions in next table for dropped entries.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Compression: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Convert from (pos, offset) to double-pointer format.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Reduce entry overhead for more compressed storage.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Checkpoints: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Iterate through Table_7 and write Table_7.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Compress tables into checkpoint tables.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09" name="Google Shape;8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650" y="1252475"/>
            <a:ext cx="3068788" cy="37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0"/>
          <p:cNvSpPr txBox="1"/>
          <p:nvPr>
            <p:ph type="title"/>
          </p:nvPr>
        </p:nvSpPr>
        <p:spPr>
          <a:xfrm>
            <a:off x="571200" y="2228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Algorithm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5" name="Google Shape;815;p2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6" name="Google Shape;816;p20"/>
          <p:cNvSpPr txBox="1"/>
          <p:nvPr/>
        </p:nvSpPr>
        <p:spPr>
          <a:xfrm>
            <a:off x="227900" y="1291600"/>
            <a:ext cx="4810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Forward propagation phase: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x in 0...2^k - 1: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Compute f1(x)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Write (f1(x), x) to table1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table in 1..6: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Sort tablei by (fi(x), pos, offset). for table1, by f1(x)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entry in tablei: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</a:t>
            </a: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 entries L and R match: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Compute fi+1(CL, CR) for table1, M=x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 = Collation_i(CL, CR)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Store (fi+1, pos, offset, C) in tablei+1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17" name="Google Shape;817;p20"/>
          <p:cNvSpPr txBox="1"/>
          <p:nvPr/>
        </p:nvSpPr>
        <p:spPr>
          <a:xfrm>
            <a:off x="5038700" y="1323975"/>
            <a:ext cx="4105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# 2 Backpropagation phase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table in 6..1: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Iterate through tablei and tablei+1: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Drop unused entries in tablei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sort_key = table == 7 ? fi : tablei+1pos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Rewrite used entries in tablei as (sort_key, pos, offset)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Rewrite entries in tablei+1 as (sort_key, pos, offset)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If i &gt; 1: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Sort tablei by (pos, offset)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Algorithm</a:t>
            </a:r>
            <a:endParaRPr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1"/>
          <p:cNvSpPr txBox="1"/>
          <p:nvPr>
            <p:ph idx="1" type="body"/>
          </p:nvPr>
        </p:nvSpPr>
        <p:spPr>
          <a:xfrm>
            <a:off x="699100" y="883875"/>
            <a:ext cx="4713000" cy="4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Compression phase: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For table in 1..6: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Iterate through tablei and tablei+1: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Read sort_key, pos, offset from tablei+1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Read tablei entries in that pos and offset: eL, eR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y, x = sort(eL.newPos, eR.newPos)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line_point = x*(x-1)//2 + y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Rewrite tablei+1 entry as (line_point, sort_key)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Sort tablei+1 by line_point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For entry e, i in enumerate(tablei+1):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newPos = i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Rewrite e as (sort_key, newPos)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Write compressed e.line_point deltas to table Pi</a:t>
            </a:r>
            <a:endParaRPr sz="1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Sort tablei+1 by sort_key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824" name="Google Shape;824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5" name="Google Shape;825;p21"/>
          <p:cNvSpPr txBox="1"/>
          <p:nvPr/>
        </p:nvSpPr>
        <p:spPr>
          <a:xfrm>
            <a:off x="5412100" y="745950"/>
            <a:ext cx="3699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Checkpoints phase: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 entries in table7: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Compress f7 entries into C1,C2,C3 tables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Write pos6 entries to table P7k</a:t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Evaluation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1" name="Google Shape;831;p22"/>
          <p:cNvSpPr txBox="1"/>
          <p:nvPr>
            <p:ph idx="1" type="body"/>
          </p:nvPr>
        </p:nvSpPr>
        <p:spPr>
          <a:xfrm>
            <a:off x="739675" y="1218000"/>
            <a:ext cx="52971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Phase 1</a:t>
            </a:r>
            <a:r>
              <a:rPr lang="en" sz="1300"/>
              <a:t>: Create seven tables with different matches</a:t>
            </a:r>
            <a:endParaRPr sz="13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Disk operations: writing, reading, and sorting data</a:t>
            </a:r>
            <a:endParaRPr sz="13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Phase 2</a:t>
            </a:r>
            <a:r>
              <a:rPr lang="en" sz="1300"/>
              <a:t>: Scan and rewrite each table from Phase 1</a:t>
            </a:r>
            <a:endParaRPr sz="13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Disk operations: read original tables, drop entries, write updated tables</a:t>
            </a:r>
            <a:endParaRPr sz="13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Phase 3</a:t>
            </a:r>
            <a:r>
              <a:rPr lang="en" sz="1300"/>
              <a:t>: Compress and write final plot to disk</a:t>
            </a:r>
            <a:endParaRPr sz="13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Disk operations: read Phase 2 tables, compress and sort, write final plot data</a:t>
            </a:r>
            <a:endParaRPr sz="13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Phase 4</a:t>
            </a:r>
            <a:r>
              <a:rPr lang="en" sz="1300"/>
              <a:t>: Write additional tables (C1, C2, C3) and calculate final plot size</a:t>
            </a:r>
            <a:endParaRPr sz="13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Disk operations: read and write operations for additional tables</a:t>
            </a:r>
            <a:endParaRPr sz="13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Copying the final plot</a:t>
            </a:r>
            <a:r>
              <a:rPr lang="en" sz="1300"/>
              <a:t>: Copy plot to destination directory</a:t>
            </a:r>
            <a:endParaRPr sz="13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Disk operations: read plot from temp directory, write to destination directory</a:t>
            </a:r>
            <a:endParaRPr sz="1300"/>
          </a:p>
        </p:txBody>
      </p:sp>
      <p:sp>
        <p:nvSpPr>
          <p:cNvPr id="832" name="Google Shape;832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3" name="Google Shape;8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775" y="1306150"/>
            <a:ext cx="2969150" cy="25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3"/>
          <p:cNvSpPr txBox="1"/>
          <p:nvPr>
            <p:ph type="title"/>
          </p:nvPr>
        </p:nvSpPr>
        <p:spPr>
          <a:xfrm>
            <a:off x="739675" y="401250"/>
            <a:ext cx="76860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Evaluation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39" name="Google Shape;839;p23"/>
          <p:cNvSpPr txBox="1"/>
          <p:nvPr>
            <p:ph idx="1" type="body"/>
          </p:nvPr>
        </p:nvSpPr>
        <p:spPr>
          <a:xfrm>
            <a:off x="739675" y="1152525"/>
            <a:ext cx="4185600" cy="25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Frequency Distribution: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CPU frequencies range from 1200 MHz to 3.00 GHz.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Idle percentages vary across CPUs, with some having higher idle percentages.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The idle percentage of CPUs varies from 0.3% to 2.7%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Most CPUs have the majority of their frequency distribution in the 3.00 GHz range.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Exploration of more efficient frequency scaling policies can lead to better power management.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40" name="Google Shape;84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1" name="Google Shape;8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675" y="1225050"/>
            <a:ext cx="3913926" cy="246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