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c53b81d7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c53b81d7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c53b81d7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c53b81d7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c53b81d7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c53b81d7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c53b81d7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c53b81d7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c53b81d7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c53b81d7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c53b81d7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c53b81d7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c53b81d7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c53b81d7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c53b81d7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c53b81d7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c53b81d7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c53b81d7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c53b81d7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fc53b81d7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c53b81d7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c53b81d7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c53b81d7e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c53b81d7e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c53b81d7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fc53b81d7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c53b81d7e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fc53b81d7e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c53b81d7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c53b81d7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c53b81d7e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fc53b81d7e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c53b81d7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c53b81d7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c53b81d7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c53b81d7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c53b81d7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c53b81d7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c53b81d7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c53b81d7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c53b81d7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c53b81d7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c53b81d7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c53b81d7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c53b81d7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c53b81d7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SSPI TAXEVA Indicator</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Analyzing Countries’ Corporate Tax Evasion Allowance</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518975" y="209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Overview of Data</a:t>
            </a:r>
            <a:endParaRPr b="1"/>
          </a:p>
        </p:txBody>
      </p:sp>
      <p:sp>
        <p:nvSpPr>
          <p:cNvPr id="126" name="Google Shape;126;p22"/>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7" name="Google Shape;127;p22"/>
          <p:cNvSpPr txBox="1"/>
          <p:nvPr>
            <p:ph idx="1" type="body"/>
          </p:nvPr>
        </p:nvSpPr>
        <p:spPr>
          <a:xfrm>
            <a:off x="460950" y="1309925"/>
            <a:ext cx="8222100" cy="2710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rPr>
              <a:t>3. Related Party Revenues:</a:t>
            </a:r>
            <a:endParaRPr b="1">
              <a:solidFill>
                <a:srgbClr val="000000"/>
              </a:solidFill>
            </a:endParaRPr>
          </a:p>
          <a:p>
            <a:pPr indent="-342900" lvl="0" marL="457200" rtl="0" algn="l">
              <a:spcBef>
                <a:spcPts val="1200"/>
              </a:spcBef>
              <a:spcAft>
                <a:spcPts val="0"/>
              </a:spcAft>
              <a:buClr>
                <a:srgbClr val="000000"/>
              </a:buClr>
              <a:buSzPts val="1800"/>
              <a:buFont typeface="Arial"/>
              <a:buChar char="●"/>
            </a:pPr>
            <a:r>
              <a:rPr lang="en">
                <a:solidFill>
                  <a:srgbClr val="000000"/>
                </a:solidFill>
              </a:rPr>
              <a:t>This column shows the revenue generated from </a:t>
            </a:r>
            <a:r>
              <a:rPr b="1" lang="en">
                <a:solidFill>
                  <a:srgbClr val="000000"/>
                </a:solidFill>
              </a:rPr>
              <a:t>intra-group transactions</a:t>
            </a:r>
            <a:r>
              <a:rPr lang="en">
                <a:solidFill>
                  <a:srgbClr val="000000"/>
                </a:solidFill>
              </a:rPr>
              <a:t>—business conducted between subsidiaries of the same MNC group, also known as </a:t>
            </a:r>
            <a:r>
              <a:rPr b="1" lang="en">
                <a:solidFill>
                  <a:srgbClr val="000000"/>
                </a:solidFill>
              </a:rPr>
              <a:t>transfer pricing</a:t>
            </a:r>
            <a:r>
              <a:rPr lang="en">
                <a:solidFill>
                  <a:srgbClr val="000000"/>
                </a:solidFill>
              </a:rPr>
              <a:t>.</a:t>
            </a:r>
            <a:endParaRPr>
              <a:solidFill>
                <a:srgbClr val="000000"/>
              </a:solidFill>
            </a:endParaRPr>
          </a:p>
          <a:p>
            <a:pPr indent="0" lvl="0" marL="0" rtl="0" algn="l">
              <a:spcBef>
                <a:spcPts val="1200"/>
              </a:spcBef>
              <a:spcAft>
                <a:spcPts val="0"/>
              </a:spcAft>
              <a:buNone/>
            </a:pPr>
            <a:r>
              <a:t/>
            </a:r>
            <a:endParaRPr b="1">
              <a:solidFill>
                <a:srgbClr val="000000"/>
              </a:solidFill>
            </a:endParaRPr>
          </a:p>
          <a:p>
            <a:pPr indent="0" lvl="0" marL="0" rtl="0" algn="l">
              <a:spcBef>
                <a:spcPts val="1200"/>
              </a:spcBef>
              <a:spcAft>
                <a:spcPts val="1200"/>
              </a:spcAft>
              <a:buNone/>
            </a:pPr>
            <a:r>
              <a:t/>
            </a:r>
            <a:endParaRPr b="1">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518975" y="209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Overview of Data</a:t>
            </a:r>
            <a:endParaRPr b="1"/>
          </a:p>
        </p:txBody>
      </p:sp>
      <p:sp>
        <p:nvSpPr>
          <p:cNvPr id="133" name="Google Shape;133;p23"/>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4" name="Google Shape;134;p23"/>
          <p:cNvSpPr txBox="1"/>
          <p:nvPr>
            <p:ph idx="1" type="body"/>
          </p:nvPr>
        </p:nvSpPr>
        <p:spPr>
          <a:xfrm>
            <a:off x="460950" y="1309925"/>
            <a:ext cx="8222100" cy="2710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rPr>
              <a:t>4</a:t>
            </a:r>
            <a:r>
              <a:rPr b="1" lang="en">
                <a:solidFill>
                  <a:srgbClr val="000000"/>
                </a:solidFill>
              </a:rPr>
              <a:t>. Profit Before Income Tax</a:t>
            </a:r>
            <a:endParaRPr b="1">
              <a:solidFill>
                <a:srgbClr val="000000"/>
              </a:solidFill>
            </a:endParaRPr>
          </a:p>
          <a:p>
            <a:pPr indent="-342900" lvl="0" marL="457200" rtl="0" algn="l">
              <a:spcBef>
                <a:spcPts val="1200"/>
              </a:spcBef>
              <a:spcAft>
                <a:spcPts val="0"/>
              </a:spcAft>
              <a:buClr>
                <a:srgbClr val="000000"/>
              </a:buClr>
              <a:buSzPts val="1800"/>
              <a:buFont typeface="Arial"/>
              <a:buChar char="●"/>
            </a:pPr>
            <a:r>
              <a:rPr lang="en">
                <a:solidFill>
                  <a:srgbClr val="000000"/>
                </a:solidFill>
              </a:rPr>
              <a:t>This column represents the aggregate profit or loss generated by all MNCs in a given jurisdiction before any taxes are applied.</a:t>
            </a:r>
            <a:endParaRPr>
              <a:solidFill>
                <a:srgbClr val="000000"/>
              </a:solidFill>
            </a:endParaRPr>
          </a:p>
          <a:p>
            <a:pPr indent="0" lvl="0" marL="0" rtl="0" algn="l">
              <a:spcBef>
                <a:spcPts val="1200"/>
              </a:spcBef>
              <a:spcAft>
                <a:spcPts val="0"/>
              </a:spcAft>
              <a:buNone/>
            </a:pPr>
            <a:r>
              <a:t/>
            </a:r>
            <a:endParaRPr b="1">
              <a:solidFill>
                <a:srgbClr val="000000"/>
              </a:solidFill>
            </a:endParaRPr>
          </a:p>
          <a:p>
            <a:pPr indent="0" lvl="0" marL="0" rtl="0" algn="l">
              <a:spcBef>
                <a:spcPts val="1200"/>
              </a:spcBef>
              <a:spcAft>
                <a:spcPts val="1200"/>
              </a:spcAft>
              <a:buNone/>
            </a:pPr>
            <a:r>
              <a:t/>
            </a:r>
            <a:endParaRPr b="1">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518975" y="209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Overview of Data</a:t>
            </a:r>
            <a:endParaRPr b="1"/>
          </a:p>
        </p:txBody>
      </p:sp>
      <p:sp>
        <p:nvSpPr>
          <p:cNvPr id="140" name="Google Shape;140;p24"/>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1" name="Google Shape;141;p24"/>
          <p:cNvSpPr txBox="1"/>
          <p:nvPr>
            <p:ph idx="1" type="body"/>
          </p:nvPr>
        </p:nvSpPr>
        <p:spPr>
          <a:xfrm>
            <a:off x="460950" y="1309925"/>
            <a:ext cx="8222100" cy="2710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rPr>
              <a:t>5. Income Tax Paid (on Cash Basis)</a:t>
            </a:r>
            <a:endParaRPr b="1">
              <a:solidFill>
                <a:srgbClr val="000000"/>
              </a:solidFill>
            </a:endParaRPr>
          </a:p>
          <a:p>
            <a:pPr indent="-342900" lvl="0" marL="457200" rtl="0" algn="l">
              <a:spcBef>
                <a:spcPts val="1200"/>
              </a:spcBef>
              <a:spcAft>
                <a:spcPts val="0"/>
              </a:spcAft>
              <a:buClr>
                <a:srgbClr val="000000"/>
              </a:buClr>
              <a:buSzPts val="1800"/>
              <a:buFont typeface="Arial"/>
              <a:buChar char="●"/>
            </a:pPr>
            <a:r>
              <a:rPr b="1" lang="en">
                <a:solidFill>
                  <a:srgbClr val="000000"/>
                </a:solidFill>
              </a:rPr>
              <a:t>Total amount of tax</a:t>
            </a:r>
            <a:r>
              <a:rPr lang="en">
                <a:solidFill>
                  <a:srgbClr val="000000"/>
                </a:solidFill>
              </a:rPr>
              <a:t> actually paid by MNCs in cash during the reporting period, regardless of when the taxes were accrued.</a:t>
            </a:r>
            <a:endParaRPr>
              <a:solidFill>
                <a:srgbClr val="000000"/>
              </a:solidFill>
            </a:endParaRPr>
          </a:p>
          <a:p>
            <a:pPr indent="0" lvl="0" marL="0" rtl="0" algn="l">
              <a:spcBef>
                <a:spcPts val="1200"/>
              </a:spcBef>
              <a:spcAft>
                <a:spcPts val="0"/>
              </a:spcAft>
              <a:buNone/>
            </a:pPr>
            <a:r>
              <a:t/>
            </a:r>
            <a:endParaRPr b="1">
              <a:solidFill>
                <a:srgbClr val="000000"/>
              </a:solidFill>
            </a:endParaRPr>
          </a:p>
          <a:p>
            <a:pPr indent="0" lvl="0" marL="0" rtl="0" algn="l">
              <a:spcBef>
                <a:spcPts val="1200"/>
              </a:spcBef>
              <a:spcAft>
                <a:spcPts val="1200"/>
              </a:spcAft>
              <a:buNone/>
            </a:pPr>
            <a:r>
              <a:t/>
            </a:r>
            <a:endParaRPr b="1">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518975" y="209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Overview of Data</a:t>
            </a:r>
            <a:endParaRPr b="1"/>
          </a:p>
        </p:txBody>
      </p:sp>
      <p:sp>
        <p:nvSpPr>
          <p:cNvPr id="147" name="Google Shape;147;p25"/>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8" name="Google Shape;148;p25"/>
          <p:cNvSpPr txBox="1"/>
          <p:nvPr>
            <p:ph idx="1" type="body"/>
          </p:nvPr>
        </p:nvSpPr>
        <p:spPr>
          <a:xfrm>
            <a:off x="460950" y="1309925"/>
            <a:ext cx="8222100" cy="2710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rPr>
              <a:t>7</a:t>
            </a:r>
            <a:r>
              <a:rPr b="1" lang="en">
                <a:solidFill>
                  <a:srgbClr val="000000"/>
                </a:solidFill>
              </a:rPr>
              <a:t>. Income Tax Accrued - Current Year</a:t>
            </a:r>
            <a:endParaRPr b="1">
              <a:solidFill>
                <a:srgbClr val="000000"/>
              </a:solidFill>
            </a:endParaRPr>
          </a:p>
          <a:p>
            <a:pPr indent="-342900" lvl="0" marL="457200" rtl="0" algn="l">
              <a:spcBef>
                <a:spcPts val="1200"/>
              </a:spcBef>
              <a:spcAft>
                <a:spcPts val="0"/>
              </a:spcAft>
              <a:buClr>
                <a:srgbClr val="000000"/>
              </a:buClr>
              <a:buSzPts val="1800"/>
              <a:buFont typeface="Arial"/>
              <a:buChar char="●"/>
            </a:pPr>
            <a:r>
              <a:rPr lang="en">
                <a:solidFill>
                  <a:srgbClr val="000000"/>
                </a:solidFill>
              </a:rPr>
              <a:t>This is the</a:t>
            </a:r>
            <a:r>
              <a:rPr b="1" lang="en">
                <a:solidFill>
                  <a:srgbClr val="000000"/>
                </a:solidFill>
              </a:rPr>
              <a:t> total amount of income tax </a:t>
            </a:r>
            <a:r>
              <a:rPr lang="en">
                <a:solidFill>
                  <a:srgbClr val="000000"/>
                </a:solidFill>
              </a:rPr>
              <a:t>that MNCs expect to pay for the current year, though it may not have been paid yet.</a:t>
            </a:r>
            <a:endParaRPr>
              <a:solidFill>
                <a:srgbClr val="000000"/>
              </a:solidFill>
            </a:endParaRPr>
          </a:p>
          <a:p>
            <a:pPr indent="0" lvl="0" marL="0" rtl="0" algn="l">
              <a:spcBef>
                <a:spcPts val="1200"/>
              </a:spcBef>
              <a:spcAft>
                <a:spcPts val="0"/>
              </a:spcAft>
              <a:buNone/>
            </a:pPr>
            <a:r>
              <a:t/>
            </a:r>
            <a:endParaRPr b="1">
              <a:solidFill>
                <a:srgbClr val="000000"/>
              </a:solidFill>
            </a:endParaRPr>
          </a:p>
          <a:p>
            <a:pPr indent="0" lvl="0" marL="0" rtl="0" algn="l">
              <a:spcBef>
                <a:spcPts val="1200"/>
              </a:spcBef>
              <a:spcAft>
                <a:spcPts val="1200"/>
              </a:spcAft>
              <a:buNone/>
            </a:pPr>
            <a:r>
              <a:t/>
            </a:r>
            <a:endParaRPr b="1">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518975" y="209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Overview of Data</a:t>
            </a:r>
            <a:endParaRPr b="1"/>
          </a:p>
        </p:txBody>
      </p:sp>
      <p:sp>
        <p:nvSpPr>
          <p:cNvPr id="154" name="Google Shape;154;p26"/>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5" name="Google Shape;155;p26"/>
          <p:cNvSpPr txBox="1"/>
          <p:nvPr>
            <p:ph idx="1" type="body"/>
          </p:nvPr>
        </p:nvSpPr>
        <p:spPr>
          <a:xfrm>
            <a:off x="460950" y="1309925"/>
            <a:ext cx="8222100" cy="2710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rPr>
              <a:t>8</a:t>
            </a:r>
            <a:r>
              <a:rPr b="1" lang="en">
                <a:solidFill>
                  <a:srgbClr val="000000"/>
                </a:solidFill>
              </a:rPr>
              <a:t>. Stated Capital</a:t>
            </a:r>
            <a:endParaRPr b="1">
              <a:solidFill>
                <a:srgbClr val="000000"/>
              </a:solidFill>
            </a:endParaRPr>
          </a:p>
          <a:p>
            <a:pPr indent="-342900" lvl="0" marL="457200" rtl="0" algn="l">
              <a:spcBef>
                <a:spcPts val="1200"/>
              </a:spcBef>
              <a:spcAft>
                <a:spcPts val="0"/>
              </a:spcAft>
              <a:buClr>
                <a:srgbClr val="000000"/>
              </a:buClr>
              <a:buSzPts val="1800"/>
              <a:buFont typeface="Arial"/>
              <a:buChar char="●"/>
            </a:pPr>
            <a:r>
              <a:rPr lang="en">
                <a:solidFill>
                  <a:srgbClr val="000000"/>
                </a:solidFill>
              </a:rPr>
              <a:t>This reflects the </a:t>
            </a:r>
            <a:r>
              <a:rPr b="1" lang="en">
                <a:solidFill>
                  <a:srgbClr val="000000"/>
                </a:solidFill>
              </a:rPr>
              <a:t>aggregate capital invested</a:t>
            </a:r>
            <a:r>
              <a:rPr lang="en">
                <a:solidFill>
                  <a:srgbClr val="000000"/>
                </a:solidFill>
              </a:rPr>
              <a:t> by all MNCs in a particular jurisdiction, including equity and retained earnings.</a:t>
            </a:r>
            <a:endParaRPr>
              <a:solidFill>
                <a:srgbClr val="000000"/>
              </a:solidFill>
            </a:endParaRPr>
          </a:p>
          <a:p>
            <a:pPr indent="0" lvl="0" marL="0" rtl="0" algn="l">
              <a:spcBef>
                <a:spcPts val="1200"/>
              </a:spcBef>
              <a:spcAft>
                <a:spcPts val="0"/>
              </a:spcAft>
              <a:buNone/>
            </a:pPr>
            <a:r>
              <a:t/>
            </a:r>
            <a:endParaRPr b="1">
              <a:solidFill>
                <a:srgbClr val="000000"/>
              </a:solidFill>
            </a:endParaRPr>
          </a:p>
          <a:p>
            <a:pPr indent="0" lvl="0" marL="0" rtl="0" algn="l">
              <a:spcBef>
                <a:spcPts val="1200"/>
              </a:spcBef>
              <a:spcAft>
                <a:spcPts val="1200"/>
              </a:spcAft>
              <a:buNone/>
            </a:pPr>
            <a:r>
              <a:t/>
            </a:r>
            <a:endParaRPr b="1">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518975" y="209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Overview of Data</a:t>
            </a:r>
            <a:endParaRPr b="1"/>
          </a:p>
        </p:txBody>
      </p:sp>
      <p:sp>
        <p:nvSpPr>
          <p:cNvPr id="161" name="Google Shape;161;p27"/>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2" name="Google Shape;162;p27"/>
          <p:cNvSpPr txBox="1"/>
          <p:nvPr>
            <p:ph idx="1" type="body"/>
          </p:nvPr>
        </p:nvSpPr>
        <p:spPr>
          <a:xfrm>
            <a:off x="460950" y="1309925"/>
            <a:ext cx="8222100" cy="2710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rPr>
              <a:t>9</a:t>
            </a:r>
            <a:r>
              <a:rPr b="1" lang="en">
                <a:solidFill>
                  <a:srgbClr val="000000"/>
                </a:solidFill>
              </a:rPr>
              <a:t>. </a:t>
            </a:r>
            <a:r>
              <a:rPr b="1" lang="en">
                <a:solidFill>
                  <a:srgbClr val="000000"/>
                </a:solidFill>
              </a:rPr>
              <a:t>Accumulated Earnings</a:t>
            </a:r>
            <a:endParaRPr b="1">
              <a:solidFill>
                <a:srgbClr val="000000"/>
              </a:solidFill>
            </a:endParaRPr>
          </a:p>
          <a:p>
            <a:pPr indent="-342900" lvl="0" marL="457200" rtl="0" algn="l">
              <a:spcBef>
                <a:spcPts val="1200"/>
              </a:spcBef>
              <a:spcAft>
                <a:spcPts val="0"/>
              </a:spcAft>
              <a:buClr>
                <a:srgbClr val="000000"/>
              </a:buClr>
              <a:buSzPts val="1800"/>
              <a:buFont typeface="Arial"/>
              <a:buChar char="●"/>
            </a:pPr>
            <a:r>
              <a:rPr lang="en">
                <a:solidFill>
                  <a:srgbClr val="000000"/>
                </a:solidFill>
              </a:rPr>
              <a:t>This column shows the total retained profits that have been accumulated by MNCs in a particular jurisdiction and not yet distributed or repatriated.</a:t>
            </a:r>
            <a:endParaRPr>
              <a:solidFill>
                <a:srgbClr val="000000"/>
              </a:solidFill>
            </a:endParaRPr>
          </a:p>
          <a:p>
            <a:pPr indent="0" lvl="0" marL="0" rtl="0" algn="l">
              <a:spcBef>
                <a:spcPts val="1200"/>
              </a:spcBef>
              <a:spcAft>
                <a:spcPts val="0"/>
              </a:spcAft>
              <a:buNone/>
            </a:pPr>
            <a:r>
              <a:t/>
            </a:r>
            <a:endParaRPr b="1">
              <a:solidFill>
                <a:srgbClr val="000000"/>
              </a:solidFill>
            </a:endParaRPr>
          </a:p>
          <a:p>
            <a:pPr indent="0" lvl="0" marL="0" rtl="0" algn="l">
              <a:spcBef>
                <a:spcPts val="1200"/>
              </a:spcBef>
              <a:spcAft>
                <a:spcPts val="1200"/>
              </a:spcAft>
              <a:buNone/>
            </a:pPr>
            <a:r>
              <a:t/>
            </a:r>
            <a:endParaRPr b="1">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518975" y="209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Overview of Data</a:t>
            </a:r>
            <a:endParaRPr b="1"/>
          </a:p>
        </p:txBody>
      </p:sp>
      <p:sp>
        <p:nvSpPr>
          <p:cNvPr id="168" name="Google Shape;168;p28"/>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9" name="Google Shape;169;p28"/>
          <p:cNvSpPr txBox="1"/>
          <p:nvPr>
            <p:ph idx="1" type="body"/>
          </p:nvPr>
        </p:nvSpPr>
        <p:spPr>
          <a:xfrm>
            <a:off x="460950" y="130992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rPr b="1" lang="en">
                <a:solidFill>
                  <a:srgbClr val="000000"/>
                </a:solidFill>
              </a:rPr>
              <a:t>10</a:t>
            </a:r>
            <a:r>
              <a:rPr b="1" lang="en">
                <a:solidFill>
                  <a:srgbClr val="000000"/>
                </a:solidFill>
              </a:rPr>
              <a:t>. </a:t>
            </a:r>
            <a:r>
              <a:rPr b="1" lang="en">
                <a:solidFill>
                  <a:srgbClr val="000000"/>
                </a:solidFill>
              </a:rPr>
              <a:t>Number of Employees</a:t>
            </a:r>
            <a:endParaRPr b="1">
              <a:solidFill>
                <a:srgbClr val="000000"/>
              </a:solidFill>
            </a:endParaRPr>
          </a:p>
          <a:p>
            <a:pPr indent="0" lvl="0" marL="0" rtl="0" algn="l">
              <a:spcBef>
                <a:spcPts val="1400"/>
              </a:spcBef>
              <a:spcAft>
                <a:spcPts val="0"/>
              </a:spcAft>
              <a:buNone/>
            </a:pPr>
            <a:r>
              <a:t/>
            </a:r>
            <a:endParaRPr b="1">
              <a:solidFill>
                <a:srgbClr val="000000"/>
              </a:solidFill>
            </a:endParaRPr>
          </a:p>
          <a:p>
            <a:pPr indent="0" lvl="0" marL="0" rtl="0" algn="l">
              <a:spcBef>
                <a:spcPts val="1400"/>
              </a:spcBef>
              <a:spcAft>
                <a:spcPts val="0"/>
              </a:spcAft>
              <a:buNone/>
            </a:pPr>
            <a:r>
              <a:rPr b="1" lang="en">
                <a:solidFill>
                  <a:srgbClr val="000000"/>
                </a:solidFill>
              </a:rPr>
              <a:t>11.  Tangible Assets (Other than Cash)</a:t>
            </a:r>
            <a:endParaRPr b="1">
              <a:solidFill>
                <a:srgbClr val="000000"/>
              </a:solidFill>
            </a:endParaRPr>
          </a:p>
          <a:p>
            <a:pPr indent="0" lvl="0" marL="0" rtl="0" algn="l">
              <a:spcBef>
                <a:spcPts val="1400"/>
              </a:spcBef>
              <a:spcAft>
                <a:spcPts val="0"/>
              </a:spcAft>
              <a:buNone/>
            </a:pPr>
            <a:r>
              <a:rPr lang="en">
                <a:solidFill>
                  <a:srgbClr val="000000"/>
                </a:solidFill>
              </a:rPr>
              <a:t>This column shows the total value of tangible assets (like property, plants, and equipment) held by MNCs in a jurisdiction, excluding cash and equivalents.</a:t>
            </a:r>
            <a:endParaRPr>
              <a:solidFill>
                <a:srgbClr val="000000"/>
              </a:solidFill>
            </a:endParaRPr>
          </a:p>
          <a:p>
            <a:pPr indent="0" lvl="0" marL="0" rtl="0" algn="l">
              <a:spcBef>
                <a:spcPts val="1200"/>
              </a:spcBef>
              <a:spcAft>
                <a:spcPts val="1200"/>
              </a:spcAft>
              <a:buNone/>
            </a:pPr>
            <a:r>
              <a:t/>
            </a:r>
            <a:endParaRPr b="1">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531850" y="28535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Ideas on Identifying Features to Determine Tax Evasion</a:t>
            </a:r>
            <a:endParaRPr b="1"/>
          </a:p>
        </p:txBody>
      </p:sp>
      <p:sp>
        <p:nvSpPr>
          <p:cNvPr id="175" name="Google Shape;175;p29"/>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6" name="Google Shape;176;p29"/>
          <p:cNvSpPr txBox="1"/>
          <p:nvPr>
            <p:ph idx="1" type="body"/>
          </p:nvPr>
        </p:nvSpPr>
        <p:spPr>
          <a:xfrm>
            <a:off x="460950" y="1309925"/>
            <a:ext cx="8222100" cy="37476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lang="en">
                <a:solidFill>
                  <a:srgbClr val="000000"/>
                </a:solidFill>
              </a:rPr>
              <a:t>1. Proportion of related party revenue relative to total revenue: the greater the proportion, the more likely it is this country is a tax haven. </a:t>
            </a:r>
            <a:endParaRPr>
              <a:solidFill>
                <a:srgbClr val="000000"/>
              </a:solidFill>
            </a:endParaRPr>
          </a:p>
          <a:p>
            <a:pPr indent="0" lvl="0" marL="0" rtl="0" algn="l">
              <a:spcBef>
                <a:spcPts val="1200"/>
              </a:spcBef>
              <a:spcAft>
                <a:spcPts val="0"/>
              </a:spcAft>
              <a:buNone/>
            </a:pPr>
            <a:r>
              <a:rPr lang="en">
                <a:solidFill>
                  <a:srgbClr val="000000"/>
                </a:solidFill>
              </a:rPr>
              <a:t>2. If the country has </a:t>
            </a:r>
            <a:r>
              <a:rPr b="1" lang="en">
                <a:solidFill>
                  <a:srgbClr val="000000"/>
                </a:solidFill>
              </a:rPr>
              <a:t>low </a:t>
            </a:r>
            <a:r>
              <a:rPr lang="en">
                <a:solidFill>
                  <a:srgbClr val="000000"/>
                </a:solidFill>
              </a:rPr>
              <a:t>total income tax paid (on cash basis), yet its profit before income tax is high, this suggests base erosion. Likewise, if the country has </a:t>
            </a:r>
            <a:r>
              <a:rPr b="1" lang="en">
                <a:solidFill>
                  <a:srgbClr val="000000"/>
                </a:solidFill>
              </a:rPr>
              <a:t>high </a:t>
            </a:r>
            <a:r>
              <a:rPr lang="en">
                <a:solidFill>
                  <a:srgbClr val="000000"/>
                </a:solidFill>
              </a:rPr>
              <a:t>total income tax paid (on cash basis), but its profit before income tax is low (or is a loss). </a:t>
            </a:r>
            <a:endParaRPr>
              <a:solidFill>
                <a:srgbClr val="000000"/>
              </a:solidFill>
            </a:endParaRPr>
          </a:p>
          <a:p>
            <a:pPr indent="0" lvl="0" marL="0" rtl="0" algn="l">
              <a:spcBef>
                <a:spcPts val="1200"/>
              </a:spcBef>
              <a:spcAft>
                <a:spcPts val="0"/>
              </a:spcAft>
              <a:buNone/>
            </a:pPr>
            <a:r>
              <a:rPr lang="en">
                <a:solidFill>
                  <a:srgbClr val="000000"/>
                </a:solidFill>
              </a:rPr>
              <a:t>3. If the income tax accrued is (consistently) higher than the income tax paid, the country is more likely to be a tax haven </a:t>
            </a:r>
            <a:endParaRPr>
              <a:solidFill>
                <a:srgbClr val="000000"/>
              </a:solidFill>
            </a:endParaRPr>
          </a:p>
          <a:p>
            <a:pPr indent="0" lvl="0" marL="0" rtl="0" algn="l">
              <a:spcBef>
                <a:spcPts val="1200"/>
              </a:spcBef>
              <a:spcAft>
                <a:spcPts val="0"/>
              </a:spcAft>
              <a:buNone/>
            </a:pPr>
            <a:r>
              <a:rPr lang="en">
                <a:solidFill>
                  <a:srgbClr val="000000"/>
                </a:solidFill>
              </a:rPr>
              <a:t>4. If the ratio of stated capital to number of employees is very low (on a logarithmic scale?) then this country is more likely to be a tax haven </a:t>
            </a:r>
            <a:endParaRPr>
              <a:solidFill>
                <a:srgbClr val="000000"/>
              </a:solidFill>
            </a:endParaRPr>
          </a:p>
          <a:p>
            <a:pPr indent="0" lvl="0" marL="0" rtl="0" algn="l">
              <a:spcBef>
                <a:spcPts val="1200"/>
              </a:spcBef>
              <a:spcAft>
                <a:spcPts val="0"/>
              </a:spcAft>
              <a:buNone/>
            </a:pPr>
            <a:r>
              <a:rPr lang="en">
                <a:solidFill>
                  <a:srgbClr val="000000"/>
                </a:solidFill>
              </a:rPr>
              <a:t>5. If the country has low income tax paid (on cash basis) but high accumulated earnings, the country is more likely to be a tax haven </a:t>
            </a:r>
            <a:endParaRPr>
              <a:solidFill>
                <a:srgbClr val="000000"/>
              </a:solidFill>
            </a:endParaRPr>
          </a:p>
          <a:p>
            <a:pPr indent="0" lvl="0" marL="0" rtl="0" algn="l">
              <a:spcBef>
                <a:spcPts val="1200"/>
              </a:spcBef>
              <a:spcAft>
                <a:spcPts val="1200"/>
              </a:spcAft>
              <a:buNone/>
            </a:pPr>
            <a:r>
              <a:rPr lang="en">
                <a:solidFill>
                  <a:srgbClr val="000000"/>
                </a:solidFill>
              </a:rPr>
              <a:t>6. If the number of employees is small but the profit before income tax is high, the country is more likely to be a tax haven</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531850" y="28535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Feature 1: Proportion of related party revenue relative to total revenue </a:t>
            </a:r>
            <a:endParaRPr b="1"/>
          </a:p>
        </p:txBody>
      </p:sp>
      <p:sp>
        <p:nvSpPr>
          <p:cNvPr id="182" name="Google Shape;182;p30"/>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3" name="Google Shape;183;p30"/>
          <p:cNvSpPr txBox="1"/>
          <p:nvPr>
            <p:ph idx="1" type="body"/>
          </p:nvPr>
        </p:nvSpPr>
        <p:spPr>
          <a:xfrm>
            <a:off x="460950" y="1309925"/>
            <a:ext cx="8222100" cy="3747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rgbClr val="000000"/>
                </a:solidFill>
              </a:rPr>
              <a:t>A higher proportion of related party revenue (intra-group transactions) compared to total revenue could indicate that a country is being used as a conduit for profit shifting, since the revenue is largely flowing within the same company rather than from actual business activity.</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b="1">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531850" y="2853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Feature 2: Tax-to-Profit Ratio</a:t>
            </a:r>
            <a:endParaRPr b="1"/>
          </a:p>
        </p:txBody>
      </p:sp>
      <p:sp>
        <p:nvSpPr>
          <p:cNvPr id="189" name="Google Shape;189;p31"/>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0" name="Google Shape;190;p31"/>
          <p:cNvSpPr txBox="1"/>
          <p:nvPr>
            <p:ph idx="1" type="body"/>
          </p:nvPr>
        </p:nvSpPr>
        <p:spPr>
          <a:xfrm>
            <a:off x="460950" y="1309925"/>
            <a:ext cx="8222100" cy="3747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rgbClr val="000000"/>
                </a:solidFill>
              </a:rPr>
              <a:t>If income tax paid (on a cash basis) is low relative to profit before income tax, this could indicate base erosion practices, where companies artificially reduce taxable income in high-tax countries to avoid taxes.</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b="1">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Objectives</a:t>
            </a:r>
            <a:endParaRPr b="1"/>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 enough data from Tax Justice Network (TJN) on Tax Haven Index…</a:t>
            </a:r>
            <a:endParaRPr/>
          </a:p>
          <a:p>
            <a:pPr indent="0" lvl="0" marL="0" rtl="0" algn="l">
              <a:spcBef>
                <a:spcPts val="1200"/>
              </a:spcBef>
              <a:spcAft>
                <a:spcPts val="0"/>
              </a:spcAft>
              <a:buNone/>
            </a:pPr>
            <a:r>
              <a:rPr b="1" lang="en"/>
              <a:t>What other data exists which could serve as a reasonable proxy to this policy?</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531850" y="28535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Feature 3: (Consistent) Difference between Income Tax Accrued and Paid</a:t>
            </a:r>
            <a:endParaRPr b="1"/>
          </a:p>
        </p:txBody>
      </p:sp>
      <p:sp>
        <p:nvSpPr>
          <p:cNvPr id="196" name="Google Shape;196;p32"/>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7" name="Google Shape;197;p32"/>
          <p:cNvSpPr txBox="1"/>
          <p:nvPr>
            <p:ph idx="1" type="body"/>
          </p:nvPr>
        </p:nvSpPr>
        <p:spPr>
          <a:xfrm>
            <a:off x="460950" y="1309925"/>
            <a:ext cx="8222100" cy="37476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a:solidFill>
                  <a:srgbClr val="000000"/>
                </a:solidFill>
              </a:rPr>
              <a:t>If income tax accrued is </a:t>
            </a:r>
            <a:r>
              <a:rPr b="1" lang="en">
                <a:solidFill>
                  <a:srgbClr val="000000"/>
                </a:solidFill>
              </a:rPr>
              <a:t>consistently </a:t>
            </a:r>
            <a:r>
              <a:rPr lang="en">
                <a:solidFill>
                  <a:srgbClr val="000000"/>
                </a:solidFill>
              </a:rPr>
              <a:t>higher than income tax paid, it may suggest deferred taxation or aggressive tax strategies to delay paying taxes.</a:t>
            </a:r>
            <a:endParaRPr b="1">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531850" y="28535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Feature 4: </a:t>
            </a:r>
            <a:r>
              <a:rPr b="1" lang="en"/>
              <a:t>Stated Capital-to-Employees Ratio</a:t>
            </a:r>
            <a:endParaRPr b="1"/>
          </a:p>
        </p:txBody>
      </p:sp>
      <p:sp>
        <p:nvSpPr>
          <p:cNvPr id="203" name="Google Shape;203;p33"/>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4" name="Google Shape;204;p33"/>
          <p:cNvSpPr txBox="1"/>
          <p:nvPr>
            <p:ph idx="1" type="body"/>
          </p:nvPr>
        </p:nvSpPr>
        <p:spPr>
          <a:xfrm>
            <a:off x="460950" y="1309925"/>
            <a:ext cx="8222100" cy="37476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a:solidFill>
                  <a:srgbClr val="000000"/>
                </a:solidFill>
              </a:rPr>
              <a:t>A low ratio of stated capital to employees suggests that while there may be substantial capital parked in the country, there are few employees, indicating minimal real business activity. This could mean that capital is being artificially allocated to the country.</a:t>
            </a:r>
            <a:endParaRPr b="1">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531850" y="28535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Feature 5: </a:t>
            </a:r>
            <a:r>
              <a:rPr b="1" lang="en"/>
              <a:t>Accumulated Earnings-to-Tax Ratio</a:t>
            </a:r>
            <a:endParaRPr b="1"/>
          </a:p>
        </p:txBody>
      </p:sp>
      <p:sp>
        <p:nvSpPr>
          <p:cNvPr id="210" name="Google Shape;210;p34"/>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1" name="Google Shape;211;p34"/>
          <p:cNvSpPr txBox="1"/>
          <p:nvPr>
            <p:ph idx="1" type="body"/>
          </p:nvPr>
        </p:nvSpPr>
        <p:spPr>
          <a:xfrm>
            <a:off x="460950" y="1309925"/>
            <a:ext cx="8222100" cy="37476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a:solidFill>
                  <a:srgbClr val="000000"/>
                </a:solidFill>
              </a:rPr>
              <a:t>If income tax paid (on a cash basis) is low but the company reports high accumulated earnings, it could mean that profits are being held in the country to defer taxation or avoid repatriation taxes.</a:t>
            </a:r>
            <a:endParaRPr b="1">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531850" y="2853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Feature 6: </a:t>
            </a:r>
            <a:r>
              <a:rPr b="1" lang="en"/>
              <a:t>Profit-to-Employee Ratio</a:t>
            </a:r>
            <a:endParaRPr b="1"/>
          </a:p>
        </p:txBody>
      </p:sp>
      <p:sp>
        <p:nvSpPr>
          <p:cNvPr id="217" name="Google Shape;217;p35"/>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8" name="Google Shape;218;p35"/>
          <p:cNvSpPr txBox="1"/>
          <p:nvPr>
            <p:ph idx="1" type="body"/>
          </p:nvPr>
        </p:nvSpPr>
        <p:spPr>
          <a:xfrm>
            <a:off x="460950" y="1309925"/>
            <a:ext cx="8222100" cy="37476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a:solidFill>
                  <a:srgbClr val="000000"/>
                </a:solidFill>
              </a:rPr>
              <a:t>A low number of employees combined with high profits is a strong indication that the profits are disproportionate to the real economic activity in that jurisdiction.</a:t>
            </a:r>
            <a:endParaRPr b="1">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531850" y="2853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Next Steps?</a:t>
            </a:r>
            <a:endParaRPr b="1"/>
          </a:p>
        </p:txBody>
      </p:sp>
      <p:sp>
        <p:nvSpPr>
          <p:cNvPr id="224" name="Google Shape;224;p36"/>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5" name="Google Shape;225;p36"/>
          <p:cNvSpPr txBox="1"/>
          <p:nvPr>
            <p:ph idx="1" type="body"/>
          </p:nvPr>
        </p:nvSpPr>
        <p:spPr>
          <a:xfrm>
            <a:off x="460950" y="1309925"/>
            <a:ext cx="8222100" cy="3747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rgbClr val="000000"/>
                </a:solidFill>
              </a:rPr>
              <a:t>“Unlabelled” data? Aggregate the features? Run a clustering algorithm?</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rPr b="1" lang="en">
                <a:solidFill>
                  <a:srgbClr val="000000"/>
                </a:solidFill>
              </a:rPr>
              <a:t>Data is only based on US MNEs, </a:t>
            </a:r>
            <a:r>
              <a:rPr lang="en">
                <a:solidFill>
                  <a:srgbClr val="000000"/>
                </a:solidFill>
              </a:rPr>
              <a:t>but gives a good picture of tax evasion allowance among different countries and tax havens. Should we include other non-US MNEs, or is this data already representative of global trends?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Overview of 2021 Paper</a:t>
            </a:r>
            <a:endParaRPr b="1"/>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Ending Corporate Tax Avoidance and Tax Competition: A Plan to Collect the Tax Deficit of Multinationals (Saez et al., 2021)</a:t>
            </a:r>
            <a:endParaRPr b="1"/>
          </a:p>
          <a:p>
            <a:pPr indent="0" lvl="0" marL="0" rtl="0" algn="l">
              <a:spcBef>
                <a:spcPts val="1200"/>
              </a:spcBef>
              <a:spcAft>
                <a:spcPts val="0"/>
              </a:spcAft>
              <a:buNone/>
            </a:pPr>
            <a:r>
              <a:rPr b="1" lang="en"/>
              <a:t> </a:t>
            </a:r>
            <a:endParaRPr b="1"/>
          </a:p>
          <a:p>
            <a:pPr indent="0" lvl="0" marL="0" rtl="0" algn="l">
              <a:spcBef>
                <a:spcPts val="1200"/>
              </a:spcBef>
              <a:spcAft>
                <a:spcPts val="120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518975" y="209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Overview of 2021 Paper</a:t>
            </a:r>
            <a:endParaRPr b="1"/>
          </a:p>
        </p:txBody>
      </p:sp>
      <p:sp>
        <p:nvSpPr>
          <p:cNvPr id="86" name="Google Shape;86;p16"/>
          <p:cNvSpPr/>
          <p:nvPr/>
        </p:nvSpPr>
        <p:spPr>
          <a:xfrm>
            <a:off x="0" y="861350"/>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87" name="Google Shape;87;p16"/>
          <p:cNvPicPr preferRelativeResize="0"/>
          <p:nvPr/>
        </p:nvPicPr>
        <p:blipFill>
          <a:blip r:embed="rId3">
            <a:alphaModFix/>
          </a:blip>
          <a:stretch>
            <a:fillRect/>
          </a:stretch>
        </p:blipFill>
        <p:spPr>
          <a:xfrm>
            <a:off x="2782363" y="976850"/>
            <a:ext cx="3579275" cy="4036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IRS Form 8975</a:t>
            </a:r>
            <a:endParaRPr b="1"/>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Annual country-by-country reporting is required by certain U.S. persons that are the </a:t>
            </a:r>
            <a:r>
              <a:rPr b="1" lang="en"/>
              <a:t>ultimate parent entity of a U.S. multinational enterprise (MNE) group</a:t>
            </a:r>
            <a:r>
              <a:rPr lang="en"/>
              <a:t> with annual revenue for the preceding reporting period of $850,000,000 or more.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SOI Tax Statistics - Country-by-Country Report</a:t>
            </a:r>
            <a:endParaRPr b="1"/>
          </a:p>
        </p:txBody>
      </p:sp>
      <p:sp>
        <p:nvSpPr>
          <p:cNvPr id="99" name="Google Shape;99;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are taken from </a:t>
            </a:r>
            <a:r>
              <a:rPr b="1" lang="en"/>
              <a:t>Form 8975</a:t>
            </a:r>
            <a:r>
              <a:rPr lang="en"/>
              <a:t> - Country-by-Country Report </a:t>
            </a:r>
            <a:endParaRPr/>
          </a:p>
          <a:p>
            <a:pPr indent="-342900" lvl="0" marL="457200" rtl="0" algn="l">
              <a:spcBef>
                <a:spcPts val="0"/>
              </a:spcBef>
              <a:spcAft>
                <a:spcPts val="0"/>
              </a:spcAft>
              <a:buSzPts val="1800"/>
              <a:buChar char="-"/>
            </a:pPr>
            <a:r>
              <a:rPr lang="en"/>
              <a:t>Multiple data sources, but will focus on </a:t>
            </a:r>
            <a:r>
              <a:rPr b="1" lang="en"/>
              <a:t>Country-by-Country Report (Form 8975): Tax Jurisdiction Information (Schedule A: Part I) by Effective Tax Rate of Multinational Enterprise Sub-groups, Major Geographic Region, and Selected Tax Jurisdiction</a:t>
            </a:r>
            <a:endParaRPr b="1"/>
          </a:p>
          <a:p>
            <a:pPr indent="-342900" lvl="0" marL="457200" rtl="0" algn="l">
              <a:spcBef>
                <a:spcPts val="0"/>
              </a:spcBef>
              <a:spcAft>
                <a:spcPts val="0"/>
              </a:spcAft>
              <a:buSzPts val="1800"/>
              <a:buChar char="-"/>
            </a:pPr>
            <a:r>
              <a:rPr lang="en"/>
              <a:t>Data available for 2017 - 2021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518975" y="209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Snippet of Dataset</a:t>
            </a:r>
            <a:endParaRPr b="1"/>
          </a:p>
        </p:txBody>
      </p:sp>
      <p:sp>
        <p:nvSpPr>
          <p:cNvPr id="105" name="Google Shape;105;p19"/>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06" name="Google Shape;106;p19"/>
          <p:cNvPicPr preferRelativeResize="0"/>
          <p:nvPr/>
        </p:nvPicPr>
        <p:blipFill>
          <a:blip r:embed="rId3">
            <a:alphaModFix/>
          </a:blip>
          <a:stretch>
            <a:fillRect/>
          </a:stretch>
        </p:blipFill>
        <p:spPr>
          <a:xfrm>
            <a:off x="0" y="1283025"/>
            <a:ext cx="9203999" cy="38604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518975" y="209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Overview of Data</a:t>
            </a:r>
            <a:endParaRPr b="1"/>
          </a:p>
        </p:txBody>
      </p:sp>
      <p:sp>
        <p:nvSpPr>
          <p:cNvPr id="112" name="Google Shape;112;p20"/>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3" name="Google Shape;113;p20"/>
          <p:cNvSpPr txBox="1"/>
          <p:nvPr>
            <p:ph idx="1" type="body"/>
          </p:nvPr>
        </p:nvSpPr>
        <p:spPr>
          <a:xfrm>
            <a:off x="460950" y="1309925"/>
            <a:ext cx="8222100" cy="2710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rPr>
              <a:t>1. Number of Reporting Multinational Enterprise Groups:</a:t>
            </a:r>
            <a:endParaRPr b="1">
              <a:solidFill>
                <a:srgbClr val="000000"/>
              </a:solidFill>
            </a:endParaRPr>
          </a:p>
          <a:p>
            <a:pPr indent="-342900" lvl="0" marL="457200" rtl="0" algn="l">
              <a:spcBef>
                <a:spcPts val="1200"/>
              </a:spcBef>
              <a:spcAft>
                <a:spcPts val="0"/>
              </a:spcAft>
              <a:buClr>
                <a:srgbClr val="000000"/>
              </a:buClr>
              <a:buSzPts val="1800"/>
              <a:buFont typeface="Arial"/>
              <a:buChar char="●"/>
            </a:pPr>
            <a:r>
              <a:rPr lang="en">
                <a:solidFill>
                  <a:srgbClr val="000000"/>
                </a:solidFill>
              </a:rPr>
              <a:t>This column shows the </a:t>
            </a:r>
            <a:r>
              <a:rPr b="1" lang="en">
                <a:solidFill>
                  <a:srgbClr val="000000"/>
                </a:solidFill>
              </a:rPr>
              <a:t>number of MNC groups</a:t>
            </a:r>
            <a:r>
              <a:rPr lang="en">
                <a:solidFill>
                  <a:srgbClr val="000000"/>
                </a:solidFill>
              </a:rPr>
              <a:t> that have reported tax and financial data for a particular jurisdiction.</a:t>
            </a:r>
            <a:endParaRPr>
              <a:solidFill>
                <a:srgbClr val="000000"/>
              </a:solidFill>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518975" y="2091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Overview of Data</a:t>
            </a:r>
            <a:endParaRPr b="1"/>
          </a:p>
        </p:txBody>
      </p:sp>
      <p:sp>
        <p:nvSpPr>
          <p:cNvPr id="119" name="Google Shape;119;p21"/>
          <p:cNvSpPr/>
          <p:nvPr/>
        </p:nvSpPr>
        <p:spPr>
          <a:xfrm>
            <a:off x="-30000" y="1086475"/>
            <a:ext cx="9204000" cy="953100"/>
          </a:xfrm>
          <a:prstGeom prst="rect">
            <a:avLst/>
          </a:prstGeom>
          <a:solidFill>
            <a:srgbClr val="FAFAFA"/>
          </a:solidFill>
          <a:ln cap="flat" cmpd="sng" w="9525">
            <a:solidFill>
              <a:srgbClr val="FAFA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0" name="Google Shape;120;p21"/>
          <p:cNvSpPr txBox="1"/>
          <p:nvPr>
            <p:ph idx="1" type="body"/>
          </p:nvPr>
        </p:nvSpPr>
        <p:spPr>
          <a:xfrm>
            <a:off x="460950" y="1309925"/>
            <a:ext cx="8222100" cy="2710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rPr>
              <a:t>2. Unrelated Party Revenues:</a:t>
            </a:r>
            <a:endParaRPr b="1">
              <a:solidFill>
                <a:srgbClr val="000000"/>
              </a:solidFill>
            </a:endParaRPr>
          </a:p>
          <a:p>
            <a:pPr indent="-342900" lvl="0" marL="457200" rtl="0" algn="l">
              <a:spcBef>
                <a:spcPts val="1200"/>
              </a:spcBef>
              <a:spcAft>
                <a:spcPts val="0"/>
              </a:spcAft>
              <a:buClr>
                <a:srgbClr val="000000"/>
              </a:buClr>
              <a:buSzPts val="1800"/>
              <a:buFont typeface="Arial"/>
              <a:buChar char="●"/>
            </a:pPr>
            <a:r>
              <a:rPr lang="en">
                <a:solidFill>
                  <a:srgbClr val="000000"/>
                </a:solidFill>
              </a:rPr>
              <a:t>This column shows the </a:t>
            </a:r>
            <a:r>
              <a:rPr b="1" lang="en">
                <a:solidFill>
                  <a:srgbClr val="000000"/>
                </a:solidFill>
              </a:rPr>
              <a:t>total revenue</a:t>
            </a:r>
            <a:r>
              <a:rPr lang="en">
                <a:solidFill>
                  <a:srgbClr val="000000"/>
                </a:solidFill>
              </a:rPr>
              <a:t> generated by MNCs from transactions with </a:t>
            </a:r>
            <a:r>
              <a:rPr b="1" lang="en">
                <a:solidFill>
                  <a:srgbClr val="000000"/>
                </a:solidFill>
              </a:rPr>
              <a:t>external entities</a:t>
            </a:r>
            <a:r>
              <a:rPr lang="en">
                <a:solidFill>
                  <a:srgbClr val="000000"/>
                </a:solidFill>
              </a:rPr>
              <a:t> (i.e., companies or customers that are not affiliated with the MNC group).</a:t>
            </a:r>
            <a:endParaRPr>
              <a:solidFill>
                <a:srgbClr val="000000"/>
              </a:solidFill>
            </a:endParaRPr>
          </a:p>
          <a:p>
            <a:pPr indent="0" lvl="0" marL="0" rtl="0" algn="l">
              <a:spcBef>
                <a:spcPts val="1200"/>
              </a:spcBef>
              <a:spcAft>
                <a:spcPts val="1200"/>
              </a:spcAft>
              <a:buNone/>
            </a:pPr>
            <a:r>
              <a:t/>
            </a:r>
            <a:endParaRPr b="1">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