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96" r:id="rId3"/>
    <p:sldId id="315" r:id="rId4"/>
    <p:sldId id="305" r:id="rId5"/>
    <p:sldId id="307" r:id="rId6"/>
    <p:sldId id="306" r:id="rId7"/>
    <p:sldId id="309" r:id="rId8"/>
    <p:sldId id="319" r:id="rId9"/>
    <p:sldId id="320" r:id="rId10"/>
    <p:sldId id="316" r:id="rId11"/>
    <p:sldId id="317" r:id="rId12"/>
    <p:sldId id="313" r:id="rId13"/>
    <p:sldId id="308" r:id="rId14"/>
    <p:sldId id="311" r:id="rId15"/>
    <p:sldId id="312" r:id="rId16"/>
    <p:sldId id="310" r:id="rId17"/>
    <p:sldId id="31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p15:clr>
            <a:srgbClr val="A4A3A4"/>
          </p15:clr>
        </p15:guide>
        <p15:guide id="2" orient="horz" pos="1979">
          <p15:clr>
            <a:srgbClr val="A4A3A4"/>
          </p15:clr>
        </p15:guide>
        <p15:guide id="3" pos="869">
          <p15:clr>
            <a:srgbClr val="A4A3A4"/>
          </p15:clr>
        </p15:guide>
        <p15:guide id="4" pos="62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01" autoAdjust="0"/>
    <p:restoredTop sz="94660"/>
  </p:normalViewPr>
  <p:slideViewPr>
    <p:cSldViewPr snapToGrid="0" showGuides="1">
      <p:cViewPr varScale="1">
        <p:scale>
          <a:sx n="86" d="100"/>
          <a:sy n="86" d="100"/>
        </p:scale>
        <p:origin x="629" y="67"/>
      </p:cViewPr>
      <p:guideLst>
        <p:guide orient="horz" pos="754"/>
        <p:guide orient="horz" pos="1979"/>
        <p:guide pos="869"/>
        <p:guide pos="622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AC5235-D026-46CF-A71B-93F0B23D54FB}" type="datetimeFigureOut">
              <a:rPr lang="zh-CN" altLang="en-US" smtClean="0"/>
              <a:t>2019/11/19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8DEEC-5D81-46A3-9935-FF96FF36E350}" type="slidenum">
              <a:rPr lang="zh-CN" altLang="en-US" smtClean="0"/>
              <a:t>‹#›</a:t>
            </a:fld>
            <a:endParaRPr lang="zh-CN" altLang="en-US"/>
          </a:p>
        </p:txBody>
      </p:sp>
    </p:spTree>
    <p:extLst>
      <p:ext uri="{BB962C8B-B14F-4D97-AF65-F5344CB8AC3E}">
        <p14:creationId xmlns:p14="http://schemas.microsoft.com/office/powerpoint/2010/main" val="2764087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itchFamily="34" charset="-122"/>
                <a:ea typeface="微软雅黑"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9A0741C5-8F5C-4213-BB69-8C2D02590C1C}" type="datetimeFigureOut">
              <a:rPr lang="zh-CN" altLang="en-US" smtClean="0"/>
              <a:t>2019/11/19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893EA9-123D-489F-8313-43A8A4AC4565}" type="slidenum">
              <a:rPr lang="zh-CN" altLang="en-US" smtClean="0"/>
              <a:t>‹#›</a:t>
            </a:fld>
            <a:endParaRPr lang="zh-CN" altLang="en-US"/>
          </a:p>
        </p:txBody>
      </p:sp>
      <p:sp>
        <p:nvSpPr>
          <p:cNvPr id="7" name="Freeform 5"/>
          <p:cNvSpPr>
            <a:spLocks noEditPoints="1"/>
          </p:cNvSpPr>
          <p:nvPr userDrawn="1"/>
        </p:nvSpPr>
        <p:spPr bwMode="auto">
          <a:xfrm>
            <a:off x="5251126" y="1034822"/>
            <a:ext cx="1689749" cy="150918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2" presetClass="entr" presetSubtype="8" fill="hold" grpId="0" nodeType="withEffect">
                                  <p:stCondLst>
                                    <p:cond delay="500"/>
                                  </p:stCondLst>
                                  <p:iterate type="lt">
                                    <p:tmPct val="1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2019/11/19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97756" y="5566054"/>
            <a:ext cx="813253" cy="815696"/>
          </a:xfrm>
          <a:prstGeom prst="rect">
            <a:avLst/>
          </a:prstGeom>
        </p:spPr>
      </p:pic>
      <p:sp>
        <p:nvSpPr>
          <p:cNvPr id="10" name="等腰三角形 9"/>
          <p:cNvSpPr/>
          <p:nvPr userDrawn="1"/>
        </p:nvSpPr>
        <p:spPr>
          <a:xfrm rot="16200000">
            <a:off x="10400553" y="1196661"/>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bg1"/>
                </a:solidFill>
                <a:latin typeface="微软雅黑" pitchFamily="34" charset="-122"/>
                <a:ea typeface="微软雅黑"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2019/11/19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97756" y="5566054"/>
            <a:ext cx="813253" cy="815696"/>
          </a:xfrm>
          <a:prstGeom prst="rect">
            <a:avLst/>
          </a:prstGeom>
        </p:spPr>
      </p:pic>
      <p:sp>
        <p:nvSpPr>
          <p:cNvPr id="10" name="等腰三角形 9"/>
          <p:cNvSpPr/>
          <p:nvPr userDrawn="1"/>
        </p:nvSpPr>
        <p:spPr>
          <a:xfrm rot="16200000">
            <a:off x="10400553" y="1989540"/>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bg1"/>
                </a:solidFill>
                <a:latin typeface="微软雅黑" pitchFamily="34" charset="-122"/>
                <a:ea typeface="微软雅黑"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2019/11/19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97756" y="5566054"/>
            <a:ext cx="813253" cy="815696"/>
          </a:xfrm>
          <a:prstGeom prst="rect">
            <a:avLst/>
          </a:prstGeom>
        </p:spPr>
      </p:pic>
      <p:sp>
        <p:nvSpPr>
          <p:cNvPr id="10" name="等腰三角形 9"/>
          <p:cNvSpPr/>
          <p:nvPr userDrawn="1"/>
        </p:nvSpPr>
        <p:spPr>
          <a:xfrm rot="16200000">
            <a:off x="10400553" y="2770847"/>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bg1"/>
                </a:solidFill>
                <a:latin typeface="微软雅黑" pitchFamily="34" charset="-122"/>
                <a:ea typeface="微软雅黑"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2019/11/19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97756" y="5566054"/>
            <a:ext cx="813253" cy="815696"/>
          </a:xfrm>
          <a:prstGeom prst="rect">
            <a:avLst/>
          </a:prstGeom>
        </p:spPr>
      </p:pic>
      <p:sp>
        <p:nvSpPr>
          <p:cNvPr id="10" name="等腰三角形 9"/>
          <p:cNvSpPr/>
          <p:nvPr userDrawn="1"/>
        </p:nvSpPr>
        <p:spPr>
          <a:xfrm rot="16200000">
            <a:off x="10400553" y="3561024"/>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bg1"/>
                </a:solidFill>
                <a:latin typeface="微软雅黑" pitchFamily="34" charset="-122"/>
                <a:ea typeface="微软雅黑"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50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2019/11/19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97756" y="5566054"/>
            <a:ext cx="813253" cy="815696"/>
          </a:xfrm>
          <a:prstGeom prst="rect">
            <a:avLst/>
          </a:prstGeom>
        </p:spPr>
      </p:pic>
      <p:sp>
        <p:nvSpPr>
          <p:cNvPr id="10" name="等腰三角形 9"/>
          <p:cNvSpPr/>
          <p:nvPr userDrawn="1"/>
        </p:nvSpPr>
        <p:spPr>
          <a:xfrm rot="16200000">
            <a:off x="10400553" y="4353678"/>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userDrawn="1"/>
        </p:nvSpPr>
        <p:spPr>
          <a:xfrm>
            <a:off x="10711051" y="1070015"/>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12" name="文本框 11"/>
          <p:cNvSpPr txBox="1"/>
          <p:nvPr userDrawn="1"/>
        </p:nvSpPr>
        <p:spPr>
          <a:xfrm>
            <a:off x="10711051" y="1858061"/>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3" name="文本框 12"/>
          <p:cNvSpPr txBox="1"/>
          <p:nvPr userDrawn="1"/>
        </p:nvSpPr>
        <p:spPr>
          <a:xfrm>
            <a:off x="10711051" y="2646107"/>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4" name="文本框 13"/>
          <p:cNvSpPr txBox="1"/>
          <p:nvPr userDrawn="1"/>
        </p:nvSpPr>
        <p:spPr>
          <a:xfrm>
            <a:off x="10711051" y="3434153"/>
            <a:ext cx="1386662" cy="400110"/>
          </a:xfrm>
          <a:prstGeom prst="rect">
            <a:avLst/>
          </a:prstGeom>
          <a:noFill/>
        </p:spPr>
        <p:txBody>
          <a:bodyPr wrap="square" rtlCol="0">
            <a:spAutoFit/>
          </a:bodyPr>
          <a:lstStyle/>
          <a:p>
            <a:pPr algn="ct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5" name="文本框 14"/>
          <p:cNvSpPr txBox="1"/>
          <p:nvPr userDrawn="1"/>
        </p:nvSpPr>
        <p:spPr>
          <a:xfrm>
            <a:off x="10711051" y="4222199"/>
            <a:ext cx="1386662" cy="400110"/>
          </a:xfrm>
          <a:prstGeom prst="rect">
            <a:avLst/>
          </a:prstGeom>
          <a:noFill/>
        </p:spPr>
        <p:txBody>
          <a:bodyPr wrap="square" rtlCol="0">
            <a:spAutoFit/>
          </a:bodyPr>
          <a:lstStyle/>
          <a:p>
            <a:pPr algn="ctr"/>
            <a:r>
              <a:rPr lang="zh-CN" altLang="en-US" sz="2000" dirty="0">
                <a:solidFill>
                  <a:schemeClr val="bg1"/>
                </a:solidFill>
                <a:latin typeface="微软雅黑" pitchFamily="34" charset="-122"/>
                <a:ea typeface="微软雅黑" pitchFamily="34" charset="-122"/>
              </a:rPr>
              <a:t>结论建议</a:t>
            </a:r>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1+#ppt_w/2"/>
                                          </p:val>
                                        </p:tav>
                                        <p:tav tm="100000">
                                          <p:val>
                                            <p:strVal val="#ppt_x"/>
                                          </p:val>
                                        </p:tav>
                                      </p:tavLst>
                                    </p:anim>
                                    <p:anim calcmode="lin" valueType="num">
                                      <p:cBhvr additive="base">
                                        <p:cTn id="8" dur="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250" fill="hold"/>
                                        <p:tgtEl>
                                          <p:spTgt spid="11"/>
                                        </p:tgtEl>
                                        <p:attrNameLst>
                                          <p:attrName>ppt_x</p:attrName>
                                        </p:attrNameLst>
                                      </p:cBhvr>
                                      <p:tavLst>
                                        <p:tav tm="0">
                                          <p:val>
                                            <p:strVal val="1+#ppt_w/2"/>
                                          </p:val>
                                        </p:tav>
                                        <p:tav tm="100000">
                                          <p:val>
                                            <p:strVal val="#ppt_x"/>
                                          </p:val>
                                        </p:tav>
                                      </p:tavLst>
                                    </p:anim>
                                    <p:anim calcmode="lin" valueType="num">
                                      <p:cBhvr additive="base">
                                        <p:cTn id="12" dur="2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fill="hold"/>
                                        <p:tgtEl>
                                          <p:spTgt spid="12"/>
                                        </p:tgtEl>
                                        <p:attrNameLst>
                                          <p:attrName>ppt_x</p:attrName>
                                        </p:attrNameLst>
                                      </p:cBhvr>
                                      <p:tavLst>
                                        <p:tav tm="0">
                                          <p:val>
                                            <p:strVal val="1+#ppt_w/2"/>
                                          </p:val>
                                        </p:tav>
                                        <p:tav tm="100000">
                                          <p:val>
                                            <p:strVal val="#ppt_x"/>
                                          </p:val>
                                        </p:tav>
                                      </p:tavLst>
                                    </p:anim>
                                    <p:anim calcmode="lin" valueType="num">
                                      <p:cBhvr additive="base">
                                        <p:cTn id="16" dur="2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250" fill="hold"/>
                                        <p:tgtEl>
                                          <p:spTgt spid="13"/>
                                        </p:tgtEl>
                                        <p:attrNameLst>
                                          <p:attrName>ppt_x</p:attrName>
                                        </p:attrNameLst>
                                      </p:cBhvr>
                                      <p:tavLst>
                                        <p:tav tm="0">
                                          <p:val>
                                            <p:strVal val="1+#ppt_w/2"/>
                                          </p:val>
                                        </p:tav>
                                        <p:tav tm="100000">
                                          <p:val>
                                            <p:strVal val="#ppt_x"/>
                                          </p:val>
                                        </p:tav>
                                      </p:tavLst>
                                    </p:anim>
                                    <p:anim calcmode="lin" valueType="num">
                                      <p:cBhvr additive="base">
                                        <p:cTn id="20" dur="2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50" fill="hold"/>
                                        <p:tgtEl>
                                          <p:spTgt spid="14"/>
                                        </p:tgtEl>
                                        <p:attrNameLst>
                                          <p:attrName>ppt_x</p:attrName>
                                        </p:attrNameLst>
                                      </p:cBhvr>
                                      <p:tavLst>
                                        <p:tav tm="0">
                                          <p:val>
                                            <p:strVal val="1+#ppt_w/2"/>
                                          </p:val>
                                        </p:tav>
                                        <p:tav tm="100000">
                                          <p:val>
                                            <p:strVal val="#ppt_x"/>
                                          </p:val>
                                        </p:tav>
                                      </p:tavLst>
                                    </p:anim>
                                    <p:anim calcmode="lin" valueType="num">
                                      <p:cBhvr additive="base">
                                        <p:cTn id="24" dur="250" fill="hold"/>
                                        <p:tgtEl>
                                          <p:spTgt spid="1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1+#ppt_w/2"/>
                                          </p:val>
                                        </p:tav>
                                        <p:tav tm="100000">
                                          <p:val>
                                            <p:strVal val="#ppt_x"/>
                                          </p:val>
                                        </p:tav>
                                      </p:tavLst>
                                    </p:anim>
                                    <p:anim calcmode="lin" valueType="num">
                                      <p:cBhvr additive="base">
                                        <p:cTn id="28" dur="250" fill="hold"/>
                                        <p:tgtEl>
                                          <p:spTgt spid="15"/>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9"/>
                                        </p:tgtEl>
                                        <p:attrNameLst>
                                          <p:attrName>style.visibility</p:attrName>
                                        </p:attrNameLst>
                                      </p:cBhvr>
                                      <p:to>
                                        <p:strVal val="visible"/>
                                      </p:to>
                                    </p:set>
                                    <p:anim calcmode="lin" valueType="num">
                                      <p:cBhvr>
                                        <p:cTn id="31" dur="250" fill="hold"/>
                                        <p:tgtEl>
                                          <p:spTgt spid="9"/>
                                        </p:tgtEl>
                                        <p:attrNameLst>
                                          <p:attrName>ppt_w</p:attrName>
                                        </p:attrNameLst>
                                      </p:cBhvr>
                                      <p:tavLst>
                                        <p:tav tm="0">
                                          <p:val>
                                            <p:fltVal val="0"/>
                                          </p:val>
                                        </p:tav>
                                        <p:tav tm="100000">
                                          <p:val>
                                            <p:strVal val="#ppt_w"/>
                                          </p:val>
                                        </p:tav>
                                      </p:tavLst>
                                    </p:anim>
                                    <p:anim calcmode="lin" valueType="num">
                                      <p:cBhvr>
                                        <p:cTn id="32" dur="250" fill="hold"/>
                                        <p:tgtEl>
                                          <p:spTgt spid="9"/>
                                        </p:tgtEl>
                                        <p:attrNameLst>
                                          <p:attrName>ppt_h</p:attrName>
                                        </p:attrNameLst>
                                      </p:cBhvr>
                                      <p:tavLst>
                                        <p:tav tm="0">
                                          <p:val>
                                            <p:fltVal val="0"/>
                                          </p:val>
                                        </p:tav>
                                        <p:tav tm="100000">
                                          <p:val>
                                            <p:strVal val="#ppt_h"/>
                                          </p:val>
                                        </p:tav>
                                      </p:tavLst>
                                    </p:anim>
                                    <p:animEffect transition="in" filter="fade">
                                      <p:cBhvr>
                                        <p:cTn id="33" dur="250"/>
                                        <p:tgtEl>
                                          <p:spTgt spid="9"/>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10"/>
                                        </p:tgtEl>
                                        <p:attrNameLst>
                                          <p:attrName>style.visibility</p:attrName>
                                        </p:attrNameLst>
                                      </p:cBhvr>
                                      <p:to>
                                        <p:strVal val="visible"/>
                                      </p:to>
                                    </p:set>
                                    <p:animEffect transition="in" filter="wipe(right)">
                                      <p:cBhvr>
                                        <p:cTn id="36" dur="250"/>
                                        <p:tgtEl>
                                          <p:spTgt spid="10"/>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00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1000"/>
                                        <p:tgtEl>
                                          <p:spTgt spid="2"/>
                                        </p:tgtEl>
                                      </p:cBhvr>
                                    </p:animEffect>
                                  </p:childTnLst>
                                </p:cTn>
                              </p:par>
                              <p:par>
                                <p:cTn id="45" presetID="22" presetClass="entr" presetSubtype="8" fill="hold" grpId="0" nodeType="withEffect">
                                  <p:stCondLst>
                                    <p:cond delay="15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8" grpId="0" animBg="1"/>
      <p:bldP spid="10" grpId="0" animBg="1"/>
      <p:bldP spid="11" grpId="0"/>
      <p:bldP spid="12" grpId="0"/>
      <p:bldP spid="13" grpId="0"/>
      <p:bldP spid="14" grpId="0"/>
      <p:bldP spid="15"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16" name="矩形 15"/>
          <p:cNvSpPr/>
          <p:nvPr userDrawn="1"/>
        </p:nvSpPr>
        <p:spPr>
          <a:xfrm>
            <a:off x="10987427" y="454517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2019/11/19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
        <p:nvSpPr>
          <p:cNvPr id="8" name="矩形 7"/>
          <p:cNvSpPr/>
          <p:nvPr userDrawn="1"/>
        </p:nvSpPr>
        <p:spPr>
          <a:xfrm>
            <a:off x="10616765" y="0"/>
            <a:ext cx="157523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1046201" y="5566054"/>
            <a:ext cx="716362" cy="845938"/>
            <a:chOff x="8367154" y="5203814"/>
            <a:chExt cx="1890395" cy="2232329"/>
          </a:xfrm>
        </p:grpSpPr>
        <p:sp>
          <p:nvSpPr>
            <p:cNvPr id="11"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2" name="Freeform 146"/>
            <p:cNvSpPr>
              <a:spLocks noEditPoints="1"/>
            </p:cNvSpPr>
            <p:nvPr/>
          </p:nvSpPr>
          <p:spPr bwMode="auto">
            <a:xfrm>
              <a:off x="8530421" y="5338329"/>
              <a:ext cx="1564890" cy="1962273"/>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3" name="Freeform 147"/>
            <p:cNvSpPr>
              <a:spLocks noEditPoints="1"/>
            </p:cNvSpPr>
            <p:nvPr/>
          </p:nvSpPr>
          <p:spPr bwMode="auto">
            <a:xfrm>
              <a:off x="8462650" y="5260290"/>
              <a:ext cx="1700431" cy="2120404"/>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4" name="Freeform 261"/>
            <p:cNvSpPr>
              <a:spLocks noEditPoints="1"/>
            </p:cNvSpPr>
            <p:nvPr/>
          </p:nvSpPr>
          <p:spPr bwMode="auto">
            <a:xfrm>
              <a:off x="9015085" y="5797322"/>
              <a:ext cx="595562" cy="853296"/>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vert="horz" wrap="square" lIns="91440" tIns="45720" rIns="91440" bIns="45720" numCol="1" anchor="t" anchorCtr="0" compatLnSpc="1"/>
            <a:lstStyle/>
            <a:p>
              <a:endParaRPr lang="zh-CN" altLang="en-US"/>
            </a:p>
          </p:txBody>
        </p:sp>
      </p:gr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0741C5-8F5C-4213-BB69-8C2D02590C1C}" type="datetimeFigureOut">
              <a:rPr lang="zh-CN" altLang="en-US" smtClean="0"/>
              <a:t>2019/11/19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893EA9-123D-489F-8313-43A8A4AC4565}" type="slidenum">
              <a:rPr lang="zh-CN" altLang="en-US" smtClean="0"/>
              <a:t>‹#›</a:t>
            </a:fld>
            <a:endParaRPr lang="zh-CN" alt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9A0741C5-8F5C-4213-BB69-8C2D02590C1C}" type="datetimeFigureOut">
              <a:rPr lang="zh-CN" altLang="en-US" smtClean="0"/>
              <a:t>2019/11/19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chemeClr val="tx1">
                    <a:lumMod val="60000"/>
                    <a:lumOff val="40000"/>
                  </a:schemeClr>
                </a:solidFill>
                <a:latin typeface="+mn-lt"/>
              </a:defRPr>
            </a:lvl1pPr>
          </a:lstStyle>
          <a:p>
            <a:r>
              <a:rPr lang="en-US" altLang="zh-CN" dirty="0"/>
              <a:t>P</a:t>
            </a:r>
            <a:fld id="{38893EA9-123D-489F-8313-43A8A4AC4565}" type="slidenum">
              <a:rPr lang="zh-CN" altLang="en-US" dirty="0" smtClean="0"/>
              <a:t>‹#›</a:t>
            </a:fld>
            <a:endParaRPr lang="zh-CN" altLang="en-US" dirty="0"/>
          </a:p>
        </p:txBody>
      </p:sp>
      <p:sp>
        <p:nvSpPr>
          <p:cNvPr id="6" name="Freeform 5"/>
          <p:cNvSpPr>
            <a:spLocks noEditPoints="1"/>
          </p:cNvSpPr>
          <p:nvPr userDrawn="1"/>
        </p:nvSpPr>
        <p:spPr bwMode="auto">
          <a:xfrm>
            <a:off x="507321" y="396194"/>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文本框 6"/>
          <p:cNvSpPr txBox="1"/>
          <p:nvPr userDrawn="1"/>
        </p:nvSpPr>
        <p:spPr>
          <a:xfrm>
            <a:off x="1302657" y="859160"/>
            <a:ext cx="2373993" cy="307777"/>
          </a:xfrm>
          <a:prstGeom prst="rect">
            <a:avLst/>
          </a:prstGeom>
          <a:noFill/>
        </p:spPr>
        <p:txBody>
          <a:bodyPr wrap="square" rtlCol="0">
            <a:spAutoFit/>
          </a:bodyPr>
          <a:lstStyle/>
          <a:p>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itchFamily="34" charset="0"/>
            </a:endParaRPr>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741C5-8F5C-4213-BB69-8C2D02590C1C}" type="datetimeFigureOut">
              <a:rPr lang="zh-CN" altLang="en-US" smtClean="0"/>
              <a:t>2019/11/19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93EA9-123D-489F-8313-43A8A4AC456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advClick="0" advTm="300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76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5"/>
          <p:cNvSpPr>
            <a:spLocks noEditPoints="1"/>
          </p:cNvSpPr>
          <p:nvPr/>
        </p:nvSpPr>
        <p:spPr bwMode="auto">
          <a:xfrm>
            <a:off x="8599210" y="5440828"/>
            <a:ext cx="1114980" cy="995834"/>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5" name="文本框 34"/>
          <p:cNvSpPr txBox="1"/>
          <p:nvPr/>
        </p:nvSpPr>
        <p:spPr>
          <a:xfrm>
            <a:off x="1567413" y="2123113"/>
            <a:ext cx="9057174" cy="1107996"/>
          </a:xfrm>
          <a:prstGeom prst="rect">
            <a:avLst/>
          </a:prstGeom>
          <a:noFill/>
        </p:spPr>
        <p:txBody>
          <a:bodyPr wrap="square" rtlCol="0">
            <a:spAutoFit/>
          </a:bodyPr>
          <a:lstStyle/>
          <a:p>
            <a:pPr algn="ctr"/>
            <a:r>
              <a:rPr lang="zh-CN" altLang="en-US" sz="6600" b="1" dirty="0">
                <a:solidFill>
                  <a:schemeClr val="bg1"/>
                </a:solidFill>
                <a:latin typeface="微软雅黑" pitchFamily="34" charset="-122"/>
                <a:ea typeface="微软雅黑" pitchFamily="34" charset="-122"/>
              </a:rPr>
              <a:t>移动平台开发开题报告</a:t>
            </a:r>
          </a:p>
        </p:txBody>
      </p:sp>
      <p:pic>
        <p:nvPicPr>
          <p:cNvPr id="46" name="图片 4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0863" y="476250"/>
            <a:ext cx="2325687" cy="658287"/>
          </a:xfrm>
          <a:prstGeom prst="rect">
            <a:avLst/>
          </a:prstGeom>
        </p:spPr>
      </p:pic>
      <p:cxnSp>
        <p:nvCxnSpPr>
          <p:cNvPr id="5" name="直接连接符 4"/>
          <p:cNvCxnSpPr/>
          <p:nvPr/>
        </p:nvCxnSpPr>
        <p:spPr>
          <a:xfrm>
            <a:off x="1928813" y="3421853"/>
            <a:ext cx="2628673"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394858" y="3918525"/>
            <a:ext cx="7402285" cy="430054"/>
          </a:xfrm>
          <a:prstGeom prst="rect">
            <a:avLst/>
          </a:prstGeom>
          <a:noFill/>
        </p:spPr>
        <p:txBody>
          <a:bodyPr wrap="square" rtlCol="0">
            <a:spAutoFit/>
          </a:bodyPr>
          <a:lstStyle/>
          <a:p>
            <a:pPr algn="ctr">
              <a:lnSpc>
                <a:spcPct val="120000"/>
              </a:lnSpc>
            </a:pPr>
            <a:r>
              <a:rPr lang="zh-CN" altLang="en-US" sz="2000" dirty="0">
                <a:solidFill>
                  <a:schemeClr val="bg1"/>
                </a:solidFill>
                <a:latin typeface="微软雅黑" pitchFamily="34" charset="-122"/>
                <a:ea typeface="微软雅黑" pitchFamily="34" charset="-122"/>
              </a:rPr>
              <a:t>学生：王力田</a:t>
            </a:r>
            <a:r>
              <a:rPr lang="en-US" altLang="zh-CN" sz="2000" dirty="0">
                <a:solidFill>
                  <a:schemeClr val="bg1"/>
                </a:solidFill>
                <a:latin typeface="微软雅黑" pitchFamily="34" charset="-122"/>
                <a:ea typeface="微软雅黑" pitchFamily="34" charset="-122"/>
              </a:rPr>
              <a:t>    </a:t>
            </a:r>
            <a:r>
              <a:rPr lang="zh-CN" altLang="zh-CN" sz="2000" dirty="0">
                <a:solidFill>
                  <a:schemeClr val="bg1"/>
                </a:solidFill>
                <a:latin typeface="微软雅黑" pitchFamily="34" charset="-122"/>
                <a:ea typeface="微软雅黑" pitchFamily="34" charset="-122"/>
              </a:rPr>
              <a:t>符豫</a:t>
            </a:r>
            <a:r>
              <a:rPr lang="en-US" altLang="zh-CN" sz="2000" dirty="0">
                <a:solidFill>
                  <a:schemeClr val="bg1"/>
                </a:solidFill>
                <a:latin typeface="微软雅黑" pitchFamily="34" charset="-122"/>
                <a:ea typeface="微软雅黑" pitchFamily="34" charset="-122"/>
              </a:rPr>
              <a:t>    </a:t>
            </a:r>
            <a:r>
              <a:rPr lang="zh-CN" altLang="zh-CN" sz="2000" dirty="0">
                <a:solidFill>
                  <a:schemeClr val="bg1"/>
                </a:solidFill>
                <a:latin typeface="微软雅黑" pitchFamily="34" charset="-122"/>
                <a:ea typeface="微软雅黑" pitchFamily="34" charset="-122"/>
              </a:rPr>
              <a:t>肖俊伦</a:t>
            </a:r>
            <a:r>
              <a:rPr lang="en-US" altLang="zh-CN" sz="2000" dirty="0">
                <a:solidFill>
                  <a:schemeClr val="bg1"/>
                </a:solidFill>
                <a:latin typeface="微软雅黑" pitchFamily="34" charset="-122"/>
                <a:ea typeface="微软雅黑" pitchFamily="34" charset="-122"/>
              </a:rPr>
              <a:t>    </a:t>
            </a:r>
            <a:r>
              <a:rPr lang="zh-CN" altLang="zh-CN" sz="2000" dirty="0">
                <a:solidFill>
                  <a:schemeClr val="bg1"/>
                </a:solidFill>
                <a:latin typeface="微软雅黑" pitchFamily="34" charset="-122"/>
                <a:ea typeface="微软雅黑" pitchFamily="34" charset="-122"/>
              </a:rPr>
              <a:t>郑旭</a:t>
            </a:r>
            <a:r>
              <a:rPr lang="en-US" altLang="zh-CN" sz="2000" dirty="0">
                <a:solidFill>
                  <a:schemeClr val="bg1"/>
                </a:solidFill>
                <a:latin typeface="微软雅黑" pitchFamily="34" charset="-122"/>
                <a:ea typeface="微软雅黑" pitchFamily="34" charset="-122"/>
              </a:rPr>
              <a:t>    </a:t>
            </a:r>
            <a:r>
              <a:rPr lang="zh-CN" altLang="zh-CN" sz="2000" dirty="0">
                <a:solidFill>
                  <a:schemeClr val="bg1"/>
                </a:solidFill>
                <a:latin typeface="微软雅黑" pitchFamily="34" charset="-122"/>
                <a:ea typeface="微软雅黑" pitchFamily="34" charset="-122"/>
              </a:rPr>
              <a:t>应哲宇</a:t>
            </a:r>
            <a:endParaRPr lang="zh-CN" altLang="en-US" sz="2000" dirty="0">
              <a:solidFill>
                <a:schemeClr val="bg1"/>
              </a:solidFill>
              <a:latin typeface="微软雅黑" pitchFamily="34" charset="-122"/>
              <a:ea typeface="微软雅黑" pitchFamily="34" charset="-122"/>
            </a:endParaRPr>
          </a:p>
        </p:txBody>
      </p:sp>
      <p:sp>
        <p:nvSpPr>
          <p:cNvPr id="12" name="等腰三角形 11"/>
          <p:cNvSpPr/>
          <p:nvPr/>
        </p:nvSpPr>
        <p:spPr>
          <a:xfrm flipV="1">
            <a:off x="8977053" y="4821550"/>
            <a:ext cx="359294" cy="2066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53" name="直接连接符 52"/>
          <p:cNvCxnSpPr/>
          <p:nvPr/>
        </p:nvCxnSpPr>
        <p:spPr>
          <a:xfrm>
            <a:off x="7729311" y="3421853"/>
            <a:ext cx="254340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childTnLst>
                                </p:cTn>
                              </p:par>
                              <p:par>
                                <p:cTn id="8" presetID="10" presetClass="entr" presetSubtype="0" fill="hold" grpId="0" nodeType="withEffect">
                                  <p:stCondLst>
                                    <p:cond delay="1250"/>
                                  </p:stCondLst>
                                  <p:iterate type="lt">
                                    <p:tmPct val="10000"/>
                                  </p:iterate>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22" presetClass="entr" presetSubtype="2" fill="hold" nodeType="withEffect">
                                  <p:stCondLst>
                                    <p:cond delay="150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22" presetClass="entr" presetSubtype="8" fill="hold" nodeType="withEffect">
                                  <p:stCondLst>
                                    <p:cond delay="150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16" presetClass="entr" presetSubtype="37" fill="hold" grpId="0" nodeType="withEffect">
                                  <p:stCondLst>
                                    <p:cond delay="2000"/>
                                  </p:stCondLst>
                                  <p:iterate type="lt">
                                    <p:tmPct val="10000"/>
                                  </p:iterate>
                                  <p:childTnLst>
                                    <p:set>
                                      <p:cBhvr>
                                        <p:cTn id="18" dur="1" fill="hold">
                                          <p:stCondLst>
                                            <p:cond delay="0"/>
                                          </p:stCondLst>
                                        </p:cTn>
                                        <p:tgtEl>
                                          <p:spTgt spid="50"/>
                                        </p:tgtEl>
                                        <p:attrNameLst>
                                          <p:attrName>style.visibility</p:attrName>
                                        </p:attrNameLst>
                                      </p:cBhvr>
                                      <p:to>
                                        <p:strVal val="visible"/>
                                      </p:to>
                                    </p:set>
                                    <p:animEffect transition="in" filter="barn(outVertical)">
                                      <p:cBhvr>
                                        <p:cTn id="19" dur="500"/>
                                        <p:tgtEl>
                                          <p:spTgt spid="50"/>
                                        </p:tgtEl>
                                      </p:cBhvr>
                                    </p:animEffect>
                                  </p:childTnLst>
                                </p:cTn>
                              </p:par>
                              <p:par>
                                <p:cTn id="20" presetID="53" presetClass="entr" presetSubtype="16" fill="hold" nodeType="withEffect">
                                  <p:stCondLst>
                                    <p:cond delay="15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1000" fill="hold"/>
                                        <p:tgtEl>
                                          <p:spTgt spid="46"/>
                                        </p:tgtEl>
                                        <p:attrNameLst>
                                          <p:attrName>ppt_w</p:attrName>
                                        </p:attrNameLst>
                                      </p:cBhvr>
                                      <p:tavLst>
                                        <p:tav tm="0">
                                          <p:val>
                                            <p:fltVal val="0"/>
                                          </p:val>
                                        </p:tav>
                                        <p:tav tm="100000">
                                          <p:val>
                                            <p:strVal val="#ppt_w"/>
                                          </p:val>
                                        </p:tav>
                                      </p:tavLst>
                                    </p:anim>
                                    <p:anim calcmode="lin" valueType="num">
                                      <p:cBhvr>
                                        <p:cTn id="23" dur="1000" fill="hold"/>
                                        <p:tgtEl>
                                          <p:spTgt spid="46"/>
                                        </p:tgtEl>
                                        <p:attrNameLst>
                                          <p:attrName>ppt_h</p:attrName>
                                        </p:attrNameLst>
                                      </p:cBhvr>
                                      <p:tavLst>
                                        <p:tav tm="0">
                                          <p:val>
                                            <p:fltVal val="0"/>
                                          </p:val>
                                        </p:tav>
                                        <p:tav tm="100000">
                                          <p:val>
                                            <p:strVal val="#ppt_h"/>
                                          </p:val>
                                        </p:tav>
                                      </p:tavLst>
                                    </p:anim>
                                    <p:animEffect transition="in" filter="fade">
                                      <p:cBhvr>
                                        <p:cTn id="24" dur="1000"/>
                                        <p:tgtEl>
                                          <p:spTgt spid="46"/>
                                        </p:tgtEl>
                                      </p:cBhvr>
                                    </p:animEffect>
                                  </p:childTnLst>
                                </p:cTn>
                              </p:par>
                              <p:par>
                                <p:cTn id="25" presetID="47" presetClass="entr" presetSubtype="0" fill="hold" grpId="0" nodeType="withEffect">
                                  <p:stCondLst>
                                    <p:cond delay="250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10" presetClass="entr" presetSubtype="0" fill="hold" grpId="0" nodeType="withEffect">
                                  <p:stCondLst>
                                    <p:cond delay="350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3" grpId="0" animBg="1"/>
      <p:bldP spid="35" grpId="0"/>
      <p:bldP spid="50" grpId="0"/>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028B43-68C8-4E04-9B3D-B948BDF18041}"/>
              </a:ext>
            </a:extLst>
          </p:cNvPr>
          <p:cNvPicPr>
            <a:picLocks noChangeAspect="1"/>
          </p:cNvPicPr>
          <p:nvPr/>
        </p:nvPicPr>
        <p:blipFill>
          <a:blip r:embed="rId2"/>
          <a:stretch>
            <a:fillRect/>
          </a:stretch>
        </p:blipFill>
        <p:spPr>
          <a:xfrm>
            <a:off x="324925" y="391029"/>
            <a:ext cx="800169" cy="731583"/>
          </a:xfrm>
          <a:prstGeom prst="rect">
            <a:avLst/>
          </a:prstGeom>
        </p:spPr>
      </p:pic>
      <p:sp>
        <p:nvSpPr>
          <p:cNvPr id="3" name="标题 1">
            <a:extLst>
              <a:ext uri="{FF2B5EF4-FFF2-40B4-BE49-F238E27FC236}">
                <a16:creationId xmlns:a16="http://schemas.microsoft.com/office/drawing/2014/main" id="{E407AFD9-584D-4E55-8478-D81A074D2530}"/>
              </a:ext>
            </a:extLst>
          </p:cNvPr>
          <p:cNvSpPr txBox="1">
            <a:spLocks/>
          </p:cNvSpPr>
          <p:nvPr/>
        </p:nvSpPr>
        <p:spPr>
          <a:xfrm>
            <a:off x="1231635" y="391029"/>
            <a:ext cx="5258480" cy="682623"/>
          </a:xfrm>
          <a:prstGeom prst="rect">
            <a:avLst/>
          </a:prstGeom>
        </p:spPr>
        <p:txBody>
          <a:bodyPr vert="horz" lIns="91440" tIns="45720" rIns="91440" bIns="45720" rtlCol="0" anchor="ctr">
            <a:normAutofit/>
          </a:bodyPr>
          <a:lstStyle>
            <a:lvl1pPr>
              <a:lnSpc>
                <a:spcPct val="90000"/>
              </a:lnSpc>
              <a:spcBef>
                <a:spcPct val="0"/>
              </a:spcBef>
              <a:buNone/>
              <a:defRPr sz="3200" b="1">
                <a:latin typeface="微软雅黑" pitchFamily="34" charset="-122"/>
                <a:ea typeface="微软雅黑" pitchFamily="34" charset="-122"/>
                <a:cs typeface="+mj-cs"/>
              </a:defRPr>
            </a:lvl1pPr>
          </a:lstStyle>
          <a:p>
            <a:r>
              <a:rPr lang="zh-CN" altLang="en-US" dirty="0"/>
              <a:t>技术选型及架构</a:t>
            </a:r>
          </a:p>
        </p:txBody>
      </p:sp>
      <p:grpSp>
        <p:nvGrpSpPr>
          <p:cNvPr id="14" name="组合 13">
            <a:extLst>
              <a:ext uri="{FF2B5EF4-FFF2-40B4-BE49-F238E27FC236}">
                <a16:creationId xmlns:a16="http://schemas.microsoft.com/office/drawing/2014/main" id="{21B1744B-8CE3-4119-A2DA-178A7ECEE890}"/>
              </a:ext>
            </a:extLst>
          </p:cNvPr>
          <p:cNvGrpSpPr/>
          <p:nvPr/>
        </p:nvGrpSpPr>
        <p:grpSpPr>
          <a:xfrm>
            <a:off x="10423250" y="0"/>
            <a:ext cx="1768750" cy="6858000"/>
            <a:chOff x="10423250" y="0"/>
            <a:chExt cx="1768750" cy="6858000"/>
          </a:xfrm>
        </p:grpSpPr>
        <p:sp>
          <p:nvSpPr>
            <p:cNvPr id="5" name="矩形 4">
              <a:extLst>
                <a:ext uri="{FF2B5EF4-FFF2-40B4-BE49-F238E27FC236}">
                  <a16:creationId xmlns:a16="http://schemas.microsoft.com/office/drawing/2014/main" id="{4EDE4852-9672-4186-8FC0-1D43868FB5F6}"/>
                </a:ext>
              </a:extLst>
            </p:cNvPr>
            <p:cNvSpPr/>
            <p:nvPr/>
          </p:nvSpPr>
          <p:spPr>
            <a:xfrm>
              <a:off x="10671142" y="0"/>
              <a:ext cx="15208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ADF053B-5074-4FB3-95E6-94DFEDAF8C4C}"/>
                </a:ext>
              </a:extLst>
            </p:cNvPr>
            <p:cNvSpPr txBox="1"/>
            <p:nvPr/>
          </p:nvSpPr>
          <p:spPr>
            <a:xfrm>
              <a:off x="10796833" y="1900287"/>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项目简介</a:t>
              </a:r>
            </a:p>
          </p:txBody>
        </p:sp>
        <p:sp>
          <p:nvSpPr>
            <p:cNvPr id="7" name="文本框 6">
              <a:extLst>
                <a:ext uri="{FF2B5EF4-FFF2-40B4-BE49-F238E27FC236}">
                  <a16:creationId xmlns:a16="http://schemas.microsoft.com/office/drawing/2014/main" id="{657E5DF6-A456-48D2-90B6-FFC8DD8A2B9F}"/>
                </a:ext>
              </a:extLst>
            </p:cNvPr>
            <p:cNvSpPr txBox="1"/>
            <p:nvPr/>
          </p:nvSpPr>
          <p:spPr>
            <a:xfrm>
              <a:off x="10796833" y="2630013"/>
              <a:ext cx="1395166"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主要功能描述</a:t>
              </a:r>
            </a:p>
          </p:txBody>
        </p:sp>
        <p:sp>
          <p:nvSpPr>
            <p:cNvPr id="8" name="文本框 7">
              <a:extLst>
                <a:ext uri="{FF2B5EF4-FFF2-40B4-BE49-F238E27FC236}">
                  <a16:creationId xmlns:a16="http://schemas.microsoft.com/office/drawing/2014/main" id="{46129F64-B2AD-4F09-AC5C-5378B25AAE73}"/>
                </a:ext>
              </a:extLst>
            </p:cNvPr>
            <p:cNvSpPr txBox="1"/>
            <p:nvPr/>
          </p:nvSpPr>
          <p:spPr>
            <a:xfrm>
              <a:off x="10796833" y="3667515"/>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技术选型及架构</a:t>
              </a:r>
            </a:p>
          </p:txBody>
        </p:sp>
        <p:sp>
          <p:nvSpPr>
            <p:cNvPr id="9" name="文本框 8">
              <a:extLst>
                <a:ext uri="{FF2B5EF4-FFF2-40B4-BE49-F238E27FC236}">
                  <a16:creationId xmlns:a16="http://schemas.microsoft.com/office/drawing/2014/main" id="{5308557E-669E-4892-8582-4E3AD3289055}"/>
                </a:ext>
              </a:extLst>
            </p:cNvPr>
            <p:cNvSpPr txBox="1"/>
            <p:nvPr/>
          </p:nvSpPr>
          <p:spPr>
            <a:xfrm>
              <a:off x="10796833" y="4705017"/>
              <a:ext cx="1395167" cy="707886"/>
            </a:xfrm>
            <a:prstGeom prst="rect">
              <a:avLst/>
            </a:prstGeom>
            <a:noFill/>
          </p:spPr>
          <p:txBody>
            <a:bodyPr wrap="square" rtlCol="0">
              <a:spAutoFit/>
            </a:bodyPr>
            <a:lstStyle/>
            <a:p>
              <a:r>
                <a:rPr lang="en-US" altLang="zh-CN" sz="2000" b="1" dirty="0" err="1">
                  <a:solidFill>
                    <a:schemeClr val="bg1"/>
                  </a:solidFill>
                  <a:latin typeface="微软雅黑" panose="020B0503020204020204" pitchFamily="34" charset="-122"/>
                  <a:ea typeface="微软雅黑" panose="020B0503020204020204" pitchFamily="34" charset="-122"/>
                </a:rPr>
                <a:t>Github</a:t>
              </a:r>
              <a:r>
                <a:rPr lang="zh-CN" altLang="en-US" sz="2000" b="1" dirty="0">
                  <a:solidFill>
                    <a:schemeClr val="bg1"/>
                  </a:solidFill>
                  <a:latin typeface="微软雅黑" panose="020B0503020204020204" pitchFamily="34" charset="-122"/>
                  <a:ea typeface="微软雅黑" panose="020B0503020204020204" pitchFamily="34" charset="-122"/>
                </a:rPr>
                <a:t>仓库地址</a:t>
              </a:r>
            </a:p>
          </p:txBody>
        </p:sp>
        <p:sp>
          <p:nvSpPr>
            <p:cNvPr id="10" name="文本框 9">
              <a:extLst>
                <a:ext uri="{FF2B5EF4-FFF2-40B4-BE49-F238E27FC236}">
                  <a16:creationId xmlns:a16="http://schemas.microsoft.com/office/drawing/2014/main" id="{86137CAE-A07C-48BB-B8BD-5599879C2CCD}"/>
                </a:ext>
              </a:extLst>
            </p:cNvPr>
            <p:cNvSpPr txBox="1"/>
            <p:nvPr/>
          </p:nvSpPr>
          <p:spPr>
            <a:xfrm>
              <a:off x="10796832" y="5742521"/>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进程计划及分工</a:t>
              </a:r>
            </a:p>
          </p:txBody>
        </p:sp>
        <p:sp>
          <p:nvSpPr>
            <p:cNvPr id="11" name="文本框 10">
              <a:extLst>
                <a:ext uri="{FF2B5EF4-FFF2-40B4-BE49-F238E27FC236}">
                  <a16:creationId xmlns:a16="http://schemas.microsoft.com/office/drawing/2014/main" id="{3B06E96D-4FBF-403D-8B6B-EC5580BA732A}"/>
                </a:ext>
              </a:extLst>
            </p:cNvPr>
            <p:cNvSpPr txBox="1"/>
            <p:nvPr/>
          </p:nvSpPr>
          <p:spPr>
            <a:xfrm>
              <a:off x="10796833" y="1170561"/>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项目名称</a:t>
              </a:r>
            </a:p>
          </p:txBody>
        </p:sp>
        <p:sp>
          <p:nvSpPr>
            <p:cNvPr id="12" name="等腰三角形 11">
              <a:extLst>
                <a:ext uri="{FF2B5EF4-FFF2-40B4-BE49-F238E27FC236}">
                  <a16:creationId xmlns:a16="http://schemas.microsoft.com/office/drawing/2014/main" id="{744FD289-EF39-4BDA-8E22-FCEA93FC281C}"/>
                </a:ext>
              </a:extLst>
            </p:cNvPr>
            <p:cNvSpPr/>
            <p:nvPr/>
          </p:nvSpPr>
          <p:spPr>
            <a:xfrm rot="16200000">
              <a:off x="10368850" y="3878423"/>
              <a:ext cx="365570" cy="25677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155B0F06-D388-40AB-9807-47163B79AA9A}"/>
                </a:ext>
              </a:extLst>
            </p:cNvPr>
            <p:cNvPicPr>
              <a:picLocks noChangeAspect="1"/>
            </p:cNvPicPr>
            <p:nvPr/>
          </p:nvPicPr>
          <p:blipFill>
            <a:blip r:embed="rId3"/>
            <a:stretch>
              <a:fillRect/>
            </a:stretch>
          </p:blipFill>
          <p:spPr>
            <a:xfrm>
              <a:off x="11073405" y="96588"/>
              <a:ext cx="793670" cy="819551"/>
            </a:xfrm>
            <a:prstGeom prst="rect">
              <a:avLst/>
            </a:prstGeom>
          </p:spPr>
        </p:pic>
      </p:grpSp>
      <p:sp>
        <p:nvSpPr>
          <p:cNvPr id="33" name="矩形 32">
            <a:extLst>
              <a:ext uri="{FF2B5EF4-FFF2-40B4-BE49-F238E27FC236}">
                <a16:creationId xmlns:a16="http://schemas.microsoft.com/office/drawing/2014/main" id="{D26D4C69-9E79-44E7-A469-D5BD0028164E}"/>
              </a:ext>
            </a:extLst>
          </p:cNvPr>
          <p:cNvSpPr/>
          <p:nvPr/>
        </p:nvSpPr>
        <p:spPr>
          <a:xfrm>
            <a:off x="1405606" y="1701797"/>
            <a:ext cx="8506744" cy="3180921"/>
          </a:xfrm>
          <a:prstGeom prst="rect">
            <a:avLst/>
          </a:prstGeom>
          <a:no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CCC3526B-5D74-45C7-84FF-8F85D60FCC51}"/>
              </a:ext>
            </a:extLst>
          </p:cNvPr>
          <p:cNvSpPr txBox="1"/>
          <p:nvPr/>
        </p:nvSpPr>
        <p:spPr>
          <a:xfrm>
            <a:off x="1522406" y="1971831"/>
            <a:ext cx="8298544" cy="2633926"/>
          </a:xfrm>
          <a:prstGeom prst="rect">
            <a:avLst/>
          </a:prstGeom>
          <a:noFill/>
        </p:spPr>
        <p:txBody>
          <a:bodyPr wrap="square" rtlCol="0">
            <a:spAutoFit/>
          </a:bodyPr>
          <a:lstStyle/>
          <a:p>
            <a:pPr algn="just">
              <a:lnSpc>
                <a:spcPct val="150000"/>
              </a:lnSpc>
            </a:pPr>
            <a:r>
              <a:rPr lang="zh-CN" altLang="en-US" sz="16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小程序开发方面我们组拟采用</a:t>
            </a:r>
            <a:r>
              <a:rPr lang="en-US" altLang="zh-CN" sz="1600" dirty="0" err="1">
                <a:solidFill>
                  <a:schemeClr val="tx1">
                    <a:lumMod val="75000"/>
                  </a:schemeClr>
                </a:solidFill>
                <a:latin typeface="微软雅黑" panose="020B0503020204020204" pitchFamily="34" charset="-122"/>
                <a:ea typeface="微软雅黑" panose="020B0503020204020204" pitchFamily="34" charset="-122"/>
                <a:cs typeface="Arial" pitchFamily="34" charset="0"/>
              </a:rPr>
              <a:t>wepy</a:t>
            </a:r>
            <a:r>
              <a:rPr lang="zh-CN" altLang="en-US" sz="16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框架来开发。</a:t>
            </a:r>
            <a:r>
              <a:rPr lang="en-US" altLang="zh-CN" sz="1600" dirty="0" err="1">
                <a:solidFill>
                  <a:schemeClr val="tx1">
                    <a:lumMod val="75000"/>
                  </a:schemeClr>
                </a:solidFill>
                <a:latin typeface="微软雅黑" panose="020B0503020204020204" pitchFamily="34" charset="-122"/>
                <a:ea typeface="微软雅黑" panose="020B0503020204020204" pitchFamily="34" charset="-122"/>
                <a:cs typeface="Arial" pitchFamily="34" charset="0"/>
              </a:rPr>
              <a:t>WePY</a:t>
            </a:r>
            <a:r>
              <a:rPr lang="en-US" altLang="zh-CN" sz="16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 2 </a:t>
            </a:r>
            <a:r>
              <a:rPr lang="zh-CN" altLang="en-US" sz="16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是基于小程序原生组件实现组件化开发。</a:t>
            </a:r>
            <a:r>
              <a:rPr lang="en-US" altLang="zh-CN" sz="1600" dirty="0" err="1">
                <a:solidFill>
                  <a:schemeClr val="tx1">
                    <a:lumMod val="75000"/>
                  </a:schemeClr>
                </a:solidFill>
                <a:latin typeface="微软雅黑" panose="020B0503020204020204" pitchFamily="34" charset="-122"/>
                <a:ea typeface="微软雅黑" panose="020B0503020204020204" pitchFamily="34" charset="-122"/>
                <a:cs typeface="Arial" pitchFamily="34" charset="0"/>
              </a:rPr>
              <a:t>WePY</a:t>
            </a:r>
            <a:r>
              <a:rPr lang="zh-CN" altLang="en-US" sz="16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比起其他小程序开发框架有着如下的优点：</a:t>
            </a:r>
            <a:endParaRPr lang="en-US" altLang="zh-CN" sz="1600" dirty="0">
              <a:solidFill>
                <a:schemeClr val="tx1">
                  <a:lumMod val="75000"/>
                </a:schemeClr>
              </a:solidFill>
              <a:latin typeface="微软雅黑" panose="020B0503020204020204" pitchFamily="34" charset="-122"/>
              <a:ea typeface="微软雅黑" panose="020B0503020204020204" pitchFamily="34" charset="-122"/>
              <a:cs typeface="Arial" pitchFamily="34" charset="0"/>
            </a:endParaRPr>
          </a:p>
          <a:p>
            <a:pPr marL="742950" lvl="1" indent="-285750">
              <a:lnSpc>
                <a:spcPct val="150000"/>
              </a:lnSpc>
              <a:buFont typeface="Wingdings" panose="05000000000000000000" pitchFamily="2" charset="2"/>
              <a:buChar char="l"/>
            </a:pPr>
            <a:r>
              <a:rPr lang="zh-CN" altLang="en-US" sz="1600" dirty="0">
                <a:solidFill>
                  <a:schemeClr val="tx1">
                    <a:lumMod val="75000"/>
                  </a:schemeClr>
                </a:solidFill>
                <a:latin typeface="微软雅黑" panose="020B0503020204020204" pitchFamily="34" charset="-122"/>
                <a:ea typeface="微软雅黑" panose="020B0503020204020204" pitchFamily="34" charset="-122"/>
              </a:rPr>
              <a:t>非侵入式设计</a:t>
            </a:r>
            <a:endParaRPr lang="en-US" altLang="zh-CN" sz="1600" dirty="0">
              <a:solidFill>
                <a:schemeClr val="tx1">
                  <a:lumMod val="7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zh-CN" altLang="en-US" sz="1600" dirty="0">
                <a:solidFill>
                  <a:schemeClr val="tx1">
                    <a:lumMod val="75000"/>
                  </a:schemeClr>
                </a:solidFill>
                <a:latin typeface="微软雅黑" panose="020B0503020204020204" pitchFamily="34" charset="-122"/>
                <a:ea typeface="微软雅黑" panose="020B0503020204020204" pitchFamily="34" charset="-122"/>
              </a:rPr>
              <a:t>兼容原生代码</a:t>
            </a:r>
            <a:endParaRPr lang="en-US" altLang="zh-CN" sz="1600" dirty="0">
              <a:solidFill>
                <a:schemeClr val="tx1">
                  <a:lumMod val="7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zh-CN" altLang="en-US" sz="1600" dirty="0">
                <a:solidFill>
                  <a:schemeClr val="tx1">
                    <a:lumMod val="75000"/>
                  </a:schemeClr>
                </a:solidFill>
                <a:latin typeface="微软雅黑" panose="020B0503020204020204" pitchFamily="34" charset="-122"/>
                <a:ea typeface="微软雅黑" panose="020B0503020204020204" pitchFamily="34" charset="-122"/>
              </a:rPr>
              <a:t>基于小程序原生组件实现组件化开发</a:t>
            </a:r>
            <a:endParaRPr lang="en-US" altLang="zh-CN" sz="1600" dirty="0">
              <a:solidFill>
                <a:schemeClr val="tx1">
                  <a:lumMod val="7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zh-CN" altLang="en-US" sz="1600" dirty="0">
                <a:solidFill>
                  <a:schemeClr val="tx1">
                    <a:lumMod val="75000"/>
                  </a:schemeClr>
                </a:solidFill>
                <a:latin typeface="微软雅黑" panose="020B0503020204020204" pitchFamily="34" charset="-122"/>
                <a:ea typeface="微软雅黑" panose="020B0503020204020204" pitchFamily="34" charset="-122"/>
              </a:rPr>
              <a:t>基于 </a:t>
            </a:r>
            <a:r>
              <a:rPr lang="en-US" altLang="zh-CN" sz="1600" dirty="0">
                <a:solidFill>
                  <a:schemeClr val="tx1">
                    <a:lumMod val="75000"/>
                  </a:schemeClr>
                </a:solidFill>
                <a:latin typeface="微软雅黑" panose="020B0503020204020204" pitchFamily="34" charset="-122"/>
                <a:ea typeface="微软雅黑" panose="020B0503020204020204" pitchFamily="34" charset="-122"/>
              </a:rPr>
              <a:t>Vue Observer </a:t>
            </a:r>
            <a:r>
              <a:rPr lang="zh-CN" altLang="en-US" sz="1600" dirty="0">
                <a:solidFill>
                  <a:schemeClr val="tx1">
                    <a:lumMod val="75000"/>
                  </a:schemeClr>
                </a:solidFill>
                <a:latin typeface="微软雅黑" panose="020B0503020204020204" pitchFamily="34" charset="-122"/>
                <a:ea typeface="微软雅黑" panose="020B0503020204020204" pitchFamily="34" charset="-122"/>
              </a:rPr>
              <a:t>实现数据绑定</a:t>
            </a:r>
            <a:endParaRPr lang="en-US" altLang="zh-CN" sz="1600" dirty="0">
              <a:solidFill>
                <a:schemeClr val="tx1">
                  <a:lumMod val="7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pPr>
            <a:r>
              <a:rPr lang="zh-CN" altLang="en-US" sz="1600" dirty="0">
                <a:solidFill>
                  <a:schemeClr val="tx1">
                    <a:lumMod val="75000"/>
                  </a:schemeClr>
                </a:solidFill>
                <a:latin typeface="微软雅黑" panose="020B0503020204020204" pitchFamily="34" charset="-122"/>
                <a:ea typeface="微软雅黑" panose="020B0503020204020204" pitchFamily="34" charset="-122"/>
              </a:rPr>
              <a:t>更优的可扩展性</a:t>
            </a:r>
            <a:endParaRPr lang="zh-CN" altLang="en-US" sz="1400" dirty="0">
              <a:solidFill>
                <a:schemeClr val="tx1">
                  <a:lumMod val="75000"/>
                </a:schemeClr>
              </a:solidFill>
              <a:latin typeface="华文细黑" panose="02010600040101010101" pitchFamily="2" charset="-122"/>
              <a:ea typeface="华文细黑" panose="02010600040101010101" pitchFamily="2" charset="-122"/>
              <a:cs typeface="Arial" pitchFamily="34" charset="0"/>
            </a:endParaRPr>
          </a:p>
        </p:txBody>
      </p:sp>
      <p:sp>
        <p:nvSpPr>
          <p:cNvPr id="35" name="矩形 34">
            <a:extLst>
              <a:ext uri="{FF2B5EF4-FFF2-40B4-BE49-F238E27FC236}">
                <a16:creationId xmlns:a16="http://schemas.microsoft.com/office/drawing/2014/main" id="{4564AEE3-2F4F-4AFA-9AEF-EA0A65CF49D0}"/>
              </a:ext>
            </a:extLst>
          </p:cNvPr>
          <p:cNvSpPr/>
          <p:nvPr/>
        </p:nvSpPr>
        <p:spPr>
          <a:xfrm>
            <a:off x="1405606" y="1516800"/>
            <a:ext cx="1820194"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99DFA604-79C7-4B56-91CB-3C095FF78392}"/>
              </a:ext>
            </a:extLst>
          </p:cNvPr>
          <p:cNvSpPr txBox="1"/>
          <p:nvPr/>
        </p:nvSpPr>
        <p:spPr>
          <a:xfrm>
            <a:off x="1405606" y="1516800"/>
            <a:ext cx="1820194"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itchFamily="34" charset="0"/>
              </a:rPr>
              <a:t>小程序技术选型</a:t>
            </a:r>
            <a:endParaRPr lang="en-US" altLang="zh-CN" b="1"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45" name="等腰三角形 44">
            <a:extLst>
              <a:ext uri="{FF2B5EF4-FFF2-40B4-BE49-F238E27FC236}">
                <a16:creationId xmlns:a16="http://schemas.microsoft.com/office/drawing/2014/main" id="{0EC48C70-CC96-4DC1-BE78-27473E299B71}"/>
              </a:ext>
            </a:extLst>
          </p:cNvPr>
          <p:cNvSpPr/>
          <p:nvPr/>
        </p:nvSpPr>
        <p:spPr>
          <a:xfrm>
            <a:off x="9768573" y="4769601"/>
            <a:ext cx="143777" cy="123946"/>
          </a:xfrm>
          <a:prstGeom prst="triangle">
            <a:avLst>
              <a:gd name="adj" fmla="val 100000"/>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0686672"/>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50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50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1000"/>
                                        <p:tgtEl>
                                          <p:spTgt spid="45"/>
                                        </p:tgtEl>
                                      </p:cBhvr>
                                    </p:animEffect>
                                    <p:anim calcmode="lin" valueType="num">
                                      <p:cBhvr>
                                        <p:cTn id="28" dur="1000" fill="hold"/>
                                        <p:tgtEl>
                                          <p:spTgt spid="45"/>
                                        </p:tgtEl>
                                        <p:attrNameLst>
                                          <p:attrName>ppt_x</p:attrName>
                                        </p:attrNameLst>
                                      </p:cBhvr>
                                      <p:tavLst>
                                        <p:tav tm="0">
                                          <p:val>
                                            <p:strVal val="#ppt_x"/>
                                          </p:val>
                                        </p:tav>
                                        <p:tav tm="100000">
                                          <p:val>
                                            <p:strVal val="#ppt_x"/>
                                          </p:val>
                                        </p:tav>
                                      </p:tavLst>
                                    </p:anim>
                                    <p:anim calcmode="lin" valueType="num">
                                      <p:cBhvr>
                                        <p:cTn id="2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animBg="1"/>
      <p:bldP spid="36" grpId="0"/>
      <p:bldP spid="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028B43-68C8-4E04-9B3D-B948BDF18041}"/>
              </a:ext>
            </a:extLst>
          </p:cNvPr>
          <p:cNvPicPr>
            <a:picLocks noChangeAspect="1"/>
          </p:cNvPicPr>
          <p:nvPr/>
        </p:nvPicPr>
        <p:blipFill>
          <a:blip r:embed="rId2"/>
          <a:stretch>
            <a:fillRect/>
          </a:stretch>
        </p:blipFill>
        <p:spPr>
          <a:xfrm>
            <a:off x="324925" y="391029"/>
            <a:ext cx="800169" cy="731583"/>
          </a:xfrm>
          <a:prstGeom prst="rect">
            <a:avLst/>
          </a:prstGeom>
        </p:spPr>
      </p:pic>
      <p:sp>
        <p:nvSpPr>
          <p:cNvPr id="3" name="标题 1">
            <a:extLst>
              <a:ext uri="{FF2B5EF4-FFF2-40B4-BE49-F238E27FC236}">
                <a16:creationId xmlns:a16="http://schemas.microsoft.com/office/drawing/2014/main" id="{E407AFD9-584D-4E55-8478-D81A074D2530}"/>
              </a:ext>
            </a:extLst>
          </p:cNvPr>
          <p:cNvSpPr txBox="1">
            <a:spLocks/>
          </p:cNvSpPr>
          <p:nvPr/>
        </p:nvSpPr>
        <p:spPr>
          <a:xfrm>
            <a:off x="1231635" y="391029"/>
            <a:ext cx="5258480" cy="682623"/>
          </a:xfrm>
          <a:prstGeom prst="rect">
            <a:avLst/>
          </a:prstGeom>
        </p:spPr>
        <p:txBody>
          <a:bodyPr vert="horz" lIns="91440" tIns="45720" rIns="91440" bIns="45720" rtlCol="0" anchor="ctr">
            <a:normAutofit/>
          </a:bodyPr>
          <a:lstStyle>
            <a:lvl1pPr>
              <a:lnSpc>
                <a:spcPct val="90000"/>
              </a:lnSpc>
              <a:spcBef>
                <a:spcPct val="0"/>
              </a:spcBef>
              <a:buNone/>
              <a:defRPr sz="3200" b="1">
                <a:latin typeface="微软雅黑" pitchFamily="34" charset="-122"/>
                <a:ea typeface="微软雅黑" pitchFamily="34" charset="-122"/>
                <a:cs typeface="+mj-cs"/>
              </a:defRPr>
            </a:lvl1pPr>
          </a:lstStyle>
          <a:p>
            <a:r>
              <a:rPr lang="zh-CN" altLang="en-US" dirty="0"/>
              <a:t>技术选型及架构</a:t>
            </a:r>
          </a:p>
        </p:txBody>
      </p:sp>
      <p:grpSp>
        <p:nvGrpSpPr>
          <p:cNvPr id="14" name="组合 13">
            <a:extLst>
              <a:ext uri="{FF2B5EF4-FFF2-40B4-BE49-F238E27FC236}">
                <a16:creationId xmlns:a16="http://schemas.microsoft.com/office/drawing/2014/main" id="{21B1744B-8CE3-4119-A2DA-178A7ECEE890}"/>
              </a:ext>
            </a:extLst>
          </p:cNvPr>
          <p:cNvGrpSpPr/>
          <p:nvPr/>
        </p:nvGrpSpPr>
        <p:grpSpPr>
          <a:xfrm>
            <a:off x="10423250" y="0"/>
            <a:ext cx="1768750" cy="6858000"/>
            <a:chOff x="10423250" y="0"/>
            <a:chExt cx="1768750" cy="6858000"/>
          </a:xfrm>
        </p:grpSpPr>
        <p:sp>
          <p:nvSpPr>
            <p:cNvPr id="5" name="矩形 4">
              <a:extLst>
                <a:ext uri="{FF2B5EF4-FFF2-40B4-BE49-F238E27FC236}">
                  <a16:creationId xmlns:a16="http://schemas.microsoft.com/office/drawing/2014/main" id="{4EDE4852-9672-4186-8FC0-1D43868FB5F6}"/>
                </a:ext>
              </a:extLst>
            </p:cNvPr>
            <p:cNvSpPr/>
            <p:nvPr/>
          </p:nvSpPr>
          <p:spPr>
            <a:xfrm>
              <a:off x="10671142" y="0"/>
              <a:ext cx="15208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ADF053B-5074-4FB3-95E6-94DFEDAF8C4C}"/>
                </a:ext>
              </a:extLst>
            </p:cNvPr>
            <p:cNvSpPr txBox="1"/>
            <p:nvPr/>
          </p:nvSpPr>
          <p:spPr>
            <a:xfrm>
              <a:off x="10796833" y="1900287"/>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项目简介</a:t>
              </a:r>
            </a:p>
          </p:txBody>
        </p:sp>
        <p:sp>
          <p:nvSpPr>
            <p:cNvPr id="7" name="文本框 6">
              <a:extLst>
                <a:ext uri="{FF2B5EF4-FFF2-40B4-BE49-F238E27FC236}">
                  <a16:creationId xmlns:a16="http://schemas.microsoft.com/office/drawing/2014/main" id="{657E5DF6-A456-48D2-90B6-FFC8DD8A2B9F}"/>
                </a:ext>
              </a:extLst>
            </p:cNvPr>
            <p:cNvSpPr txBox="1"/>
            <p:nvPr/>
          </p:nvSpPr>
          <p:spPr>
            <a:xfrm>
              <a:off x="10796833" y="2630013"/>
              <a:ext cx="1395166"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主要功能描述</a:t>
              </a:r>
            </a:p>
          </p:txBody>
        </p:sp>
        <p:sp>
          <p:nvSpPr>
            <p:cNvPr id="8" name="文本框 7">
              <a:extLst>
                <a:ext uri="{FF2B5EF4-FFF2-40B4-BE49-F238E27FC236}">
                  <a16:creationId xmlns:a16="http://schemas.microsoft.com/office/drawing/2014/main" id="{46129F64-B2AD-4F09-AC5C-5378B25AAE73}"/>
                </a:ext>
              </a:extLst>
            </p:cNvPr>
            <p:cNvSpPr txBox="1"/>
            <p:nvPr/>
          </p:nvSpPr>
          <p:spPr>
            <a:xfrm>
              <a:off x="10796833" y="3667515"/>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技术选型及架构</a:t>
              </a:r>
            </a:p>
          </p:txBody>
        </p:sp>
        <p:sp>
          <p:nvSpPr>
            <p:cNvPr id="9" name="文本框 8">
              <a:extLst>
                <a:ext uri="{FF2B5EF4-FFF2-40B4-BE49-F238E27FC236}">
                  <a16:creationId xmlns:a16="http://schemas.microsoft.com/office/drawing/2014/main" id="{5308557E-669E-4892-8582-4E3AD3289055}"/>
                </a:ext>
              </a:extLst>
            </p:cNvPr>
            <p:cNvSpPr txBox="1"/>
            <p:nvPr/>
          </p:nvSpPr>
          <p:spPr>
            <a:xfrm>
              <a:off x="10796833" y="4705017"/>
              <a:ext cx="1395167" cy="707886"/>
            </a:xfrm>
            <a:prstGeom prst="rect">
              <a:avLst/>
            </a:prstGeom>
            <a:noFill/>
          </p:spPr>
          <p:txBody>
            <a:bodyPr wrap="square" rtlCol="0">
              <a:spAutoFit/>
            </a:bodyPr>
            <a:lstStyle/>
            <a:p>
              <a:r>
                <a:rPr lang="en-US" altLang="zh-CN" sz="2000" b="1" dirty="0" err="1">
                  <a:solidFill>
                    <a:schemeClr val="bg1"/>
                  </a:solidFill>
                  <a:latin typeface="微软雅黑" panose="020B0503020204020204" pitchFamily="34" charset="-122"/>
                  <a:ea typeface="微软雅黑" panose="020B0503020204020204" pitchFamily="34" charset="-122"/>
                </a:rPr>
                <a:t>Github</a:t>
              </a:r>
              <a:r>
                <a:rPr lang="zh-CN" altLang="en-US" sz="2000" b="1" dirty="0">
                  <a:solidFill>
                    <a:schemeClr val="bg1"/>
                  </a:solidFill>
                  <a:latin typeface="微软雅黑" panose="020B0503020204020204" pitchFamily="34" charset="-122"/>
                  <a:ea typeface="微软雅黑" panose="020B0503020204020204" pitchFamily="34" charset="-122"/>
                </a:rPr>
                <a:t>仓库地址</a:t>
              </a:r>
            </a:p>
          </p:txBody>
        </p:sp>
        <p:sp>
          <p:nvSpPr>
            <p:cNvPr id="10" name="文本框 9">
              <a:extLst>
                <a:ext uri="{FF2B5EF4-FFF2-40B4-BE49-F238E27FC236}">
                  <a16:creationId xmlns:a16="http://schemas.microsoft.com/office/drawing/2014/main" id="{86137CAE-A07C-48BB-B8BD-5599879C2CCD}"/>
                </a:ext>
              </a:extLst>
            </p:cNvPr>
            <p:cNvSpPr txBox="1"/>
            <p:nvPr/>
          </p:nvSpPr>
          <p:spPr>
            <a:xfrm>
              <a:off x="10796832" y="5742521"/>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进程计划及分工</a:t>
              </a:r>
            </a:p>
          </p:txBody>
        </p:sp>
        <p:sp>
          <p:nvSpPr>
            <p:cNvPr id="11" name="文本框 10">
              <a:extLst>
                <a:ext uri="{FF2B5EF4-FFF2-40B4-BE49-F238E27FC236}">
                  <a16:creationId xmlns:a16="http://schemas.microsoft.com/office/drawing/2014/main" id="{3B06E96D-4FBF-403D-8B6B-EC5580BA732A}"/>
                </a:ext>
              </a:extLst>
            </p:cNvPr>
            <p:cNvSpPr txBox="1"/>
            <p:nvPr/>
          </p:nvSpPr>
          <p:spPr>
            <a:xfrm>
              <a:off x="10796833" y="1170561"/>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项目名称</a:t>
              </a:r>
            </a:p>
          </p:txBody>
        </p:sp>
        <p:sp>
          <p:nvSpPr>
            <p:cNvPr id="12" name="等腰三角形 11">
              <a:extLst>
                <a:ext uri="{FF2B5EF4-FFF2-40B4-BE49-F238E27FC236}">
                  <a16:creationId xmlns:a16="http://schemas.microsoft.com/office/drawing/2014/main" id="{744FD289-EF39-4BDA-8E22-FCEA93FC281C}"/>
                </a:ext>
              </a:extLst>
            </p:cNvPr>
            <p:cNvSpPr/>
            <p:nvPr/>
          </p:nvSpPr>
          <p:spPr>
            <a:xfrm rot="16200000">
              <a:off x="10368850" y="3878423"/>
              <a:ext cx="365570" cy="25677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155B0F06-D388-40AB-9807-47163B79AA9A}"/>
                </a:ext>
              </a:extLst>
            </p:cNvPr>
            <p:cNvPicPr>
              <a:picLocks noChangeAspect="1"/>
            </p:cNvPicPr>
            <p:nvPr/>
          </p:nvPicPr>
          <p:blipFill>
            <a:blip r:embed="rId3"/>
            <a:stretch>
              <a:fillRect/>
            </a:stretch>
          </p:blipFill>
          <p:spPr>
            <a:xfrm>
              <a:off x="11073405" y="96588"/>
              <a:ext cx="793670" cy="819551"/>
            </a:xfrm>
            <a:prstGeom prst="rect">
              <a:avLst/>
            </a:prstGeom>
          </p:spPr>
        </p:pic>
      </p:grpSp>
      <p:pic>
        <p:nvPicPr>
          <p:cNvPr id="1026" name="Picture 2" descr="http://www.yiyongtong.com/uploads/allimg/180207/100Q63S9-8.jpg">
            <a:extLst>
              <a:ext uri="{FF2B5EF4-FFF2-40B4-BE49-F238E27FC236}">
                <a16:creationId xmlns:a16="http://schemas.microsoft.com/office/drawing/2014/main" id="{855CBFB6-D320-4C67-A7C2-DE441B6E1DC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8662" y="1456236"/>
            <a:ext cx="8280343" cy="4657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93670"/>
      </p:ext>
    </p:extLst>
  </p:cSld>
  <p:clrMapOvr>
    <a:masterClrMapping/>
  </p:clrMapOvr>
  <p:transition spd="slow" advClick="0" advTm="30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022222"/>
            <a:ext cx="9144000" cy="813556"/>
          </a:xfrm>
        </p:spPr>
        <p:txBody>
          <a:bodyPr>
            <a:normAutofit/>
          </a:bodyPr>
          <a:lstStyle/>
          <a:p>
            <a:r>
              <a:rPr lang="en-US" altLang="zh-CN" sz="4400" dirty="0" err="1"/>
              <a:t>Github</a:t>
            </a:r>
            <a:r>
              <a:rPr lang="zh-CN" altLang="en-US" sz="4400" dirty="0"/>
              <a:t>仓库地址</a:t>
            </a:r>
          </a:p>
        </p:txBody>
      </p:sp>
    </p:spTree>
    <p:extLst>
      <p:ext uri="{BB962C8B-B14F-4D97-AF65-F5344CB8AC3E}">
        <p14:creationId xmlns:p14="http://schemas.microsoft.com/office/powerpoint/2010/main" val="3680812529"/>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028B43-68C8-4E04-9B3D-B948BDF18041}"/>
              </a:ext>
            </a:extLst>
          </p:cNvPr>
          <p:cNvPicPr>
            <a:picLocks noChangeAspect="1"/>
          </p:cNvPicPr>
          <p:nvPr/>
        </p:nvPicPr>
        <p:blipFill>
          <a:blip r:embed="rId2"/>
          <a:stretch>
            <a:fillRect/>
          </a:stretch>
        </p:blipFill>
        <p:spPr>
          <a:xfrm>
            <a:off x="324925" y="391029"/>
            <a:ext cx="800169" cy="731583"/>
          </a:xfrm>
          <a:prstGeom prst="rect">
            <a:avLst/>
          </a:prstGeom>
        </p:spPr>
      </p:pic>
      <p:sp>
        <p:nvSpPr>
          <p:cNvPr id="3" name="标题 1">
            <a:extLst>
              <a:ext uri="{FF2B5EF4-FFF2-40B4-BE49-F238E27FC236}">
                <a16:creationId xmlns:a16="http://schemas.microsoft.com/office/drawing/2014/main" id="{E407AFD9-584D-4E55-8478-D81A074D2530}"/>
              </a:ext>
            </a:extLst>
          </p:cNvPr>
          <p:cNvSpPr txBox="1">
            <a:spLocks/>
          </p:cNvSpPr>
          <p:nvPr/>
        </p:nvSpPr>
        <p:spPr>
          <a:xfrm>
            <a:off x="1231635" y="391029"/>
            <a:ext cx="5258480" cy="682623"/>
          </a:xfrm>
          <a:prstGeom prst="rect">
            <a:avLst/>
          </a:prstGeom>
        </p:spPr>
        <p:txBody>
          <a:bodyPr vert="horz" lIns="91440" tIns="45720" rIns="91440" bIns="45720" rtlCol="0" anchor="ctr">
            <a:normAutofit/>
          </a:bodyPr>
          <a:lstStyle>
            <a:lvl1pPr>
              <a:lnSpc>
                <a:spcPct val="90000"/>
              </a:lnSpc>
              <a:spcBef>
                <a:spcPct val="0"/>
              </a:spcBef>
              <a:buNone/>
              <a:defRPr sz="3200" b="1">
                <a:latin typeface="微软雅黑" pitchFamily="34" charset="-122"/>
                <a:ea typeface="微软雅黑" pitchFamily="34" charset="-122"/>
                <a:cs typeface="+mj-cs"/>
              </a:defRPr>
            </a:lvl1pPr>
          </a:lstStyle>
          <a:p>
            <a:r>
              <a:rPr lang="en-US" altLang="zh-CN" dirty="0" err="1"/>
              <a:t>Github</a:t>
            </a:r>
            <a:r>
              <a:rPr lang="zh-CN" altLang="en-US" dirty="0"/>
              <a:t>仓库地址</a:t>
            </a:r>
          </a:p>
        </p:txBody>
      </p:sp>
      <p:grpSp>
        <p:nvGrpSpPr>
          <p:cNvPr id="14" name="组合 13">
            <a:extLst>
              <a:ext uri="{FF2B5EF4-FFF2-40B4-BE49-F238E27FC236}">
                <a16:creationId xmlns:a16="http://schemas.microsoft.com/office/drawing/2014/main" id="{21B1744B-8CE3-4119-A2DA-178A7ECEE890}"/>
              </a:ext>
            </a:extLst>
          </p:cNvPr>
          <p:cNvGrpSpPr/>
          <p:nvPr/>
        </p:nvGrpSpPr>
        <p:grpSpPr>
          <a:xfrm>
            <a:off x="10423250" y="0"/>
            <a:ext cx="1768750" cy="6858000"/>
            <a:chOff x="10423250" y="0"/>
            <a:chExt cx="1768750" cy="6858000"/>
          </a:xfrm>
        </p:grpSpPr>
        <p:sp>
          <p:nvSpPr>
            <p:cNvPr id="5" name="矩形 4">
              <a:extLst>
                <a:ext uri="{FF2B5EF4-FFF2-40B4-BE49-F238E27FC236}">
                  <a16:creationId xmlns:a16="http://schemas.microsoft.com/office/drawing/2014/main" id="{4EDE4852-9672-4186-8FC0-1D43868FB5F6}"/>
                </a:ext>
              </a:extLst>
            </p:cNvPr>
            <p:cNvSpPr/>
            <p:nvPr/>
          </p:nvSpPr>
          <p:spPr>
            <a:xfrm>
              <a:off x="10671142" y="0"/>
              <a:ext cx="15208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ADF053B-5074-4FB3-95E6-94DFEDAF8C4C}"/>
                </a:ext>
              </a:extLst>
            </p:cNvPr>
            <p:cNvSpPr txBox="1"/>
            <p:nvPr/>
          </p:nvSpPr>
          <p:spPr>
            <a:xfrm>
              <a:off x="10796833" y="1900287"/>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项目简介</a:t>
              </a:r>
            </a:p>
          </p:txBody>
        </p:sp>
        <p:sp>
          <p:nvSpPr>
            <p:cNvPr id="7" name="文本框 6">
              <a:extLst>
                <a:ext uri="{FF2B5EF4-FFF2-40B4-BE49-F238E27FC236}">
                  <a16:creationId xmlns:a16="http://schemas.microsoft.com/office/drawing/2014/main" id="{657E5DF6-A456-48D2-90B6-FFC8DD8A2B9F}"/>
                </a:ext>
              </a:extLst>
            </p:cNvPr>
            <p:cNvSpPr txBox="1"/>
            <p:nvPr/>
          </p:nvSpPr>
          <p:spPr>
            <a:xfrm>
              <a:off x="10796833" y="2630013"/>
              <a:ext cx="1395166"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主要功能描述</a:t>
              </a:r>
            </a:p>
          </p:txBody>
        </p:sp>
        <p:sp>
          <p:nvSpPr>
            <p:cNvPr id="8" name="文本框 7">
              <a:extLst>
                <a:ext uri="{FF2B5EF4-FFF2-40B4-BE49-F238E27FC236}">
                  <a16:creationId xmlns:a16="http://schemas.microsoft.com/office/drawing/2014/main" id="{46129F64-B2AD-4F09-AC5C-5378B25AAE73}"/>
                </a:ext>
              </a:extLst>
            </p:cNvPr>
            <p:cNvSpPr txBox="1"/>
            <p:nvPr/>
          </p:nvSpPr>
          <p:spPr>
            <a:xfrm>
              <a:off x="10796833" y="3667515"/>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技术选型及架构</a:t>
              </a:r>
            </a:p>
          </p:txBody>
        </p:sp>
        <p:sp>
          <p:nvSpPr>
            <p:cNvPr id="9" name="文本框 8">
              <a:extLst>
                <a:ext uri="{FF2B5EF4-FFF2-40B4-BE49-F238E27FC236}">
                  <a16:creationId xmlns:a16="http://schemas.microsoft.com/office/drawing/2014/main" id="{5308557E-669E-4892-8582-4E3AD3289055}"/>
                </a:ext>
              </a:extLst>
            </p:cNvPr>
            <p:cNvSpPr txBox="1"/>
            <p:nvPr/>
          </p:nvSpPr>
          <p:spPr>
            <a:xfrm>
              <a:off x="10796833" y="4705017"/>
              <a:ext cx="1395167" cy="707886"/>
            </a:xfrm>
            <a:prstGeom prst="rect">
              <a:avLst/>
            </a:prstGeom>
            <a:noFill/>
          </p:spPr>
          <p:txBody>
            <a:bodyPr wrap="square" rtlCol="0">
              <a:spAutoFit/>
            </a:bodyPr>
            <a:lstStyle/>
            <a:p>
              <a:r>
                <a:rPr lang="en-US" altLang="zh-CN" sz="2000" b="1" dirty="0" err="1">
                  <a:solidFill>
                    <a:schemeClr val="bg1"/>
                  </a:solidFill>
                  <a:latin typeface="微软雅黑" panose="020B0503020204020204" pitchFamily="34" charset="-122"/>
                  <a:ea typeface="微软雅黑" panose="020B0503020204020204" pitchFamily="34" charset="-122"/>
                </a:rPr>
                <a:t>Github</a:t>
              </a:r>
              <a:r>
                <a:rPr lang="zh-CN" altLang="en-US" sz="2000" b="1" dirty="0">
                  <a:solidFill>
                    <a:schemeClr val="bg1"/>
                  </a:solidFill>
                  <a:latin typeface="微软雅黑" panose="020B0503020204020204" pitchFamily="34" charset="-122"/>
                  <a:ea typeface="微软雅黑" panose="020B0503020204020204" pitchFamily="34" charset="-122"/>
                </a:rPr>
                <a:t>仓库地址</a:t>
              </a:r>
            </a:p>
          </p:txBody>
        </p:sp>
        <p:sp>
          <p:nvSpPr>
            <p:cNvPr id="10" name="文本框 9">
              <a:extLst>
                <a:ext uri="{FF2B5EF4-FFF2-40B4-BE49-F238E27FC236}">
                  <a16:creationId xmlns:a16="http://schemas.microsoft.com/office/drawing/2014/main" id="{86137CAE-A07C-48BB-B8BD-5599879C2CCD}"/>
                </a:ext>
              </a:extLst>
            </p:cNvPr>
            <p:cNvSpPr txBox="1"/>
            <p:nvPr/>
          </p:nvSpPr>
          <p:spPr>
            <a:xfrm>
              <a:off x="10796832" y="5742521"/>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进程计划及分工</a:t>
              </a:r>
            </a:p>
          </p:txBody>
        </p:sp>
        <p:sp>
          <p:nvSpPr>
            <p:cNvPr id="11" name="文本框 10">
              <a:extLst>
                <a:ext uri="{FF2B5EF4-FFF2-40B4-BE49-F238E27FC236}">
                  <a16:creationId xmlns:a16="http://schemas.microsoft.com/office/drawing/2014/main" id="{3B06E96D-4FBF-403D-8B6B-EC5580BA732A}"/>
                </a:ext>
              </a:extLst>
            </p:cNvPr>
            <p:cNvSpPr txBox="1"/>
            <p:nvPr/>
          </p:nvSpPr>
          <p:spPr>
            <a:xfrm>
              <a:off x="10796833" y="1170561"/>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项目名称</a:t>
              </a:r>
            </a:p>
          </p:txBody>
        </p:sp>
        <p:sp>
          <p:nvSpPr>
            <p:cNvPr id="12" name="等腰三角形 11">
              <a:extLst>
                <a:ext uri="{FF2B5EF4-FFF2-40B4-BE49-F238E27FC236}">
                  <a16:creationId xmlns:a16="http://schemas.microsoft.com/office/drawing/2014/main" id="{744FD289-EF39-4BDA-8E22-FCEA93FC281C}"/>
                </a:ext>
              </a:extLst>
            </p:cNvPr>
            <p:cNvSpPr/>
            <p:nvPr/>
          </p:nvSpPr>
          <p:spPr>
            <a:xfrm rot="16200000">
              <a:off x="10368850" y="4917110"/>
              <a:ext cx="365570" cy="25677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155B0F06-D388-40AB-9807-47163B79AA9A}"/>
                </a:ext>
              </a:extLst>
            </p:cNvPr>
            <p:cNvPicPr>
              <a:picLocks noChangeAspect="1"/>
            </p:cNvPicPr>
            <p:nvPr/>
          </p:nvPicPr>
          <p:blipFill>
            <a:blip r:embed="rId3"/>
            <a:stretch>
              <a:fillRect/>
            </a:stretch>
          </p:blipFill>
          <p:spPr>
            <a:xfrm>
              <a:off x="11073405" y="96588"/>
              <a:ext cx="793670" cy="819551"/>
            </a:xfrm>
            <a:prstGeom prst="rect">
              <a:avLst/>
            </a:prstGeom>
          </p:spPr>
        </p:pic>
      </p:grpSp>
      <p:sp>
        <p:nvSpPr>
          <p:cNvPr id="33" name="矩形 32">
            <a:extLst>
              <a:ext uri="{FF2B5EF4-FFF2-40B4-BE49-F238E27FC236}">
                <a16:creationId xmlns:a16="http://schemas.microsoft.com/office/drawing/2014/main" id="{5AC42D76-D00B-4B74-8F00-2F413BE49E67}"/>
              </a:ext>
            </a:extLst>
          </p:cNvPr>
          <p:cNvSpPr/>
          <p:nvPr/>
        </p:nvSpPr>
        <p:spPr>
          <a:xfrm>
            <a:off x="1363762" y="2630013"/>
            <a:ext cx="267951" cy="98228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089A5897-AD7D-4F67-9F97-309ABF358157}"/>
              </a:ext>
            </a:extLst>
          </p:cNvPr>
          <p:cNvSpPr txBox="1"/>
          <p:nvPr/>
        </p:nvSpPr>
        <p:spPr>
          <a:xfrm>
            <a:off x="2194515" y="3096859"/>
            <a:ext cx="8089342" cy="375809"/>
          </a:xfrm>
          <a:prstGeom prst="rect">
            <a:avLst/>
          </a:prstGeom>
          <a:noFill/>
        </p:spPr>
        <p:txBody>
          <a:bodyPr wrap="square" rtlCol="0">
            <a:spAutoFit/>
          </a:bodyPr>
          <a:lstStyle/>
          <a:p>
            <a:pPr algn="just">
              <a:lnSpc>
                <a:spcPct val="110000"/>
              </a:lnSpc>
            </a:pPr>
            <a:r>
              <a:rPr lang="en-US" altLang="zh-CN" b="1" dirty="0">
                <a:solidFill>
                  <a:schemeClr val="tx1">
                    <a:lumMod val="60000"/>
                    <a:lumOff val="40000"/>
                  </a:schemeClr>
                </a:solidFill>
                <a:latin typeface="微软雅黑" panose="020B0503020204020204" pitchFamily="34" charset="-122"/>
                <a:ea typeface="微软雅黑" panose="020B0503020204020204" pitchFamily="34" charset="-122"/>
                <a:cs typeface="Arial" pitchFamily="34" charset="0"/>
              </a:rPr>
              <a:t>https://github.com/SSPKUGroup10/MobileDevProject_Opern</a:t>
            </a:r>
            <a:endParaRPr lang="zh-CN" altLang="en-US" b="1" dirty="0">
              <a:solidFill>
                <a:schemeClr val="tx1">
                  <a:lumMod val="60000"/>
                  <a:lumOff val="40000"/>
                </a:schemeClr>
              </a:solidFill>
              <a:latin typeface="微软雅黑" panose="020B0503020204020204" pitchFamily="34" charset="-122"/>
              <a:ea typeface="微软雅黑" panose="020B0503020204020204" pitchFamily="34" charset="-122"/>
              <a:cs typeface="Arial" pitchFamily="34" charset="0"/>
            </a:endParaRPr>
          </a:p>
        </p:txBody>
      </p:sp>
      <p:sp>
        <p:nvSpPr>
          <p:cNvPr id="35" name="文本框 34">
            <a:extLst>
              <a:ext uri="{FF2B5EF4-FFF2-40B4-BE49-F238E27FC236}">
                <a16:creationId xmlns:a16="http://schemas.microsoft.com/office/drawing/2014/main" id="{68A2DC88-9F9F-40A4-8249-57B2827AA746}"/>
              </a:ext>
            </a:extLst>
          </p:cNvPr>
          <p:cNvSpPr txBox="1"/>
          <p:nvPr/>
        </p:nvSpPr>
        <p:spPr>
          <a:xfrm>
            <a:off x="1756069" y="2678770"/>
            <a:ext cx="1613820" cy="369332"/>
          </a:xfrm>
          <a:prstGeom prst="rect">
            <a:avLst/>
          </a:prstGeom>
          <a:noFill/>
        </p:spPr>
        <p:txBody>
          <a:bodyPr wrap="square" rtlCol="0">
            <a:spAutoFit/>
          </a:bodyPr>
          <a:lstStyle/>
          <a:p>
            <a:r>
              <a:rPr lang="en-US" altLang="zh-CN" dirty="0" err="1">
                <a:solidFill>
                  <a:schemeClr val="accent1"/>
                </a:solidFill>
                <a:latin typeface="华文细黑" panose="02010600040101010101" pitchFamily="2" charset="-122"/>
                <a:ea typeface="华文细黑" panose="02010600040101010101" pitchFamily="2" charset="-122"/>
                <a:cs typeface="Arial" pitchFamily="34" charset="0"/>
              </a:rPr>
              <a:t>Github</a:t>
            </a:r>
            <a:r>
              <a:rPr lang="zh-CN" altLang="en-US" dirty="0">
                <a:solidFill>
                  <a:schemeClr val="accent1"/>
                </a:solidFill>
                <a:latin typeface="华文细黑" panose="02010600040101010101" pitchFamily="2" charset="-122"/>
                <a:ea typeface="华文细黑" panose="02010600040101010101" pitchFamily="2" charset="-122"/>
                <a:cs typeface="Arial" pitchFamily="34" charset="0"/>
              </a:rPr>
              <a:t>地址</a:t>
            </a:r>
            <a:endParaRPr lang="en-US" altLang="zh-CN" dirty="0">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36" name="矩形 35">
            <a:extLst>
              <a:ext uri="{FF2B5EF4-FFF2-40B4-BE49-F238E27FC236}">
                <a16:creationId xmlns:a16="http://schemas.microsoft.com/office/drawing/2014/main" id="{2D1C270B-8235-441E-AEED-C2D81BF6A4B9}"/>
              </a:ext>
            </a:extLst>
          </p:cNvPr>
          <p:cNvSpPr/>
          <p:nvPr/>
        </p:nvSpPr>
        <p:spPr>
          <a:xfrm>
            <a:off x="1631713" y="2630013"/>
            <a:ext cx="8264859" cy="9822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a:extLst>
              <a:ext uri="{FF2B5EF4-FFF2-40B4-BE49-F238E27FC236}">
                <a16:creationId xmlns:a16="http://schemas.microsoft.com/office/drawing/2014/main" id="{AA4BD667-C78A-437B-A7D6-37366F2C846D}"/>
              </a:ext>
            </a:extLst>
          </p:cNvPr>
          <p:cNvSpPr/>
          <p:nvPr/>
        </p:nvSpPr>
        <p:spPr>
          <a:xfrm>
            <a:off x="9667973" y="3415229"/>
            <a:ext cx="228599" cy="197068"/>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1548498"/>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050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1050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22" presetClass="entr" presetSubtype="8" fill="hold" grpId="0" nodeType="withEffect">
                                  <p:stCondLst>
                                    <p:cond delay="1050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par>
                                <p:cTn id="14" presetID="22" presetClass="entr" presetSubtype="8" fill="hold" grpId="0" nodeType="withEffect">
                                  <p:stCondLst>
                                    <p:cond delay="1100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par>
                                <p:cTn id="17" presetID="22" presetClass="entr" presetSubtype="8" fill="hold" grpId="0" nodeType="withEffect">
                                  <p:stCondLst>
                                    <p:cond delay="1150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022222"/>
            <a:ext cx="9144000" cy="813556"/>
          </a:xfrm>
        </p:spPr>
        <p:txBody>
          <a:bodyPr>
            <a:normAutofit/>
          </a:bodyPr>
          <a:lstStyle/>
          <a:p>
            <a:r>
              <a:rPr lang="zh-CN" altLang="en-US" sz="4400" dirty="0"/>
              <a:t>进程计划及分工</a:t>
            </a:r>
          </a:p>
        </p:txBody>
      </p:sp>
    </p:spTree>
    <p:extLst>
      <p:ext uri="{BB962C8B-B14F-4D97-AF65-F5344CB8AC3E}">
        <p14:creationId xmlns:p14="http://schemas.microsoft.com/office/powerpoint/2010/main" val="3472232197"/>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028B43-68C8-4E04-9B3D-B948BDF18041}"/>
              </a:ext>
            </a:extLst>
          </p:cNvPr>
          <p:cNvPicPr>
            <a:picLocks noChangeAspect="1"/>
          </p:cNvPicPr>
          <p:nvPr/>
        </p:nvPicPr>
        <p:blipFill>
          <a:blip r:embed="rId2"/>
          <a:stretch>
            <a:fillRect/>
          </a:stretch>
        </p:blipFill>
        <p:spPr>
          <a:xfrm>
            <a:off x="324925" y="391029"/>
            <a:ext cx="800169" cy="731583"/>
          </a:xfrm>
          <a:prstGeom prst="rect">
            <a:avLst/>
          </a:prstGeom>
        </p:spPr>
      </p:pic>
      <p:sp>
        <p:nvSpPr>
          <p:cNvPr id="3" name="标题 1">
            <a:extLst>
              <a:ext uri="{FF2B5EF4-FFF2-40B4-BE49-F238E27FC236}">
                <a16:creationId xmlns:a16="http://schemas.microsoft.com/office/drawing/2014/main" id="{E407AFD9-584D-4E55-8478-D81A074D2530}"/>
              </a:ext>
            </a:extLst>
          </p:cNvPr>
          <p:cNvSpPr txBox="1">
            <a:spLocks/>
          </p:cNvSpPr>
          <p:nvPr/>
        </p:nvSpPr>
        <p:spPr>
          <a:xfrm>
            <a:off x="1231635" y="391029"/>
            <a:ext cx="5258480" cy="682623"/>
          </a:xfrm>
          <a:prstGeom prst="rect">
            <a:avLst/>
          </a:prstGeom>
        </p:spPr>
        <p:txBody>
          <a:bodyPr vert="horz" lIns="91440" tIns="45720" rIns="91440" bIns="45720" rtlCol="0" anchor="ctr">
            <a:normAutofit/>
          </a:bodyPr>
          <a:lstStyle>
            <a:lvl1pPr>
              <a:lnSpc>
                <a:spcPct val="90000"/>
              </a:lnSpc>
              <a:spcBef>
                <a:spcPct val="0"/>
              </a:spcBef>
              <a:buNone/>
              <a:defRPr sz="3200" b="1">
                <a:latin typeface="微软雅黑" pitchFamily="34" charset="-122"/>
                <a:ea typeface="微软雅黑" pitchFamily="34" charset="-122"/>
                <a:cs typeface="+mj-cs"/>
              </a:defRPr>
            </a:lvl1pPr>
          </a:lstStyle>
          <a:p>
            <a:r>
              <a:rPr lang="zh-CN" altLang="en-US" dirty="0"/>
              <a:t>进程计划及分工</a:t>
            </a:r>
          </a:p>
        </p:txBody>
      </p:sp>
      <p:grpSp>
        <p:nvGrpSpPr>
          <p:cNvPr id="14" name="组合 13">
            <a:extLst>
              <a:ext uri="{FF2B5EF4-FFF2-40B4-BE49-F238E27FC236}">
                <a16:creationId xmlns:a16="http://schemas.microsoft.com/office/drawing/2014/main" id="{21B1744B-8CE3-4119-A2DA-178A7ECEE890}"/>
              </a:ext>
            </a:extLst>
          </p:cNvPr>
          <p:cNvGrpSpPr/>
          <p:nvPr/>
        </p:nvGrpSpPr>
        <p:grpSpPr>
          <a:xfrm>
            <a:off x="10423250" y="0"/>
            <a:ext cx="1768750" cy="6858000"/>
            <a:chOff x="10423250" y="0"/>
            <a:chExt cx="1768750" cy="6858000"/>
          </a:xfrm>
        </p:grpSpPr>
        <p:sp>
          <p:nvSpPr>
            <p:cNvPr id="5" name="矩形 4">
              <a:extLst>
                <a:ext uri="{FF2B5EF4-FFF2-40B4-BE49-F238E27FC236}">
                  <a16:creationId xmlns:a16="http://schemas.microsoft.com/office/drawing/2014/main" id="{4EDE4852-9672-4186-8FC0-1D43868FB5F6}"/>
                </a:ext>
              </a:extLst>
            </p:cNvPr>
            <p:cNvSpPr/>
            <p:nvPr/>
          </p:nvSpPr>
          <p:spPr>
            <a:xfrm>
              <a:off x="10671142" y="0"/>
              <a:ext cx="15208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ADF053B-5074-4FB3-95E6-94DFEDAF8C4C}"/>
                </a:ext>
              </a:extLst>
            </p:cNvPr>
            <p:cNvSpPr txBox="1"/>
            <p:nvPr/>
          </p:nvSpPr>
          <p:spPr>
            <a:xfrm>
              <a:off x="10796833" y="1900287"/>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项目简介</a:t>
              </a:r>
            </a:p>
          </p:txBody>
        </p:sp>
        <p:sp>
          <p:nvSpPr>
            <p:cNvPr id="7" name="文本框 6">
              <a:extLst>
                <a:ext uri="{FF2B5EF4-FFF2-40B4-BE49-F238E27FC236}">
                  <a16:creationId xmlns:a16="http://schemas.microsoft.com/office/drawing/2014/main" id="{657E5DF6-A456-48D2-90B6-FFC8DD8A2B9F}"/>
                </a:ext>
              </a:extLst>
            </p:cNvPr>
            <p:cNvSpPr txBox="1"/>
            <p:nvPr/>
          </p:nvSpPr>
          <p:spPr>
            <a:xfrm>
              <a:off x="10796833" y="2630013"/>
              <a:ext cx="1395166"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主要功能描述</a:t>
              </a:r>
            </a:p>
          </p:txBody>
        </p:sp>
        <p:sp>
          <p:nvSpPr>
            <p:cNvPr id="8" name="文本框 7">
              <a:extLst>
                <a:ext uri="{FF2B5EF4-FFF2-40B4-BE49-F238E27FC236}">
                  <a16:creationId xmlns:a16="http://schemas.microsoft.com/office/drawing/2014/main" id="{46129F64-B2AD-4F09-AC5C-5378B25AAE73}"/>
                </a:ext>
              </a:extLst>
            </p:cNvPr>
            <p:cNvSpPr txBox="1"/>
            <p:nvPr/>
          </p:nvSpPr>
          <p:spPr>
            <a:xfrm>
              <a:off x="10796833" y="3667515"/>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技术选型及架构</a:t>
              </a:r>
            </a:p>
          </p:txBody>
        </p:sp>
        <p:sp>
          <p:nvSpPr>
            <p:cNvPr id="9" name="文本框 8">
              <a:extLst>
                <a:ext uri="{FF2B5EF4-FFF2-40B4-BE49-F238E27FC236}">
                  <a16:creationId xmlns:a16="http://schemas.microsoft.com/office/drawing/2014/main" id="{5308557E-669E-4892-8582-4E3AD3289055}"/>
                </a:ext>
              </a:extLst>
            </p:cNvPr>
            <p:cNvSpPr txBox="1"/>
            <p:nvPr/>
          </p:nvSpPr>
          <p:spPr>
            <a:xfrm>
              <a:off x="10796833" y="4705017"/>
              <a:ext cx="1395167" cy="707886"/>
            </a:xfrm>
            <a:prstGeom prst="rect">
              <a:avLst/>
            </a:prstGeom>
            <a:noFill/>
          </p:spPr>
          <p:txBody>
            <a:bodyPr wrap="square" rtlCol="0">
              <a:spAutoFit/>
            </a:bodyPr>
            <a:lstStyle/>
            <a:p>
              <a:r>
                <a:rPr lang="en-US" altLang="zh-CN" sz="2000" b="1" dirty="0" err="1">
                  <a:solidFill>
                    <a:schemeClr val="bg1"/>
                  </a:solidFill>
                  <a:latin typeface="微软雅黑" panose="020B0503020204020204" pitchFamily="34" charset="-122"/>
                  <a:ea typeface="微软雅黑" panose="020B0503020204020204" pitchFamily="34" charset="-122"/>
                </a:rPr>
                <a:t>Github</a:t>
              </a:r>
              <a:r>
                <a:rPr lang="zh-CN" altLang="en-US" sz="2000" b="1" dirty="0">
                  <a:solidFill>
                    <a:schemeClr val="bg1"/>
                  </a:solidFill>
                  <a:latin typeface="微软雅黑" panose="020B0503020204020204" pitchFamily="34" charset="-122"/>
                  <a:ea typeface="微软雅黑" panose="020B0503020204020204" pitchFamily="34" charset="-122"/>
                </a:rPr>
                <a:t>仓库地址</a:t>
              </a:r>
            </a:p>
          </p:txBody>
        </p:sp>
        <p:sp>
          <p:nvSpPr>
            <p:cNvPr id="10" name="文本框 9">
              <a:extLst>
                <a:ext uri="{FF2B5EF4-FFF2-40B4-BE49-F238E27FC236}">
                  <a16:creationId xmlns:a16="http://schemas.microsoft.com/office/drawing/2014/main" id="{86137CAE-A07C-48BB-B8BD-5599879C2CCD}"/>
                </a:ext>
              </a:extLst>
            </p:cNvPr>
            <p:cNvSpPr txBox="1"/>
            <p:nvPr/>
          </p:nvSpPr>
          <p:spPr>
            <a:xfrm>
              <a:off x="10796832" y="5742521"/>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进程计划及分工</a:t>
              </a:r>
            </a:p>
          </p:txBody>
        </p:sp>
        <p:sp>
          <p:nvSpPr>
            <p:cNvPr id="11" name="文本框 10">
              <a:extLst>
                <a:ext uri="{FF2B5EF4-FFF2-40B4-BE49-F238E27FC236}">
                  <a16:creationId xmlns:a16="http://schemas.microsoft.com/office/drawing/2014/main" id="{3B06E96D-4FBF-403D-8B6B-EC5580BA732A}"/>
                </a:ext>
              </a:extLst>
            </p:cNvPr>
            <p:cNvSpPr txBox="1"/>
            <p:nvPr/>
          </p:nvSpPr>
          <p:spPr>
            <a:xfrm>
              <a:off x="10796833" y="1170561"/>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项目名称</a:t>
              </a:r>
            </a:p>
          </p:txBody>
        </p:sp>
        <p:sp>
          <p:nvSpPr>
            <p:cNvPr id="12" name="等腰三角形 11">
              <a:extLst>
                <a:ext uri="{FF2B5EF4-FFF2-40B4-BE49-F238E27FC236}">
                  <a16:creationId xmlns:a16="http://schemas.microsoft.com/office/drawing/2014/main" id="{744FD289-EF39-4BDA-8E22-FCEA93FC281C}"/>
                </a:ext>
              </a:extLst>
            </p:cNvPr>
            <p:cNvSpPr/>
            <p:nvPr/>
          </p:nvSpPr>
          <p:spPr>
            <a:xfrm rot="16200000">
              <a:off x="10368850" y="5991309"/>
              <a:ext cx="365570" cy="25677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155B0F06-D388-40AB-9807-47163B79AA9A}"/>
                </a:ext>
              </a:extLst>
            </p:cNvPr>
            <p:cNvPicPr>
              <a:picLocks noChangeAspect="1"/>
            </p:cNvPicPr>
            <p:nvPr/>
          </p:nvPicPr>
          <p:blipFill>
            <a:blip r:embed="rId3"/>
            <a:stretch>
              <a:fillRect/>
            </a:stretch>
          </p:blipFill>
          <p:spPr>
            <a:xfrm>
              <a:off x="11073405" y="96588"/>
              <a:ext cx="793670" cy="819551"/>
            </a:xfrm>
            <a:prstGeom prst="rect">
              <a:avLst/>
            </a:prstGeom>
          </p:spPr>
        </p:pic>
      </p:grpSp>
      <p:sp>
        <p:nvSpPr>
          <p:cNvPr id="76" name="Freeform 6">
            <a:extLst>
              <a:ext uri="{FF2B5EF4-FFF2-40B4-BE49-F238E27FC236}">
                <a16:creationId xmlns:a16="http://schemas.microsoft.com/office/drawing/2014/main" id="{AF15B2AA-77FD-49A2-AFA7-869362344405}"/>
              </a:ext>
            </a:extLst>
          </p:cNvPr>
          <p:cNvSpPr/>
          <p:nvPr/>
        </p:nvSpPr>
        <p:spPr bwMode="auto">
          <a:xfrm>
            <a:off x="4592826" y="2658124"/>
            <a:ext cx="899023" cy="1098531"/>
          </a:xfrm>
          <a:custGeom>
            <a:avLst/>
            <a:gdLst>
              <a:gd name="T0" fmla="*/ 45 w 154"/>
              <a:gd name="T1" fmla="*/ 188 h 188"/>
              <a:gd name="T2" fmla="*/ 154 w 154"/>
              <a:gd name="T3" fmla="*/ 0 h 188"/>
              <a:gd name="T4" fmla="*/ 0 w 154"/>
              <a:gd name="T5" fmla="*/ 109 h 188"/>
              <a:gd name="T6" fmla="*/ 45 w 154"/>
              <a:gd name="T7" fmla="*/ 188 h 188"/>
            </a:gdLst>
            <a:ahLst/>
            <a:cxnLst>
              <a:cxn ang="0">
                <a:pos x="T0" y="T1"/>
              </a:cxn>
              <a:cxn ang="0">
                <a:pos x="T2" y="T3"/>
              </a:cxn>
              <a:cxn ang="0">
                <a:pos x="T4" y="T5"/>
              </a:cxn>
              <a:cxn ang="0">
                <a:pos x="T6" y="T7"/>
              </a:cxn>
            </a:cxnLst>
            <a:rect l="0" t="0" r="r" b="b"/>
            <a:pathLst>
              <a:path w="154" h="188">
                <a:moveTo>
                  <a:pt x="45" y="188"/>
                </a:moveTo>
                <a:cubicBezTo>
                  <a:pt x="154" y="0"/>
                  <a:pt x="154" y="0"/>
                  <a:pt x="154" y="0"/>
                </a:cubicBezTo>
                <a:cubicBezTo>
                  <a:pt x="87" y="9"/>
                  <a:pt x="30" y="51"/>
                  <a:pt x="0" y="109"/>
                </a:cubicBezTo>
                <a:lnTo>
                  <a:pt x="45" y="188"/>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7" name="Freeform 7">
            <a:extLst>
              <a:ext uri="{FF2B5EF4-FFF2-40B4-BE49-F238E27FC236}">
                <a16:creationId xmlns:a16="http://schemas.microsoft.com/office/drawing/2014/main" id="{411B49DC-1139-4790-B095-E3407FC300EA}"/>
              </a:ext>
            </a:extLst>
          </p:cNvPr>
          <p:cNvSpPr/>
          <p:nvPr/>
        </p:nvSpPr>
        <p:spPr bwMode="auto">
          <a:xfrm>
            <a:off x="5346527" y="2645808"/>
            <a:ext cx="1268484" cy="463058"/>
          </a:xfrm>
          <a:custGeom>
            <a:avLst/>
            <a:gdLst>
              <a:gd name="T0" fmla="*/ 45 w 217"/>
              <a:gd name="T1" fmla="*/ 0 h 79"/>
              <a:gd name="T2" fmla="*/ 0 w 217"/>
              <a:gd name="T3" fmla="*/ 79 h 79"/>
              <a:gd name="T4" fmla="*/ 217 w 217"/>
              <a:gd name="T5" fmla="*/ 79 h 79"/>
              <a:gd name="T6" fmla="*/ 54 w 217"/>
              <a:gd name="T7" fmla="*/ 0 h 79"/>
              <a:gd name="T8" fmla="*/ 45 w 217"/>
              <a:gd name="T9" fmla="*/ 0 h 79"/>
            </a:gdLst>
            <a:ahLst/>
            <a:cxnLst>
              <a:cxn ang="0">
                <a:pos x="T0" y="T1"/>
              </a:cxn>
              <a:cxn ang="0">
                <a:pos x="T2" y="T3"/>
              </a:cxn>
              <a:cxn ang="0">
                <a:pos x="T4" y="T5"/>
              </a:cxn>
              <a:cxn ang="0">
                <a:pos x="T6" y="T7"/>
              </a:cxn>
              <a:cxn ang="0">
                <a:pos x="T8" y="T9"/>
              </a:cxn>
            </a:cxnLst>
            <a:rect l="0" t="0" r="r" b="b"/>
            <a:pathLst>
              <a:path w="217" h="79">
                <a:moveTo>
                  <a:pt x="45" y="0"/>
                </a:moveTo>
                <a:cubicBezTo>
                  <a:pt x="0" y="79"/>
                  <a:pt x="0" y="79"/>
                  <a:pt x="0" y="79"/>
                </a:cubicBezTo>
                <a:cubicBezTo>
                  <a:pt x="217" y="79"/>
                  <a:pt x="217" y="79"/>
                  <a:pt x="217" y="79"/>
                </a:cubicBezTo>
                <a:cubicBezTo>
                  <a:pt x="179" y="31"/>
                  <a:pt x="120" y="0"/>
                  <a:pt x="54" y="0"/>
                </a:cubicBezTo>
                <a:cubicBezTo>
                  <a:pt x="51" y="0"/>
                  <a:pt x="48" y="0"/>
                  <a:pt x="45"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8" name="Freeform 8">
            <a:extLst>
              <a:ext uri="{FF2B5EF4-FFF2-40B4-BE49-F238E27FC236}">
                <a16:creationId xmlns:a16="http://schemas.microsoft.com/office/drawing/2014/main" id="{9A7B98EB-9482-44C2-B9BA-DF42EA814CA0}"/>
              </a:ext>
            </a:extLst>
          </p:cNvPr>
          <p:cNvSpPr/>
          <p:nvPr/>
        </p:nvSpPr>
        <p:spPr bwMode="auto">
          <a:xfrm>
            <a:off x="6147027" y="3207389"/>
            <a:ext cx="719217" cy="1100995"/>
          </a:xfrm>
          <a:custGeom>
            <a:avLst/>
            <a:gdLst>
              <a:gd name="T0" fmla="*/ 108 w 123"/>
              <a:gd name="T1" fmla="*/ 188 h 188"/>
              <a:gd name="T2" fmla="*/ 123 w 123"/>
              <a:gd name="T3" fmla="*/ 111 h 188"/>
              <a:gd name="T4" fmla="*/ 91 w 123"/>
              <a:gd name="T5" fmla="*/ 0 h 188"/>
              <a:gd name="T6" fmla="*/ 0 w 123"/>
              <a:gd name="T7" fmla="*/ 0 h 188"/>
              <a:gd name="T8" fmla="*/ 108 w 123"/>
              <a:gd name="T9" fmla="*/ 188 h 188"/>
            </a:gdLst>
            <a:ahLst/>
            <a:cxnLst>
              <a:cxn ang="0">
                <a:pos x="T0" y="T1"/>
              </a:cxn>
              <a:cxn ang="0">
                <a:pos x="T2" y="T3"/>
              </a:cxn>
              <a:cxn ang="0">
                <a:pos x="T4" y="T5"/>
              </a:cxn>
              <a:cxn ang="0">
                <a:pos x="T6" y="T7"/>
              </a:cxn>
              <a:cxn ang="0">
                <a:pos x="T8" y="T9"/>
              </a:cxn>
            </a:cxnLst>
            <a:rect l="0" t="0" r="r" b="b"/>
            <a:pathLst>
              <a:path w="123" h="188">
                <a:moveTo>
                  <a:pt x="108" y="188"/>
                </a:moveTo>
                <a:cubicBezTo>
                  <a:pt x="118" y="164"/>
                  <a:pt x="123" y="138"/>
                  <a:pt x="123" y="111"/>
                </a:cubicBezTo>
                <a:cubicBezTo>
                  <a:pt x="123" y="70"/>
                  <a:pt x="112" y="32"/>
                  <a:pt x="91" y="0"/>
                </a:cubicBezTo>
                <a:cubicBezTo>
                  <a:pt x="0" y="0"/>
                  <a:pt x="0" y="0"/>
                  <a:pt x="0" y="0"/>
                </a:cubicBezTo>
                <a:lnTo>
                  <a:pt x="108" y="188"/>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9" name="Freeform 9">
            <a:extLst>
              <a:ext uri="{FF2B5EF4-FFF2-40B4-BE49-F238E27FC236}">
                <a16:creationId xmlns:a16="http://schemas.microsoft.com/office/drawing/2014/main" id="{89C0C93B-442E-42CD-9901-29C384D1F6A4}"/>
              </a:ext>
            </a:extLst>
          </p:cNvPr>
          <p:cNvSpPr/>
          <p:nvPr/>
        </p:nvSpPr>
        <p:spPr bwMode="auto">
          <a:xfrm>
            <a:off x="5831753" y="3951237"/>
            <a:ext cx="901485" cy="1100995"/>
          </a:xfrm>
          <a:custGeom>
            <a:avLst/>
            <a:gdLst>
              <a:gd name="T0" fmla="*/ 108 w 154"/>
              <a:gd name="T1" fmla="*/ 0 h 188"/>
              <a:gd name="T2" fmla="*/ 0 w 154"/>
              <a:gd name="T3" fmla="*/ 188 h 188"/>
              <a:gd name="T4" fmla="*/ 154 w 154"/>
              <a:gd name="T5" fmla="*/ 79 h 188"/>
              <a:gd name="T6" fmla="*/ 108 w 154"/>
              <a:gd name="T7" fmla="*/ 0 h 188"/>
            </a:gdLst>
            <a:ahLst/>
            <a:cxnLst>
              <a:cxn ang="0">
                <a:pos x="T0" y="T1"/>
              </a:cxn>
              <a:cxn ang="0">
                <a:pos x="T2" y="T3"/>
              </a:cxn>
              <a:cxn ang="0">
                <a:pos x="T4" y="T5"/>
              </a:cxn>
              <a:cxn ang="0">
                <a:pos x="T6" y="T7"/>
              </a:cxn>
            </a:cxnLst>
            <a:rect l="0" t="0" r="r" b="b"/>
            <a:pathLst>
              <a:path w="154" h="188">
                <a:moveTo>
                  <a:pt x="108" y="0"/>
                </a:moveTo>
                <a:cubicBezTo>
                  <a:pt x="0" y="188"/>
                  <a:pt x="0" y="188"/>
                  <a:pt x="0" y="188"/>
                </a:cubicBezTo>
                <a:cubicBezTo>
                  <a:pt x="67" y="179"/>
                  <a:pt x="124" y="137"/>
                  <a:pt x="154" y="79"/>
                </a:cubicBezTo>
                <a:lnTo>
                  <a:pt x="108"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80" name="Freeform 10">
            <a:extLst>
              <a:ext uri="{FF2B5EF4-FFF2-40B4-BE49-F238E27FC236}">
                <a16:creationId xmlns:a16="http://schemas.microsoft.com/office/drawing/2014/main" id="{6AFA5FD3-177B-4D3D-9E3F-FA4B51AA8BDF}"/>
              </a:ext>
            </a:extLst>
          </p:cNvPr>
          <p:cNvSpPr/>
          <p:nvPr/>
        </p:nvSpPr>
        <p:spPr bwMode="auto">
          <a:xfrm>
            <a:off x="4708592" y="4601488"/>
            <a:ext cx="1268484" cy="460596"/>
          </a:xfrm>
          <a:custGeom>
            <a:avLst/>
            <a:gdLst>
              <a:gd name="T0" fmla="*/ 171 w 217"/>
              <a:gd name="T1" fmla="*/ 79 h 79"/>
              <a:gd name="T2" fmla="*/ 217 w 217"/>
              <a:gd name="T3" fmla="*/ 0 h 79"/>
              <a:gd name="T4" fmla="*/ 0 w 217"/>
              <a:gd name="T5" fmla="*/ 0 h 79"/>
              <a:gd name="T6" fmla="*/ 163 w 217"/>
              <a:gd name="T7" fmla="*/ 79 h 79"/>
              <a:gd name="T8" fmla="*/ 171 w 217"/>
              <a:gd name="T9" fmla="*/ 79 h 79"/>
            </a:gdLst>
            <a:ahLst/>
            <a:cxnLst>
              <a:cxn ang="0">
                <a:pos x="T0" y="T1"/>
              </a:cxn>
              <a:cxn ang="0">
                <a:pos x="T2" y="T3"/>
              </a:cxn>
              <a:cxn ang="0">
                <a:pos x="T4" y="T5"/>
              </a:cxn>
              <a:cxn ang="0">
                <a:pos x="T6" y="T7"/>
              </a:cxn>
              <a:cxn ang="0">
                <a:pos x="T8" y="T9"/>
              </a:cxn>
            </a:cxnLst>
            <a:rect l="0" t="0" r="r" b="b"/>
            <a:pathLst>
              <a:path w="217" h="79">
                <a:moveTo>
                  <a:pt x="171" y="79"/>
                </a:moveTo>
                <a:cubicBezTo>
                  <a:pt x="217" y="0"/>
                  <a:pt x="217" y="0"/>
                  <a:pt x="217" y="0"/>
                </a:cubicBezTo>
                <a:cubicBezTo>
                  <a:pt x="0" y="0"/>
                  <a:pt x="0" y="0"/>
                  <a:pt x="0" y="0"/>
                </a:cubicBezTo>
                <a:cubicBezTo>
                  <a:pt x="38" y="48"/>
                  <a:pt x="97" y="79"/>
                  <a:pt x="163" y="79"/>
                </a:cubicBezTo>
                <a:cubicBezTo>
                  <a:pt x="166" y="79"/>
                  <a:pt x="168" y="79"/>
                  <a:pt x="171" y="79"/>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1" name="Freeform 11">
            <a:extLst>
              <a:ext uri="{FF2B5EF4-FFF2-40B4-BE49-F238E27FC236}">
                <a16:creationId xmlns:a16="http://schemas.microsoft.com/office/drawing/2014/main" id="{CFD86742-6FB1-448C-AC21-23CB67FC532D}"/>
              </a:ext>
            </a:extLst>
          </p:cNvPr>
          <p:cNvSpPr/>
          <p:nvPr/>
        </p:nvSpPr>
        <p:spPr bwMode="auto">
          <a:xfrm>
            <a:off x="4452432" y="3399509"/>
            <a:ext cx="724144" cy="1100995"/>
          </a:xfrm>
          <a:custGeom>
            <a:avLst/>
            <a:gdLst>
              <a:gd name="T0" fmla="*/ 15 w 124"/>
              <a:gd name="T1" fmla="*/ 0 h 188"/>
              <a:gd name="T2" fmla="*/ 0 w 124"/>
              <a:gd name="T3" fmla="*/ 78 h 188"/>
              <a:gd name="T4" fmla="*/ 32 w 124"/>
              <a:gd name="T5" fmla="*/ 188 h 188"/>
              <a:gd name="T6" fmla="*/ 124 w 124"/>
              <a:gd name="T7" fmla="*/ 188 h 188"/>
              <a:gd name="T8" fmla="*/ 15 w 124"/>
              <a:gd name="T9" fmla="*/ 0 h 188"/>
            </a:gdLst>
            <a:ahLst/>
            <a:cxnLst>
              <a:cxn ang="0">
                <a:pos x="T0" y="T1"/>
              </a:cxn>
              <a:cxn ang="0">
                <a:pos x="T2" y="T3"/>
              </a:cxn>
              <a:cxn ang="0">
                <a:pos x="T4" y="T5"/>
              </a:cxn>
              <a:cxn ang="0">
                <a:pos x="T6" y="T7"/>
              </a:cxn>
              <a:cxn ang="0">
                <a:pos x="T8" y="T9"/>
              </a:cxn>
            </a:cxnLst>
            <a:rect l="0" t="0" r="r" b="b"/>
            <a:pathLst>
              <a:path w="124" h="188">
                <a:moveTo>
                  <a:pt x="15" y="0"/>
                </a:moveTo>
                <a:cubicBezTo>
                  <a:pt x="6" y="24"/>
                  <a:pt x="0" y="50"/>
                  <a:pt x="0" y="78"/>
                </a:cubicBezTo>
                <a:cubicBezTo>
                  <a:pt x="0" y="118"/>
                  <a:pt x="12" y="156"/>
                  <a:pt x="32" y="188"/>
                </a:cubicBezTo>
                <a:cubicBezTo>
                  <a:pt x="124" y="188"/>
                  <a:pt x="124" y="188"/>
                  <a:pt x="124" y="188"/>
                </a:cubicBezTo>
                <a:lnTo>
                  <a:pt x="15"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82" name="组合 81">
            <a:extLst>
              <a:ext uri="{FF2B5EF4-FFF2-40B4-BE49-F238E27FC236}">
                <a16:creationId xmlns:a16="http://schemas.microsoft.com/office/drawing/2014/main" id="{9A5D4EB8-13D0-4604-827C-5CF0F706C944}"/>
              </a:ext>
            </a:extLst>
          </p:cNvPr>
          <p:cNvGrpSpPr/>
          <p:nvPr/>
        </p:nvGrpSpPr>
        <p:grpSpPr>
          <a:xfrm>
            <a:off x="1287158" y="1910477"/>
            <a:ext cx="2652729" cy="884011"/>
            <a:chOff x="1287158" y="2395276"/>
            <a:chExt cx="2652729" cy="884011"/>
          </a:xfrm>
        </p:grpSpPr>
        <p:sp>
          <p:nvSpPr>
            <p:cNvPr id="83" name="文本框 82">
              <a:extLst>
                <a:ext uri="{FF2B5EF4-FFF2-40B4-BE49-F238E27FC236}">
                  <a16:creationId xmlns:a16="http://schemas.microsoft.com/office/drawing/2014/main" id="{449088BB-F0FB-49AC-B9C5-00EA071A1920}"/>
                </a:ext>
              </a:extLst>
            </p:cNvPr>
            <p:cNvSpPr txBox="1"/>
            <p:nvPr/>
          </p:nvSpPr>
          <p:spPr>
            <a:xfrm>
              <a:off x="1287158" y="2395276"/>
              <a:ext cx="2389491" cy="369332"/>
            </a:xfrm>
            <a:prstGeom prst="rect">
              <a:avLst/>
            </a:prstGeom>
            <a:noFill/>
          </p:spPr>
          <p:txBody>
            <a:bodyPr wrap="square" rtlCol="0">
              <a:spAutoFit/>
            </a:bodyPr>
            <a:lstStyle>
              <a:defPPr>
                <a:defRPr lang="zh-CN"/>
              </a:defPPr>
              <a:lvl1pPr>
                <a:defRPr>
                  <a:solidFill>
                    <a:schemeClr val="accent1"/>
                  </a:solidFill>
                  <a:latin typeface="微软雅黑" panose="020B0503020204020204" pitchFamily="34" charset="-122"/>
                  <a:ea typeface="微软雅黑" panose="020B0503020204020204" pitchFamily="34" charset="-122"/>
                  <a:cs typeface="Arial" pitchFamily="34" charset="0"/>
                </a:defRPr>
              </a:lvl1pPr>
            </a:lstStyle>
            <a:p>
              <a:r>
                <a:rPr lang="en-US" altLang="zh-CN" dirty="0"/>
                <a:t>11.19-11.24</a:t>
              </a:r>
            </a:p>
          </p:txBody>
        </p:sp>
        <p:sp>
          <p:nvSpPr>
            <p:cNvPr id="84" name="文本框 83">
              <a:extLst>
                <a:ext uri="{FF2B5EF4-FFF2-40B4-BE49-F238E27FC236}">
                  <a16:creationId xmlns:a16="http://schemas.microsoft.com/office/drawing/2014/main" id="{E7E6D0DF-FEEB-47C3-B509-2DB3A68B6EB6}"/>
                </a:ext>
              </a:extLst>
            </p:cNvPr>
            <p:cNvSpPr txBox="1"/>
            <p:nvPr/>
          </p:nvSpPr>
          <p:spPr>
            <a:xfrm>
              <a:off x="1287159" y="2730739"/>
              <a:ext cx="2652728" cy="548548"/>
            </a:xfrm>
            <a:prstGeom prst="rect">
              <a:avLst/>
            </a:prstGeom>
            <a:noFill/>
          </p:spPr>
          <p:txBody>
            <a:bodyPr wrap="square" rtlCol="0">
              <a:spAutoFit/>
            </a:bodyPr>
            <a:lstStyle/>
            <a:p>
              <a:pPr algn="just">
                <a:lnSpc>
                  <a:spcPct val="110000"/>
                </a:lnSpc>
              </a:pPr>
              <a:r>
                <a:rPr lang="zh-CN" altLang="en-US" sz="14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确定基本需求及分工，学习相关编程技术</a:t>
              </a:r>
            </a:p>
          </p:txBody>
        </p:sp>
      </p:grpSp>
      <p:grpSp>
        <p:nvGrpSpPr>
          <p:cNvPr id="85" name="组合 84">
            <a:extLst>
              <a:ext uri="{FF2B5EF4-FFF2-40B4-BE49-F238E27FC236}">
                <a16:creationId xmlns:a16="http://schemas.microsoft.com/office/drawing/2014/main" id="{1801EF10-6068-4D68-AF7C-27C86D4C0B21}"/>
              </a:ext>
            </a:extLst>
          </p:cNvPr>
          <p:cNvGrpSpPr/>
          <p:nvPr/>
        </p:nvGrpSpPr>
        <p:grpSpPr>
          <a:xfrm>
            <a:off x="1287158" y="3431276"/>
            <a:ext cx="2652729" cy="884011"/>
            <a:chOff x="1287158" y="3709792"/>
            <a:chExt cx="2652729" cy="884011"/>
          </a:xfrm>
        </p:grpSpPr>
        <p:sp>
          <p:nvSpPr>
            <p:cNvPr id="86" name="文本框 85">
              <a:extLst>
                <a:ext uri="{FF2B5EF4-FFF2-40B4-BE49-F238E27FC236}">
                  <a16:creationId xmlns:a16="http://schemas.microsoft.com/office/drawing/2014/main" id="{EDC515B7-8011-4E94-B92F-EA0960D7AF5D}"/>
                </a:ext>
              </a:extLst>
            </p:cNvPr>
            <p:cNvSpPr txBox="1"/>
            <p:nvPr/>
          </p:nvSpPr>
          <p:spPr>
            <a:xfrm>
              <a:off x="1287158" y="3709792"/>
              <a:ext cx="2389491" cy="369332"/>
            </a:xfrm>
            <a:prstGeom prst="rect">
              <a:avLst/>
            </a:prstGeom>
            <a:noFill/>
          </p:spPr>
          <p:txBody>
            <a:bodyPr wrap="square" rtlCol="0">
              <a:spAutoFit/>
            </a:bodyPr>
            <a:lstStyle>
              <a:defPPr>
                <a:defRPr lang="zh-CN"/>
              </a:defPPr>
              <a:lvl1pPr>
                <a:defRPr>
                  <a:solidFill>
                    <a:schemeClr val="accent1"/>
                  </a:solidFill>
                  <a:latin typeface="微软雅黑" panose="020B0503020204020204" pitchFamily="34" charset="-122"/>
                  <a:ea typeface="微软雅黑" panose="020B0503020204020204" pitchFamily="34" charset="-122"/>
                  <a:cs typeface="Arial" pitchFamily="34" charset="0"/>
                </a:defRPr>
              </a:lvl1pPr>
            </a:lstStyle>
            <a:p>
              <a:r>
                <a:rPr lang="en-US" altLang="zh-CN" dirty="0"/>
                <a:t>11.25-12.1</a:t>
              </a:r>
            </a:p>
          </p:txBody>
        </p:sp>
        <p:sp>
          <p:nvSpPr>
            <p:cNvPr id="87" name="文本框 86">
              <a:extLst>
                <a:ext uri="{FF2B5EF4-FFF2-40B4-BE49-F238E27FC236}">
                  <a16:creationId xmlns:a16="http://schemas.microsoft.com/office/drawing/2014/main" id="{60C759C8-6450-4B90-A479-592B26366285}"/>
                </a:ext>
              </a:extLst>
            </p:cNvPr>
            <p:cNvSpPr txBox="1"/>
            <p:nvPr/>
          </p:nvSpPr>
          <p:spPr>
            <a:xfrm>
              <a:off x="1287159" y="4045255"/>
              <a:ext cx="2652728" cy="548548"/>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zh-CN" altLang="en-US" dirty="0"/>
                <a:t>完成安卓端乐谱制作功能的开发</a:t>
              </a:r>
            </a:p>
          </p:txBody>
        </p:sp>
      </p:grpSp>
      <p:grpSp>
        <p:nvGrpSpPr>
          <p:cNvPr id="88" name="组合 87">
            <a:extLst>
              <a:ext uri="{FF2B5EF4-FFF2-40B4-BE49-F238E27FC236}">
                <a16:creationId xmlns:a16="http://schemas.microsoft.com/office/drawing/2014/main" id="{B7AA8EA8-DB04-4DFB-A436-257E2741B681}"/>
              </a:ext>
            </a:extLst>
          </p:cNvPr>
          <p:cNvGrpSpPr/>
          <p:nvPr/>
        </p:nvGrpSpPr>
        <p:grpSpPr>
          <a:xfrm>
            <a:off x="1287158" y="4952075"/>
            <a:ext cx="2652729" cy="884011"/>
            <a:chOff x="1287158" y="5230591"/>
            <a:chExt cx="2652729" cy="884011"/>
          </a:xfrm>
        </p:grpSpPr>
        <p:sp>
          <p:nvSpPr>
            <p:cNvPr id="89" name="文本框 88">
              <a:extLst>
                <a:ext uri="{FF2B5EF4-FFF2-40B4-BE49-F238E27FC236}">
                  <a16:creationId xmlns:a16="http://schemas.microsoft.com/office/drawing/2014/main" id="{24FFA6E1-5B7B-44AD-A93F-B5353BE2E488}"/>
                </a:ext>
              </a:extLst>
            </p:cNvPr>
            <p:cNvSpPr txBox="1"/>
            <p:nvPr/>
          </p:nvSpPr>
          <p:spPr>
            <a:xfrm>
              <a:off x="1287158" y="5230591"/>
              <a:ext cx="2389491" cy="369332"/>
            </a:xfrm>
            <a:prstGeom prst="rect">
              <a:avLst/>
            </a:prstGeom>
            <a:noFill/>
          </p:spPr>
          <p:txBody>
            <a:bodyPr wrap="square" rtlCol="0">
              <a:spAutoFit/>
            </a:bodyPr>
            <a:lstStyle/>
            <a:p>
              <a:r>
                <a:rPr lang="en-US" altLang="zh-CN" dirty="0">
                  <a:solidFill>
                    <a:schemeClr val="accent1"/>
                  </a:solidFill>
                  <a:latin typeface="微软雅黑" panose="020B0503020204020204" pitchFamily="34" charset="-122"/>
                  <a:ea typeface="微软雅黑" panose="020B0503020204020204" pitchFamily="34" charset="-122"/>
                  <a:cs typeface="Arial" pitchFamily="34" charset="0"/>
                </a:rPr>
                <a:t>12.2-12.8</a:t>
              </a:r>
            </a:p>
          </p:txBody>
        </p:sp>
        <p:sp>
          <p:nvSpPr>
            <p:cNvPr id="90" name="文本框 89">
              <a:extLst>
                <a:ext uri="{FF2B5EF4-FFF2-40B4-BE49-F238E27FC236}">
                  <a16:creationId xmlns:a16="http://schemas.microsoft.com/office/drawing/2014/main" id="{8B2E194A-3FF0-4CAE-984E-1EECF2210762}"/>
                </a:ext>
              </a:extLst>
            </p:cNvPr>
            <p:cNvSpPr txBox="1"/>
            <p:nvPr/>
          </p:nvSpPr>
          <p:spPr>
            <a:xfrm>
              <a:off x="1287159" y="5566054"/>
              <a:ext cx="2652728" cy="548548"/>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zh-CN" altLang="en-US" dirty="0"/>
                <a:t>完成安卓端乐谱识别及播放功能的开发</a:t>
              </a:r>
            </a:p>
          </p:txBody>
        </p:sp>
      </p:grpSp>
      <p:grpSp>
        <p:nvGrpSpPr>
          <p:cNvPr id="91" name="组合 90">
            <a:extLst>
              <a:ext uri="{FF2B5EF4-FFF2-40B4-BE49-F238E27FC236}">
                <a16:creationId xmlns:a16="http://schemas.microsoft.com/office/drawing/2014/main" id="{754544F1-A08D-42F2-9015-9C0141C5CB63}"/>
              </a:ext>
            </a:extLst>
          </p:cNvPr>
          <p:cNvGrpSpPr/>
          <p:nvPr/>
        </p:nvGrpSpPr>
        <p:grpSpPr>
          <a:xfrm>
            <a:off x="7378790" y="1910477"/>
            <a:ext cx="2652729" cy="647023"/>
            <a:chOff x="1287158" y="2395276"/>
            <a:chExt cx="2652729" cy="647023"/>
          </a:xfrm>
        </p:grpSpPr>
        <p:sp>
          <p:nvSpPr>
            <p:cNvPr id="92" name="文本框 91">
              <a:extLst>
                <a:ext uri="{FF2B5EF4-FFF2-40B4-BE49-F238E27FC236}">
                  <a16:creationId xmlns:a16="http://schemas.microsoft.com/office/drawing/2014/main" id="{7EF3F426-BF17-452B-8CD0-84063246544A}"/>
                </a:ext>
              </a:extLst>
            </p:cNvPr>
            <p:cNvSpPr txBox="1"/>
            <p:nvPr/>
          </p:nvSpPr>
          <p:spPr>
            <a:xfrm>
              <a:off x="1287158" y="2395276"/>
              <a:ext cx="2389491" cy="369332"/>
            </a:xfrm>
            <a:prstGeom prst="rect">
              <a:avLst/>
            </a:prstGeom>
            <a:noFill/>
          </p:spPr>
          <p:txBody>
            <a:bodyPr wrap="square" rtlCol="0">
              <a:spAutoFit/>
            </a:bodyPr>
            <a:lstStyle/>
            <a:p>
              <a:r>
                <a:rPr lang="en-US" altLang="zh-CN" dirty="0">
                  <a:solidFill>
                    <a:schemeClr val="accent1"/>
                  </a:solidFill>
                  <a:latin typeface="微软雅黑" panose="020B0503020204020204" pitchFamily="34" charset="-122"/>
                  <a:ea typeface="微软雅黑" panose="020B0503020204020204" pitchFamily="34" charset="-122"/>
                  <a:cs typeface="Arial" pitchFamily="34" charset="0"/>
                </a:rPr>
                <a:t>12.9-12.15</a:t>
              </a:r>
            </a:p>
          </p:txBody>
        </p:sp>
        <p:sp>
          <p:nvSpPr>
            <p:cNvPr id="93" name="文本框 92">
              <a:extLst>
                <a:ext uri="{FF2B5EF4-FFF2-40B4-BE49-F238E27FC236}">
                  <a16:creationId xmlns:a16="http://schemas.microsoft.com/office/drawing/2014/main" id="{7581720F-251B-4D4F-BE4E-76572C1BFAC4}"/>
                </a:ext>
              </a:extLst>
            </p:cNvPr>
            <p:cNvSpPr txBox="1"/>
            <p:nvPr/>
          </p:nvSpPr>
          <p:spPr>
            <a:xfrm>
              <a:off x="1287159" y="2730739"/>
              <a:ext cx="2652728" cy="311560"/>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zh-CN" altLang="en-US" dirty="0"/>
                <a:t>完成小程序端软件的开发</a:t>
              </a:r>
            </a:p>
          </p:txBody>
        </p:sp>
      </p:grpSp>
      <p:grpSp>
        <p:nvGrpSpPr>
          <p:cNvPr id="94" name="组合 93">
            <a:extLst>
              <a:ext uri="{FF2B5EF4-FFF2-40B4-BE49-F238E27FC236}">
                <a16:creationId xmlns:a16="http://schemas.microsoft.com/office/drawing/2014/main" id="{119F9F6F-18EA-424D-AE14-641B2089D6B5}"/>
              </a:ext>
            </a:extLst>
          </p:cNvPr>
          <p:cNvGrpSpPr/>
          <p:nvPr/>
        </p:nvGrpSpPr>
        <p:grpSpPr>
          <a:xfrm>
            <a:off x="7378790" y="3431276"/>
            <a:ext cx="2652729" cy="647023"/>
            <a:chOff x="1287158" y="3709792"/>
            <a:chExt cx="2652729" cy="647023"/>
          </a:xfrm>
        </p:grpSpPr>
        <p:sp>
          <p:nvSpPr>
            <p:cNvPr id="95" name="文本框 94">
              <a:extLst>
                <a:ext uri="{FF2B5EF4-FFF2-40B4-BE49-F238E27FC236}">
                  <a16:creationId xmlns:a16="http://schemas.microsoft.com/office/drawing/2014/main" id="{9AED9B2C-6292-4DA0-9BE9-EAE19D9CDC22}"/>
                </a:ext>
              </a:extLst>
            </p:cNvPr>
            <p:cNvSpPr txBox="1"/>
            <p:nvPr/>
          </p:nvSpPr>
          <p:spPr>
            <a:xfrm>
              <a:off x="1287158" y="3709792"/>
              <a:ext cx="2389491" cy="369332"/>
            </a:xfrm>
            <a:prstGeom prst="rect">
              <a:avLst/>
            </a:prstGeom>
            <a:noFill/>
          </p:spPr>
          <p:txBody>
            <a:bodyPr wrap="square" rtlCol="0">
              <a:spAutoFit/>
            </a:bodyPr>
            <a:lstStyle/>
            <a:p>
              <a:r>
                <a:rPr lang="en-US" altLang="zh-CN" dirty="0">
                  <a:solidFill>
                    <a:schemeClr val="accent1"/>
                  </a:solidFill>
                  <a:latin typeface="微软雅黑" panose="020B0503020204020204" pitchFamily="34" charset="-122"/>
                  <a:ea typeface="微软雅黑" panose="020B0503020204020204" pitchFamily="34" charset="-122"/>
                  <a:cs typeface="Arial" pitchFamily="34" charset="0"/>
                </a:rPr>
                <a:t>12.16-12.22</a:t>
              </a:r>
            </a:p>
          </p:txBody>
        </p:sp>
        <p:sp>
          <p:nvSpPr>
            <p:cNvPr id="96" name="文本框 95">
              <a:extLst>
                <a:ext uri="{FF2B5EF4-FFF2-40B4-BE49-F238E27FC236}">
                  <a16:creationId xmlns:a16="http://schemas.microsoft.com/office/drawing/2014/main" id="{9E378BE5-55DE-4BA0-B7DC-9E48CBCFFBD7}"/>
                </a:ext>
              </a:extLst>
            </p:cNvPr>
            <p:cNvSpPr txBox="1"/>
            <p:nvPr/>
          </p:nvSpPr>
          <p:spPr>
            <a:xfrm>
              <a:off x="1287159" y="4045255"/>
              <a:ext cx="2652728" cy="311560"/>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zh-CN" altLang="en-US" dirty="0"/>
                <a:t>完成</a:t>
              </a:r>
              <a:r>
                <a:rPr lang="en-US" altLang="zh-CN" dirty="0"/>
                <a:t>IOS</a:t>
              </a:r>
              <a:r>
                <a:rPr lang="zh-CN" altLang="en-US" dirty="0"/>
                <a:t>端软件的开发</a:t>
              </a:r>
            </a:p>
          </p:txBody>
        </p:sp>
      </p:grpSp>
      <p:grpSp>
        <p:nvGrpSpPr>
          <p:cNvPr id="97" name="组合 96">
            <a:extLst>
              <a:ext uri="{FF2B5EF4-FFF2-40B4-BE49-F238E27FC236}">
                <a16:creationId xmlns:a16="http://schemas.microsoft.com/office/drawing/2014/main" id="{889F6818-2481-4F6D-8F9B-28FA1E77ABBE}"/>
              </a:ext>
            </a:extLst>
          </p:cNvPr>
          <p:cNvGrpSpPr/>
          <p:nvPr/>
        </p:nvGrpSpPr>
        <p:grpSpPr>
          <a:xfrm>
            <a:off x="7378790" y="4952075"/>
            <a:ext cx="2652729" cy="884011"/>
            <a:chOff x="1287158" y="5230591"/>
            <a:chExt cx="2652729" cy="884011"/>
          </a:xfrm>
        </p:grpSpPr>
        <p:sp>
          <p:nvSpPr>
            <p:cNvPr id="98" name="文本框 97">
              <a:extLst>
                <a:ext uri="{FF2B5EF4-FFF2-40B4-BE49-F238E27FC236}">
                  <a16:creationId xmlns:a16="http://schemas.microsoft.com/office/drawing/2014/main" id="{6C7BADA5-CA7B-4544-A2C3-79CCCC0A209A}"/>
                </a:ext>
              </a:extLst>
            </p:cNvPr>
            <p:cNvSpPr txBox="1"/>
            <p:nvPr/>
          </p:nvSpPr>
          <p:spPr>
            <a:xfrm>
              <a:off x="1287158" y="5230591"/>
              <a:ext cx="2389491" cy="369332"/>
            </a:xfrm>
            <a:prstGeom prst="rect">
              <a:avLst/>
            </a:prstGeom>
            <a:noFill/>
          </p:spPr>
          <p:txBody>
            <a:bodyPr wrap="square" rtlCol="0">
              <a:spAutoFit/>
            </a:bodyPr>
            <a:lstStyle/>
            <a:p>
              <a:r>
                <a:rPr lang="en-US" altLang="zh-CN" dirty="0">
                  <a:solidFill>
                    <a:schemeClr val="accent1"/>
                  </a:solidFill>
                  <a:latin typeface="微软雅黑" panose="020B0503020204020204" pitchFamily="34" charset="-122"/>
                  <a:ea typeface="微软雅黑" panose="020B0503020204020204" pitchFamily="34" charset="-122"/>
                  <a:cs typeface="Arial" pitchFamily="34" charset="0"/>
                </a:rPr>
                <a:t>12.23-12.31</a:t>
              </a:r>
            </a:p>
          </p:txBody>
        </p:sp>
        <p:sp>
          <p:nvSpPr>
            <p:cNvPr id="99" name="文本框 98">
              <a:extLst>
                <a:ext uri="{FF2B5EF4-FFF2-40B4-BE49-F238E27FC236}">
                  <a16:creationId xmlns:a16="http://schemas.microsoft.com/office/drawing/2014/main" id="{153185EF-4246-4A68-989B-438E6B84C0F0}"/>
                </a:ext>
              </a:extLst>
            </p:cNvPr>
            <p:cNvSpPr txBox="1"/>
            <p:nvPr/>
          </p:nvSpPr>
          <p:spPr>
            <a:xfrm>
              <a:off x="1287159" y="5566054"/>
              <a:ext cx="2652728" cy="548548"/>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zh-CN" altLang="en-US" dirty="0"/>
                <a:t>完善整个系统的功能，完成后期文档和视频展示</a:t>
              </a:r>
            </a:p>
          </p:txBody>
        </p:sp>
      </p:grpSp>
      <p:sp>
        <p:nvSpPr>
          <p:cNvPr id="100" name="文本框 99">
            <a:extLst>
              <a:ext uri="{FF2B5EF4-FFF2-40B4-BE49-F238E27FC236}">
                <a16:creationId xmlns:a16="http://schemas.microsoft.com/office/drawing/2014/main" id="{009AFF74-DC37-43C4-85AF-D4B07ABF2FCB}"/>
              </a:ext>
            </a:extLst>
          </p:cNvPr>
          <p:cNvSpPr txBox="1"/>
          <p:nvPr/>
        </p:nvSpPr>
        <p:spPr>
          <a:xfrm>
            <a:off x="4937546" y="3666379"/>
            <a:ext cx="1498082" cy="461665"/>
          </a:xfrm>
          <a:prstGeom prst="rect">
            <a:avLst/>
          </a:prstGeom>
          <a:noFill/>
        </p:spPr>
        <p:txBody>
          <a:bodyPr wrap="square" rtlCol="0">
            <a:spAutoFit/>
          </a:bodyPr>
          <a:lstStyle>
            <a:defPPr>
              <a:defRPr lang="zh-CN"/>
            </a:defPPr>
            <a:lvl1pPr algn="ctr">
              <a:defRPr sz="2400">
                <a:solidFill>
                  <a:schemeClr val="accent1"/>
                </a:solidFill>
                <a:latin typeface="微软雅黑" pitchFamily="34" charset="-122"/>
                <a:ea typeface="微软雅黑" pitchFamily="34" charset="-122"/>
                <a:cs typeface="Arial" pitchFamily="34" charset="0"/>
              </a:defRPr>
            </a:lvl1pPr>
          </a:lstStyle>
          <a:p>
            <a:r>
              <a:rPr lang="zh-CN" altLang="en-US"/>
              <a:t>进程计划</a:t>
            </a:r>
            <a:endParaRPr lang="en-US" altLang="zh-CN" dirty="0"/>
          </a:p>
        </p:txBody>
      </p:sp>
      <p:sp>
        <p:nvSpPr>
          <p:cNvPr id="101" name="文本框 100">
            <a:extLst>
              <a:ext uri="{FF2B5EF4-FFF2-40B4-BE49-F238E27FC236}">
                <a16:creationId xmlns:a16="http://schemas.microsoft.com/office/drawing/2014/main" id="{139490A4-324A-4794-B943-A3953BF7B10E}"/>
              </a:ext>
            </a:extLst>
          </p:cNvPr>
          <p:cNvSpPr txBox="1"/>
          <p:nvPr/>
        </p:nvSpPr>
        <p:spPr>
          <a:xfrm>
            <a:off x="4669288" y="3052067"/>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01</a:t>
            </a:r>
          </a:p>
        </p:txBody>
      </p:sp>
      <p:sp>
        <p:nvSpPr>
          <p:cNvPr id="102" name="文本框 101">
            <a:extLst>
              <a:ext uri="{FF2B5EF4-FFF2-40B4-BE49-F238E27FC236}">
                <a16:creationId xmlns:a16="http://schemas.microsoft.com/office/drawing/2014/main" id="{F20CCA90-DD35-477E-9BEF-43C031AFE13E}"/>
              </a:ext>
            </a:extLst>
          </p:cNvPr>
          <p:cNvSpPr txBox="1"/>
          <p:nvPr/>
        </p:nvSpPr>
        <p:spPr>
          <a:xfrm>
            <a:off x="4544197" y="4062501"/>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02</a:t>
            </a:r>
          </a:p>
        </p:txBody>
      </p:sp>
      <p:sp>
        <p:nvSpPr>
          <p:cNvPr id="103" name="文本框 102">
            <a:extLst>
              <a:ext uri="{FF2B5EF4-FFF2-40B4-BE49-F238E27FC236}">
                <a16:creationId xmlns:a16="http://schemas.microsoft.com/office/drawing/2014/main" id="{7B1C1639-4956-4818-BAC0-C6FD4979AD2C}"/>
              </a:ext>
            </a:extLst>
          </p:cNvPr>
          <p:cNvSpPr txBox="1"/>
          <p:nvPr/>
        </p:nvSpPr>
        <p:spPr>
          <a:xfrm>
            <a:off x="5289791" y="4647120"/>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03</a:t>
            </a:r>
          </a:p>
        </p:txBody>
      </p:sp>
      <p:sp>
        <p:nvSpPr>
          <p:cNvPr id="104" name="文本框 103">
            <a:extLst>
              <a:ext uri="{FF2B5EF4-FFF2-40B4-BE49-F238E27FC236}">
                <a16:creationId xmlns:a16="http://schemas.microsoft.com/office/drawing/2014/main" id="{D8867DFD-2E61-429F-8D75-C2A7FA9FB6A9}"/>
              </a:ext>
            </a:extLst>
          </p:cNvPr>
          <p:cNvSpPr txBox="1"/>
          <p:nvPr/>
        </p:nvSpPr>
        <p:spPr>
          <a:xfrm>
            <a:off x="6189843" y="4255891"/>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04</a:t>
            </a:r>
          </a:p>
        </p:txBody>
      </p:sp>
      <p:sp>
        <p:nvSpPr>
          <p:cNvPr id="105" name="文本框 104">
            <a:extLst>
              <a:ext uri="{FF2B5EF4-FFF2-40B4-BE49-F238E27FC236}">
                <a16:creationId xmlns:a16="http://schemas.microsoft.com/office/drawing/2014/main" id="{37887AA9-E35F-409C-82C8-0321C6A67DB2}"/>
              </a:ext>
            </a:extLst>
          </p:cNvPr>
          <p:cNvSpPr txBox="1"/>
          <p:nvPr/>
        </p:nvSpPr>
        <p:spPr>
          <a:xfrm>
            <a:off x="6318361" y="3300438"/>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05</a:t>
            </a:r>
          </a:p>
        </p:txBody>
      </p:sp>
      <p:sp>
        <p:nvSpPr>
          <p:cNvPr id="106" name="文本框 105">
            <a:extLst>
              <a:ext uri="{FF2B5EF4-FFF2-40B4-BE49-F238E27FC236}">
                <a16:creationId xmlns:a16="http://schemas.microsoft.com/office/drawing/2014/main" id="{9DDEFC3C-6BE0-44A2-9477-516F3D784670}"/>
              </a:ext>
            </a:extLst>
          </p:cNvPr>
          <p:cNvSpPr txBox="1"/>
          <p:nvPr/>
        </p:nvSpPr>
        <p:spPr>
          <a:xfrm>
            <a:off x="5531454" y="2705693"/>
            <a:ext cx="493000"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06</a:t>
            </a:r>
          </a:p>
        </p:txBody>
      </p:sp>
    </p:spTree>
    <p:extLst>
      <p:ext uri="{BB962C8B-B14F-4D97-AF65-F5344CB8AC3E}">
        <p14:creationId xmlns:p14="http://schemas.microsoft.com/office/powerpoint/2010/main" val="1172979100"/>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50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500"/>
                                        <p:tgtEl>
                                          <p:spTgt spid="76"/>
                                        </p:tgtEl>
                                      </p:cBhvr>
                                    </p:animEffect>
                                  </p:childTnLst>
                                </p:cTn>
                              </p:par>
                              <p:par>
                                <p:cTn id="8" presetID="22" presetClass="entr" presetSubtype="2" fill="hold" grpId="0" nodeType="withEffect">
                                  <p:stCondLst>
                                    <p:cond delay="5000"/>
                                  </p:stCondLst>
                                  <p:childTnLst>
                                    <p:set>
                                      <p:cBhvr>
                                        <p:cTn id="9" dur="1" fill="hold">
                                          <p:stCondLst>
                                            <p:cond delay="0"/>
                                          </p:stCondLst>
                                        </p:cTn>
                                        <p:tgtEl>
                                          <p:spTgt spid="77"/>
                                        </p:tgtEl>
                                        <p:attrNameLst>
                                          <p:attrName>style.visibility</p:attrName>
                                        </p:attrNameLst>
                                      </p:cBhvr>
                                      <p:to>
                                        <p:strVal val="visible"/>
                                      </p:to>
                                    </p:set>
                                    <p:animEffect transition="in" filter="wipe(right)">
                                      <p:cBhvr>
                                        <p:cTn id="10" dur="500"/>
                                        <p:tgtEl>
                                          <p:spTgt spid="77"/>
                                        </p:tgtEl>
                                      </p:cBhvr>
                                    </p:animEffect>
                                  </p:childTnLst>
                                </p:cTn>
                              </p:par>
                              <p:par>
                                <p:cTn id="11" presetID="22" presetClass="entr" presetSubtype="4" fill="hold" grpId="0" nodeType="withEffect">
                                  <p:stCondLst>
                                    <p:cond delay="4500"/>
                                  </p:stCondLst>
                                  <p:childTnLst>
                                    <p:set>
                                      <p:cBhvr>
                                        <p:cTn id="12" dur="1" fill="hold">
                                          <p:stCondLst>
                                            <p:cond delay="0"/>
                                          </p:stCondLst>
                                        </p:cTn>
                                        <p:tgtEl>
                                          <p:spTgt spid="78"/>
                                        </p:tgtEl>
                                        <p:attrNameLst>
                                          <p:attrName>style.visibility</p:attrName>
                                        </p:attrNameLst>
                                      </p:cBhvr>
                                      <p:to>
                                        <p:strVal val="visible"/>
                                      </p:to>
                                    </p:set>
                                    <p:animEffect transition="in" filter="wipe(down)">
                                      <p:cBhvr>
                                        <p:cTn id="13" dur="500"/>
                                        <p:tgtEl>
                                          <p:spTgt spid="78"/>
                                        </p:tgtEl>
                                      </p:cBhvr>
                                    </p:animEffect>
                                  </p:childTnLst>
                                </p:cTn>
                              </p:par>
                              <p:par>
                                <p:cTn id="14" presetID="22" presetClass="entr" presetSubtype="8" fill="hold" grpId="0" nodeType="withEffect">
                                  <p:stCondLst>
                                    <p:cond delay="4000"/>
                                  </p:stCondLst>
                                  <p:childTnLst>
                                    <p:set>
                                      <p:cBhvr>
                                        <p:cTn id="15" dur="1" fill="hold">
                                          <p:stCondLst>
                                            <p:cond delay="0"/>
                                          </p:stCondLst>
                                        </p:cTn>
                                        <p:tgtEl>
                                          <p:spTgt spid="79"/>
                                        </p:tgtEl>
                                        <p:attrNameLst>
                                          <p:attrName>style.visibility</p:attrName>
                                        </p:attrNameLst>
                                      </p:cBhvr>
                                      <p:to>
                                        <p:strVal val="visible"/>
                                      </p:to>
                                    </p:set>
                                    <p:animEffect transition="in" filter="wipe(left)">
                                      <p:cBhvr>
                                        <p:cTn id="16" dur="500"/>
                                        <p:tgtEl>
                                          <p:spTgt spid="79"/>
                                        </p:tgtEl>
                                      </p:cBhvr>
                                    </p:animEffect>
                                  </p:childTnLst>
                                </p:cTn>
                              </p:par>
                              <p:par>
                                <p:cTn id="17" presetID="22" presetClass="entr" presetSubtype="8" fill="hold" grpId="0" nodeType="withEffect">
                                  <p:stCondLst>
                                    <p:cond delay="3500"/>
                                  </p:stCondLst>
                                  <p:childTnLst>
                                    <p:set>
                                      <p:cBhvr>
                                        <p:cTn id="18" dur="1" fill="hold">
                                          <p:stCondLst>
                                            <p:cond delay="0"/>
                                          </p:stCondLst>
                                        </p:cTn>
                                        <p:tgtEl>
                                          <p:spTgt spid="80"/>
                                        </p:tgtEl>
                                        <p:attrNameLst>
                                          <p:attrName>style.visibility</p:attrName>
                                        </p:attrNameLst>
                                      </p:cBhvr>
                                      <p:to>
                                        <p:strVal val="visible"/>
                                      </p:to>
                                    </p:set>
                                    <p:animEffect transition="in" filter="wipe(left)">
                                      <p:cBhvr>
                                        <p:cTn id="19" dur="500"/>
                                        <p:tgtEl>
                                          <p:spTgt spid="80"/>
                                        </p:tgtEl>
                                      </p:cBhvr>
                                    </p:animEffect>
                                  </p:childTnLst>
                                </p:cTn>
                              </p:par>
                              <p:par>
                                <p:cTn id="20" presetID="22" presetClass="entr" presetSubtype="1" fill="hold" grpId="0" nodeType="withEffect">
                                  <p:stCondLst>
                                    <p:cond delay="3000"/>
                                  </p:stCondLst>
                                  <p:childTnLst>
                                    <p:set>
                                      <p:cBhvr>
                                        <p:cTn id="21" dur="1" fill="hold">
                                          <p:stCondLst>
                                            <p:cond delay="0"/>
                                          </p:stCondLst>
                                        </p:cTn>
                                        <p:tgtEl>
                                          <p:spTgt spid="81"/>
                                        </p:tgtEl>
                                        <p:attrNameLst>
                                          <p:attrName>style.visibility</p:attrName>
                                        </p:attrNameLst>
                                      </p:cBhvr>
                                      <p:to>
                                        <p:strVal val="visible"/>
                                      </p:to>
                                    </p:set>
                                    <p:animEffect transition="in" filter="wipe(up)">
                                      <p:cBhvr>
                                        <p:cTn id="22" dur="500"/>
                                        <p:tgtEl>
                                          <p:spTgt spid="81"/>
                                        </p:tgtEl>
                                      </p:cBhvr>
                                    </p:animEffect>
                                  </p:childTnLst>
                                </p:cTn>
                              </p:par>
                              <p:par>
                                <p:cTn id="23" presetID="53" presetClass="entr" presetSubtype="16" fill="hold" grpId="0" nodeType="withEffect">
                                  <p:stCondLst>
                                    <p:cond delay="5500"/>
                                  </p:stCondLst>
                                  <p:childTnLst>
                                    <p:set>
                                      <p:cBhvr>
                                        <p:cTn id="24" dur="1" fill="hold">
                                          <p:stCondLst>
                                            <p:cond delay="0"/>
                                          </p:stCondLst>
                                        </p:cTn>
                                        <p:tgtEl>
                                          <p:spTgt spid="101"/>
                                        </p:tgtEl>
                                        <p:attrNameLst>
                                          <p:attrName>style.visibility</p:attrName>
                                        </p:attrNameLst>
                                      </p:cBhvr>
                                      <p:to>
                                        <p:strVal val="visible"/>
                                      </p:to>
                                    </p:set>
                                    <p:anim calcmode="lin" valueType="num">
                                      <p:cBhvr>
                                        <p:cTn id="25" dur="500" fill="hold"/>
                                        <p:tgtEl>
                                          <p:spTgt spid="101"/>
                                        </p:tgtEl>
                                        <p:attrNameLst>
                                          <p:attrName>ppt_w</p:attrName>
                                        </p:attrNameLst>
                                      </p:cBhvr>
                                      <p:tavLst>
                                        <p:tav tm="0">
                                          <p:val>
                                            <p:fltVal val="0"/>
                                          </p:val>
                                        </p:tav>
                                        <p:tav tm="100000">
                                          <p:val>
                                            <p:strVal val="#ppt_w"/>
                                          </p:val>
                                        </p:tav>
                                      </p:tavLst>
                                    </p:anim>
                                    <p:anim calcmode="lin" valueType="num">
                                      <p:cBhvr>
                                        <p:cTn id="26" dur="500" fill="hold"/>
                                        <p:tgtEl>
                                          <p:spTgt spid="101"/>
                                        </p:tgtEl>
                                        <p:attrNameLst>
                                          <p:attrName>ppt_h</p:attrName>
                                        </p:attrNameLst>
                                      </p:cBhvr>
                                      <p:tavLst>
                                        <p:tav tm="0">
                                          <p:val>
                                            <p:fltVal val="0"/>
                                          </p:val>
                                        </p:tav>
                                        <p:tav tm="100000">
                                          <p:val>
                                            <p:strVal val="#ppt_h"/>
                                          </p:val>
                                        </p:tav>
                                      </p:tavLst>
                                    </p:anim>
                                    <p:animEffect transition="in" filter="fade">
                                      <p:cBhvr>
                                        <p:cTn id="27" dur="500"/>
                                        <p:tgtEl>
                                          <p:spTgt spid="101"/>
                                        </p:tgtEl>
                                      </p:cBhvr>
                                    </p:animEffect>
                                  </p:childTnLst>
                                </p:cTn>
                              </p:par>
                              <p:par>
                                <p:cTn id="28" presetID="53" presetClass="entr" presetSubtype="16" fill="hold" grpId="0" nodeType="withEffect">
                                  <p:stCondLst>
                                    <p:cond delay="5500"/>
                                  </p:stCondLst>
                                  <p:childTnLst>
                                    <p:set>
                                      <p:cBhvr>
                                        <p:cTn id="29" dur="1" fill="hold">
                                          <p:stCondLst>
                                            <p:cond delay="0"/>
                                          </p:stCondLst>
                                        </p:cTn>
                                        <p:tgtEl>
                                          <p:spTgt spid="102"/>
                                        </p:tgtEl>
                                        <p:attrNameLst>
                                          <p:attrName>style.visibility</p:attrName>
                                        </p:attrNameLst>
                                      </p:cBhvr>
                                      <p:to>
                                        <p:strVal val="visible"/>
                                      </p:to>
                                    </p:set>
                                    <p:anim calcmode="lin" valueType="num">
                                      <p:cBhvr>
                                        <p:cTn id="30" dur="500" fill="hold"/>
                                        <p:tgtEl>
                                          <p:spTgt spid="102"/>
                                        </p:tgtEl>
                                        <p:attrNameLst>
                                          <p:attrName>ppt_w</p:attrName>
                                        </p:attrNameLst>
                                      </p:cBhvr>
                                      <p:tavLst>
                                        <p:tav tm="0">
                                          <p:val>
                                            <p:fltVal val="0"/>
                                          </p:val>
                                        </p:tav>
                                        <p:tav tm="100000">
                                          <p:val>
                                            <p:strVal val="#ppt_w"/>
                                          </p:val>
                                        </p:tav>
                                      </p:tavLst>
                                    </p:anim>
                                    <p:anim calcmode="lin" valueType="num">
                                      <p:cBhvr>
                                        <p:cTn id="31" dur="500" fill="hold"/>
                                        <p:tgtEl>
                                          <p:spTgt spid="102"/>
                                        </p:tgtEl>
                                        <p:attrNameLst>
                                          <p:attrName>ppt_h</p:attrName>
                                        </p:attrNameLst>
                                      </p:cBhvr>
                                      <p:tavLst>
                                        <p:tav tm="0">
                                          <p:val>
                                            <p:fltVal val="0"/>
                                          </p:val>
                                        </p:tav>
                                        <p:tav tm="100000">
                                          <p:val>
                                            <p:strVal val="#ppt_h"/>
                                          </p:val>
                                        </p:tav>
                                      </p:tavLst>
                                    </p:anim>
                                    <p:animEffect transition="in" filter="fade">
                                      <p:cBhvr>
                                        <p:cTn id="32" dur="500"/>
                                        <p:tgtEl>
                                          <p:spTgt spid="102"/>
                                        </p:tgtEl>
                                      </p:cBhvr>
                                    </p:animEffect>
                                  </p:childTnLst>
                                </p:cTn>
                              </p:par>
                              <p:par>
                                <p:cTn id="33" presetID="53" presetClass="entr" presetSubtype="16" fill="hold" grpId="0" nodeType="withEffect">
                                  <p:stCondLst>
                                    <p:cond delay="5500"/>
                                  </p:stCondLst>
                                  <p:childTnLst>
                                    <p:set>
                                      <p:cBhvr>
                                        <p:cTn id="34" dur="1" fill="hold">
                                          <p:stCondLst>
                                            <p:cond delay="0"/>
                                          </p:stCondLst>
                                        </p:cTn>
                                        <p:tgtEl>
                                          <p:spTgt spid="103"/>
                                        </p:tgtEl>
                                        <p:attrNameLst>
                                          <p:attrName>style.visibility</p:attrName>
                                        </p:attrNameLst>
                                      </p:cBhvr>
                                      <p:to>
                                        <p:strVal val="visible"/>
                                      </p:to>
                                    </p:set>
                                    <p:anim calcmode="lin" valueType="num">
                                      <p:cBhvr>
                                        <p:cTn id="35" dur="500" fill="hold"/>
                                        <p:tgtEl>
                                          <p:spTgt spid="103"/>
                                        </p:tgtEl>
                                        <p:attrNameLst>
                                          <p:attrName>ppt_w</p:attrName>
                                        </p:attrNameLst>
                                      </p:cBhvr>
                                      <p:tavLst>
                                        <p:tav tm="0">
                                          <p:val>
                                            <p:fltVal val="0"/>
                                          </p:val>
                                        </p:tav>
                                        <p:tav tm="100000">
                                          <p:val>
                                            <p:strVal val="#ppt_w"/>
                                          </p:val>
                                        </p:tav>
                                      </p:tavLst>
                                    </p:anim>
                                    <p:anim calcmode="lin" valueType="num">
                                      <p:cBhvr>
                                        <p:cTn id="36" dur="500" fill="hold"/>
                                        <p:tgtEl>
                                          <p:spTgt spid="103"/>
                                        </p:tgtEl>
                                        <p:attrNameLst>
                                          <p:attrName>ppt_h</p:attrName>
                                        </p:attrNameLst>
                                      </p:cBhvr>
                                      <p:tavLst>
                                        <p:tav tm="0">
                                          <p:val>
                                            <p:fltVal val="0"/>
                                          </p:val>
                                        </p:tav>
                                        <p:tav tm="100000">
                                          <p:val>
                                            <p:strVal val="#ppt_h"/>
                                          </p:val>
                                        </p:tav>
                                      </p:tavLst>
                                    </p:anim>
                                    <p:animEffect transition="in" filter="fade">
                                      <p:cBhvr>
                                        <p:cTn id="37" dur="500"/>
                                        <p:tgtEl>
                                          <p:spTgt spid="103"/>
                                        </p:tgtEl>
                                      </p:cBhvr>
                                    </p:animEffect>
                                  </p:childTnLst>
                                </p:cTn>
                              </p:par>
                              <p:par>
                                <p:cTn id="38" presetID="53" presetClass="entr" presetSubtype="16" fill="hold" grpId="0" nodeType="withEffect">
                                  <p:stCondLst>
                                    <p:cond delay="5500"/>
                                  </p:stCondLst>
                                  <p:childTnLst>
                                    <p:set>
                                      <p:cBhvr>
                                        <p:cTn id="39" dur="1" fill="hold">
                                          <p:stCondLst>
                                            <p:cond delay="0"/>
                                          </p:stCondLst>
                                        </p:cTn>
                                        <p:tgtEl>
                                          <p:spTgt spid="104"/>
                                        </p:tgtEl>
                                        <p:attrNameLst>
                                          <p:attrName>style.visibility</p:attrName>
                                        </p:attrNameLst>
                                      </p:cBhvr>
                                      <p:to>
                                        <p:strVal val="visible"/>
                                      </p:to>
                                    </p:set>
                                    <p:anim calcmode="lin" valueType="num">
                                      <p:cBhvr>
                                        <p:cTn id="40" dur="500" fill="hold"/>
                                        <p:tgtEl>
                                          <p:spTgt spid="104"/>
                                        </p:tgtEl>
                                        <p:attrNameLst>
                                          <p:attrName>ppt_w</p:attrName>
                                        </p:attrNameLst>
                                      </p:cBhvr>
                                      <p:tavLst>
                                        <p:tav tm="0">
                                          <p:val>
                                            <p:fltVal val="0"/>
                                          </p:val>
                                        </p:tav>
                                        <p:tav tm="100000">
                                          <p:val>
                                            <p:strVal val="#ppt_w"/>
                                          </p:val>
                                        </p:tav>
                                      </p:tavLst>
                                    </p:anim>
                                    <p:anim calcmode="lin" valueType="num">
                                      <p:cBhvr>
                                        <p:cTn id="41" dur="500" fill="hold"/>
                                        <p:tgtEl>
                                          <p:spTgt spid="104"/>
                                        </p:tgtEl>
                                        <p:attrNameLst>
                                          <p:attrName>ppt_h</p:attrName>
                                        </p:attrNameLst>
                                      </p:cBhvr>
                                      <p:tavLst>
                                        <p:tav tm="0">
                                          <p:val>
                                            <p:fltVal val="0"/>
                                          </p:val>
                                        </p:tav>
                                        <p:tav tm="100000">
                                          <p:val>
                                            <p:strVal val="#ppt_h"/>
                                          </p:val>
                                        </p:tav>
                                      </p:tavLst>
                                    </p:anim>
                                    <p:animEffect transition="in" filter="fade">
                                      <p:cBhvr>
                                        <p:cTn id="42" dur="500"/>
                                        <p:tgtEl>
                                          <p:spTgt spid="104"/>
                                        </p:tgtEl>
                                      </p:cBhvr>
                                    </p:animEffect>
                                  </p:childTnLst>
                                </p:cTn>
                              </p:par>
                              <p:par>
                                <p:cTn id="43" presetID="53" presetClass="entr" presetSubtype="16" fill="hold" grpId="0" nodeType="withEffect">
                                  <p:stCondLst>
                                    <p:cond delay="5500"/>
                                  </p:stCondLst>
                                  <p:childTnLst>
                                    <p:set>
                                      <p:cBhvr>
                                        <p:cTn id="44" dur="1" fill="hold">
                                          <p:stCondLst>
                                            <p:cond delay="0"/>
                                          </p:stCondLst>
                                        </p:cTn>
                                        <p:tgtEl>
                                          <p:spTgt spid="105"/>
                                        </p:tgtEl>
                                        <p:attrNameLst>
                                          <p:attrName>style.visibility</p:attrName>
                                        </p:attrNameLst>
                                      </p:cBhvr>
                                      <p:to>
                                        <p:strVal val="visible"/>
                                      </p:to>
                                    </p:set>
                                    <p:anim calcmode="lin" valueType="num">
                                      <p:cBhvr>
                                        <p:cTn id="45" dur="500" fill="hold"/>
                                        <p:tgtEl>
                                          <p:spTgt spid="105"/>
                                        </p:tgtEl>
                                        <p:attrNameLst>
                                          <p:attrName>ppt_w</p:attrName>
                                        </p:attrNameLst>
                                      </p:cBhvr>
                                      <p:tavLst>
                                        <p:tav tm="0">
                                          <p:val>
                                            <p:fltVal val="0"/>
                                          </p:val>
                                        </p:tav>
                                        <p:tav tm="100000">
                                          <p:val>
                                            <p:strVal val="#ppt_w"/>
                                          </p:val>
                                        </p:tav>
                                      </p:tavLst>
                                    </p:anim>
                                    <p:anim calcmode="lin" valueType="num">
                                      <p:cBhvr>
                                        <p:cTn id="46" dur="500" fill="hold"/>
                                        <p:tgtEl>
                                          <p:spTgt spid="105"/>
                                        </p:tgtEl>
                                        <p:attrNameLst>
                                          <p:attrName>ppt_h</p:attrName>
                                        </p:attrNameLst>
                                      </p:cBhvr>
                                      <p:tavLst>
                                        <p:tav tm="0">
                                          <p:val>
                                            <p:fltVal val="0"/>
                                          </p:val>
                                        </p:tav>
                                        <p:tav tm="100000">
                                          <p:val>
                                            <p:strVal val="#ppt_h"/>
                                          </p:val>
                                        </p:tav>
                                      </p:tavLst>
                                    </p:anim>
                                    <p:animEffect transition="in" filter="fade">
                                      <p:cBhvr>
                                        <p:cTn id="47" dur="500"/>
                                        <p:tgtEl>
                                          <p:spTgt spid="105"/>
                                        </p:tgtEl>
                                      </p:cBhvr>
                                    </p:animEffect>
                                  </p:childTnLst>
                                </p:cTn>
                              </p:par>
                              <p:par>
                                <p:cTn id="48" presetID="53" presetClass="entr" presetSubtype="16" fill="hold" grpId="0" nodeType="withEffect">
                                  <p:stCondLst>
                                    <p:cond delay="5500"/>
                                  </p:stCondLst>
                                  <p:childTnLst>
                                    <p:set>
                                      <p:cBhvr>
                                        <p:cTn id="49" dur="1" fill="hold">
                                          <p:stCondLst>
                                            <p:cond delay="0"/>
                                          </p:stCondLst>
                                        </p:cTn>
                                        <p:tgtEl>
                                          <p:spTgt spid="106"/>
                                        </p:tgtEl>
                                        <p:attrNameLst>
                                          <p:attrName>style.visibility</p:attrName>
                                        </p:attrNameLst>
                                      </p:cBhvr>
                                      <p:to>
                                        <p:strVal val="visible"/>
                                      </p:to>
                                    </p:set>
                                    <p:anim calcmode="lin" valueType="num">
                                      <p:cBhvr>
                                        <p:cTn id="50" dur="500" fill="hold"/>
                                        <p:tgtEl>
                                          <p:spTgt spid="106"/>
                                        </p:tgtEl>
                                        <p:attrNameLst>
                                          <p:attrName>ppt_w</p:attrName>
                                        </p:attrNameLst>
                                      </p:cBhvr>
                                      <p:tavLst>
                                        <p:tav tm="0">
                                          <p:val>
                                            <p:fltVal val="0"/>
                                          </p:val>
                                        </p:tav>
                                        <p:tav tm="100000">
                                          <p:val>
                                            <p:strVal val="#ppt_w"/>
                                          </p:val>
                                        </p:tav>
                                      </p:tavLst>
                                    </p:anim>
                                    <p:anim calcmode="lin" valueType="num">
                                      <p:cBhvr>
                                        <p:cTn id="51" dur="500" fill="hold"/>
                                        <p:tgtEl>
                                          <p:spTgt spid="106"/>
                                        </p:tgtEl>
                                        <p:attrNameLst>
                                          <p:attrName>ppt_h</p:attrName>
                                        </p:attrNameLst>
                                      </p:cBhvr>
                                      <p:tavLst>
                                        <p:tav tm="0">
                                          <p:val>
                                            <p:fltVal val="0"/>
                                          </p:val>
                                        </p:tav>
                                        <p:tav tm="100000">
                                          <p:val>
                                            <p:strVal val="#ppt_h"/>
                                          </p:val>
                                        </p:tav>
                                      </p:tavLst>
                                    </p:anim>
                                    <p:animEffect transition="in" filter="fade">
                                      <p:cBhvr>
                                        <p:cTn id="52" dur="500"/>
                                        <p:tgtEl>
                                          <p:spTgt spid="106"/>
                                        </p:tgtEl>
                                      </p:cBhvr>
                                    </p:animEffect>
                                  </p:childTnLst>
                                </p:cTn>
                              </p:par>
                              <p:par>
                                <p:cTn id="53" presetID="42" presetClass="entr" presetSubtype="0" fill="hold" nodeType="withEffect">
                                  <p:stCondLst>
                                    <p:cond delay="600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1000"/>
                                        <p:tgtEl>
                                          <p:spTgt spid="82"/>
                                        </p:tgtEl>
                                      </p:cBhvr>
                                    </p:animEffect>
                                    <p:anim calcmode="lin" valueType="num">
                                      <p:cBhvr>
                                        <p:cTn id="56" dur="1000" fill="hold"/>
                                        <p:tgtEl>
                                          <p:spTgt spid="82"/>
                                        </p:tgtEl>
                                        <p:attrNameLst>
                                          <p:attrName>ppt_x</p:attrName>
                                        </p:attrNameLst>
                                      </p:cBhvr>
                                      <p:tavLst>
                                        <p:tav tm="0">
                                          <p:val>
                                            <p:strVal val="#ppt_x"/>
                                          </p:val>
                                        </p:tav>
                                        <p:tav tm="100000">
                                          <p:val>
                                            <p:strVal val="#ppt_x"/>
                                          </p:val>
                                        </p:tav>
                                      </p:tavLst>
                                    </p:anim>
                                    <p:anim calcmode="lin" valueType="num">
                                      <p:cBhvr>
                                        <p:cTn id="57" dur="1000" fill="hold"/>
                                        <p:tgtEl>
                                          <p:spTgt spid="82"/>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6500"/>
                                  </p:stCondLst>
                                  <p:childTnLst>
                                    <p:set>
                                      <p:cBhvr>
                                        <p:cTn id="59" dur="1" fill="hold">
                                          <p:stCondLst>
                                            <p:cond delay="0"/>
                                          </p:stCondLst>
                                        </p:cTn>
                                        <p:tgtEl>
                                          <p:spTgt spid="85"/>
                                        </p:tgtEl>
                                        <p:attrNameLst>
                                          <p:attrName>style.visibility</p:attrName>
                                        </p:attrNameLst>
                                      </p:cBhvr>
                                      <p:to>
                                        <p:strVal val="visible"/>
                                      </p:to>
                                    </p:set>
                                    <p:animEffect transition="in" filter="fade">
                                      <p:cBhvr>
                                        <p:cTn id="60" dur="1000"/>
                                        <p:tgtEl>
                                          <p:spTgt spid="85"/>
                                        </p:tgtEl>
                                      </p:cBhvr>
                                    </p:animEffect>
                                    <p:anim calcmode="lin" valueType="num">
                                      <p:cBhvr>
                                        <p:cTn id="61" dur="1000" fill="hold"/>
                                        <p:tgtEl>
                                          <p:spTgt spid="85"/>
                                        </p:tgtEl>
                                        <p:attrNameLst>
                                          <p:attrName>ppt_x</p:attrName>
                                        </p:attrNameLst>
                                      </p:cBhvr>
                                      <p:tavLst>
                                        <p:tav tm="0">
                                          <p:val>
                                            <p:strVal val="#ppt_x"/>
                                          </p:val>
                                        </p:tav>
                                        <p:tav tm="100000">
                                          <p:val>
                                            <p:strVal val="#ppt_x"/>
                                          </p:val>
                                        </p:tav>
                                      </p:tavLst>
                                    </p:anim>
                                    <p:anim calcmode="lin" valueType="num">
                                      <p:cBhvr>
                                        <p:cTn id="62" dur="1000" fill="hold"/>
                                        <p:tgtEl>
                                          <p:spTgt spid="85"/>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7000"/>
                                  </p:stCondLst>
                                  <p:childTnLst>
                                    <p:set>
                                      <p:cBhvr>
                                        <p:cTn id="64" dur="1" fill="hold">
                                          <p:stCondLst>
                                            <p:cond delay="0"/>
                                          </p:stCondLst>
                                        </p:cTn>
                                        <p:tgtEl>
                                          <p:spTgt spid="88"/>
                                        </p:tgtEl>
                                        <p:attrNameLst>
                                          <p:attrName>style.visibility</p:attrName>
                                        </p:attrNameLst>
                                      </p:cBhvr>
                                      <p:to>
                                        <p:strVal val="visible"/>
                                      </p:to>
                                    </p:set>
                                    <p:animEffect transition="in" filter="fade">
                                      <p:cBhvr>
                                        <p:cTn id="65" dur="1000"/>
                                        <p:tgtEl>
                                          <p:spTgt spid="88"/>
                                        </p:tgtEl>
                                      </p:cBhvr>
                                    </p:animEffect>
                                    <p:anim calcmode="lin" valueType="num">
                                      <p:cBhvr>
                                        <p:cTn id="66" dur="1000" fill="hold"/>
                                        <p:tgtEl>
                                          <p:spTgt spid="88"/>
                                        </p:tgtEl>
                                        <p:attrNameLst>
                                          <p:attrName>ppt_x</p:attrName>
                                        </p:attrNameLst>
                                      </p:cBhvr>
                                      <p:tavLst>
                                        <p:tav tm="0">
                                          <p:val>
                                            <p:strVal val="#ppt_x"/>
                                          </p:val>
                                        </p:tav>
                                        <p:tav tm="100000">
                                          <p:val>
                                            <p:strVal val="#ppt_x"/>
                                          </p:val>
                                        </p:tav>
                                      </p:tavLst>
                                    </p:anim>
                                    <p:anim calcmode="lin" valueType="num">
                                      <p:cBhvr>
                                        <p:cTn id="67" dur="1000" fill="hold"/>
                                        <p:tgtEl>
                                          <p:spTgt spid="88"/>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8000"/>
                                  </p:stCondLst>
                                  <p:childTnLst>
                                    <p:set>
                                      <p:cBhvr>
                                        <p:cTn id="69" dur="1" fill="hold">
                                          <p:stCondLst>
                                            <p:cond delay="0"/>
                                          </p:stCondLst>
                                        </p:cTn>
                                        <p:tgtEl>
                                          <p:spTgt spid="91"/>
                                        </p:tgtEl>
                                        <p:attrNameLst>
                                          <p:attrName>style.visibility</p:attrName>
                                        </p:attrNameLst>
                                      </p:cBhvr>
                                      <p:to>
                                        <p:strVal val="visible"/>
                                      </p:to>
                                    </p:set>
                                    <p:animEffect transition="in" filter="fade">
                                      <p:cBhvr>
                                        <p:cTn id="70" dur="1000"/>
                                        <p:tgtEl>
                                          <p:spTgt spid="91"/>
                                        </p:tgtEl>
                                      </p:cBhvr>
                                    </p:animEffect>
                                    <p:anim calcmode="lin" valueType="num">
                                      <p:cBhvr>
                                        <p:cTn id="71" dur="1000" fill="hold"/>
                                        <p:tgtEl>
                                          <p:spTgt spid="91"/>
                                        </p:tgtEl>
                                        <p:attrNameLst>
                                          <p:attrName>ppt_x</p:attrName>
                                        </p:attrNameLst>
                                      </p:cBhvr>
                                      <p:tavLst>
                                        <p:tav tm="0">
                                          <p:val>
                                            <p:strVal val="#ppt_x"/>
                                          </p:val>
                                        </p:tav>
                                        <p:tav tm="100000">
                                          <p:val>
                                            <p:strVal val="#ppt_x"/>
                                          </p:val>
                                        </p:tav>
                                      </p:tavLst>
                                    </p:anim>
                                    <p:anim calcmode="lin" valueType="num">
                                      <p:cBhvr>
                                        <p:cTn id="72" dur="1000" fill="hold"/>
                                        <p:tgtEl>
                                          <p:spTgt spid="91"/>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8500"/>
                                  </p:stCondLst>
                                  <p:childTnLst>
                                    <p:set>
                                      <p:cBhvr>
                                        <p:cTn id="74" dur="1" fill="hold">
                                          <p:stCondLst>
                                            <p:cond delay="0"/>
                                          </p:stCondLst>
                                        </p:cTn>
                                        <p:tgtEl>
                                          <p:spTgt spid="94"/>
                                        </p:tgtEl>
                                        <p:attrNameLst>
                                          <p:attrName>style.visibility</p:attrName>
                                        </p:attrNameLst>
                                      </p:cBhvr>
                                      <p:to>
                                        <p:strVal val="visible"/>
                                      </p:to>
                                    </p:set>
                                    <p:animEffect transition="in" filter="fade">
                                      <p:cBhvr>
                                        <p:cTn id="75" dur="1000"/>
                                        <p:tgtEl>
                                          <p:spTgt spid="94"/>
                                        </p:tgtEl>
                                      </p:cBhvr>
                                    </p:animEffect>
                                    <p:anim calcmode="lin" valueType="num">
                                      <p:cBhvr>
                                        <p:cTn id="76" dur="1000" fill="hold"/>
                                        <p:tgtEl>
                                          <p:spTgt spid="94"/>
                                        </p:tgtEl>
                                        <p:attrNameLst>
                                          <p:attrName>ppt_x</p:attrName>
                                        </p:attrNameLst>
                                      </p:cBhvr>
                                      <p:tavLst>
                                        <p:tav tm="0">
                                          <p:val>
                                            <p:strVal val="#ppt_x"/>
                                          </p:val>
                                        </p:tav>
                                        <p:tav tm="100000">
                                          <p:val>
                                            <p:strVal val="#ppt_x"/>
                                          </p:val>
                                        </p:tav>
                                      </p:tavLst>
                                    </p:anim>
                                    <p:anim calcmode="lin" valueType="num">
                                      <p:cBhvr>
                                        <p:cTn id="77" dur="1000" fill="hold"/>
                                        <p:tgtEl>
                                          <p:spTgt spid="94"/>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9000"/>
                                  </p:stCondLst>
                                  <p:childTnLst>
                                    <p:set>
                                      <p:cBhvr>
                                        <p:cTn id="79" dur="1" fill="hold">
                                          <p:stCondLst>
                                            <p:cond delay="0"/>
                                          </p:stCondLst>
                                        </p:cTn>
                                        <p:tgtEl>
                                          <p:spTgt spid="97"/>
                                        </p:tgtEl>
                                        <p:attrNameLst>
                                          <p:attrName>style.visibility</p:attrName>
                                        </p:attrNameLst>
                                      </p:cBhvr>
                                      <p:to>
                                        <p:strVal val="visible"/>
                                      </p:to>
                                    </p:set>
                                    <p:animEffect transition="in" filter="fade">
                                      <p:cBhvr>
                                        <p:cTn id="80" dur="1000"/>
                                        <p:tgtEl>
                                          <p:spTgt spid="97"/>
                                        </p:tgtEl>
                                      </p:cBhvr>
                                    </p:animEffect>
                                    <p:anim calcmode="lin" valueType="num">
                                      <p:cBhvr>
                                        <p:cTn id="81" dur="1000" fill="hold"/>
                                        <p:tgtEl>
                                          <p:spTgt spid="97"/>
                                        </p:tgtEl>
                                        <p:attrNameLst>
                                          <p:attrName>ppt_x</p:attrName>
                                        </p:attrNameLst>
                                      </p:cBhvr>
                                      <p:tavLst>
                                        <p:tav tm="0">
                                          <p:val>
                                            <p:strVal val="#ppt_x"/>
                                          </p:val>
                                        </p:tav>
                                        <p:tav tm="100000">
                                          <p:val>
                                            <p:strVal val="#ppt_x"/>
                                          </p:val>
                                        </p:tav>
                                      </p:tavLst>
                                    </p:anim>
                                    <p:anim calcmode="lin" valueType="num">
                                      <p:cBhvr>
                                        <p:cTn id="82" dur="1000" fill="hold"/>
                                        <p:tgtEl>
                                          <p:spTgt spid="97"/>
                                        </p:tgtEl>
                                        <p:attrNameLst>
                                          <p:attrName>ppt_y</p:attrName>
                                        </p:attrNameLst>
                                      </p:cBhvr>
                                      <p:tavLst>
                                        <p:tav tm="0">
                                          <p:val>
                                            <p:strVal val="#ppt_y+.1"/>
                                          </p:val>
                                        </p:tav>
                                        <p:tav tm="100000">
                                          <p:val>
                                            <p:strVal val="#ppt_y"/>
                                          </p:val>
                                        </p:tav>
                                      </p:tavLst>
                                    </p:anim>
                                  </p:childTnLst>
                                </p:cTn>
                              </p:par>
                              <p:par>
                                <p:cTn id="83" presetID="53" presetClass="entr" presetSubtype="16" fill="hold" grpId="0" nodeType="withEffect">
                                  <p:stCondLst>
                                    <p:cond delay="10000"/>
                                  </p:stCondLst>
                                  <p:childTnLst>
                                    <p:set>
                                      <p:cBhvr>
                                        <p:cTn id="84" dur="1" fill="hold">
                                          <p:stCondLst>
                                            <p:cond delay="0"/>
                                          </p:stCondLst>
                                        </p:cTn>
                                        <p:tgtEl>
                                          <p:spTgt spid="100"/>
                                        </p:tgtEl>
                                        <p:attrNameLst>
                                          <p:attrName>style.visibility</p:attrName>
                                        </p:attrNameLst>
                                      </p:cBhvr>
                                      <p:to>
                                        <p:strVal val="visible"/>
                                      </p:to>
                                    </p:set>
                                    <p:anim calcmode="lin" valueType="num">
                                      <p:cBhvr>
                                        <p:cTn id="85" dur="1000" fill="hold"/>
                                        <p:tgtEl>
                                          <p:spTgt spid="100"/>
                                        </p:tgtEl>
                                        <p:attrNameLst>
                                          <p:attrName>ppt_w</p:attrName>
                                        </p:attrNameLst>
                                      </p:cBhvr>
                                      <p:tavLst>
                                        <p:tav tm="0">
                                          <p:val>
                                            <p:fltVal val="0"/>
                                          </p:val>
                                        </p:tav>
                                        <p:tav tm="100000">
                                          <p:val>
                                            <p:strVal val="#ppt_w"/>
                                          </p:val>
                                        </p:tav>
                                      </p:tavLst>
                                    </p:anim>
                                    <p:anim calcmode="lin" valueType="num">
                                      <p:cBhvr>
                                        <p:cTn id="86" dur="1000" fill="hold"/>
                                        <p:tgtEl>
                                          <p:spTgt spid="100"/>
                                        </p:tgtEl>
                                        <p:attrNameLst>
                                          <p:attrName>ppt_h</p:attrName>
                                        </p:attrNameLst>
                                      </p:cBhvr>
                                      <p:tavLst>
                                        <p:tav tm="0">
                                          <p:val>
                                            <p:fltVal val="0"/>
                                          </p:val>
                                        </p:tav>
                                        <p:tav tm="100000">
                                          <p:val>
                                            <p:strVal val="#ppt_h"/>
                                          </p:val>
                                        </p:tav>
                                      </p:tavLst>
                                    </p:anim>
                                    <p:animEffect transition="in" filter="fade">
                                      <p:cBhvr>
                                        <p:cTn id="87"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P spid="81" grpId="0" animBg="1"/>
      <p:bldP spid="100" grpId="0"/>
      <p:bldP spid="101" grpId="0"/>
      <p:bldP spid="102" grpId="0"/>
      <p:bldP spid="103" grpId="0"/>
      <p:bldP spid="104" grpId="0"/>
      <p:bldP spid="105" grpId="0"/>
      <p:bldP spid="1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028B43-68C8-4E04-9B3D-B948BDF18041}"/>
              </a:ext>
            </a:extLst>
          </p:cNvPr>
          <p:cNvPicPr>
            <a:picLocks noChangeAspect="1"/>
          </p:cNvPicPr>
          <p:nvPr/>
        </p:nvPicPr>
        <p:blipFill>
          <a:blip r:embed="rId2"/>
          <a:stretch>
            <a:fillRect/>
          </a:stretch>
        </p:blipFill>
        <p:spPr>
          <a:xfrm>
            <a:off x="324925" y="391029"/>
            <a:ext cx="800169" cy="731583"/>
          </a:xfrm>
          <a:prstGeom prst="rect">
            <a:avLst/>
          </a:prstGeom>
        </p:spPr>
      </p:pic>
      <p:sp>
        <p:nvSpPr>
          <p:cNvPr id="3" name="标题 1">
            <a:extLst>
              <a:ext uri="{FF2B5EF4-FFF2-40B4-BE49-F238E27FC236}">
                <a16:creationId xmlns:a16="http://schemas.microsoft.com/office/drawing/2014/main" id="{E407AFD9-584D-4E55-8478-D81A074D2530}"/>
              </a:ext>
            </a:extLst>
          </p:cNvPr>
          <p:cNvSpPr txBox="1">
            <a:spLocks/>
          </p:cNvSpPr>
          <p:nvPr/>
        </p:nvSpPr>
        <p:spPr>
          <a:xfrm>
            <a:off x="1231635" y="391029"/>
            <a:ext cx="5258480" cy="682623"/>
          </a:xfrm>
          <a:prstGeom prst="rect">
            <a:avLst/>
          </a:prstGeom>
        </p:spPr>
        <p:txBody>
          <a:bodyPr vert="horz" lIns="91440" tIns="45720" rIns="91440" bIns="45720" rtlCol="0" anchor="ctr">
            <a:normAutofit/>
          </a:bodyPr>
          <a:lstStyle>
            <a:lvl1pPr>
              <a:lnSpc>
                <a:spcPct val="90000"/>
              </a:lnSpc>
              <a:spcBef>
                <a:spcPct val="0"/>
              </a:spcBef>
              <a:buNone/>
              <a:defRPr sz="3200" b="1">
                <a:latin typeface="微软雅黑" pitchFamily="34" charset="-122"/>
                <a:ea typeface="微软雅黑" pitchFamily="34" charset="-122"/>
                <a:cs typeface="+mj-cs"/>
              </a:defRPr>
            </a:lvl1pPr>
          </a:lstStyle>
          <a:p>
            <a:r>
              <a:rPr lang="zh-CN" altLang="en-US" dirty="0"/>
              <a:t>进程计划及分工</a:t>
            </a:r>
          </a:p>
        </p:txBody>
      </p:sp>
      <p:grpSp>
        <p:nvGrpSpPr>
          <p:cNvPr id="14" name="组合 13">
            <a:extLst>
              <a:ext uri="{FF2B5EF4-FFF2-40B4-BE49-F238E27FC236}">
                <a16:creationId xmlns:a16="http://schemas.microsoft.com/office/drawing/2014/main" id="{21B1744B-8CE3-4119-A2DA-178A7ECEE890}"/>
              </a:ext>
            </a:extLst>
          </p:cNvPr>
          <p:cNvGrpSpPr/>
          <p:nvPr/>
        </p:nvGrpSpPr>
        <p:grpSpPr>
          <a:xfrm>
            <a:off x="10423250" y="0"/>
            <a:ext cx="1768750" cy="6858000"/>
            <a:chOff x="10423250" y="0"/>
            <a:chExt cx="1768750" cy="6858000"/>
          </a:xfrm>
        </p:grpSpPr>
        <p:sp>
          <p:nvSpPr>
            <p:cNvPr id="5" name="矩形 4">
              <a:extLst>
                <a:ext uri="{FF2B5EF4-FFF2-40B4-BE49-F238E27FC236}">
                  <a16:creationId xmlns:a16="http://schemas.microsoft.com/office/drawing/2014/main" id="{4EDE4852-9672-4186-8FC0-1D43868FB5F6}"/>
                </a:ext>
              </a:extLst>
            </p:cNvPr>
            <p:cNvSpPr/>
            <p:nvPr/>
          </p:nvSpPr>
          <p:spPr>
            <a:xfrm>
              <a:off x="10671142" y="0"/>
              <a:ext cx="15208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ADF053B-5074-4FB3-95E6-94DFEDAF8C4C}"/>
                </a:ext>
              </a:extLst>
            </p:cNvPr>
            <p:cNvSpPr txBox="1"/>
            <p:nvPr/>
          </p:nvSpPr>
          <p:spPr>
            <a:xfrm>
              <a:off x="10796833" y="1900287"/>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项目简介</a:t>
              </a:r>
            </a:p>
          </p:txBody>
        </p:sp>
        <p:sp>
          <p:nvSpPr>
            <p:cNvPr id="7" name="文本框 6">
              <a:extLst>
                <a:ext uri="{FF2B5EF4-FFF2-40B4-BE49-F238E27FC236}">
                  <a16:creationId xmlns:a16="http://schemas.microsoft.com/office/drawing/2014/main" id="{657E5DF6-A456-48D2-90B6-FFC8DD8A2B9F}"/>
                </a:ext>
              </a:extLst>
            </p:cNvPr>
            <p:cNvSpPr txBox="1"/>
            <p:nvPr/>
          </p:nvSpPr>
          <p:spPr>
            <a:xfrm>
              <a:off x="10796833" y="2630013"/>
              <a:ext cx="1395166"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主要功能描述</a:t>
              </a:r>
            </a:p>
          </p:txBody>
        </p:sp>
        <p:sp>
          <p:nvSpPr>
            <p:cNvPr id="8" name="文本框 7">
              <a:extLst>
                <a:ext uri="{FF2B5EF4-FFF2-40B4-BE49-F238E27FC236}">
                  <a16:creationId xmlns:a16="http://schemas.microsoft.com/office/drawing/2014/main" id="{46129F64-B2AD-4F09-AC5C-5378B25AAE73}"/>
                </a:ext>
              </a:extLst>
            </p:cNvPr>
            <p:cNvSpPr txBox="1"/>
            <p:nvPr/>
          </p:nvSpPr>
          <p:spPr>
            <a:xfrm>
              <a:off x="10796833" y="3667515"/>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技术选型及架构</a:t>
              </a:r>
            </a:p>
          </p:txBody>
        </p:sp>
        <p:sp>
          <p:nvSpPr>
            <p:cNvPr id="9" name="文本框 8">
              <a:extLst>
                <a:ext uri="{FF2B5EF4-FFF2-40B4-BE49-F238E27FC236}">
                  <a16:creationId xmlns:a16="http://schemas.microsoft.com/office/drawing/2014/main" id="{5308557E-669E-4892-8582-4E3AD3289055}"/>
                </a:ext>
              </a:extLst>
            </p:cNvPr>
            <p:cNvSpPr txBox="1"/>
            <p:nvPr/>
          </p:nvSpPr>
          <p:spPr>
            <a:xfrm>
              <a:off x="10796833" y="4705017"/>
              <a:ext cx="1395167" cy="707886"/>
            </a:xfrm>
            <a:prstGeom prst="rect">
              <a:avLst/>
            </a:prstGeom>
            <a:noFill/>
          </p:spPr>
          <p:txBody>
            <a:bodyPr wrap="square" rtlCol="0">
              <a:spAutoFit/>
            </a:bodyPr>
            <a:lstStyle/>
            <a:p>
              <a:r>
                <a:rPr lang="en-US" altLang="zh-CN" sz="2000" b="1" dirty="0" err="1">
                  <a:solidFill>
                    <a:schemeClr val="bg1"/>
                  </a:solidFill>
                  <a:latin typeface="微软雅黑" panose="020B0503020204020204" pitchFamily="34" charset="-122"/>
                  <a:ea typeface="微软雅黑" panose="020B0503020204020204" pitchFamily="34" charset="-122"/>
                </a:rPr>
                <a:t>Github</a:t>
              </a:r>
              <a:r>
                <a:rPr lang="zh-CN" altLang="en-US" sz="2000" b="1" dirty="0">
                  <a:solidFill>
                    <a:schemeClr val="bg1"/>
                  </a:solidFill>
                  <a:latin typeface="微软雅黑" panose="020B0503020204020204" pitchFamily="34" charset="-122"/>
                  <a:ea typeface="微软雅黑" panose="020B0503020204020204" pitchFamily="34" charset="-122"/>
                </a:rPr>
                <a:t>仓库地址</a:t>
              </a:r>
            </a:p>
          </p:txBody>
        </p:sp>
        <p:sp>
          <p:nvSpPr>
            <p:cNvPr id="10" name="文本框 9">
              <a:extLst>
                <a:ext uri="{FF2B5EF4-FFF2-40B4-BE49-F238E27FC236}">
                  <a16:creationId xmlns:a16="http://schemas.microsoft.com/office/drawing/2014/main" id="{86137CAE-A07C-48BB-B8BD-5599879C2CCD}"/>
                </a:ext>
              </a:extLst>
            </p:cNvPr>
            <p:cNvSpPr txBox="1"/>
            <p:nvPr/>
          </p:nvSpPr>
          <p:spPr>
            <a:xfrm>
              <a:off x="10796832" y="5742521"/>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进程计划及分工</a:t>
              </a:r>
            </a:p>
          </p:txBody>
        </p:sp>
        <p:sp>
          <p:nvSpPr>
            <p:cNvPr id="11" name="文本框 10">
              <a:extLst>
                <a:ext uri="{FF2B5EF4-FFF2-40B4-BE49-F238E27FC236}">
                  <a16:creationId xmlns:a16="http://schemas.microsoft.com/office/drawing/2014/main" id="{3B06E96D-4FBF-403D-8B6B-EC5580BA732A}"/>
                </a:ext>
              </a:extLst>
            </p:cNvPr>
            <p:cNvSpPr txBox="1"/>
            <p:nvPr/>
          </p:nvSpPr>
          <p:spPr>
            <a:xfrm>
              <a:off x="10796833" y="1170561"/>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项目名称</a:t>
              </a:r>
            </a:p>
          </p:txBody>
        </p:sp>
        <p:sp>
          <p:nvSpPr>
            <p:cNvPr id="12" name="等腰三角形 11">
              <a:extLst>
                <a:ext uri="{FF2B5EF4-FFF2-40B4-BE49-F238E27FC236}">
                  <a16:creationId xmlns:a16="http://schemas.microsoft.com/office/drawing/2014/main" id="{744FD289-EF39-4BDA-8E22-FCEA93FC281C}"/>
                </a:ext>
              </a:extLst>
            </p:cNvPr>
            <p:cNvSpPr/>
            <p:nvPr/>
          </p:nvSpPr>
          <p:spPr>
            <a:xfrm rot="16200000">
              <a:off x="10368850" y="5991309"/>
              <a:ext cx="365570" cy="25677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155B0F06-D388-40AB-9807-47163B79AA9A}"/>
                </a:ext>
              </a:extLst>
            </p:cNvPr>
            <p:cNvPicPr>
              <a:picLocks noChangeAspect="1"/>
            </p:cNvPicPr>
            <p:nvPr/>
          </p:nvPicPr>
          <p:blipFill>
            <a:blip r:embed="rId3"/>
            <a:stretch>
              <a:fillRect/>
            </a:stretch>
          </p:blipFill>
          <p:spPr>
            <a:xfrm>
              <a:off x="11073405" y="96588"/>
              <a:ext cx="793670" cy="819551"/>
            </a:xfrm>
            <a:prstGeom prst="rect">
              <a:avLst/>
            </a:prstGeom>
          </p:spPr>
        </p:pic>
      </p:grpSp>
      <p:grpSp>
        <p:nvGrpSpPr>
          <p:cNvPr id="33" name="组合 32">
            <a:extLst>
              <a:ext uri="{FF2B5EF4-FFF2-40B4-BE49-F238E27FC236}">
                <a16:creationId xmlns:a16="http://schemas.microsoft.com/office/drawing/2014/main" id="{7029F088-171A-4F69-8C7F-C36F4AE66C56}"/>
              </a:ext>
            </a:extLst>
          </p:cNvPr>
          <p:cNvGrpSpPr/>
          <p:nvPr/>
        </p:nvGrpSpPr>
        <p:grpSpPr>
          <a:xfrm>
            <a:off x="3529393" y="1898066"/>
            <a:ext cx="3344659" cy="3112937"/>
            <a:chOff x="3216478" y="2220768"/>
            <a:chExt cx="3344659" cy="3112937"/>
          </a:xfrm>
        </p:grpSpPr>
        <p:sp>
          <p:nvSpPr>
            <p:cNvPr id="34" name="Freeform 30">
              <a:extLst>
                <a:ext uri="{FF2B5EF4-FFF2-40B4-BE49-F238E27FC236}">
                  <a16:creationId xmlns:a16="http://schemas.microsoft.com/office/drawing/2014/main" id="{9718B820-7B5F-4CE5-8F7F-1226E7A464CC}"/>
                </a:ext>
              </a:extLst>
            </p:cNvPr>
            <p:cNvSpPr/>
            <p:nvPr/>
          </p:nvSpPr>
          <p:spPr bwMode="auto">
            <a:xfrm rot="4320000">
              <a:off x="3688135" y="1899869"/>
              <a:ext cx="1131977" cy="2075291"/>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5" name="Freeform 27">
              <a:extLst>
                <a:ext uri="{FF2B5EF4-FFF2-40B4-BE49-F238E27FC236}">
                  <a16:creationId xmlns:a16="http://schemas.microsoft.com/office/drawing/2014/main" id="{37641570-8506-4115-831F-47AB197594D5}"/>
                </a:ext>
              </a:extLst>
            </p:cNvPr>
            <p:cNvSpPr/>
            <p:nvPr/>
          </p:nvSpPr>
          <p:spPr bwMode="auto">
            <a:xfrm>
              <a:off x="4460116" y="2220768"/>
              <a:ext cx="2010976" cy="1196295"/>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6" name="Freeform 28">
              <a:extLst>
                <a:ext uri="{FF2B5EF4-FFF2-40B4-BE49-F238E27FC236}">
                  <a16:creationId xmlns:a16="http://schemas.microsoft.com/office/drawing/2014/main" id="{F7BB1ED9-BB89-429E-B82D-882C4450163A}"/>
                </a:ext>
              </a:extLst>
            </p:cNvPr>
            <p:cNvSpPr/>
            <p:nvPr/>
          </p:nvSpPr>
          <p:spPr bwMode="auto">
            <a:xfrm>
              <a:off x="5562080" y="2838210"/>
              <a:ext cx="999057" cy="2255378"/>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7" name="Freeform 29">
              <a:extLst>
                <a:ext uri="{FF2B5EF4-FFF2-40B4-BE49-F238E27FC236}">
                  <a16:creationId xmlns:a16="http://schemas.microsoft.com/office/drawing/2014/main" id="{92C5733C-EBE9-4037-8C95-8D54FDD07ECB}"/>
                </a:ext>
              </a:extLst>
            </p:cNvPr>
            <p:cNvSpPr/>
            <p:nvPr/>
          </p:nvSpPr>
          <p:spPr bwMode="auto">
            <a:xfrm>
              <a:off x="3954156" y="4398967"/>
              <a:ext cx="2276819" cy="934738"/>
            </a:xfrm>
            <a:custGeom>
              <a:avLst/>
              <a:gdLst>
                <a:gd name="T0" fmla="*/ 2269 w 2952"/>
                <a:gd name="T1" fmla="*/ 506 h 1208"/>
                <a:gd name="T2" fmla="*/ 1310 w 2952"/>
                <a:gd name="T3" fmla="*/ 2 h 1208"/>
                <a:gd name="T4" fmla="*/ 1306 w 2952"/>
                <a:gd name="T5" fmla="*/ 0 h 1208"/>
                <a:gd name="T6" fmla="*/ 0 w 2952"/>
                <a:gd name="T7" fmla="*/ 678 h 1208"/>
                <a:gd name="T8" fmla="*/ 1129 w 2952"/>
                <a:gd name="T9" fmla="*/ 1165 h 1208"/>
                <a:gd name="T10" fmla="*/ 2479 w 2952"/>
                <a:gd name="T11" fmla="*/ 795 h 1208"/>
                <a:gd name="T12" fmla="*/ 2952 w 2952"/>
                <a:gd name="T13" fmla="*/ 309 h 1208"/>
                <a:gd name="T14" fmla="*/ 2269 w 2952"/>
                <a:gd name="T15" fmla="*/ 506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38" name="Freeform 30">
              <a:extLst>
                <a:ext uri="{FF2B5EF4-FFF2-40B4-BE49-F238E27FC236}">
                  <a16:creationId xmlns:a16="http://schemas.microsoft.com/office/drawing/2014/main" id="{307313E0-3B75-464E-83AB-E4727B526DD1}"/>
                </a:ext>
              </a:extLst>
            </p:cNvPr>
            <p:cNvSpPr/>
            <p:nvPr/>
          </p:nvSpPr>
          <p:spPr bwMode="auto">
            <a:xfrm>
              <a:off x="3405319" y="3168369"/>
              <a:ext cx="1131977" cy="2075291"/>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39" name="Freeform 31">
              <a:extLst>
                <a:ext uri="{FF2B5EF4-FFF2-40B4-BE49-F238E27FC236}">
                  <a16:creationId xmlns:a16="http://schemas.microsoft.com/office/drawing/2014/main" id="{FC93FA0C-A549-4738-A0C9-841991F47B25}"/>
                </a:ext>
              </a:extLst>
            </p:cNvPr>
            <p:cNvSpPr/>
            <p:nvPr/>
          </p:nvSpPr>
          <p:spPr bwMode="auto">
            <a:xfrm>
              <a:off x="3435335" y="2435158"/>
              <a:ext cx="1166280" cy="1363518"/>
            </a:xfrm>
            <a:custGeom>
              <a:avLst/>
              <a:gdLst>
                <a:gd name="T0" fmla="*/ 977 w 1515"/>
                <a:gd name="T1" fmla="*/ 0 h 1764"/>
                <a:gd name="T2" fmla="*/ 103 w 1515"/>
                <a:gd name="T3" fmla="*/ 1093 h 1764"/>
                <a:gd name="T4" fmla="*/ 6 w 1515"/>
                <a:gd name="T5" fmla="*/ 1764 h 1764"/>
                <a:gd name="T6" fmla="*/ 443 w 1515"/>
                <a:gd name="T7" fmla="*/ 1204 h 1764"/>
                <a:gd name="T8" fmla="*/ 1515 w 1515"/>
                <a:gd name="T9" fmla="*/ 1048 h 1764"/>
                <a:gd name="T10" fmla="*/ 977 w 1515"/>
                <a:gd name="T11" fmla="*/ 0 h 1764"/>
              </a:gdLst>
              <a:ahLst/>
              <a:cxnLst>
                <a:cxn ang="0">
                  <a:pos x="T0" y="T1"/>
                </a:cxn>
                <a:cxn ang="0">
                  <a:pos x="T2" y="T3"/>
                </a:cxn>
                <a:cxn ang="0">
                  <a:pos x="T4" y="T5"/>
                </a:cxn>
                <a:cxn ang="0">
                  <a:pos x="T6" y="T7"/>
                </a:cxn>
                <a:cxn ang="0">
                  <a:pos x="T8" y="T9"/>
                </a:cxn>
                <a:cxn ang="0">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40" name="组合 39">
            <a:extLst>
              <a:ext uri="{FF2B5EF4-FFF2-40B4-BE49-F238E27FC236}">
                <a16:creationId xmlns:a16="http://schemas.microsoft.com/office/drawing/2014/main" id="{B4DC1869-B010-4D97-9D26-FEACD456C604}"/>
              </a:ext>
            </a:extLst>
          </p:cNvPr>
          <p:cNvGrpSpPr/>
          <p:nvPr/>
        </p:nvGrpSpPr>
        <p:grpSpPr>
          <a:xfrm>
            <a:off x="1024846" y="2196991"/>
            <a:ext cx="2380430" cy="925475"/>
            <a:chOff x="1842719" y="3692083"/>
            <a:chExt cx="2380430" cy="925475"/>
          </a:xfrm>
        </p:grpSpPr>
        <p:sp>
          <p:nvSpPr>
            <p:cNvPr id="41" name="文本框 40">
              <a:extLst>
                <a:ext uri="{FF2B5EF4-FFF2-40B4-BE49-F238E27FC236}">
                  <a16:creationId xmlns:a16="http://schemas.microsoft.com/office/drawing/2014/main" id="{E3278E4C-F573-4021-8776-04C4473060B7}"/>
                </a:ext>
              </a:extLst>
            </p:cNvPr>
            <p:cNvSpPr txBox="1"/>
            <p:nvPr/>
          </p:nvSpPr>
          <p:spPr>
            <a:xfrm>
              <a:off x="2094529" y="3692083"/>
              <a:ext cx="1613820" cy="369332"/>
            </a:xfrm>
            <a:prstGeom prst="rect">
              <a:avLst/>
            </a:prstGeom>
            <a:noFill/>
          </p:spPr>
          <p:txBody>
            <a:bodyPr wrap="square" rtlCol="0">
              <a:spAutoFit/>
            </a:bodyPr>
            <a:lstStyle/>
            <a:p>
              <a:r>
                <a:rPr lang="zh-CN" altLang="en-US" dirty="0">
                  <a:solidFill>
                    <a:schemeClr val="accent1"/>
                  </a:solidFill>
                  <a:latin typeface="微软雅黑" panose="020B0503020204020204" pitchFamily="34" charset="-122"/>
                  <a:ea typeface="微软雅黑" panose="020B0503020204020204" pitchFamily="34" charset="-122"/>
                  <a:cs typeface="Arial" pitchFamily="34" charset="0"/>
                </a:rPr>
                <a:t>王力田</a:t>
              </a:r>
              <a:endParaRPr lang="en-US" altLang="zh-CN" dirty="0">
                <a:solidFill>
                  <a:schemeClr val="accent1"/>
                </a:solidFill>
                <a:latin typeface="微软雅黑" panose="020B0503020204020204" pitchFamily="34" charset="-122"/>
                <a:ea typeface="微软雅黑" panose="020B0503020204020204" pitchFamily="34" charset="-122"/>
                <a:cs typeface="Arial" pitchFamily="34" charset="0"/>
              </a:endParaRPr>
            </a:p>
          </p:txBody>
        </p:sp>
        <p:grpSp>
          <p:nvGrpSpPr>
            <p:cNvPr id="42" name="组合 41">
              <a:extLst>
                <a:ext uri="{FF2B5EF4-FFF2-40B4-BE49-F238E27FC236}">
                  <a16:creationId xmlns:a16="http://schemas.microsoft.com/office/drawing/2014/main" id="{B932E1D7-7590-46B6-846D-D16B1FDC57CC}"/>
                </a:ext>
              </a:extLst>
            </p:cNvPr>
            <p:cNvGrpSpPr/>
            <p:nvPr/>
          </p:nvGrpSpPr>
          <p:grpSpPr>
            <a:xfrm>
              <a:off x="1842719" y="3824229"/>
              <a:ext cx="196101" cy="196101"/>
              <a:chOff x="1389761" y="2111236"/>
              <a:chExt cx="196101" cy="196101"/>
            </a:xfrm>
          </p:grpSpPr>
          <p:sp>
            <p:nvSpPr>
              <p:cNvPr id="44" name="矩形 43">
                <a:extLst>
                  <a:ext uri="{FF2B5EF4-FFF2-40B4-BE49-F238E27FC236}">
                    <a16:creationId xmlns:a16="http://schemas.microsoft.com/office/drawing/2014/main" id="{8C5D6833-FA76-4FFC-B8AC-07C4D60901B6}"/>
                  </a:ext>
                </a:extLst>
              </p:cNvPr>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Freeform 9">
                <a:extLst>
                  <a:ext uri="{FF2B5EF4-FFF2-40B4-BE49-F238E27FC236}">
                    <a16:creationId xmlns:a16="http://schemas.microsoft.com/office/drawing/2014/main" id="{B0FEC235-D058-4761-B5E9-4896A0713CF3}"/>
                  </a:ext>
                </a:extLst>
              </p:cNvPr>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3" name="文本框 42">
              <a:extLst>
                <a:ext uri="{FF2B5EF4-FFF2-40B4-BE49-F238E27FC236}">
                  <a16:creationId xmlns:a16="http://schemas.microsoft.com/office/drawing/2014/main" id="{0457D0EE-DDED-458F-9DE5-E7A1D340599D}"/>
                </a:ext>
              </a:extLst>
            </p:cNvPr>
            <p:cNvSpPr txBox="1"/>
            <p:nvPr/>
          </p:nvSpPr>
          <p:spPr>
            <a:xfrm>
              <a:off x="2084362" y="4069010"/>
              <a:ext cx="2138787" cy="548548"/>
            </a:xfrm>
            <a:prstGeom prst="rect">
              <a:avLst/>
            </a:prstGeom>
            <a:noFill/>
          </p:spPr>
          <p:txBody>
            <a:bodyPr wrap="square" rtlCol="0">
              <a:spAutoFit/>
            </a:bodyPr>
            <a:lstStyle/>
            <a:p>
              <a:pPr algn="just">
                <a:lnSpc>
                  <a:spcPct val="110000"/>
                </a:lnSpc>
              </a:pPr>
              <a:r>
                <a:rPr lang="en-US" altLang="zh-CN" sz="14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Lyra</a:t>
              </a:r>
              <a:r>
                <a:rPr lang="zh-CN" altLang="en-US" sz="14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小程序端</a:t>
              </a:r>
              <a:endParaRPr lang="en-US" altLang="zh-CN" sz="1400" dirty="0">
                <a:solidFill>
                  <a:schemeClr val="tx1">
                    <a:lumMod val="75000"/>
                  </a:schemeClr>
                </a:solidFill>
                <a:latin typeface="微软雅黑" panose="020B0503020204020204" pitchFamily="34" charset="-122"/>
                <a:ea typeface="微软雅黑" panose="020B0503020204020204" pitchFamily="34" charset="-122"/>
                <a:cs typeface="Arial" pitchFamily="34" charset="0"/>
              </a:endParaRPr>
            </a:p>
            <a:p>
              <a:pPr algn="just">
                <a:lnSpc>
                  <a:spcPct val="110000"/>
                </a:lnSpc>
              </a:pPr>
              <a:r>
                <a:rPr lang="zh-CN" altLang="en-US" sz="14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项目文档撰写及产品展示</a:t>
              </a:r>
              <a:r>
                <a:rPr lang="en-US" altLang="zh-CN" sz="14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 </a:t>
              </a:r>
              <a:endParaRPr lang="zh-CN" altLang="en-US" sz="1400" dirty="0">
                <a:solidFill>
                  <a:schemeClr val="tx1">
                    <a:lumMod val="75000"/>
                  </a:schemeClr>
                </a:solidFill>
                <a:latin typeface="微软雅黑" panose="020B0503020204020204" pitchFamily="34" charset="-122"/>
                <a:ea typeface="微软雅黑" panose="020B0503020204020204" pitchFamily="34" charset="-122"/>
                <a:cs typeface="Arial" pitchFamily="34" charset="0"/>
              </a:endParaRPr>
            </a:p>
          </p:txBody>
        </p:sp>
      </p:grpSp>
      <p:grpSp>
        <p:nvGrpSpPr>
          <p:cNvPr id="46" name="组合 45">
            <a:extLst>
              <a:ext uri="{FF2B5EF4-FFF2-40B4-BE49-F238E27FC236}">
                <a16:creationId xmlns:a16="http://schemas.microsoft.com/office/drawing/2014/main" id="{69F5D08A-591E-4085-A2E0-80F340BCC00E}"/>
              </a:ext>
            </a:extLst>
          </p:cNvPr>
          <p:cNvGrpSpPr/>
          <p:nvPr/>
        </p:nvGrpSpPr>
        <p:grpSpPr>
          <a:xfrm>
            <a:off x="1024846" y="3874346"/>
            <a:ext cx="2270804" cy="648241"/>
            <a:chOff x="1842719" y="3733547"/>
            <a:chExt cx="2270804" cy="648241"/>
          </a:xfrm>
        </p:grpSpPr>
        <p:sp>
          <p:nvSpPr>
            <p:cNvPr id="47" name="文本框 46">
              <a:extLst>
                <a:ext uri="{FF2B5EF4-FFF2-40B4-BE49-F238E27FC236}">
                  <a16:creationId xmlns:a16="http://schemas.microsoft.com/office/drawing/2014/main" id="{2E98CB7F-C712-4F59-979A-046A525FC417}"/>
                </a:ext>
              </a:extLst>
            </p:cNvPr>
            <p:cNvSpPr txBox="1"/>
            <p:nvPr/>
          </p:nvSpPr>
          <p:spPr>
            <a:xfrm>
              <a:off x="2084363" y="3733547"/>
              <a:ext cx="1613820" cy="369332"/>
            </a:xfrm>
            <a:prstGeom prst="rect">
              <a:avLst/>
            </a:prstGeom>
            <a:noFill/>
          </p:spPr>
          <p:txBody>
            <a:bodyPr wrap="square" rtlCol="0">
              <a:spAutoFit/>
            </a:bodyPr>
            <a:lstStyle>
              <a:defPPr>
                <a:defRPr lang="zh-CN"/>
              </a:defPPr>
              <a:lvl1pPr>
                <a:defRPr>
                  <a:solidFill>
                    <a:schemeClr val="accent1"/>
                  </a:solidFill>
                  <a:latin typeface="微软雅黑" panose="020B0503020204020204" pitchFamily="34" charset="-122"/>
                  <a:ea typeface="微软雅黑" panose="020B0503020204020204" pitchFamily="34" charset="-122"/>
                  <a:cs typeface="Arial" pitchFamily="34" charset="0"/>
                </a:defRPr>
              </a:lvl1pPr>
            </a:lstStyle>
            <a:p>
              <a:r>
                <a:rPr lang="zh-CN" altLang="en-US" dirty="0"/>
                <a:t>符豫</a:t>
              </a:r>
              <a:endParaRPr lang="en-US" altLang="zh-CN" dirty="0"/>
            </a:p>
          </p:txBody>
        </p:sp>
        <p:grpSp>
          <p:nvGrpSpPr>
            <p:cNvPr id="48" name="组合 47">
              <a:extLst>
                <a:ext uri="{FF2B5EF4-FFF2-40B4-BE49-F238E27FC236}">
                  <a16:creationId xmlns:a16="http://schemas.microsoft.com/office/drawing/2014/main" id="{66420B78-ACF2-4B5A-90E6-B07BA1C147A6}"/>
                </a:ext>
              </a:extLst>
            </p:cNvPr>
            <p:cNvGrpSpPr/>
            <p:nvPr/>
          </p:nvGrpSpPr>
          <p:grpSpPr>
            <a:xfrm>
              <a:off x="1842719" y="3824229"/>
              <a:ext cx="196101" cy="196101"/>
              <a:chOff x="1389761" y="2111236"/>
              <a:chExt cx="196101" cy="196101"/>
            </a:xfrm>
          </p:grpSpPr>
          <p:sp>
            <p:nvSpPr>
              <p:cNvPr id="50" name="矩形 49">
                <a:extLst>
                  <a:ext uri="{FF2B5EF4-FFF2-40B4-BE49-F238E27FC236}">
                    <a16:creationId xmlns:a16="http://schemas.microsoft.com/office/drawing/2014/main" id="{F4A01072-EC4E-4F3B-8144-CA6F31B7EAF5}"/>
                  </a:ext>
                </a:extLst>
              </p:cNvPr>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9">
                <a:extLst>
                  <a:ext uri="{FF2B5EF4-FFF2-40B4-BE49-F238E27FC236}">
                    <a16:creationId xmlns:a16="http://schemas.microsoft.com/office/drawing/2014/main" id="{37CFD605-C3B7-4C9A-980B-B468EDB1195D}"/>
                  </a:ext>
                </a:extLst>
              </p:cNvPr>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49" name="文本框 48">
              <a:extLst>
                <a:ext uri="{FF2B5EF4-FFF2-40B4-BE49-F238E27FC236}">
                  <a16:creationId xmlns:a16="http://schemas.microsoft.com/office/drawing/2014/main" id="{A88F5F2E-8A59-4E8D-B83A-F69F89ACDFD2}"/>
                </a:ext>
              </a:extLst>
            </p:cNvPr>
            <p:cNvSpPr txBox="1"/>
            <p:nvPr/>
          </p:nvSpPr>
          <p:spPr>
            <a:xfrm>
              <a:off x="2084363" y="4069010"/>
              <a:ext cx="2029160" cy="312778"/>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en-US" altLang="zh-CN" dirty="0"/>
                <a:t>Lyra</a:t>
              </a:r>
              <a:r>
                <a:rPr lang="zh-CN" altLang="en-US" dirty="0"/>
                <a:t>安卓端</a:t>
              </a:r>
            </a:p>
          </p:txBody>
        </p:sp>
      </p:grpSp>
      <p:grpSp>
        <p:nvGrpSpPr>
          <p:cNvPr id="52" name="组合 51">
            <a:extLst>
              <a:ext uri="{FF2B5EF4-FFF2-40B4-BE49-F238E27FC236}">
                <a16:creationId xmlns:a16="http://schemas.microsoft.com/office/drawing/2014/main" id="{5F9BA38C-A8CF-48DF-B160-19334B1735BF}"/>
              </a:ext>
            </a:extLst>
          </p:cNvPr>
          <p:cNvGrpSpPr/>
          <p:nvPr/>
        </p:nvGrpSpPr>
        <p:grpSpPr>
          <a:xfrm>
            <a:off x="7334928" y="2238455"/>
            <a:ext cx="2270804" cy="648241"/>
            <a:chOff x="1842719" y="3733547"/>
            <a:chExt cx="2270804" cy="648241"/>
          </a:xfrm>
        </p:grpSpPr>
        <p:sp>
          <p:nvSpPr>
            <p:cNvPr id="53" name="文本框 52">
              <a:extLst>
                <a:ext uri="{FF2B5EF4-FFF2-40B4-BE49-F238E27FC236}">
                  <a16:creationId xmlns:a16="http://schemas.microsoft.com/office/drawing/2014/main" id="{310D2DD6-B08E-49D7-A6AA-0EF0B8110837}"/>
                </a:ext>
              </a:extLst>
            </p:cNvPr>
            <p:cNvSpPr txBox="1"/>
            <p:nvPr/>
          </p:nvSpPr>
          <p:spPr>
            <a:xfrm>
              <a:off x="2084363" y="3733547"/>
              <a:ext cx="1613820" cy="369332"/>
            </a:xfrm>
            <a:prstGeom prst="rect">
              <a:avLst/>
            </a:prstGeom>
            <a:noFill/>
          </p:spPr>
          <p:txBody>
            <a:bodyPr wrap="square" rtlCol="0">
              <a:spAutoFit/>
            </a:bodyPr>
            <a:lstStyle>
              <a:defPPr>
                <a:defRPr lang="zh-CN"/>
              </a:defPPr>
              <a:lvl1pPr>
                <a:defRPr>
                  <a:solidFill>
                    <a:schemeClr val="accent1"/>
                  </a:solidFill>
                  <a:latin typeface="微软雅黑" panose="020B0503020204020204" pitchFamily="34" charset="-122"/>
                  <a:ea typeface="微软雅黑" panose="020B0503020204020204" pitchFamily="34" charset="-122"/>
                  <a:cs typeface="Arial" pitchFamily="34" charset="0"/>
                </a:defRPr>
              </a:lvl1pPr>
            </a:lstStyle>
            <a:p>
              <a:r>
                <a:rPr lang="zh-CN" altLang="en-US" dirty="0"/>
                <a:t>肖俊伦</a:t>
              </a:r>
              <a:endParaRPr lang="en-US" altLang="zh-CN" dirty="0"/>
            </a:p>
          </p:txBody>
        </p:sp>
        <p:grpSp>
          <p:nvGrpSpPr>
            <p:cNvPr id="54" name="组合 53">
              <a:extLst>
                <a:ext uri="{FF2B5EF4-FFF2-40B4-BE49-F238E27FC236}">
                  <a16:creationId xmlns:a16="http://schemas.microsoft.com/office/drawing/2014/main" id="{4B70F158-EB78-4951-909E-24202C19FFC9}"/>
                </a:ext>
              </a:extLst>
            </p:cNvPr>
            <p:cNvGrpSpPr/>
            <p:nvPr/>
          </p:nvGrpSpPr>
          <p:grpSpPr>
            <a:xfrm>
              <a:off x="1842719" y="3824229"/>
              <a:ext cx="196101" cy="196101"/>
              <a:chOff x="1389761" y="2111236"/>
              <a:chExt cx="196101" cy="196101"/>
            </a:xfrm>
          </p:grpSpPr>
          <p:sp>
            <p:nvSpPr>
              <p:cNvPr id="56" name="矩形 55">
                <a:extLst>
                  <a:ext uri="{FF2B5EF4-FFF2-40B4-BE49-F238E27FC236}">
                    <a16:creationId xmlns:a16="http://schemas.microsoft.com/office/drawing/2014/main" id="{5C3CAE0F-01EF-48E5-8172-F7DBE93D382A}"/>
                  </a:ext>
                </a:extLst>
              </p:cNvPr>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9">
                <a:extLst>
                  <a:ext uri="{FF2B5EF4-FFF2-40B4-BE49-F238E27FC236}">
                    <a16:creationId xmlns:a16="http://schemas.microsoft.com/office/drawing/2014/main" id="{8F304940-F015-49E2-B761-72C7B631F876}"/>
                  </a:ext>
                </a:extLst>
              </p:cNvPr>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55" name="文本框 54">
              <a:extLst>
                <a:ext uri="{FF2B5EF4-FFF2-40B4-BE49-F238E27FC236}">
                  <a16:creationId xmlns:a16="http://schemas.microsoft.com/office/drawing/2014/main" id="{FF71A67E-E095-4907-B8DE-4C1D4AA1BF37}"/>
                </a:ext>
              </a:extLst>
            </p:cNvPr>
            <p:cNvSpPr txBox="1"/>
            <p:nvPr/>
          </p:nvSpPr>
          <p:spPr>
            <a:xfrm>
              <a:off x="2084363" y="4069010"/>
              <a:ext cx="2029160" cy="312778"/>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en-US" altLang="zh-CN" dirty="0"/>
                <a:t>Lyra</a:t>
              </a:r>
              <a:r>
                <a:rPr lang="zh-CN" altLang="en-US" dirty="0"/>
                <a:t>安卓端</a:t>
              </a:r>
            </a:p>
          </p:txBody>
        </p:sp>
      </p:grpSp>
      <p:grpSp>
        <p:nvGrpSpPr>
          <p:cNvPr id="58" name="组合 57">
            <a:extLst>
              <a:ext uri="{FF2B5EF4-FFF2-40B4-BE49-F238E27FC236}">
                <a16:creationId xmlns:a16="http://schemas.microsoft.com/office/drawing/2014/main" id="{F3488AB1-AA69-4D77-9824-7C0AB06B0EE2}"/>
              </a:ext>
            </a:extLst>
          </p:cNvPr>
          <p:cNvGrpSpPr/>
          <p:nvPr/>
        </p:nvGrpSpPr>
        <p:grpSpPr>
          <a:xfrm>
            <a:off x="7334928" y="3874346"/>
            <a:ext cx="2270804" cy="648241"/>
            <a:chOff x="1842719" y="3733547"/>
            <a:chExt cx="2270804" cy="648241"/>
          </a:xfrm>
        </p:grpSpPr>
        <p:sp>
          <p:nvSpPr>
            <p:cNvPr id="59" name="文本框 58">
              <a:extLst>
                <a:ext uri="{FF2B5EF4-FFF2-40B4-BE49-F238E27FC236}">
                  <a16:creationId xmlns:a16="http://schemas.microsoft.com/office/drawing/2014/main" id="{6FBB5221-BCBB-45C3-8352-696B7AC5E62A}"/>
                </a:ext>
              </a:extLst>
            </p:cNvPr>
            <p:cNvSpPr txBox="1"/>
            <p:nvPr/>
          </p:nvSpPr>
          <p:spPr>
            <a:xfrm>
              <a:off x="2084363" y="3733547"/>
              <a:ext cx="1613820" cy="369332"/>
            </a:xfrm>
            <a:prstGeom prst="rect">
              <a:avLst/>
            </a:prstGeom>
            <a:noFill/>
          </p:spPr>
          <p:txBody>
            <a:bodyPr wrap="square" rtlCol="0">
              <a:spAutoFit/>
            </a:bodyPr>
            <a:lstStyle>
              <a:defPPr>
                <a:defRPr lang="zh-CN"/>
              </a:defPPr>
              <a:lvl1pPr>
                <a:defRPr>
                  <a:solidFill>
                    <a:schemeClr val="accent1"/>
                  </a:solidFill>
                  <a:latin typeface="微软雅黑" panose="020B0503020204020204" pitchFamily="34" charset="-122"/>
                  <a:ea typeface="微软雅黑" panose="020B0503020204020204" pitchFamily="34" charset="-122"/>
                  <a:cs typeface="Arial" pitchFamily="34" charset="0"/>
                </a:defRPr>
              </a:lvl1pPr>
            </a:lstStyle>
            <a:p>
              <a:r>
                <a:rPr lang="zh-CN" altLang="en-US" dirty="0"/>
                <a:t>郑旭</a:t>
              </a:r>
              <a:endParaRPr lang="en-US" altLang="zh-CN" dirty="0"/>
            </a:p>
          </p:txBody>
        </p:sp>
        <p:grpSp>
          <p:nvGrpSpPr>
            <p:cNvPr id="60" name="组合 59">
              <a:extLst>
                <a:ext uri="{FF2B5EF4-FFF2-40B4-BE49-F238E27FC236}">
                  <a16:creationId xmlns:a16="http://schemas.microsoft.com/office/drawing/2014/main" id="{BA42FE94-56D7-470B-8BD3-8B6C745002B6}"/>
                </a:ext>
              </a:extLst>
            </p:cNvPr>
            <p:cNvGrpSpPr/>
            <p:nvPr/>
          </p:nvGrpSpPr>
          <p:grpSpPr>
            <a:xfrm>
              <a:off x="1842719" y="3824229"/>
              <a:ext cx="196101" cy="196101"/>
              <a:chOff x="1389761" y="2111236"/>
              <a:chExt cx="196101" cy="196101"/>
            </a:xfrm>
          </p:grpSpPr>
          <p:sp>
            <p:nvSpPr>
              <p:cNvPr id="62" name="矩形 61">
                <a:extLst>
                  <a:ext uri="{FF2B5EF4-FFF2-40B4-BE49-F238E27FC236}">
                    <a16:creationId xmlns:a16="http://schemas.microsoft.com/office/drawing/2014/main" id="{F8C9E2E9-F96A-46EC-ABBD-4CCC635728D3}"/>
                  </a:ext>
                </a:extLst>
              </p:cNvPr>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reeform 9">
                <a:extLst>
                  <a:ext uri="{FF2B5EF4-FFF2-40B4-BE49-F238E27FC236}">
                    <a16:creationId xmlns:a16="http://schemas.microsoft.com/office/drawing/2014/main" id="{D0F05EA6-8B43-4E27-A42D-030D9361CE24}"/>
                  </a:ext>
                </a:extLst>
              </p:cNvPr>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61" name="文本框 60">
              <a:extLst>
                <a:ext uri="{FF2B5EF4-FFF2-40B4-BE49-F238E27FC236}">
                  <a16:creationId xmlns:a16="http://schemas.microsoft.com/office/drawing/2014/main" id="{77003767-181C-4285-8462-5034BD5FDA00}"/>
                </a:ext>
              </a:extLst>
            </p:cNvPr>
            <p:cNvSpPr txBox="1"/>
            <p:nvPr/>
          </p:nvSpPr>
          <p:spPr>
            <a:xfrm>
              <a:off x="2084363" y="4069010"/>
              <a:ext cx="2029160" cy="312778"/>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en-US" altLang="zh-CN" dirty="0"/>
                <a:t>Lyra IOS</a:t>
              </a:r>
              <a:r>
                <a:rPr lang="zh-CN" altLang="en-US" dirty="0"/>
                <a:t>端</a:t>
              </a:r>
            </a:p>
          </p:txBody>
        </p:sp>
      </p:grpSp>
      <p:grpSp>
        <p:nvGrpSpPr>
          <p:cNvPr id="64" name="组合 63">
            <a:extLst>
              <a:ext uri="{FF2B5EF4-FFF2-40B4-BE49-F238E27FC236}">
                <a16:creationId xmlns:a16="http://schemas.microsoft.com/office/drawing/2014/main" id="{C6F9C4F8-58E1-44B2-971F-7905CC1EA9D9}"/>
              </a:ext>
            </a:extLst>
          </p:cNvPr>
          <p:cNvGrpSpPr/>
          <p:nvPr/>
        </p:nvGrpSpPr>
        <p:grpSpPr>
          <a:xfrm>
            <a:off x="4739593" y="5272432"/>
            <a:ext cx="2270804" cy="648241"/>
            <a:chOff x="1842719" y="3733547"/>
            <a:chExt cx="2270804" cy="648241"/>
          </a:xfrm>
        </p:grpSpPr>
        <p:sp>
          <p:nvSpPr>
            <p:cNvPr id="65" name="文本框 64">
              <a:extLst>
                <a:ext uri="{FF2B5EF4-FFF2-40B4-BE49-F238E27FC236}">
                  <a16:creationId xmlns:a16="http://schemas.microsoft.com/office/drawing/2014/main" id="{D287C526-FB81-4C64-8D74-95CC45A7D7DE}"/>
                </a:ext>
              </a:extLst>
            </p:cNvPr>
            <p:cNvSpPr txBox="1"/>
            <p:nvPr/>
          </p:nvSpPr>
          <p:spPr>
            <a:xfrm>
              <a:off x="2084363" y="3733547"/>
              <a:ext cx="1613820" cy="369332"/>
            </a:xfrm>
            <a:prstGeom prst="rect">
              <a:avLst/>
            </a:prstGeom>
            <a:noFill/>
          </p:spPr>
          <p:txBody>
            <a:bodyPr wrap="square" rtlCol="0">
              <a:spAutoFit/>
            </a:bodyPr>
            <a:lstStyle>
              <a:defPPr>
                <a:defRPr lang="zh-CN"/>
              </a:defPPr>
              <a:lvl1pPr>
                <a:defRPr>
                  <a:solidFill>
                    <a:schemeClr val="accent1"/>
                  </a:solidFill>
                  <a:latin typeface="微软雅黑" panose="020B0503020204020204" pitchFamily="34" charset="-122"/>
                  <a:ea typeface="微软雅黑" panose="020B0503020204020204" pitchFamily="34" charset="-122"/>
                  <a:cs typeface="Arial" pitchFamily="34" charset="0"/>
                </a:defRPr>
              </a:lvl1pPr>
            </a:lstStyle>
            <a:p>
              <a:r>
                <a:rPr lang="zh-CN" altLang="en-US" dirty="0"/>
                <a:t>应</a:t>
              </a:r>
              <a:r>
                <a:rPr lang="zh-CN" altLang="en-US"/>
                <a:t>哲宇</a:t>
              </a:r>
              <a:endParaRPr lang="en-US" altLang="zh-CN" dirty="0"/>
            </a:p>
          </p:txBody>
        </p:sp>
        <p:grpSp>
          <p:nvGrpSpPr>
            <p:cNvPr id="66" name="组合 65">
              <a:extLst>
                <a:ext uri="{FF2B5EF4-FFF2-40B4-BE49-F238E27FC236}">
                  <a16:creationId xmlns:a16="http://schemas.microsoft.com/office/drawing/2014/main" id="{9CC91E6B-B059-4763-8D4A-B0BD89A8C467}"/>
                </a:ext>
              </a:extLst>
            </p:cNvPr>
            <p:cNvGrpSpPr/>
            <p:nvPr/>
          </p:nvGrpSpPr>
          <p:grpSpPr>
            <a:xfrm>
              <a:off x="1842719" y="3824229"/>
              <a:ext cx="196101" cy="196101"/>
              <a:chOff x="1389761" y="2111236"/>
              <a:chExt cx="196101" cy="196101"/>
            </a:xfrm>
          </p:grpSpPr>
          <p:sp>
            <p:nvSpPr>
              <p:cNvPr id="68" name="矩形 67">
                <a:extLst>
                  <a:ext uri="{FF2B5EF4-FFF2-40B4-BE49-F238E27FC236}">
                    <a16:creationId xmlns:a16="http://schemas.microsoft.com/office/drawing/2014/main" id="{EDB5945A-2F06-426A-9CED-E99028D1C81B}"/>
                  </a:ext>
                </a:extLst>
              </p:cNvPr>
              <p:cNvSpPr/>
              <p:nvPr/>
            </p:nvSpPr>
            <p:spPr>
              <a:xfrm>
                <a:off x="1389761" y="2111236"/>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Freeform 9">
                <a:extLst>
                  <a:ext uri="{FF2B5EF4-FFF2-40B4-BE49-F238E27FC236}">
                    <a16:creationId xmlns:a16="http://schemas.microsoft.com/office/drawing/2014/main" id="{CE8675A6-820C-4799-BE0F-B5EA92604222}"/>
                  </a:ext>
                </a:extLst>
              </p:cNvPr>
              <p:cNvSpPr/>
              <p:nvPr/>
            </p:nvSpPr>
            <p:spPr bwMode="auto">
              <a:xfrm>
                <a:off x="1413970" y="212931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67" name="文本框 66">
              <a:extLst>
                <a:ext uri="{FF2B5EF4-FFF2-40B4-BE49-F238E27FC236}">
                  <a16:creationId xmlns:a16="http://schemas.microsoft.com/office/drawing/2014/main" id="{667325A3-16F5-4A5B-96CB-46D68326EF99}"/>
                </a:ext>
              </a:extLst>
            </p:cNvPr>
            <p:cNvSpPr txBox="1"/>
            <p:nvPr/>
          </p:nvSpPr>
          <p:spPr>
            <a:xfrm>
              <a:off x="2084363" y="4069010"/>
              <a:ext cx="2029160" cy="307777"/>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en-US" altLang="zh-CN" dirty="0"/>
                <a:t>Lyra IOS</a:t>
              </a:r>
              <a:r>
                <a:rPr lang="zh-CN" altLang="en-US" dirty="0"/>
                <a:t>端</a:t>
              </a:r>
            </a:p>
          </p:txBody>
        </p:sp>
      </p:grpSp>
      <p:sp>
        <p:nvSpPr>
          <p:cNvPr id="70" name="文本框 69">
            <a:extLst>
              <a:ext uri="{FF2B5EF4-FFF2-40B4-BE49-F238E27FC236}">
                <a16:creationId xmlns:a16="http://schemas.microsoft.com/office/drawing/2014/main" id="{707F1274-570F-44EF-A705-FBE6922668E0}"/>
              </a:ext>
            </a:extLst>
          </p:cNvPr>
          <p:cNvSpPr txBox="1"/>
          <p:nvPr/>
        </p:nvSpPr>
        <p:spPr>
          <a:xfrm>
            <a:off x="4611386" y="3087766"/>
            <a:ext cx="1295234" cy="830997"/>
          </a:xfrm>
          <a:prstGeom prst="rect">
            <a:avLst/>
          </a:prstGeom>
          <a:noFill/>
        </p:spPr>
        <p:txBody>
          <a:bodyPr wrap="square" rtlCol="0">
            <a:spAutoFit/>
          </a:bodyPr>
          <a:lstStyle/>
          <a:p>
            <a:pPr algn="ctr"/>
            <a:r>
              <a:rPr lang="zh-CN" altLang="en-US" sz="2400" dirty="0">
                <a:solidFill>
                  <a:schemeClr val="accent1"/>
                </a:solidFill>
                <a:latin typeface="微软雅黑" pitchFamily="34" charset="-122"/>
                <a:ea typeface="微软雅黑" pitchFamily="34" charset="-122"/>
                <a:cs typeface="Arial" pitchFamily="34" charset="0"/>
              </a:rPr>
              <a:t>小组</a:t>
            </a:r>
            <a:endParaRPr lang="en-US" altLang="zh-CN" sz="2400" dirty="0">
              <a:solidFill>
                <a:schemeClr val="accent1"/>
              </a:solidFill>
              <a:latin typeface="微软雅黑" pitchFamily="34" charset="-122"/>
              <a:ea typeface="微软雅黑" pitchFamily="34" charset="-122"/>
              <a:cs typeface="Arial" pitchFamily="34" charset="0"/>
            </a:endParaRPr>
          </a:p>
          <a:p>
            <a:pPr algn="ctr"/>
            <a:r>
              <a:rPr lang="zh-CN" altLang="en-US" sz="2400" dirty="0">
                <a:solidFill>
                  <a:schemeClr val="accent1"/>
                </a:solidFill>
                <a:latin typeface="微软雅黑" pitchFamily="34" charset="-122"/>
                <a:ea typeface="微软雅黑" pitchFamily="34" charset="-122"/>
                <a:cs typeface="Arial" pitchFamily="34" charset="0"/>
              </a:rPr>
              <a:t>分工</a:t>
            </a:r>
            <a:endParaRPr lang="en-US" altLang="zh-CN" sz="2400" dirty="0">
              <a:solidFill>
                <a:schemeClr val="accent1"/>
              </a:solidFill>
              <a:latin typeface="微软雅黑" pitchFamily="34" charset="-122"/>
              <a:ea typeface="微软雅黑" pitchFamily="34" charset="-122"/>
              <a:cs typeface="Arial" pitchFamily="34" charset="0"/>
            </a:endParaRPr>
          </a:p>
        </p:txBody>
      </p:sp>
      <p:sp>
        <p:nvSpPr>
          <p:cNvPr id="71" name="文本框 70">
            <a:extLst>
              <a:ext uri="{FF2B5EF4-FFF2-40B4-BE49-F238E27FC236}">
                <a16:creationId xmlns:a16="http://schemas.microsoft.com/office/drawing/2014/main" id="{23B38117-5B5E-42BA-B523-2FBEAA297483}"/>
              </a:ext>
            </a:extLst>
          </p:cNvPr>
          <p:cNvSpPr txBox="1"/>
          <p:nvPr/>
        </p:nvSpPr>
        <p:spPr>
          <a:xfrm>
            <a:off x="4267071" y="2366960"/>
            <a:ext cx="640852"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01</a:t>
            </a:r>
          </a:p>
        </p:txBody>
      </p:sp>
      <p:sp>
        <p:nvSpPr>
          <p:cNvPr id="72" name="文本框 71">
            <a:extLst>
              <a:ext uri="{FF2B5EF4-FFF2-40B4-BE49-F238E27FC236}">
                <a16:creationId xmlns:a16="http://schemas.microsoft.com/office/drawing/2014/main" id="{1E53D060-8D0F-444E-A359-CC8BDD6ED65C}"/>
              </a:ext>
            </a:extLst>
          </p:cNvPr>
          <p:cNvSpPr txBox="1"/>
          <p:nvPr/>
        </p:nvSpPr>
        <p:spPr>
          <a:xfrm>
            <a:off x="5733130" y="2366960"/>
            <a:ext cx="640852"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02</a:t>
            </a:r>
          </a:p>
        </p:txBody>
      </p:sp>
      <p:sp>
        <p:nvSpPr>
          <p:cNvPr id="73" name="文本框 72">
            <a:extLst>
              <a:ext uri="{FF2B5EF4-FFF2-40B4-BE49-F238E27FC236}">
                <a16:creationId xmlns:a16="http://schemas.microsoft.com/office/drawing/2014/main" id="{AC3580F7-8546-4561-86B3-03BF83C6BE19}"/>
              </a:ext>
            </a:extLst>
          </p:cNvPr>
          <p:cNvSpPr txBox="1"/>
          <p:nvPr/>
        </p:nvSpPr>
        <p:spPr>
          <a:xfrm>
            <a:off x="6052816" y="3571482"/>
            <a:ext cx="640852"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03</a:t>
            </a:r>
          </a:p>
        </p:txBody>
      </p:sp>
      <p:sp>
        <p:nvSpPr>
          <p:cNvPr id="74" name="文本框 73">
            <a:extLst>
              <a:ext uri="{FF2B5EF4-FFF2-40B4-BE49-F238E27FC236}">
                <a16:creationId xmlns:a16="http://schemas.microsoft.com/office/drawing/2014/main" id="{FA0C5B16-4C0A-4542-9D8A-1A832F26B01E}"/>
              </a:ext>
            </a:extLst>
          </p:cNvPr>
          <p:cNvSpPr txBox="1"/>
          <p:nvPr/>
        </p:nvSpPr>
        <p:spPr>
          <a:xfrm>
            <a:off x="3875620" y="3571482"/>
            <a:ext cx="640852"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05</a:t>
            </a:r>
          </a:p>
        </p:txBody>
      </p:sp>
      <p:sp>
        <p:nvSpPr>
          <p:cNvPr id="75" name="文本框 74">
            <a:extLst>
              <a:ext uri="{FF2B5EF4-FFF2-40B4-BE49-F238E27FC236}">
                <a16:creationId xmlns:a16="http://schemas.microsoft.com/office/drawing/2014/main" id="{75515115-E74F-470E-B3CF-FDD2C172AC51}"/>
              </a:ext>
            </a:extLst>
          </p:cNvPr>
          <p:cNvSpPr txBox="1"/>
          <p:nvPr/>
        </p:nvSpPr>
        <p:spPr>
          <a:xfrm>
            <a:off x="4995820" y="4449060"/>
            <a:ext cx="640852"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04</a:t>
            </a:r>
          </a:p>
        </p:txBody>
      </p:sp>
    </p:spTree>
    <p:extLst>
      <p:ext uri="{BB962C8B-B14F-4D97-AF65-F5344CB8AC3E}">
        <p14:creationId xmlns:p14="http://schemas.microsoft.com/office/powerpoint/2010/main" val="4183540539"/>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par>
                                <p:cTn id="10" presetID="53" presetClass="entr" presetSubtype="16" fill="hold" grpId="0" nodeType="withEffect">
                                  <p:stCondLst>
                                    <p:cond delay="3000"/>
                                  </p:stCondLst>
                                  <p:childTnLst>
                                    <p:set>
                                      <p:cBhvr>
                                        <p:cTn id="11" dur="1" fill="hold">
                                          <p:stCondLst>
                                            <p:cond delay="0"/>
                                          </p:stCondLst>
                                        </p:cTn>
                                        <p:tgtEl>
                                          <p:spTgt spid="70"/>
                                        </p:tgtEl>
                                        <p:attrNameLst>
                                          <p:attrName>style.visibility</p:attrName>
                                        </p:attrNameLst>
                                      </p:cBhvr>
                                      <p:to>
                                        <p:strVal val="visible"/>
                                      </p:to>
                                    </p:set>
                                    <p:anim calcmode="lin" valueType="num">
                                      <p:cBhvr>
                                        <p:cTn id="12" dur="500" fill="hold"/>
                                        <p:tgtEl>
                                          <p:spTgt spid="70"/>
                                        </p:tgtEl>
                                        <p:attrNameLst>
                                          <p:attrName>ppt_w</p:attrName>
                                        </p:attrNameLst>
                                      </p:cBhvr>
                                      <p:tavLst>
                                        <p:tav tm="0">
                                          <p:val>
                                            <p:fltVal val="0"/>
                                          </p:val>
                                        </p:tav>
                                        <p:tav tm="100000">
                                          <p:val>
                                            <p:strVal val="#ppt_w"/>
                                          </p:val>
                                        </p:tav>
                                      </p:tavLst>
                                    </p:anim>
                                    <p:anim calcmode="lin" valueType="num">
                                      <p:cBhvr>
                                        <p:cTn id="13" dur="500" fill="hold"/>
                                        <p:tgtEl>
                                          <p:spTgt spid="70"/>
                                        </p:tgtEl>
                                        <p:attrNameLst>
                                          <p:attrName>ppt_h</p:attrName>
                                        </p:attrNameLst>
                                      </p:cBhvr>
                                      <p:tavLst>
                                        <p:tav tm="0">
                                          <p:val>
                                            <p:fltVal val="0"/>
                                          </p:val>
                                        </p:tav>
                                        <p:tav tm="100000">
                                          <p:val>
                                            <p:strVal val="#ppt_h"/>
                                          </p:val>
                                        </p:tav>
                                      </p:tavLst>
                                    </p:anim>
                                    <p:animEffect transition="in" filter="fade">
                                      <p:cBhvr>
                                        <p:cTn id="14" dur="500"/>
                                        <p:tgtEl>
                                          <p:spTgt spid="70"/>
                                        </p:tgtEl>
                                      </p:cBhvr>
                                    </p:animEffect>
                                  </p:childTnLst>
                                </p:cTn>
                              </p:par>
                              <p:par>
                                <p:cTn id="15" presetID="42" presetClass="entr" presetSubtype="0" fill="hold" nodeType="withEffect">
                                  <p:stCondLst>
                                    <p:cond delay="350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400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1000"/>
                                        <p:tgtEl>
                                          <p:spTgt spid="46"/>
                                        </p:tgtEl>
                                      </p:cBhvr>
                                    </p:animEffect>
                                    <p:anim calcmode="lin" valueType="num">
                                      <p:cBhvr>
                                        <p:cTn id="23" dur="1000" fill="hold"/>
                                        <p:tgtEl>
                                          <p:spTgt spid="46"/>
                                        </p:tgtEl>
                                        <p:attrNameLst>
                                          <p:attrName>ppt_x</p:attrName>
                                        </p:attrNameLst>
                                      </p:cBhvr>
                                      <p:tavLst>
                                        <p:tav tm="0">
                                          <p:val>
                                            <p:strVal val="#ppt_x"/>
                                          </p:val>
                                        </p:tav>
                                        <p:tav tm="100000">
                                          <p:val>
                                            <p:strVal val="#ppt_x"/>
                                          </p:val>
                                        </p:tav>
                                      </p:tavLst>
                                    </p:anim>
                                    <p:anim calcmode="lin" valueType="num">
                                      <p:cBhvr>
                                        <p:cTn id="24" dur="1000" fill="hold"/>
                                        <p:tgtEl>
                                          <p:spTgt spid="4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350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1000"/>
                                        <p:tgtEl>
                                          <p:spTgt spid="52"/>
                                        </p:tgtEl>
                                      </p:cBhvr>
                                    </p:animEffect>
                                    <p:anim calcmode="lin" valueType="num">
                                      <p:cBhvr>
                                        <p:cTn id="28" dur="1000" fill="hold"/>
                                        <p:tgtEl>
                                          <p:spTgt spid="52"/>
                                        </p:tgtEl>
                                        <p:attrNameLst>
                                          <p:attrName>ppt_x</p:attrName>
                                        </p:attrNameLst>
                                      </p:cBhvr>
                                      <p:tavLst>
                                        <p:tav tm="0">
                                          <p:val>
                                            <p:strVal val="#ppt_x"/>
                                          </p:val>
                                        </p:tav>
                                        <p:tav tm="100000">
                                          <p:val>
                                            <p:strVal val="#ppt_x"/>
                                          </p:val>
                                        </p:tav>
                                      </p:tavLst>
                                    </p:anim>
                                    <p:anim calcmode="lin" valueType="num">
                                      <p:cBhvr>
                                        <p:cTn id="29" dur="1000" fill="hold"/>
                                        <p:tgtEl>
                                          <p:spTgt spid="5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400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1000"/>
                                        <p:tgtEl>
                                          <p:spTgt spid="58"/>
                                        </p:tgtEl>
                                      </p:cBhvr>
                                    </p:animEffect>
                                    <p:anim calcmode="lin" valueType="num">
                                      <p:cBhvr>
                                        <p:cTn id="33" dur="1000" fill="hold"/>
                                        <p:tgtEl>
                                          <p:spTgt spid="58"/>
                                        </p:tgtEl>
                                        <p:attrNameLst>
                                          <p:attrName>ppt_x</p:attrName>
                                        </p:attrNameLst>
                                      </p:cBhvr>
                                      <p:tavLst>
                                        <p:tav tm="0">
                                          <p:val>
                                            <p:strVal val="#ppt_x"/>
                                          </p:val>
                                        </p:tav>
                                        <p:tav tm="100000">
                                          <p:val>
                                            <p:strVal val="#ppt_x"/>
                                          </p:val>
                                        </p:tav>
                                      </p:tavLst>
                                    </p:anim>
                                    <p:anim calcmode="lin" valueType="num">
                                      <p:cBhvr>
                                        <p:cTn id="34" dur="1000" fill="hold"/>
                                        <p:tgtEl>
                                          <p:spTgt spid="5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450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1000"/>
                                        <p:tgtEl>
                                          <p:spTgt spid="64"/>
                                        </p:tgtEl>
                                      </p:cBhvr>
                                    </p:animEffect>
                                    <p:anim calcmode="lin" valueType="num">
                                      <p:cBhvr>
                                        <p:cTn id="38" dur="1000" fill="hold"/>
                                        <p:tgtEl>
                                          <p:spTgt spid="64"/>
                                        </p:tgtEl>
                                        <p:attrNameLst>
                                          <p:attrName>ppt_x</p:attrName>
                                        </p:attrNameLst>
                                      </p:cBhvr>
                                      <p:tavLst>
                                        <p:tav tm="0">
                                          <p:val>
                                            <p:strVal val="#ppt_x"/>
                                          </p:val>
                                        </p:tav>
                                        <p:tav tm="100000">
                                          <p:val>
                                            <p:strVal val="#ppt_x"/>
                                          </p:val>
                                        </p:tav>
                                      </p:tavLst>
                                    </p:anim>
                                    <p:anim calcmode="lin" valueType="num">
                                      <p:cBhvr>
                                        <p:cTn id="3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1288588"/>
            <a:ext cx="12192000" cy="2609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02759" y="1976438"/>
            <a:ext cx="3986483" cy="1482725"/>
            <a:chOff x="2682875" y="2071687"/>
            <a:chExt cx="3986483" cy="1482725"/>
          </a:xfrm>
        </p:grpSpPr>
        <p:sp>
          <p:nvSpPr>
            <p:cNvPr id="3" name="TextBox 1"/>
            <p:cNvSpPr txBox="1">
              <a:spLocks noChangeArrowheads="1"/>
            </p:cNvSpPr>
            <p:nvPr/>
          </p:nvSpPr>
          <p:spPr bwMode="auto">
            <a:xfrm>
              <a:off x="2682875" y="2311106"/>
              <a:ext cx="352532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6000" b="1" dirty="0">
                  <a:solidFill>
                    <a:schemeClr val="accent1"/>
                  </a:solidFill>
                  <a:latin typeface="微软雅黑" pitchFamily="34" charset="-122"/>
                  <a:ea typeface="微软雅黑" pitchFamily="34" charset="-122"/>
                </a:rPr>
                <a:t>THANKS</a:t>
              </a:r>
            </a:p>
          </p:txBody>
        </p:sp>
        <p:sp>
          <p:nvSpPr>
            <p:cNvPr id="4" name="空心弧 3"/>
            <p:cNvSpPr/>
            <p:nvPr/>
          </p:nvSpPr>
          <p:spPr bwMode="auto">
            <a:xfrm rot="7086271">
              <a:off x="5186633" y="2071687"/>
              <a:ext cx="1482725" cy="148272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 name="TextBox 8"/>
            <p:cNvSpPr txBox="1">
              <a:spLocks noChangeArrowheads="1"/>
            </p:cNvSpPr>
            <p:nvPr/>
          </p:nvSpPr>
          <p:spPr bwMode="auto">
            <a:xfrm>
              <a:off x="2830513" y="3155950"/>
              <a:ext cx="2478466"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a:defRPr sz="2000">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eaLnBrk="0" fontAlgn="base" hangingPunct="0">
                <a:spcAft>
                  <a:spcPct val="0"/>
                </a:spcAft>
                <a:buFont typeface="Arial" charset="0"/>
                <a:defRPr>
                  <a:solidFill>
                    <a:schemeClr val="tx1"/>
                  </a:solidFill>
                  <a:latin typeface="Calibri" pitchFamily="34" charset="0"/>
                  <a:ea typeface="宋体" pitchFamily="2" charset="-122"/>
                </a:defRPr>
              </a:lvl6pPr>
              <a:lvl7pPr eaLnBrk="0" fontAlgn="base" hangingPunct="0">
                <a:spcAft>
                  <a:spcPct val="0"/>
                </a:spcAft>
                <a:buFont typeface="Arial" charset="0"/>
                <a:defRPr>
                  <a:solidFill>
                    <a:schemeClr val="tx1"/>
                  </a:solidFill>
                  <a:latin typeface="Calibri" pitchFamily="34" charset="0"/>
                  <a:ea typeface="宋体" pitchFamily="2" charset="-122"/>
                </a:defRPr>
              </a:lvl7pPr>
              <a:lvl8pPr eaLnBrk="0" fontAlgn="base" hangingPunct="0">
                <a:spcAft>
                  <a:spcPct val="0"/>
                </a:spcAft>
                <a:buFont typeface="Arial" charset="0"/>
                <a:defRPr>
                  <a:solidFill>
                    <a:schemeClr val="tx1"/>
                  </a:solidFill>
                  <a:latin typeface="Calibri" pitchFamily="34" charset="0"/>
                  <a:ea typeface="宋体" pitchFamily="2" charset="-122"/>
                </a:defRPr>
              </a:lvl8pPr>
              <a:lvl9pPr eaLnBrk="0" fontAlgn="base" hangingPunct="0">
                <a:spcAft>
                  <a:spcPct val="0"/>
                </a:spcAft>
                <a:buFont typeface="Arial" charset="0"/>
                <a:defRPr>
                  <a:solidFill>
                    <a:schemeClr val="tx1"/>
                  </a:solidFill>
                  <a:latin typeface="Calibri" pitchFamily="34" charset="0"/>
                  <a:ea typeface="宋体" pitchFamily="2" charset="-122"/>
                </a:defRPr>
              </a:lvl9pPr>
            </a:lstStyle>
            <a:p>
              <a:pPr algn="dist" eaLnBrk="1" hangingPunct="1">
                <a:defRPr/>
              </a:pPr>
              <a:r>
                <a:rPr lang="zh-CN" altLang="en-US" sz="1800" dirty="0">
                  <a:latin typeface="微软雅黑" pitchFamily="34" charset="-122"/>
                  <a:ea typeface="微软雅黑" pitchFamily="34" charset="-122"/>
                </a:rPr>
                <a:t>敬请老师指导</a:t>
              </a:r>
            </a:p>
          </p:txBody>
        </p:sp>
      </p:grpSp>
      <p:sp>
        <p:nvSpPr>
          <p:cNvPr id="14" name="等腰三角形 13"/>
          <p:cNvSpPr/>
          <p:nvPr/>
        </p:nvSpPr>
        <p:spPr>
          <a:xfrm flipV="1">
            <a:off x="5916353" y="4014699"/>
            <a:ext cx="359294" cy="20660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extLst>
      <p:ext uri="{BB962C8B-B14F-4D97-AF65-F5344CB8AC3E}">
        <p14:creationId xmlns:p14="http://schemas.microsoft.com/office/powerpoint/2010/main" val="125834323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par>
                                <p:cTn id="14" presetID="22" presetClass="entr" presetSubtype="1" fill="hold" grpId="0" nodeType="withEffect">
                                  <p:stCondLst>
                                    <p:cond delay="100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34952" y="1232694"/>
            <a:ext cx="2232837" cy="752473"/>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框 3"/>
          <p:cNvSpPr txBox="1"/>
          <p:nvPr/>
        </p:nvSpPr>
        <p:spPr>
          <a:xfrm>
            <a:off x="7134952" y="1476549"/>
            <a:ext cx="2232836" cy="523220"/>
          </a:xfrm>
          <a:prstGeom prst="rect">
            <a:avLst/>
          </a:prstGeom>
          <a:noFill/>
        </p:spPr>
        <p:txBody>
          <a:bodyPr wrap="square" rtlCol="0">
            <a:spAutoFit/>
          </a:bodyPr>
          <a:lstStyle/>
          <a:p>
            <a:pPr algn="ctr"/>
            <a:r>
              <a:rPr lang="en-US" altLang="zh-CN" sz="28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rPr>
              <a:t>CONTENTS</a:t>
            </a:r>
            <a:endParaRPr lang="zh-CN" altLang="en-US" sz="2800" dirty="0">
              <a:solidFill>
                <a:schemeClr val="tx1">
                  <a:lumMod val="60000"/>
                  <a:lumOff val="40000"/>
                </a:schemeClr>
              </a:solidFill>
              <a:latin typeface="华文细黑" panose="02010600040101010101" pitchFamily="2" charset="-122"/>
              <a:ea typeface="华文细黑" panose="02010600040101010101" pitchFamily="2" charset="-122"/>
              <a:cs typeface="Arial" pitchFamily="34" charset="0"/>
            </a:endParaRPr>
          </a:p>
        </p:txBody>
      </p:sp>
      <p:sp>
        <p:nvSpPr>
          <p:cNvPr id="7" name="矩形 6"/>
          <p:cNvSpPr/>
          <p:nvPr/>
        </p:nvSpPr>
        <p:spPr>
          <a:xfrm>
            <a:off x="7868216" y="1181111"/>
            <a:ext cx="766308" cy="203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Freeform 5"/>
          <p:cNvSpPr>
            <a:spLocks noEditPoints="1"/>
          </p:cNvSpPr>
          <p:nvPr/>
        </p:nvSpPr>
        <p:spPr bwMode="auto">
          <a:xfrm>
            <a:off x="7868216" y="853175"/>
            <a:ext cx="766308" cy="684421"/>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2" name="矩形 31"/>
          <p:cNvSpPr/>
          <p:nvPr/>
        </p:nvSpPr>
        <p:spPr>
          <a:xfrm>
            <a:off x="0" y="0"/>
            <a:ext cx="4191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p:cNvSpPr/>
          <p:nvPr/>
        </p:nvSpPr>
        <p:spPr>
          <a:xfrm rot="5400000" flipH="1">
            <a:off x="4101353" y="1469709"/>
            <a:ext cx="295275" cy="13715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文本框 34"/>
          <p:cNvSpPr txBox="1"/>
          <p:nvPr/>
        </p:nvSpPr>
        <p:spPr>
          <a:xfrm>
            <a:off x="6121400" y="2999729"/>
            <a:ext cx="1491748" cy="461665"/>
          </a:xfrm>
          <a:prstGeom prst="rect">
            <a:avLst/>
          </a:prstGeom>
          <a:noFill/>
        </p:spPr>
        <p:txBody>
          <a:bodyPr wrap="square" rtlCol="0">
            <a:spAutoFit/>
          </a:bodyPr>
          <a:lstStyle/>
          <a:p>
            <a:pPr algn="ctr"/>
            <a:r>
              <a:rPr lang="zh-CN" altLang="en-US" sz="2400" dirty="0">
                <a:latin typeface="微软雅黑" pitchFamily="34" charset="-122"/>
                <a:ea typeface="微软雅黑" pitchFamily="34" charset="-122"/>
              </a:rPr>
              <a:t>项目简介</a:t>
            </a:r>
          </a:p>
        </p:txBody>
      </p:sp>
      <p:sp>
        <p:nvSpPr>
          <p:cNvPr id="22" name="文本框 21"/>
          <p:cNvSpPr txBox="1"/>
          <p:nvPr/>
        </p:nvSpPr>
        <p:spPr>
          <a:xfrm>
            <a:off x="9217508" y="2968473"/>
            <a:ext cx="2895601" cy="461665"/>
          </a:xfrm>
          <a:prstGeom prst="rect">
            <a:avLst/>
          </a:prstGeom>
          <a:noFill/>
        </p:spPr>
        <p:txBody>
          <a:bodyPr wrap="square" rtlCol="0">
            <a:spAutoFit/>
          </a:bodyPr>
          <a:lstStyle/>
          <a:p>
            <a:pPr algn="ctr"/>
            <a:r>
              <a:rPr lang="zh-CN" altLang="en-US" sz="2400" dirty="0">
                <a:latin typeface="微软雅黑" pitchFamily="34" charset="-122"/>
                <a:ea typeface="微软雅黑" pitchFamily="34" charset="-122"/>
              </a:rPr>
              <a:t>技术选型及架构</a:t>
            </a:r>
          </a:p>
        </p:txBody>
      </p:sp>
      <p:sp>
        <p:nvSpPr>
          <p:cNvPr id="27" name="文本框 26"/>
          <p:cNvSpPr txBox="1"/>
          <p:nvPr/>
        </p:nvSpPr>
        <p:spPr>
          <a:xfrm>
            <a:off x="6121400" y="3806179"/>
            <a:ext cx="2153700" cy="461665"/>
          </a:xfrm>
          <a:prstGeom prst="rect">
            <a:avLst/>
          </a:prstGeom>
          <a:noFill/>
        </p:spPr>
        <p:txBody>
          <a:bodyPr wrap="square" rtlCol="0">
            <a:spAutoFit/>
          </a:bodyPr>
          <a:lstStyle/>
          <a:p>
            <a:pPr algn="ctr"/>
            <a:r>
              <a:rPr lang="zh-CN" altLang="en-US" sz="2400" dirty="0">
                <a:latin typeface="微软雅黑" pitchFamily="34" charset="-122"/>
                <a:ea typeface="微软雅黑" pitchFamily="34" charset="-122"/>
              </a:rPr>
              <a:t>主要功能描述</a:t>
            </a:r>
          </a:p>
        </p:txBody>
      </p:sp>
      <p:sp>
        <p:nvSpPr>
          <p:cNvPr id="36" name="文本框 35"/>
          <p:cNvSpPr txBox="1"/>
          <p:nvPr/>
        </p:nvSpPr>
        <p:spPr>
          <a:xfrm>
            <a:off x="9448799" y="3806179"/>
            <a:ext cx="2664309" cy="461665"/>
          </a:xfrm>
          <a:prstGeom prst="rect">
            <a:avLst/>
          </a:prstGeom>
          <a:noFill/>
        </p:spPr>
        <p:txBody>
          <a:bodyPr wrap="square" rtlCol="0">
            <a:spAutoFit/>
          </a:bodyPr>
          <a:lstStyle/>
          <a:p>
            <a:pPr algn="ctr"/>
            <a:r>
              <a:rPr lang="en-US" altLang="zh-CN" sz="2400" dirty="0" err="1">
                <a:latin typeface="微软雅黑" pitchFamily="34" charset="-122"/>
                <a:ea typeface="微软雅黑" pitchFamily="34" charset="-122"/>
              </a:rPr>
              <a:t>Github</a:t>
            </a:r>
            <a:r>
              <a:rPr lang="zh-CN" altLang="en-US" sz="2400" dirty="0">
                <a:latin typeface="微软雅黑" pitchFamily="34" charset="-122"/>
                <a:ea typeface="微软雅黑" pitchFamily="34" charset="-122"/>
              </a:rPr>
              <a:t>仓库地址</a:t>
            </a:r>
          </a:p>
        </p:txBody>
      </p:sp>
      <p:sp>
        <p:nvSpPr>
          <p:cNvPr id="41" name="文本框 40"/>
          <p:cNvSpPr txBox="1"/>
          <p:nvPr/>
        </p:nvSpPr>
        <p:spPr>
          <a:xfrm>
            <a:off x="6121400" y="4612629"/>
            <a:ext cx="2513124" cy="461665"/>
          </a:xfrm>
          <a:prstGeom prst="rect">
            <a:avLst/>
          </a:prstGeom>
          <a:noFill/>
        </p:spPr>
        <p:txBody>
          <a:bodyPr wrap="square" rtlCol="0">
            <a:spAutoFit/>
          </a:bodyPr>
          <a:lstStyle/>
          <a:p>
            <a:pPr algn="ctr"/>
            <a:r>
              <a:rPr lang="zh-CN" altLang="en-US" sz="2400" dirty="0">
                <a:latin typeface="微软雅黑" pitchFamily="34" charset="-122"/>
                <a:ea typeface="微软雅黑" pitchFamily="34" charset="-122"/>
              </a:rPr>
              <a:t>进程计划及分工</a:t>
            </a:r>
          </a:p>
        </p:txBody>
      </p:sp>
      <p:sp>
        <p:nvSpPr>
          <p:cNvPr id="152" name="Freeform 9"/>
          <p:cNvSpPr/>
          <p:nvPr/>
        </p:nvSpPr>
        <p:spPr bwMode="auto">
          <a:xfrm>
            <a:off x="5831414" y="3081949"/>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3" name="Freeform 9"/>
          <p:cNvSpPr/>
          <p:nvPr/>
        </p:nvSpPr>
        <p:spPr bwMode="auto">
          <a:xfrm>
            <a:off x="5831414" y="3889527"/>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4" name="Freeform 9"/>
          <p:cNvSpPr/>
          <p:nvPr/>
        </p:nvSpPr>
        <p:spPr bwMode="auto">
          <a:xfrm>
            <a:off x="5831414" y="4690688"/>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5" name="Freeform 9"/>
          <p:cNvSpPr/>
          <p:nvPr/>
        </p:nvSpPr>
        <p:spPr bwMode="auto">
          <a:xfrm>
            <a:off x="9182200" y="3081949"/>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56" name="Freeform 9"/>
          <p:cNvSpPr/>
          <p:nvPr/>
        </p:nvSpPr>
        <p:spPr bwMode="auto">
          <a:xfrm>
            <a:off x="9182200" y="3889527"/>
            <a:ext cx="270832" cy="259124"/>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5" name="组合 4"/>
          <p:cNvGrpSpPr/>
          <p:nvPr/>
        </p:nvGrpSpPr>
        <p:grpSpPr>
          <a:xfrm>
            <a:off x="412050" y="2086967"/>
            <a:ext cx="3064508" cy="3852242"/>
            <a:chOff x="412050" y="2086967"/>
            <a:chExt cx="3064508" cy="3852242"/>
          </a:xfrm>
        </p:grpSpPr>
        <p:sp>
          <p:nvSpPr>
            <p:cNvPr id="185" name="Freeform 145"/>
            <p:cNvSpPr/>
            <p:nvPr/>
          </p:nvSpPr>
          <p:spPr bwMode="auto">
            <a:xfrm>
              <a:off x="1036544" y="2340969"/>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6" name="Freeform 146"/>
            <p:cNvSpPr>
              <a:spLocks noEditPoints="1"/>
            </p:cNvSpPr>
            <p:nvPr/>
          </p:nvSpPr>
          <p:spPr bwMode="auto">
            <a:xfrm>
              <a:off x="1199811" y="2475484"/>
              <a:ext cx="1564890" cy="1962273"/>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7" name="Freeform 147"/>
            <p:cNvSpPr>
              <a:spLocks noEditPoints="1"/>
            </p:cNvSpPr>
            <p:nvPr/>
          </p:nvSpPr>
          <p:spPr bwMode="auto">
            <a:xfrm>
              <a:off x="1132040" y="2397445"/>
              <a:ext cx="1700431" cy="2120404"/>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8" name="Freeform 148"/>
            <p:cNvSpPr/>
            <p:nvPr/>
          </p:nvSpPr>
          <p:spPr bwMode="auto">
            <a:xfrm>
              <a:off x="842474" y="3352397"/>
              <a:ext cx="51342" cy="165319"/>
            </a:xfrm>
            <a:custGeom>
              <a:avLst/>
              <a:gdLst>
                <a:gd name="T0" fmla="*/ 0 w 21"/>
                <a:gd name="T1" fmla="*/ 68 h 68"/>
                <a:gd name="T2" fmla="*/ 6 w 21"/>
                <a:gd name="T3" fmla="*/ 39 h 68"/>
                <a:gd name="T4" fmla="*/ 12 w 21"/>
                <a:gd name="T5" fmla="*/ 1 h 68"/>
                <a:gd name="T6" fmla="*/ 19 w 21"/>
                <a:gd name="T7" fmla="*/ 0 h 68"/>
                <a:gd name="T8" fmla="*/ 13 w 21"/>
                <a:gd name="T9" fmla="*/ 42 h 68"/>
                <a:gd name="T10" fmla="*/ 8 w 21"/>
                <a:gd name="T11" fmla="*/ 68 h 68"/>
                <a:gd name="T12" fmla="*/ 0 w 2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1" h="68">
                  <a:moveTo>
                    <a:pt x="0" y="68"/>
                  </a:moveTo>
                  <a:cubicBezTo>
                    <a:pt x="0" y="56"/>
                    <a:pt x="3" y="48"/>
                    <a:pt x="6" y="39"/>
                  </a:cubicBezTo>
                  <a:cubicBezTo>
                    <a:pt x="10" y="29"/>
                    <a:pt x="14" y="18"/>
                    <a:pt x="12" y="1"/>
                  </a:cubicBezTo>
                  <a:cubicBezTo>
                    <a:pt x="19" y="0"/>
                    <a:pt x="19" y="0"/>
                    <a:pt x="19" y="0"/>
                  </a:cubicBezTo>
                  <a:cubicBezTo>
                    <a:pt x="21" y="19"/>
                    <a:pt x="17" y="31"/>
                    <a:pt x="13" y="42"/>
                  </a:cubicBezTo>
                  <a:cubicBezTo>
                    <a:pt x="10" y="50"/>
                    <a:pt x="7" y="57"/>
                    <a:pt x="8" y="68"/>
                  </a:cubicBezTo>
                  <a:lnTo>
                    <a:pt x="0" y="68"/>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9" name="Freeform 149"/>
            <p:cNvSpPr/>
            <p:nvPr/>
          </p:nvSpPr>
          <p:spPr bwMode="auto">
            <a:xfrm>
              <a:off x="794212" y="3151138"/>
              <a:ext cx="242332" cy="284432"/>
            </a:xfrm>
            <a:custGeom>
              <a:avLst/>
              <a:gdLst>
                <a:gd name="T0" fmla="*/ 33 w 100"/>
                <a:gd name="T1" fmla="*/ 117 h 117"/>
                <a:gd name="T2" fmla="*/ 81 w 100"/>
                <a:gd name="T3" fmla="*/ 0 h 117"/>
                <a:gd name="T4" fmla="*/ 33 w 100"/>
                <a:gd name="T5" fmla="*/ 117 h 117"/>
              </a:gdLst>
              <a:ahLst/>
              <a:cxnLst>
                <a:cxn ang="0">
                  <a:pos x="T0" y="T1"/>
                </a:cxn>
                <a:cxn ang="0">
                  <a:pos x="T2" y="T3"/>
                </a:cxn>
                <a:cxn ang="0">
                  <a:pos x="T4" y="T5"/>
                </a:cxn>
              </a:cxnLst>
              <a:rect l="0" t="0" r="r" b="b"/>
              <a:pathLst>
                <a:path w="100" h="117">
                  <a:moveTo>
                    <a:pt x="33" y="117"/>
                  </a:moveTo>
                  <a:cubicBezTo>
                    <a:pt x="33" y="117"/>
                    <a:pt x="0" y="49"/>
                    <a:pt x="81" y="0"/>
                  </a:cubicBezTo>
                  <a:cubicBezTo>
                    <a:pt x="81" y="0"/>
                    <a:pt x="100" y="57"/>
                    <a:pt x="33" y="11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0" name="Freeform 150"/>
            <p:cNvSpPr/>
            <p:nvPr/>
          </p:nvSpPr>
          <p:spPr bwMode="auto">
            <a:xfrm>
              <a:off x="856849" y="3177836"/>
              <a:ext cx="122193" cy="228983"/>
            </a:xfrm>
            <a:custGeom>
              <a:avLst/>
              <a:gdLst>
                <a:gd name="T0" fmla="*/ 10 w 50"/>
                <a:gd name="T1" fmla="*/ 94 h 94"/>
                <a:gd name="T2" fmla="*/ 23 w 50"/>
                <a:gd name="T3" fmla="*/ 44 h 94"/>
                <a:gd name="T4" fmla="*/ 50 w 50"/>
                <a:gd name="T5" fmla="*/ 0 h 94"/>
                <a:gd name="T6" fmla="*/ 10 w 50"/>
                <a:gd name="T7" fmla="*/ 94 h 94"/>
              </a:gdLst>
              <a:ahLst/>
              <a:cxnLst>
                <a:cxn ang="0">
                  <a:pos x="T0" y="T1"/>
                </a:cxn>
                <a:cxn ang="0">
                  <a:pos x="T2" y="T3"/>
                </a:cxn>
                <a:cxn ang="0">
                  <a:pos x="T4" y="T5"/>
                </a:cxn>
                <a:cxn ang="0">
                  <a:pos x="T6" y="T7"/>
                </a:cxn>
              </a:cxnLst>
              <a:rect l="0" t="0" r="r" b="b"/>
              <a:pathLst>
                <a:path w="50" h="94">
                  <a:moveTo>
                    <a:pt x="10" y="94"/>
                  </a:moveTo>
                  <a:cubicBezTo>
                    <a:pt x="10" y="94"/>
                    <a:pt x="7" y="82"/>
                    <a:pt x="23" y="44"/>
                  </a:cubicBezTo>
                  <a:cubicBezTo>
                    <a:pt x="38" y="10"/>
                    <a:pt x="50" y="0"/>
                    <a:pt x="50" y="0"/>
                  </a:cubicBezTo>
                  <a:cubicBezTo>
                    <a:pt x="0" y="34"/>
                    <a:pt x="5" y="76"/>
                    <a:pt x="10" y="9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1" name="Freeform 151"/>
            <p:cNvSpPr/>
            <p:nvPr/>
          </p:nvSpPr>
          <p:spPr bwMode="auto">
            <a:xfrm>
              <a:off x="913325" y="3574193"/>
              <a:ext cx="41073" cy="170454"/>
            </a:xfrm>
            <a:custGeom>
              <a:avLst/>
              <a:gdLst>
                <a:gd name="T0" fmla="*/ 2 w 17"/>
                <a:gd name="T1" fmla="*/ 70 h 70"/>
                <a:gd name="T2" fmla="*/ 4 w 17"/>
                <a:gd name="T3" fmla="*/ 40 h 70"/>
                <a:gd name="T4" fmla="*/ 6 w 17"/>
                <a:gd name="T5" fmla="*/ 2 h 70"/>
                <a:gd name="T6" fmla="*/ 13 w 17"/>
                <a:gd name="T7" fmla="*/ 0 h 70"/>
                <a:gd name="T8" fmla="*/ 12 w 17"/>
                <a:gd name="T9" fmla="*/ 42 h 70"/>
                <a:gd name="T10" fmla="*/ 9 w 17"/>
                <a:gd name="T11" fmla="*/ 69 h 70"/>
                <a:gd name="T12" fmla="*/ 2 w 17"/>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7" h="70">
                  <a:moveTo>
                    <a:pt x="2" y="70"/>
                  </a:moveTo>
                  <a:cubicBezTo>
                    <a:pt x="0" y="58"/>
                    <a:pt x="2" y="50"/>
                    <a:pt x="4" y="40"/>
                  </a:cubicBezTo>
                  <a:cubicBezTo>
                    <a:pt x="7" y="30"/>
                    <a:pt x="10" y="19"/>
                    <a:pt x="6" y="2"/>
                  </a:cubicBezTo>
                  <a:cubicBezTo>
                    <a:pt x="13" y="0"/>
                    <a:pt x="13" y="0"/>
                    <a:pt x="13" y="0"/>
                  </a:cubicBezTo>
                  <a:cubicBezTo>
                    <a:pt x="17" y="19"/>
                    <a:pt x="14" y="31"/>
                    <a:pt x="12" y="42"/>
                  </a:cubicBezTo>
                  <a:cubicBezTo>
                    <a:pt x="9" y="51"/>
                    <a:pt x="8" y="59"/>
                    <a:pt x="9" y="69"/>
                  </a:cubicBezTo>
                  <a:lnTo>
                    <a:pt x="2" y="7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2" name="Freeform 152"/>
            <p:cNvSpPr/>
            <p:nvPr/>
          </p:nvSpPr>
          <p:spPr bwMode="auto">
            <a:xfrm>
              <a:off x="840420" y="3362666"/>
              <a:ext cx="242332" cy="296754"/>
            </a:xfrm>
            <a:custGeom>
              <a:avLst/>
              <a:gdLst>
                <a:gd name="T0" fmla="*/ 41 w 100"/>
                <a:gd name="T1" fmla="*/ 122 h 122"/>
                <a:gd name="T2" fmla="*/ 75 w 100"/>
                <a:gd name="T3" fmla="*/ 0 h 122"/>
                <a:gd name="T4" fmla="*/ 41 w 100"/>
                <a:gd name="T5" fmla="*/ 122 h 122"/>
              </a:gdLst>
              <a:ahLst/>
              <a:cxnLst>
                <a:cxn ang="0">
                  <a:pos x="T0" y="T1"/>
                </a:cxn>
                <a:cxn ang="0">
                  <a:pos x="T2" y="T3"/>
                </a:cxn>
                <a:cxn ang="0">
                  <a:pos x="T4" y="T5"/>
                </a:cxn>
              </a:cxnLst>
              <a:rect l="0" t="0" r="r" b="b"/>
              <a:pathLst>
                <a:path w="100" h="122">
                  <a:moveTo>
                    <a:pt x="41" y="122"/>
                  </a:moveTo>
                  <a:cubicBezTo>
                    <a:pt x="41" y="122"/>
                    <a:pt x="0" y="57"/>
                    <a:pt x="75" y="0"/>
                  </a:cubicBezTo>
                  <a:cubicBezTo>
                    <a:pt x="75" y="0"/>
                    <a:pt x="100" y="55"/>
                    <a:pt x="41" y="12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3" name="Freeform 153"/>
            <p:cNvSpPr/>
            <p:nvPr/>
          </p:nvSpPr>
          <p:spPr bwMode="auto">
            <a:xfrm>
              <a:off x="903056" y="3389363"/>
              <a:ext cx="111925" cy="240278"/>
            </a:xfrm>
            <a:custGeom>
              <a:avLst/>
              <a:gdLst>
                <a:gd name="T0" fmla="*/ 17 w 46"/>
                <a:gd name="T1" fmla="*/ 99 h 99"/>
                <a:gd name="T2" fmla="*/ 24 w 46"/>
                <a:gd name="T3" fmla="*/ 48 h 99"/>
                <a:gd name="T4" fmla="*/ 46 w 46"/>
                <a:gd name="T5" fmla="*/ 0 h 99"/>
                <a:gd name="T6" fmla="*/ 17 w 46"/>
                <a:gd name="T7" fmla="*/ 99 h 99"/>
              </a:gdLst>
              <a:ahLst/>
              <a:cxnLst>
                <a:cxn ang="0">
                  <a:pos x="T0" y="T1"/>
                </a:cxn>
                <a:cxn ang="0">
                  <a:pos x="T2" y="T3"/>
                </a:cxn>
                <a:cxn ang="0">
                  <a:pos x="T4" y="T5"/>
                </a:cxn>
                <a:cxn ang="0">
                  <a:pos x="T6" y="T7"/>
                </a:cxn>
              </a:cxnLst>
              <a:rect l="0" t="0" r="r" b="b"/>
              <a:pathLst>
                <a:path w="46" h="99">
                  <a:moveTo>
                    <a:pt x="17" y="99"/>
                  </a:moveTo>
                  <a:cubicBezTo>
                    <a:pt x="17" y="99"/>
                    <a:pt x="12" y="86"/>
                    <a:pt x="24" y="48"/>
                  </a:cubicBezTo>
                  <a:cubicBezTo>
                    <a:pt x="35" y="11"/>
                    <a:pt x="46" y="0"/>
                    <a:pt x="46" y="0"/>
                  </a:cubicBezTo>
                  <a:cubicBezTo>
                    <a:pt x="0" y="40"/>
                    <a:pt x="9" y="81"/>
                    <a:pt x="17" y="9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4" name="Freeform 154"/>
            <p:cNvSpPr/>
            <p:nvPr/>
          </p:nvSpPr>
          <p:spPr bwMode="auto">
            <a:xfrm>
              <a:off x="1002659" y="3787773"/>
              <a:ext cx="31832" cy="172508"/>
            </a:xfrm>
            <a:custGeom>
              <a:avLst/>
              <a:gdLst>
                <a:gd name="T0" fmla="*/ 4 w 13"/>
                <a:gd name="T1" fmla="*/ 71 h 71"/>
                <a:gd name="T2" fmla="*/ 3 w 13"/>
                <a:gd name="T3" fmla="*/ 41 h 71"/>
                <a:gd name="T4" fmla="*/ 0 w 13"/>
                <a:gd name="T5" fmla="*/ 2 h 71"/>
                <a:gd name="T6" fmla="*/ 7 w 13"/>
                <a:gd name="T7" fmla="*/ 0 h 71"/>
                <a:gd name="T8" fmla="*/ 10 w 13"/>
                <a:gd name="T9" fmla="*/ 42 h 71"/>
                <a:gd name="T10" fmla="*/ 11 w 13"/>
                <a:gd name="T11" fmla="*/ 69 h 71"/>
                <a:gd name="T12" fmla="*/ 4 w 1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3" h="71">
                  <a:moveTo>
                    <a:pt x="4" y="71"/>
                  </a:moveTo>
                  <a:cubicBezTo>
                    <a:pt x="0" y="59"/>
                    <a:pt x="2" y="51"/>
                    <a:pt x="3" y="41"/>
                  </a:cubicBezTo>
                  <a:cubicBezTo>
                    <a:pt x="4" y="30"/>
                    <a:pt x="6" y="19"/>
                    <a:pt x="0" y="2"/>
                  </a:cubicBezTo>
                  <a:cubicBezTo>
                    <a:pt x="7" y="0"/>
                    <a:pt x="7" y="0"/>
                    <a:pt x="7" y="0"/>
                  </a:cubicBezTo>
                  <a:cubicBezTo>
                    <a:pt x="13" y="19"/>
                    <a:pt x="12" y="31"/>
                    <a:pt x="10" y="42"/>
                  </a:cubicBezTo>
                  <a:cubicBezTo>
                    <a:pt x="9" y="51"/>
                    <a:pt x="8" y="59"/>
                    <a:pt x="11" y="69"/>
                  </a:cubicBezTo>
                  <a:lnTo>
                    <a:pt x="4" y="71"/>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5" name="Freeform 155"/>
            <p:cNvSpPr/>
            <p:nvPr/>
          </p:nvSpPr>
          <p:spPr bwMode="auto">
            <a:xfrm>
              <a:off x="908191" y="3569058"/>
              <a:ext cx="243359" cy="303942"/>
            </a:xfrm>
            <a:custGeom>
              <a:avLst/>
              <a:gdLst>
                <a:gd name="T0" fmla="*/ 48 w 100"/>
                <a:gd name="T1" fmla="*/ 125 h 125"/>
                <a:gd name="T2" fmla="*/ 68 w 100"/>
                <a:gd name="T3" fmla="*/ 0 h 125"/>
                <a:gd name="T4" fmla="*/ 48 w 100"/>
                <a:gd name="T5" fmla="*/ 125 h 125"/>
              </a:gdLst>
              <a:ahLst/>
              <a:cxnLst>
                <a:cxn ang="0">
                  <a:pos x="T0" y="T1"/>
                </a:cxn>
                <a:cxn ang="0">
                  <a:pos x="T2" y="T3"/>
                </a:cxn>
                <a:cxn ang="0">
                  <a:pos x="T4" y="T5"/>
                </a:cxn>
              </a:cxnLst>
              <a:rect l="0" t="0" r="r" b="b"/>
              <a:pathLst>
                <a:path w="100" h="125">
                  <a:moveTo>
                    <a:pt x="48" y="125"/>
                  </a:moveTo>
                  <a:cubicBezTo>
                    <a:pt x="48" y="125"/>
                    <a:pt x="0" y="65"/>
                    <a:pt x="68" y="0"/>
                  </a:cubicBezTo>
                  <a:cubicBezTo>
                    <a:pt x="68" y="0"/>
                    <a:pt x="100" y="52"/>
                    <a:pt x="48" y="125"/>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6" name="Freeform 156"/>
            <p:cNvSpPr/>
            <p:nvPr/>
          </p:nvSpPr>
          <p:spPr bwMode="auto">
            <a:xfrm>
              <a:off x="968773" y="3595756"/>
              <a:ext cx="99603" cy="248493"/>
            </a:xfrm>
            <a:custGeom>
              <a:avLst/>
              <a:gdLst>
                <a:gd name="T0" fmla="*/ 23 w 41"/>
                <a:gd name="T1" fmla="*/ 102 h 102"/>
                <a:gd name="T2" fmla="*/ 25 w 41"/>
                <a:gd name="T3" fmla="*/ 50 h 102"/>
                <a:gd name="T4" fmla="*/ 41 w 41"/>
                <a:gd name="T5" fmla="*/ 0 h 102"/>
                <a:gd name="T6" fmla="*/ 23 w 41"/>
                <a:gd name="T7" fmla="*/ 102 h 102"/>
              </a:gdLst>
              <a:ahLst/>
              <a:cxnLst>
                <a:cxn ang="0">
                  <a:pos x="T0" y="T1"/>
                </a:cxn>
                <a:cxn ang="0">
                  <a:pos x="T2" y="T3"/>
                </a:cxn>
                <a:cxn ang="0">
                  <a:pos x="T4" y="T5"/>
                </a:cxn>
                <a:cxn ang="0">
                  <a:pos x="T6" y="T7"/>
                </a:cxn>
              </a:cxnLst>
              <a:rect l="0" t="0" r="r" b="b"/>
              <a:pathLst>
                <a:path w="41" h="102">
                  <a:moveTo>
                    <a:pt x="23" y="102"/>
                  </a:moveTo>
                  <a:cubicBezTo>
                    <a:pt x="23" y="102"/>
                    <a:pt x="18" y="90"/>
                    <a:pt x="25" y="50"/>
                  </a:cubicBezTo>
                  <a:cubicBezTo>
                    <a:pt x="32" y="13"/>
                    <a:pt x="41" y="0"/>
                    <a:pt x="41" y="0"/>
                  </a:cubicBezTo>
                  <a:cubicBezTo>
                    <a:pt x="0" y="45"/>
                    <a:pt x="14" y="85"/>
                    <a:pt x="23"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97" name="Freeform 157"/>
            <p:cNvSpPr/>
            <p:nvPr/>
          </p:nvSpPr>
          <p:spPr bwMode="auto">
            <a:xfrm>
              <a:off x="1098154" y="3999300"/>
              <a:ext cx="35939" cy="170454"/>
            </a:xfrm>
            <a:custGeom>
              <a:avLst/>
              <a:gdLst>
                <a:gd name="T0" fmla="*/ 8 w 15"/>
                <a:gd name="T1" fmla="*/ 70 h 70"/>
                <a:gd name="T2" fmla="*/ 5 w 15"/>
                <a:gd name="T3" fmla="*/ 41 h 70"/>
                <a:gd name="T4" fmla="*/ 0 w 15"/>
                <a:gd name="T5" fmla="*/ 2 h 70"/>
                <a:gd name="T6" fmla="*/ 7 w 15"/>
                <a:gd name="T7" fmla="*/ 0 h 70"/>
                <a:gd name="T8" fmla="*/ 13 w 15"/>
                <a:gd name="T9" fmla="*/ 41 h 70"/>
                <a:gd name="T10" fmla="*/ 15 w 15"/>
                <a:gd name="T11" fmla="*/ 68 h 70"/>
                <a:gd name="T12" fmla="*/ 8 w 15"/>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5" h="70">
                  <a:moveTo>
                    <a:pt x="8" y="70"/>
                  </a:moveTo>
                  <a:cubicBezTo>
                    <a:pt x="4" y="59"/>
                    <a:pt x="5" y="50"/>
                    <a:pt x="5" y="41"/>
                  </a:cubicBezTo>
                  <a:cubicBezTo>
                    <a:pt x="6" y="30"/>
                    <a:pt x="7" y="19"/>
                    <a:pt x="0" y="2"/>
                  </a:cubicBezTo>
                  <a:cubicBezTo>
                    <a:pt x="7" y="0"/>
                    <a:pt x="7" y="0"/>
                    <a:pt x="7" y="0"/>
                  </a:cubicBezTo>
                  <a:cubicBezTo>
                    <a:pt x="14" y="18"/>
                    <a:pt x="14" y="30"/>
                    <a:pt x="13" y="41"/>
                  </a:cubicBezTo>
                  <a:cubicBezTo>
                    <a:pt x="12" y="50"/>
                    <a:pt x="12" y="58"/>
                    <a:pt x="15" y="68"/>
                  </a:cubicBezTo>
                  <a:lnTo>
                    <a:pt x="8" y="7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8" name="Freeform 158"/>
            <p:cNvSpPr/>
            <p:nvPr/>
          </p:nvSpPr>
          <p:spPr bwMode="auto">
            <a:xfrm>
              <a:off x="1000606" y="3775451"/>
              <a:ext cx="238225" cy="307022"/>
            </a:xfrm>
            <a:custGeom>
              <a:avLst/>
              <a:gdLst>
                <a:gd name="T0" fmla="*/ 51 w 98"/>
                <a:gd name="T1" fmla="*/ 126 h 126"/>
                <a:gd name="T2" fmla="*/ 64 w 98"/>
                <a:gd name="T3" fmla="*/ 0 h 126"/>
                <a:gd name="T4" fmla="*/ 51 w 98"/>
                <a:gd name="T5" fmla="*/ 126 h 126"/>
              </a:gdLst>
              <a:ahLst/>
              <a:cxnLst>
                <a:cxn ang="0">
                  <a:pos x="T0" y="T1"/>
                </a:cxn>
                <a:cxn ang="0">
                  <a:pos x="T2" y="T3"/>
                </a:cxn>
                <a:cxn ang="0">
                  <a:pos x="T4" y="T5"/>
                </a:cxn>
              </a:cxnLst>
              <a:rect l="0" t="0" r="r" b="b"/>
              <a:pathLst>
                <a:path w="98" h="126">
                  <a:moveTo>
                    <a:pt x="51" y="126"/>
                  </a:moveTo>
                  <a:cubicBezTo>
                    <a:pt x="51" y="126"/>
                    <a:pt x="0" y="70"/>
                    <a:pt x="64" y="0"/>
                  </a:cubicBezTo>
                  <a:cubicBezTo>
                    <a:pt x="64" y="0"/>
                    <a:pt x="98" y="50"/>
                    <a:pt x="51" y="12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99" name="Freeform 159"/>
            <p:cNvSpPr/>
            <p:nvPr/>
          </p:nvSpPr>
          <p:spPr bwMode="auto">
            <a:xfrm>
              <a:off x="1059135" y="3805229"/>
              <a:ext cx="92415" cy="247466"/>
            </a:xfrm>
            <a:custGeom>
              <a:avLst/>
              <a:gdLst>
                <a:gd name="T0" fmla="*/ 27 w 38"/>
                <a:gd name="T1" fmla="*/ 102 h 102"/>
                <a:gd name="T2" fmla="*/ 25 w 38"/>
                <a:gd name="T3" fmla="*/ 50 h 102"/>
                <a:gd name="T4" fmla="*/ 38 w 38"/>
                <a:gd name="T5" fmla="*/ 0 h 102"/>
                <a:gd name="T6" fmla="*/ 27 w 38"/>
                <a:gd name="T7" fmla="*/ 102 h 102"/>
              </a:gdLst>
              <a:ahLst/>
              <a:cxnLst>
                <a:cxn ang="0">
                  <a:pos x="T0" y="T1"/>
                </a:cxn>
                <a:cxn ang="0">
                  <a:pos x="T2" y="T3"/>
                </a:cxn>
                <a:cxn ang="0">
                  <a:pos x="T4" y="T5"/>
                </a:cxn>
                <a:cxn ang="0">
                  <a:pos x="T6" y="T7"/>
                </a:cxn>
              </a:cxnLst>
              <a:rect l="0" t="0" r="r" b="b"/>
              <a:pathLst>
                <a:path w="38" h="102">
                  <a:moveTo>
                    <a:pt x="27" y="102"/>
                  </a:moveTo>
                  <a:cubicBezTo>
                    <a:pt x="27" y="102"/>
                    <a:pt x="20" y="90"/>
                    <a:pt x="25" y="50"/>
                  </a:cubicBezTo>
                  <a:cubicBezTo>
                    <a:pt x="30" y="13"/>
                    <a:pt x="38" y="0"/>
                    <a:pt x="38" y="0"/>
                  </a:cubicBezTo>
                  <a:cubicBezTo>
                    <a:pt x="0" y="47"/>
                    <a:pt x="17" y="86"/>
                    <a:pt x="27"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0" name="Freeform 160"/>
            <p:cNvSpPr/>
            <p:nvPr/>
          </p:nvSpPr>
          <p:spPr bwMode="auto">
            <a:xfrm>
              <a:off x="1219320" y="4206720"/>
              <a:ext cx="53395" cy="172508"/>
            </a:xfrm>
            <a:custGeom>
              <a:avLst/>
              <a:gdLst>
                <a:gd name="T0" fmla="*/ 16 w 22"/>
                <a:gd name="T1" fmla="*/ 71 h 71"/>
                <a:gd name="T2" fmla="*/ 10 w 22"/>
                <a:gd name="T3" fmla="*/ 41 h 71"/>
                <a:gd name="T4" fmla="*/ 0 w 22"/>
                <a:gd name="T5" fmla="*/ 4 h 71"/>
                <a:gd name="T6" fmla="*/ 7 w 22"/>
                <a:gd name="T7" fmla="*/ 0 h 71"/>
                <a:gd name="T8" fmla="*/ 17 w 22"/>
                <a:gd name="T9" fmla="*/ 41 h 71"/>
                <a:gd name="T10" fmla="*/ 22 w 22"/>
                <a:gd name="T11" fmla="*/ 67 h 71"/>
                <a:gd name="T12" fmla="*/ 16 w 2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22" h="71">
                  <a:moveTo>
                    <a:pt x="16" y="71"/>
                  </a:moveTo>
                  <a:cubicBezTo>
                    <a:pt x="10" y="60"/>
                    <a:pt x="10" y="51"/>
                    <a:pt x="10" y="41"/>
                  </a:cubicBezTo>
                  <a:cubicBezTo>
                    <a:pt x="9" y="31"/>
                    <a:pt x="9" y="19"/>
                    <a:pt x="0" y="4"/>
                  </a:cubicBezTo>
                  <a:cubicBezTo>
                    <a:pt x="7" y="0"/>
                    <a:pt x="7" y="0"/>
                    <a:pt x="7" y="0"/>
                  </a:cubicBezTo>
                  <a:cubicBezTo>
                    <a:pt x="16" y="17"/>
                    <a:pt x="16" y="30"/>
                    <a:pt x="17" y="41"/>
                  </a:cubicBezTo>
                  <a:cubicBezTo>
                    <a:pt x="17" y="50"/>
                    <a:pt x="18" y="58"/>
                    <a:pt x="22" y="67"/>
                  </a:cubicBezTo>
                  <a:lnTo>
                    <a:pt x="16" y="71"/>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1" name="Freeform 161"/>
            <p:cNvSpPr/>
            <p:nvPr/>
          </p:nvSpPr>
          <p:spPr bwMode="auto">
            <a:xfrm>
              <a:off x="1114583" y="3979790"/>
              <a:ext cx="234117" cy="309076"/>
            </a:xfrm>
            <a:custGeom>
              <a:avLst/>
              <a:gdLst>
                <a:gd name="T0" fmla="*/ 58 w 96"/>
                <a:gd name="T1" fmla="*/ 127 h 127"/>
                <a:gd name="T2" fmla="*/ 56 w 96"/>
                <a:gd name="T3" fmla="*/ 0 h 127"/>
                <a:gd name="T4" fmla="*/ 58 w 96"/>
                <a:gd name="T5" fmla="*/ 127 h 127"/>
              </a:gdLst>
              <a:ahLst/>
              <a:cxnLst>
                <a:cxn ang="0">
                  <a:pos x="T0" y="T1"/>
                </a:cxn>
                <a:cxn ang="0">
                  <a:pos x="T2" y="T3"/>
                </a:cxn>
                <a:cxn ang="0">
                  <a:pos x="T4" y="T5"/>
                </a:cxn>
              </a:cxnLst>
              <a:rect l="0" t="0" r="r" b="b"/>
              <a:pathLst>
                <a:path w="96" h="127">
                  <a:moveTo>
                    <a:pt x="58" y="127"/>
                  </a:moveTo>
                  <a:cubicBezTo>
                    <a:pt x="58" y="127"/>
                    <a:pt x="0" y="77"/>
                    <a:pt x="56" y="0"/>
                  </a:cubicBezTo>
                  <a:cubicBezTo>
                    <a:pt x="56" y="0"/>
                    <a:pt x="96" y="46"/>
                    <a:pt x="58" y="1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2" name="Freeform 162"/>
            <p:cNvSpPr/>
            <p:nvPr/>
          </p:nvSpPr>
          <p:spPr bwMode="auto">
            <a:xfrm>
              <a:off x="1171059" y="4009569"/>
              <a:ext cx="80093" cy="250547"/>
            </a:xfrm>
            <a:custGeom>
              <a:avLst/>
              <a:gdLst>
                <a:gd name="T0" fmla="*/ 33 w 33"/>
                <a:gd name="T1" fmla="*/ 103 h 103"/>
                <a:gd name="T2" fmla="*/ 25 w 33"/>
                <a:gd name="T3" fmla="*/ 52 h 103"/>
                <a:gd name="T4" fmla="*/ 33 w 33"/>
                <a:gd name="T5" fmla="*/ 0 h 103"/>
                <a:gd name="T6" fmla="*/ 33 w 33"/>
                <a:gd name="T7" fmla="*/ 103 h 103"/>
              </a:gdLst>
              <a:ahLst/>
              <a:cxnLst>
                <a:cxn ang="0">
                  <a:pos x="T0" y="T1"/>
                </a:cxn>
                <a:cxn ang="0">
                  <a:pos x="T2" y="T3"/>
                </a:cxn>
                <a:cxn ang="0">
                  <a:pos x="T4" y="T5"/>
                </a:cxn>
                <a:cxn ang="0">
                  <a:pos x="T6" y="T7"/>
                </a:cxn>
              </a:cxnLst>
              <a:rect l="0" t="0" r="r" b="b"/>
              <a:pathLst>
                <a:path w="33" h="103">
                  <a:moveTo>
                    <a:pt x="33" y="103"/>
                  </a:moveTo>
                  <a:cubicBezTo>
                    <a:pt x="33" y="103"/>
                    <a:pt x="25" y="92"/>
                    <a:pt x="25" y="52"/>
                  </a:cubicBezTo>
                  <a:cubicBezTo>
                    <a:pt x="26" y="14"/>
                    <a:pt x="33" y="0"/>
                    <a:pt x="33" y="0"/>
                  </a:cubicBezTo>
                  <a:cubicBezTo>
                    <a:pt x="0" y="51"/>
                    <a:pt x="21" y="88"/>
                    <a:pt x="33" y="1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3" name="Freeform 163"/>
            <p:cNvSpPr/>
            <p:nvPr/>
          </p:nvSpPr>
          <p:spPr bwMode="auto">
            <a:xfrm>
              <a:off x="1363076" y="4393603"/>
              <a:ext cx="67771" cy="167373"/>
            </a:xfrm>
            <a:custGeom>
              <a:avLst/>
              <a:gdLst>
                <a:gd name="T0" fmla="*/ 22 w 28"/>
                <a:gd name="T1" fmla="*/ 69 h 69"/>
                <a:gd name="T2" fmla="*/ 13 w 28"/>
                <a:gd name="T3" fmla="*/ 41 h 69"/>
                <a:gd name="T4" fmla="*/ 0 w 28"/>
                <a:gd name="T5" fmla="*/ 4 h 69"/>
                <a:gd name="T6" fmla="*/ 7 w 28"/>
                <a:gd name="T7" fmla="*/ 0 h 69"/>
                <a:gd name="T8" fmla="*/ 20 w 28"/>
                <a:gd name="T9" fmla="*/ 40 h 69"/>
                <a:gd name="T10" fmla="*/ 28 w 28"/>
                <a:gd name="T11" fmla="*/ 66 h 69"/>
                <a:gd name="T12" fmla="*/ 22 w 28"/>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8" h="69">
                  <a:moveTo>
                    <a:pt x="22" y="69"/>
                  </a:moveTo>
                  <a:cubicBezTo>
                    <a:pt x="15" y="59"/>
                    <a:pt x="14" y="50"/>
                    <a:pt x="13" y="41"/>
                  </a:cubicBezTo>
                  <a:cubicBezTo>
                    <a:pt x="12" y="30"/>
                    <a:pt x="10" y="19"/>
                    <a:pt x="0" y="4"/>
                  </a:cubicBezTo>
                  <a:cubicBezTo>
                    <a:pt x="7" y="0"/>
                    <a:pt x="7" y="0"/>
                    <a:pt x="7" y="0"/>
                  </a:cubicBezTo>
                  <a:cubicBezTo>
                    <a:pt x="17" y="16"/>
                    <a:pt x="19" y="29"/>
                    <a:pt x="20" y="40"/>
                  </a:cubicBezTo>
                  <a:cubicBezTo>
                    <a:pt x="21" y="49"/>
                    <a:pt x="22" y="57"/>
                    <a:pt x="28" y="66"/>
                  </a:cubicBezTo>
                  <a:lnTo>
                    <a:pt x="22" y="69"/>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4" name="Freeform 164"/>
            <p:cNvSpPr/>
            <p:nvPr/>
          </p:nvSpPr>
          <p:spPr bwMode="auto">
            <a:xfrm>
              <a:off x="1256286" y="4167701"/>
              <a:ext cx="223849" cy="305995"/>
            </a:xfrm>
            <a:custGeom>
              <a:avLst/>
              <a:gdLst>
                <a:gd name="T0" fmla="*/ 61 w 92"/>
                <a:gd name="T1" fmla="*/ 126 h 126"/>
                <a:gd name="T2" fmla="*/ 49 w 92"/>
                <a:gd name="T3" fmla="*/ 0 h 126"/>
                <a:gd name="T4" fmla="*/ 61 w 92"/>
                <a:gd name="T5" fmla="*/ 126 h 126"/>
              </a:gdLst>
              <a:ahLst/>
              <a:cxnLst>
                <a:cxn ang="0">
                  <a:pos x="T0" y="T1"/>
                </a:cxn>
                <a:cxn ang="0">
                  <a:pos x="T2" y="T3"/>
                </a:cxn>
                <a:cxn ang="0">
                  <a:pos x="T4" y="T5"/>
                </a:cxn>
              </a:cxnLst>
              <a:rect l="0" t="0" r="r" b="b"/>
              <a:pathLst>
                <a:path w="92" h="126">
                  <a:moveTo>
                    <a:pt x="61" y="126"/>
                  </a:moveTo>
                  <a:cubicBezTo>
                    <a:pt x="61" y="126"/>
                    <a:pt x="0" y="81"/>
                    <a:pt x="49" y="0"/>
                  </a:cubicBezTo>
                  <a:cubicBezTo>
                    <a:pt x="49" y="0"/>
                    <a:pt x="92" y="42"/>
                    <a:pt x="61" y="12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5" name="Freeform 165"/>
            <p:cNvSpPr/>
            <p:nvPr/>
          </p:nvSpPr>
          <p:spPr bwMode="auto">
            <a:xfrm>
              <a:off x="1306601" y="4196452"/>
              <a:ext cx="90361" cy="248493"/>
            </a:xfrm>
            <a:custGeom>
              <a:avLst/>
              <a:gdLst>
                <a:gd name="T0" fmla="*/ 37 w 37"/>
                <a:gd name="T1" fmla="*/ 102 h 102"/>
                <a:gd name="T2" fmla="*/ 26 w 37"/>
                <a:gd name="T3" fmla="*/ 52 h 102"/>
                <a:gd name="T4" fmla="*/ 29 w 37"/>
                <a:gd name="T5" fmla="*/ 0 h 102"/>
                <a:gd name="T6" fmla="*/ 37 w 37"/>
                <a:gd name="T7" fmla="*/ 102 h 102"/>
              </a:gdLst>
              <a:ahLst/>
              <a:cxnLst>
                <a:cxn ang="0">
                  <a:pos x="T0" y="T1"/>
                </a:cxn>
                <a:cxn ang="0">
                  <a:pos x="T2" y="T3"/>
                </a:cxn>
                <a:cxn ang="0">
                  <a:pos x="T4" y="T5"/>
                </a:cxn>
                <a:cxn ang="0">
                  <a:pos x="T6" y="T7"/>
                </a:cxn>
              </a:cxnLst>
              <a:rect l="0" t="0" r="r" b="b"/>
              <a:pathLst>
                <a:path w="37" h="102">
                  <a:moveTo>
                    <a:pt x="37" y="102"/>
                  </a:moveTo>
                  <a:cubicBezTo>
                    <a:pt x="37" y="102"/>
                    <a:pt x="29" y="92"/>
                    <a:pt x="26" y="52"/>
                  </a:cubicBezTo>
                  <a:cubicBezTo>
                    <a:pt x="23" y="14"/>
                    <a:pt x="29" y="0"/>
                    <a:pt x="29" y="0"/>
                  </a:cubicBezTo>
                  <a:cubicBezTo>
                    <a:pt x="0" y="54"/>
                    <a:pt x="24" y="89"/>
                    <a:pt x="37"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6" name="Freeform 166"/>
            <p:cNvSpPr/>
            <p:nvPr/>
          </p:nvSpPr>
          <p:spPr bwMode="auto">
            <a:xfrm>
              <a:off x="1526343" y="4551735"/>
              <a:ext cx="82146" cy="163266"/>
            </a:xfrm>
            <a:custGeom>
              <a:avLst/>
              <a:gdLst>
                <a:gd name="T0" fmla="*/ 28 w 34"/>
                <a:gd name="T1" fmla="*/ 67 h 67"/>
                <a:gd name="T2" fmla="*/ 16 w 34"/>
                <a:gd name="T3" fmla="*/ 40 h 67"/>
                <a:gd name="T4" fmla="*/ 0 w 34"/>
                <a:gd name="T5" fmla="*/ 5 h 67"/>
                <a:gd name="T6" fmla="*/ 5 w 34"/>
                <a:gd name="T7" fmla="*/ 0 h 67"/>
                <a:gd name="T8" fmla="*/ 24 w 34"/>
                <a:gd name="T9" fmla="*/ 38 h 67"/>
                <a:gd name="T10" fmla="*/ 34 w 34"/>
                <a:gd name="T11" fmla="*/ 63 h 67"/>
                <a:gd name="T12" fmla="*/ 28 w 34"/>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4" h="67">
                  <a:moveTo>
                    <a:pt x="28" y="67"/>
                  </a:moveTo>
                  <a:cubicBezTo>
                    <a:pt x="21" y="58"/>
                    <a:pt x="19" y="49"/>
                    <a:pt x="16" y="40"/>
                  </a:cubicBezTo>
                  <a:cubicBezTo>
                    <a:pt x="14" y="29"/>
                    <a:pt x="11" y="19"/>
                    <a:pt x="0" y="5"/>
                  </a:cubicBezTo>
                  <a:cubicBezTo>
                    <a:pt x="5" y="0"/>
                    <a:pt x="5" y="0"/>
                    <a:pt x="5" y="0"/>
                  </a:cubicBezTo>
                  <a:cubicBezTo>
                    <a:pt x="18" y="15"/>
                    <a:pt x="21" y="27"/>
                    <a:pt x="24" y="38"/>
                  </a:cubicBezTo>
                  <a:cubicBezTo>
                    <a:pt x="26" y="47"/>
                    <a:pt x="28" y="54"/>
                    <a:pt x="34" y="63"/>
                  </a:cubicBezTo>
                  <a:lnTo>
                    <a:pt x="28" y="6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7" name="Freeform 167"/>
            <p:cNvSpPr/>
            <p:nvPr/>
          </p:nvSpPr>
          <p:spPr bwMode="auto">
            <a:xfrm>
              <a:off x="1411338" y="4327886"/>
              <a:ext cx="214608" cy="301888"/>
            </a:xfrm>
            <a:custGeom>
              <a:avLst/>
              <a:gdLst>
                <a:gd name="T0" fmla="*/ 67 w 88"/>
                <a:gd name="T1" fmla="*/ 124 h 124"/>
                <a:gd name="T2" fmla="*/ 39 w 88"/>
                <a:gd name="T3" fmla="*/ 0 h 124"/>
                <a:gd name="T4" fmla="*/ 67 w 88"/>
                <a:gd name="T5" fmla="*/ 124 h 124"/>
              </a:gdLst>
              <a:ahLst/>
              <a:cxnLst>
                <a:cxn ang="0">
                  <a:pos x="T0" y="T1"/>
                </a:cxn>
                <a:cxn ang="0">
                  <a:pos x="T2" y="T3"/>
                </a:cxn>
                <a:cxn ang="0">
                  <a:pos x="T4" y="T5"/>
                </a:cxn>
              </a:cxnLst>
              <a:rect l="0" t="0" r="r" b="b"/>
              <a:pathLst>
                <a:path w="88" h="124">
                  <a:moveTo>
                    <a:pt x="67" y="124"/>
                  </a:moveTo>
                  <a:cubicBezTo>
                    <a:pt x="67" y="124"/>
                    <a:pt x="0" y="86"/>
                    <a:pt x="39" y="0"/>
                  </a:cubicBezTo>
                  <a:cubicBezTo>
                    <a:pt x="39" y="0"/>
                    <a:pt x="88" y="37"/>
                    <a:pt x="67" y="12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08" name="Freeform 168"/>
            <p:cNvSpPr/>
            <p:nvPr/>
          </p:nvSpPr>
          <p:spPr bwMode="auto">
            <a:xfrm>
              <a:off x="1460626" y="4356637"/>
              <a:ext cx="101657" cy="243358"/>
            </a:xfrm>
            <a:custGeom>
              <a:avLst/>
              <a:gdLst>
                <a:gd name="T0" fmla="*/ 42 w 42"/>
                <a:gd name="T1" fmla="*/ 100 h 100"/>
                <a:gd name="T2" fmla="*/ 25 w 42"/>
                <a:gd name="T3" fmla="*/ 52 h 100"/>
                <a:gd name="T4" fmla="*/ 22 w 42"/>
                <a:gd name="T5" fmla="*/ 0 h 100"/>
                <a:gd name="T6" fmla="*/ 42 w 42"/>
                <a:gd name="T7" fmla="*/ 100 h 100"/>
              </a:gdLst>
              <a:ahLst/>
              <a:cxnLst>
                <a:cxn ang="0">
                  <a:pos x="T0" y="T1"/>
                </a:cxn>
                <a:cxn ang="0">
                  <a:pos x="T2" y="T3"/>
                </a:cxn>
                <a:cxn ang="0">
                  <a:pos x="T4" y="T5"/>
                </a:cxn>
                <a:cxn ang="0">
                  <a:pos x="T6" y="T7"/>
                </a:cxn>
              </a:cxnLst>
              <a:rect l="0" t="0" r="r" b="b"/>
              <a:pathLst>
                <a:path w="42" h="100">
                  <a:moveTo>
                    <a:pt x="42" y="100"/>
                  </a:moveTo>
                  <a:cubicBezTo>
                    <a:pt x="42" y="100"/>
                    <a:pt x="33" y="91"/>
                    <a:pt x="25" y="52"/>
                  </a:cubicBezTo>
                  <a:cubicBezTo>
                    <a:pt x="18" y="15"/>
                    <a:pt x="22" y="0"/>
                    <a:pt x="22" y="0"/>
                  </a:cubicBezTo>
                  <a:cubicBezTo>
                    <a:pt x="0" y="57"/>
                    <a:pt x="28" y="89"/>
                    <a:pt x="42" y="10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9" name="Freeform 169"/>
            <p:cNvSpPr/>
            <p:nvPr/>
          </p:nvSpPr>
          <p:spPr bwMode="auto">
            <a:xfrm>
              <a:off x="1711172" y="4704733"/>
              <a:ext cx="92415" cy="158132"/>
            </a:xfrm>
            <a:custGeom>
              <a:avLst/>
              <a:gdLst>
                <a:gd name="T0" fmla="*/ 33 w 38"/>
                <a:gd name="T1" fmla="*/ 65 h 65"/>
                <a:gd name="T2" fmla="*/ 19 w 38"/>
                <a:gd name="T3" fmla="*/ 39 h 65"/>
                <a:gd name="T4" fmla="*/ 0 w 38"/>
                <a:gd name="T5" fmla="*/ 5 h 65"/>
                <a:gd name="T6" fmla="*/ 5 w 38"/>
                <a:gd name="T7" fmla="*/ 0 h 65"/>
                <a:gd name="T8" fmla="*/ 26 w 38"/>
                <a:gd name="T9" fmla="*/ 36 h 65"/>
                <a:gd name="T10" fmla="*/ 38 w 38"/>
                <a:gd name="T11" fmla="*/ 60 h 65"/>
                <a:gd name="T12" fmla="*/ 33 w 38"/>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38" h="65">
                  <a:moveTo>
                    <a:pt x="33" y="65"/>
                  </a:moveTo>
                  <a:cubicBezTo>
                    <a:pt x="25" y="56"/>
                    <a:pt x="22" y="48"/>
                    <a:pt x="19" y="39"/>
                  </a:cubicBezTo>
                  <a:cubicBezTo>
                    <a:pt x="15" y="28"/>
                    <a:pt x="12" y="18"/>
                    <a:pt x="0" y="5"/>
                  </a:cubicBezTo>
                  <a:cubicBezTo>
                    <a:pt x="5" y="0"/>
                    <a:pt x="5" y="0"/>
                    <a:pt x="5" y="0"/>
                  </a:cubicBezTo>
                  <a:cubicBezTo>
                    <a:pt x="19" y="14"/>
                    <a:pt x="22" y="26"/>
                    <a:pt x="26" y="36"/>
                  </a:cubicBezTo>
                  <a:cubicBezTo>
                    <a:pt x="29" y="45"/>
                    <a:pt x="31" y="53"/>
                    <a:pt x="38" y="60"/>
                  </a:cubicBezTo>
                  <a:lnTo>
                    <a:pt x="33" y="6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0" name="Freeform 170"/>
            <p:cNvSpPr/>
            <p:nvPr/>
          </p:nvSpPr>
          <p:spPr bwMode="auto">
            <a:xfrm>
              <a:off x="1596167" y="4483964"/>
              <a:ext cx="204340" cy="293673"/>
            </a:xfrm>
            <a:custGeom>
              <a:avLst/>
              <a:gdLst>
                <a:gd name="T0" fmla="*/ 69 w 84"/>
                <a:gd name="T1" fmla="*/ 121 h 121"/>
                <a:gd name="T2" fmla="*/ 33 w 84"/>
                <a:gd name="T3" fmla="*/ 0 h 121"/>
                <a:gd name="T4" fmla="*/ 69 w 84"/>
                <a:gd name="T5" fmla="*/ 121 h 121"/>
              </a:gdLst>
              <a:ahLst/>
              <a:cxnLst>
                <a:cxn ang="0">
                  <a:pos x="T0" y="T1"/>
                </a:cxn>
                <a:cxn ang="0">
                  <a:pos x="T2" y="T3"/>
                </a:cxn>
                <a:cxn ang="0">
                  <a:pos x="T4" y="T5"/>
                </a:cxn>
              </a:cxnLst>
              <a:rect l="0" t="0" r="r" b="b"/>
              <a:pathLst>
                <a:path w="84" h="121">
                  <a:moveTo>
                    <a:pt x="69" y="121"/>
                  </a:moveTo>
                  <a:cubicBezTo>
                    <a:pt x="69" y="121"/>
                    <a:pt x="0" y="88"/>
                    <a:pt x="33" y="0"/>
                  </a:cubicBezTo>
                  <a:cubicBezTo>
                    <a:pt x="33" y="0"/>
                    <a:pt x="84" y="33"/>
                    <a:pt x="69" y="12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1" name="Freeform 171"/>
            <p:cNvSpPr/>
            <p:nvPr/>
          </p:nvSpPr>
          <p:spPr bwMode="auto">
            <a:xfrm>
              <a:off x="1640321" y="4510662"/>
              <a:ext cx="111925" cy="240278"/>
            </a:xfrm>
            <a:custGeom>
              <a:avLst/>
              <a:gdLst>
                <a:gd name="T0" fmla="*/ 46 w 46"/>
                <a:gd name="T1" fmla="*/ 99 h 99"/>
                <a:gd name="T2" fmla="*/ 25 w 46"/>
                <a:gd name="T3" fmla="*/ 52 h 99"/>
                <a:gd name="T4" fmla="*/ 18 w 46"/>
                <a:gd name="T5" fmla="*/ 0 h 99"/>
                <a:gd name="T6" fmla="*/ 46 w 46"/>
                <a:gd name="T7" fmla="*/ 99 h 99"/>
              </a:gdLst>
              <a:ahLst/>
              <a:cxnLst>
                <a:cxn ang="0">
                  <a:pos x="T0" y="T1"/>
                </a:cxn>
                <a:cxn ang="0">
                  <a:pos x="T2" y="T3"/>
                </a:cxn>
                <a:cxn ang="0">
                  <a:pos x="T4" y="T5"/>
                </a:cxn>
                <a:cxn ang="0">
                  <a:pos x="T6" y="T7"/>
                </a:cxn>
              </a:cxnLst>
              <a:rect l="0" t="0" r="r" b="b"/>
              <a:pathLst>
                <a:path w="46" h="99">
                  <a:moveTo>
                    <a:pt x="46" y="99"/>
                  </a:moveTo>
                  <a:cubicBezTo>
                    <a:pt x="46" y="99"/>
                    <a:pt x="35" y="91"/>
                    <a:pt x="25" y="52"/>
                  </a:cubicBezTo>
                  <a:cubicBezTo>
                    <a:pt x="15" y="15"/>
                    <a:pt x="18" y="0"/>
                    <a:pt x="18" y="0"/>
                  </a:cubicBezTo>
                  <a:cubicBezTo>
                    <a:pt x="0" y="58"/>
                    <a:pt x="30" y="88"/>
                    <a:pt x="46" y="9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12" name="Freeform 172"/>
            <p:cNvSpPr/>
            <p:nvPr/>
          </p:nvSpPr>
          <p:spPr bwMode="auto">
            <a:xfrm>
              <a:off x="742871" y="3318512"/>
              <a:ext cx="111925" cy="158132"/>
            </a:xfrm>
            <a:custGeom>
              <a:avLst/>
              <a:gdLst>
                <a:gd name="T0" fmla="*/ 39 w 46"/>
                <a:gd name="T1" fmla="*/ 65 h 65"/>
                <a:gd name="T2" fmla="*/ 22 w 46"/>
                <a:gd name="T3" fmla="*/ 40 h 65"/>
                <a:gd name="T4" fmla="*/ 0 w 46"/>
                <a:gd name="T5" fmla="*/ 3 h 65"/>
                <a:gd name="T6" fmla="*/ 7 w 46"/>
                <a:gd name="T7" fmla="*/ 0 h 65"/>
                <a:gd name="T8" fmla="*/ 28 w 46"/>
                <a:gd name="T9" fmla="*/ 35 h 65"/>
                <a:gd name="T10" fmla="*/ 46 w 46"/>
                <a:gd name="T11" fmla="*/ 62 h 65"/>
                <a:gd name="T12" fmla="*/ 39 w 46"/>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6" h="65">
                  <a:moveTo>
                    <a:pt x="39" y="65"/>
                  </a:moveTo>
                  <a:cubicBezTo>
                    <a:pt x="34" y="53"/>
                    <a:pt x="28" y="47"/>
                    <a:pt x="22" y="40"/>
                  </a:cubicBezTo>
                  <a:cubicBezTo>
                    <a:pt x="15" y="31"/>
                    <a:pt x="7" y="22"/>
                    <a:pt x="0" y="3"/>
                  </a:cubicBezTo>
                  <a:cubicBezTo>
                    <a:pt x="7" y="0"/>
                    <a:pt x="7" y="0"/>
                    <a:pt x="7" y="0"/>
                  </a:cubicBezTo>
                  <a:cubicBezTo>
                    <a:pt x="13" y="18"/>
                    <a:pt x="21" y="26"/>
                    <a:pt x="28" y="35"/>
                  </a:cubicBezTo>
                  <a:cubicBezTo>
                    <a:pt x="34" y="42"/>
                    <a:pt x="41" y="50"/>
                    <a:pt x="46" y="62"/>
                  </a:cubicBezTo>
                  <a:lnTo>
                    <a:pt x="39" y="6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3" name="Freeform 173"/>
            <p:cNvSpPr/>
            <p:nvPr/>
          </p:nvSpPr>
          <p:spPr bwMode="auto">
            <a:xfrm>
              <a:off x="604249" y="3112119"/>
              <a:ext cx="179696" cy="264922"/>
            </a:xfrm>
            <a:custGeom>
              <a:avLst/>
              <a:gdLst>
                <a:gd name="T0" fmla="*/ 74 w 74"/>
                <a:gd name="T1" fmla="*/ 109 h 109"/>
                <a:gd name="T2" fmla="*/ 10 w 74"/>
                <a:gd name="T3" fmla="*/ 0 h 109"/>
                <a:gd name="T4" fmla="*/ 74 w 74"/>
                <a:gd name="T5" fmla="*/ 109 h 109"/>
              </a:gdLst>
              <a:ahLst/>
              <a:cxnLst>
                <a:cxn ang="0">
                  <a:pos x="T0" y="T1"/>
                </a:cxn>
                <a:cxn ang="0">
                  <a:pos x="T2" y="T3"/>
                </a:cxn>
                <a:cxn ang="0">
                  <a:pos x="T4" y="T5"/>
                </a:cxn>
              </a:cxnLst>
              <a:rect l="0" t="0" r="r" b="b"/>
              <a:pathLst>
                <a:path w="74" h="109">
                  <a:moveTo>
                    <a:pt x="74" y="109"/>
                  </a:moveTo>
                  <a:cubicBezTo>
                    <a:pt x="74" y="109"/>
                    <a:pt x="0" y="94"/>
                    <a:pt x="10" y="0"/>
                  </a:cubicBezTo>
                  <a:cubicBezTo>
                    <a:pt x="10" y="0"/>
                    <a:pt x="67" y="20"/>
                    <a:pt x="74" y="10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4" name="Freeform 174"/>
            <p:cNvSpPr/>
            <p:nvPr/>
          </p:nvSpPr>
          <p:spPr bwMode="auto">
            <a:xfrm>
              <a:off x="636080" y="3138817"/>
              <a:ext cx="131434" cy="216661"/>
            </a:xfrm>
            <a:custGeom>
              <a:avLst/>
              <a:gdLst>
                <a:gd name="T0" fmla="*/ 54 w 54"/>
                <a:gd name="T1" fmla="*/ 89 h 89"/>
                <a:gd name="T2" fmla="*/ 22 w 54"/>
                <a:gd name="T3" fmla="*/ 48 h 89"/>
                <a:gd name="T4" fmla="*/ 3 w 54"/>
                <a:gd name="T5" fmla="*/ 0 h 89"/>
                <a:gd name="T6" fmla="*/ 54 w 54"/>
                <a:gd name="T7" fmla="*/ 89 h 89"/>
              </a:gdLst>
              <a:ahLst/>
              <a:cxnLst>
                <a:cxn ang="0">
                  <a:pos x="T0" y="T1"/>
                </a:cxn>
                <a:cxn ang="0">
                  <a:pos x="T2" y="T3"/>
                </a:cxn>
                <a:cxn ang="0">
                  <a:pos x="T4" y="T5"/>
                </a:cxn>
                <a:cxn ang="0">
                  <a:pos x="T6" y="T7"/>
                </a:cxn>
              </a:cxnLst>
              <a:rect l="0" t="0" r="r" b="b"/>
              <a:pathLst>
                <a:path w="54" h="89">
                  <a:moveTo>
                    <a:pt x="54" y="89"/>
                  </a:moveTo>
                  <a:cubicBezTo>
                    <a:pt x="54" y="89"/>
                    <a:pt x="42" y="84"/>
                    <a:pt x="22" y="48"/>
                  </a:cubicBezTo>
                  <a:cubicBezTo>
                    <a:pt x="4" y="15"/>
                    <a:pt x="3" y="0"/>
                    <a:pt x="3" y="0"/>
                  </a:cubicBezTo>
                  <a:cubicBezTo>
                    <a:pt x="0" y="60"/>
                    <a:pt x="36" y="82"/>
                    <a:pt x="54" y="8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15" name="Freeform 175"/>
            <p:cNvSpPr/>
            <p:nvPr/>
          </p:nvSpPr>
          <p:spPr bwMode="auto">
            <a:xfrm>
              <a:off x="794212" y="3554683"/>
              <a:ext cx="123220" cy="147864"/>
            </a:xfrm>
            <a:custGeom>
              <a:avLst/>
              <a:gdLst>
                <a:gd name="T0" fmla="*/ 45 w 51"/>
                <a:gd name="T1" fmla="*/ 61 h 61"/>
                <a:gd name="T2" fmla="*/ 26 w 51"/>
                <a:gd name="T3" fmla="*/ 38 h 61"/>
                <a:gd name="T4" fmla="*/ 0 w 51"/>
                <a:gd name="T5" fmla="*/ 3 h 61"/>
                <a:gd name="T6" fmla="*/ 7 w 51"/>
                <a:gd name="T7" fmla="*/ 0 h 61"/>
                <a:gd name="T8" fmla="*/ 31 w 51"/>
                <a:gd name="T9" fmla="*/ 32 h 61"/>
                <a:gd name="T10" fmla="*/ 51 w 51"/>
                <a:gd name="T11" fmla="*/ 58 h 61"/>
                <a:gd name="T12" fmla="*/ 45 w 51"/>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51" h="61">
                  <a:moveTo>
                    <a:pt x="45" y="61"/>
                  </a:moveTo>
                  <a:cubicBezTo>
                    <a:pt x="39" y="50"/>
                    <a:pt x="33" y="44"/>
                    <a:pt x="26" y="38"/>
                  </a:cubicBezTo>
                  <a:cubicBezTo>
                    <a:pt x="18" y="30"/>
                    <a:pt x="9" y="21"/>
                    <a:pt x="0" y="3"/>
                  </a:cubicBezTo>
                  <a:cubicBezTo>
                    <a:pt x="7" y="0"/>
                    <a:pt x="7" y="0"/>
                    <a:pt x="7" y="0"/>
                  </a:cubicBezTo>
                  <a:cubicBezTo>
                    <a:pt x="15" y="17"/>
                    <a:pt x="23" y="25"/>
                    <a:pt x="31" y="32"/>
                  </a:cubicBezTo>
                  <a:cubicBezTo>
                    <a:pt x="38" y="39"/>
                    <a:pt x="45" y="46"/>
                    <a:pt x="51" y="58"/>
                  </a:cubicBezTo>
                  <a:lnTo>
                    <a:pt x="45" y="61"/>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6" name="Freeform 176"/>
            <p:cNvSpPr/>
            <p:nvPr/>
          </p:nvSpPr>
          <p:spPr bwMode="auto">
            <a:xfrm>
              <a:off x="657644" y="3362666"/>
              <a:ext cx="184829" cy="247466"/>
            </a:xfrm>
            <a:custGeom>
              <a:avLst/>
              <a:gdLst>
                <a:gd name="T0" fmla="*/ 76 w 76"/>
                <a:gd name="T1" fmla="*/ 102 h 102"/>
                <a:gd name="T2" fmla="*/ 1 w 76"/>
                <a:gd name="T3" fmla="*/ 0 h 102"/>
                <a:gd name="T4" fmla="*/ 76 w 76"/>
                <a:gd name="T5" fmla="*/ 102 h 102"/>
              </a:gdLst>
              <a:ahLst/>
              <a:cxnLst>
                <a:cxn ang="0">
                  <a:pos x="T0" y="T1"/>
                </a:cxn>
                <a:cxn ang="0">
                  <a:pos x="T2" y="T3"/>
                </a:cxn>
                <a:cxn ang="0">
                  <a:pos x="T4" y="T5"/>
                </a:cxn>
              </a:cxnLst>
              <a:rect l="0" t="0" r="r" b="b"/>
              <a:pathLst>
                <a:path w="76" h="102">
                  <a:moveTo>
                    <a:pt x="76" y="102"/>
                  </a:moveTo>
                  <a:cubicBezTo>
                    <a:pt x="76" y="102"/>
                    <a:pt x="0" y="94"/>
                    <a:pt x="1" y="0"/>
                  </a:cubicBezTo>
                  <a:cubicBezTo>
                    <a:pt x="1" y="0"/>
                    <a:pt x="60" y="14"/>
                    <a:pt x="76" y="10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7" name="Freeform 177"/>
            <p:cNvSpPr/>
            <p:nvPr/>
          </p:nvSpPr>
          <p:spPr bwMode="auto">
            <a:xfrm>
              <a:off x="677154" y="3384229"/>
              <a:ext cx="143756" cy="204339"/>
            </a:xfrm>
            <a:custGeom>
              <a:avLst/>
              <a:gdLst>
                <a:gd name="T0" fmla="*/ 59 w 59"/>
                <a:gd name="T1" fmla="*/ 84 h 84"/>
                <a:gd name="T2" fmla="*/ 24 w 59"/>
                <a:gd name="T3" fmla="*/ 47 h 84"/>
                <a:gd name="T4" fmla="*/ 0 w 59"/>
                <a:gd name="T5" fmla="*/ 0 h 84"/>
                <a:gd name="T6" fmla="*/ 59 w 59"/>
                <a:gd name="T7" fmla="*/ 84 h 84"/>
              </a:gdLst>
              <a:ahLst/>
              <a:cxnLst>
                <a:cxn ang="0">
                  <a:pos x="T0" y="T1"/>
                </a:cxn>
                <a:cxn ang="0">
                  <a:pos x="T2" y="T3"/>
                </a:cxn>
                <a:cxn ang="0">
                  <a:pos x="T4" y="T5"/>
                </a:cxn>
                <a:cxn ang="0">
                  <a:pos x="T6" y="T7"/>
                </a:cxn>
              </a:cxnLst>
              <a:rect l="0" t="0" r="r" b="b"/>
              <a:pathLst>
                <a:path w="59" h="84">
                  <a:moveTo>
                    <a:pt x="59" y="84"/>
                  </a:moveTo>
                  <a:cubicBezTo>
                    <a:pt x="59" y="84"/>
                    <a:pt x="47" y="80"/>
                    <a:pt x="24" y="47"/>
                  </a:cubicBezTo>
                  <a:cubicBezTo>
                    <a:pt x="2" y="16"/>
                    <a:pt x="0" y="0"/>
                    <a:pt x="0" y="0"/>
                  </a:cubicBezTo>
                  <a:cubicBezTo>
                    <a:pt x="3" y="61"/>
                    <a:pt x="41" y="79"/>
                    <a:pt x="59" y="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18" name="Freeform 178"/>
            <p:cNvSpPr/>
            <p:nvPr/>
          </p:nvSpPr>
          <p:spPr bwMode="auto">
            <a:xfrm>
              <a:off x="876359" y="3792907"/>
              <a:ext cx="133488" cy="140675"/>
            </a:xfrm>
            <a:custGeom>
              <a:avLst/>
              <a:gdLst>
                <a:gd name="T0" fmla="*/ 49 w 55"/>
                <a:gd name="T1" fmla="*/ 58 h 58"/>
                <a:gd name="T2" fmla="*/ 29 w 55"/>
                <a:gd name="T3" fmla="*/ 36 h 58"/>
                <a:gd name="T4" fmla="*/ 0 w 55"/>
                <a:gd name="T5" fmla="*/ 4 h 58"/>
                <a:gd name="T6" fmla="*/ 7 w 55"/>
                <a:gd name="T7" fmla="*/ 0 h 58"/>
                <a:gd name="T8" fmla="*/ 33 w 55"/>
                <a:gd name="T9" fmla="*/ 30 h 58"/>
                <a:gd name="T10" fmla="*/ 55 w 55"/>
                <a:gd name="T11" fmla="*/ 55 h 58"/>
                <a:gd name="T12" fmla="*/ 49 w 55"/>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55" h="58">
                  <a:moveTo>
                    <a:pt x="49" y="58"/>
                  </a:moveTo>
                  <a:cubicBezTo>
                    <a:pt x="43" y="48"/>
                    <a:pt x="36" y="42"/>
                    <a:pt x="29" y="36"/>
                  </a:cubicBezTo>
                  <a:cubicBezTo>
                    <a:pt x="20" y="29"/>
                    <a:pt x="10" y="21"/>
                    <a:pt x="0" y="4"/>
                  </a:cubicBezTo>
                  <a:cubicBezTo>
                    <a:pt x="7" y="0"/>
                    <a:pt x="7" y="0"/>
                    <a:pt x="7" y="0"/>
                  </a:cubicBezTo>
                  <a:cubicBezTo>
                    <a:pt x="16" y="16"/>
                    <a:pt x="25" y="23"/>
                    <a:pt x="33" y="30"/>
                  </a:cubicBezTo>
                  <a:cubicBezTo>
                    <a:pt x="41" y="37"/>
                    <a:pt x="48" y="43"/>
                    <a:pt x="55" y="55"/>
                  </a:cubicBezTo>
                  <a:lnTo>
                    <a:pt x="49" y="58"/>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19" name="Freeform 179"/>
            <p:cNvSpPr/>
            <p:nvPr/>
          </p:nvSpPr>
          <p:spPr bwMode="auto">
            <a:xfrm>
              <a:off x="730549" y="3610131"/>
              <a:ext cx="197151" cy="236171"/>
            </a:xfrm>
            <a:custGeom>
              <a:avLst/>
              <a:gdLst>
                <a:gd name="T0" fmla="*/ 81 w 81"/>
                <a:gd name="T1" fmla="*/ 97 h 97"/>
                <a:gd name="T2" fmla="*/ 0 w 81"/>
                <a:gd name="T3" fmla="*/ 0 h 97"/>
                <a:gd name="T4" fmla="*/ 81 w 81"/>
                <a:gd name="T5" fmla="*/ 97 h 97"/>
              </a:gdLst>
              <a:ahLst/>
              <a:cxnLst>
                <a:cxn ang="0">
                  <a:pos x="T0" y="T1"/>
                </a:cxn>
                <a:cxn ang="0">
                  <a:pos x="T2" y="T3"/>
                </a:cxn>
                <a:cxn ang="0">
                  <a:pos x="T4" y="T5"/>
                </a:cxn>
              </a:cxnLst>
              <a:rect l="0" t="0" r="r" b="b"/>
              <a:pathLst>
                <a:path w="81" h="97">
                  <a:moveTo>
                    <a:pt x="81" y="97"/>
                  </a:moveTo>
                  <a:cubicBezTo>
                    <a:pt x="81" y="97"/>
                    <a:pt x="5" y="94"/>
                    <a:pt x="0" y="0"/>
                  </a:cubicBezTo>
                  <a:cubicBezTo>
                    <a:pt x="0" y="0"/>
                    <a:pt x="60" y="10"/>
                    <a:pt x="81" y="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0" name="Freeform 180"/>
            <p:cNvSpPr/>
            <p:nvPr/>
          </p:nvSpPr>
          <p:spPr bwMode="auto">
            <a:xfrm>
              <a:off x="748005" y="3632722"/>
              <a:ext cx="158132" cy="194071"/>
            </a:xfrm>
            <a:custGeom>
              <a:avLst/>
              <a:gdLst>
                <a:gd name="T0" fmla="*/ 65 w 65"/>
                <a:gd name="T1" fmla="*/ 80 h 80"/>
                <a:gd name="T2" fmla="*/ 27 w 65"/>
                <a:gd name="T3" fmla="*/ 45 h 80"/>
                <a:gd name="T4" fmla="*/ 0 w 65"/>
                <a:gd name="T5" fmla="*/ 0 h 80"/>
                <a:gd name="T6" fmla="*/ 65 w 65"/>
                <a:gd name="T7" fmla="*/ 80 h 80"/>
              </a:gdLst>
              <a:ahLst/>
              <a:cxnLst>
                <a:cxn ang="0">
                  <a:pos x="T0" y="T1"/>
                </a:cxn>
                <a:cxn ang="0">
                  <a:pos x="T2" y="T3"/>
                </a:cxn>
                <a:cxn ang="0">
                  <a:pos x="T4" y="T5"/>
                </a:cxn>
                <a:cxn ang="0">
                  <a:pos x="T6" y="T7"/>
                </a:cxn>
              </a:cxnLst>
              <a:rect l="0" t="0" r="r" b="b"/>
              <a:pathLst>
                <a:path w="65" h="80">
                  <a:moveTo>
                    <a:pt x="65" y="80"/>
                  </a:moveTo>
                  <a:cubicBezTo>
                    <a:pt x="65" y="80"/>
                    <a:pt x="52" y="77"/>
                    <a:pt x="27" y="45"/>
                  </a:cubicBezTo>
                  <a:cubicBezTo>
                    <a:pt x="4" y="15"/>
                    <a:pt x="0" y="0"/>
                    <a:pt x="0" y="0"/>
                  </a:cubicBezTo>
                  <a:cubicBezTo>
                    <a:pt x="7" y="61"/>
                    <a:pt x="47" y="76"/>
                    <a:pt x="65" y="8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21" name="Freeform 181"/>
            <p:cNvSpPr/>
            <p:nvPr/>
          </p:nvSpPr>
          <p:spPr bwMode="auto">
            <a:xfrm>
              <a:off x="975962" y="4016756"/>
              <a:ext cx="145810" cy="131434"/>
            </a:xfrm>
            <a:custGeom>
              <a:avLst/>
              <a:gdLst>
                <a:gd name="T0" fmla="*/ 54 w 60"/>
                <a:gd name="T1" fmla="*/ 54 h 54"/>
                <a:gd name="T2" fmla="*/ 31 w 60"/>
                <a:gd name="T3" fmla="*/ 34 h 54"/>
                <a:gd name="T4" fmla="*/ 0 w 60"/>
                <a:gd name="T5" fmla="*/ 4 h 54"/>
                <a:gd name="T6" fmla="*/ 6 w 60"/>
                <a:gd name="T7" fmla="*/ 0 h 54"/>
                <a:gd name="T8" fmla="*/ 35 w 60"/>
                <a:gd name="T9" fmla="*/ 28 h 54"/>
                <a:gd name="T10" fmla="*/ 60 w 60"/>
                <a:gd name="T11" fmla="*/ 50 h 54"/>
                <a:gd name="T12" fmla="*/ 54 w 60"/>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60" h="54">
                  <a:moveTo>
                    <a:pt x="54" y="54"/>
                  </a:moveTo>
                  <a:cubicBezTo>
                    <a:pt x="46" y="44"/>
                    <a:pt x="39" y="39"/>
                    <a:pt x="31" y="34"/>
                  </a:cubicBezTo>
                  <a:cubicBezTo>
                    <a:pt x="22" y="28"/>
                    <a:pt x="12" y="21"/>
                    <a:pt x="0" y="4"/>
                  </a:cubicBezTo>
                  <a:cubicBezTo>
                    <a:pt x="6" y="0"/>
                    <a:pt x="6" y="0"/>
                    <a:pt x="6" y="0"/>
                  </a:cubicBezTo>
                  <a:cubicBezTo>
                    <a:pt x="17" y="15"/>
                    <a:pt x="26" y="22"/>
                    <a:pt x="35" y="28"/>
                  </a:cubicBezTo>
                  <a:cubicBezTo>
                    <a:pt x="44" y="34"/>
                    <a:pt x="51" y="39"/>
                    <a:pt x="60" y="50"/>
                  </a:cubicBezTo>
                  <a:lnTo>
                    <a:pt x="54" y="54"/>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2" name="Freeform 182"/>
            <p:cNvSpPr/>
            <p:nvPr/>
          </p:nvSpPr>
          <p:spPr bwMode="auto">
            <a:xfrm>
              <a:off x="810642" y="3851437"/>
              <a:ext cx="221795" cy="225903"/>
            </a:xfrm>
            <a:custGeom>
              <a:avLst/>
              <a:gdLst>
                <a:gd name="T0" fmla="*/ 91 w 91"/>
                <a:gd name="T1" fmla="*/ 89 h 93"/>
                <a:gd name="T2" fmla="*/ 0 w 91"/>
                <a:gd name="T3" fmla="*/ 0 h 93"/>
                <a:gd name="T4" fmla="*/ 91 w 91"/>
                <a:gd name="T5" fmla="*/ 89 h 93"/>
              </a:gdLst>
              <a:ahLst/>
              <a:cxnLst>
                <a:cxn ang="0">
                  <a:pos x="T0" y="T1"/>
                </a:cxn>
                <a:cxn ang="0">
                  <a:pos x="T2" y="T3"/>
                </a:cxn>
                <a:cxn ang="0">
                  <a:pos x="T4" y="T5"/>
                </a:cxn>
              </a:cxnLst>
              <a:rect l="0" t="0" r="r" b="b"/>
              <a:pathLst>
                <a:path w="91" h="93">
                  <a:moveTo>
                    <a:pt x="91" y="89"/>
                  </a:moveTo>
                  <a:cubicBezTo>
                    <a:pt x="91" y="89"/>
                    <a:pt x="14" y="93"/>
                    <a:pt x="0" y="0"/>
                  </a:cubicBezTo>
                  <a:cubicBezTo>
                    <a:pt x="0" y="0"/>
                    <a:pt x="61" y="5"/>
                    <a:pt x="91"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3" name="Freeform 183"/>
            <p:cNvSpPr/>
            <p:nvPr/>
          </p:nvSpPr>
          <p:spPr bwMode="auto">
            <a:xfrm>
              <a:off x="830152" y="3870946"/>
              <a:ext cx="177642" cy="179695"/>
            </a:xfrm>
            <a:custGeom>
              <a:avLst/>
              <a:gdLst>
                <a:gd name="T0" fmla="*/ 73 w 73"/>
                <a:gd name="T1" fmla="*/ 74 h 74"/>
                <a:gd name="T2" fmla="*/ 32 w 73"/>
                <a:gd name="T3" fmla="*/ 42 h 74"/>
                <a:gd name="T4" fmla="*/ 0 w 73"/>
                <a:gd name="T5" fmla="*/ 0 h 74"/>
                <a:gd name="T6" fmla="*/ 73 w 73"/>
                <a:gd name="T7" fmla="*/ 74 h 74"/>
              </a:gdLst>
              <a:ahLst/>
              <a:cxnLst>
                <a:cxn ang="0">
                  <a:pos x="T0" y="T1"/>
                </a:cxn>
                <a:cxn ang="0">
                  <a:pos x="T2" y="T3"/>
                </a:cxn>
                <a:cxn ang="0">
                  <a:pos x="T4" y="T5"/>
                </a:cxn>
                <a:cxn ang="0">
                  <a:pos x="T6" y="T7"/>
                </a:cxn>
              </a:cxnLst>
              <a:rect l="0" t="0" r="r" b="b"/>
              <a:pathLst>
                <a:path w="73" h="74">
                  <a:moveTo>
                    <a:pt x="73" y="74"/>
                  </a:moveTo>
                  <a:cubicBezTo>
                    <a:pt x="73" y="74"/>
                    <a:pt x="60" y="71"/>
                    <a:pt x="32" y="42"/>
                  </a:cubicBezTo>
                  <a:cubicBezTo>
                    <a:pt x="5" y="15"/>
                    <a:pt x="0" y="0"/>
                    <a:pt x="0" y="0"/>
                  </a:cubicBezTo>
                  <a:cubicBezTo>
                    <a:pt x="13" y="60"/>
                    <a:pt x="54" y="72"/>
                    <a:pt x="73" y="7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24" name="Freeform 184"/>
            <p:cNvSpPr/>
            <p:nvPr/>
          </p:nvSpPr>
          <p:spPr bwMode="auto">
            <a:xfrm>
              <a:off x="1102261" y="4237525"/>
              <a:ext cx="150944" cy="124246"/>
            </a:xfrm>
            <a:custGeom>
              <a:avLst/>
              <a:gdLst>
                <a:gd name="T0" fmla="*/ 57 w 62"/>
                <a:gd name="T1" fmla="*/ 51 h 51"/>
                <a:gd name="T2" fmla="*/ 33 w 62"/>
                <a:gd name="T3" fmla="*/ 32 h 51"/>
                <a:gd name="T4" fmla="*/ 0 w 62"/>
                <a:gd name="T5" fmla="*/ 5 h 51"/>
                <a:gd name="T6" fmla="*/ 5 w 62"/>
                <a:gd name="T7" fmla="*/ 0 h 51"/>
                <a:gd name="T8" fmla="*/ 36 w 62"/>
                <a:gd name="T9" fmla="*/ 26 h 51"/>
                <a:gd name="T10" fmla="*/ 62 w 62"/>
                <a:gd name="T11" fmla="*/ 46 h 51"/>
                <a:gd name="T12" fmla="*/ 57 w 62"/>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62" h="51">
                  <a:moveTo>
                    <a:pt x="57" y="51"/>
                  </a:moveTo>
                  <a:cubicBezTo>
                    <a:pt x="48" y="41"/>
                    <a:pt x="41" y="37"/>
                    <a:pt x="33" y="32"/>
                  </a:cubicBezTo>
                  <a:cubicBezTo>
                    <a:pt x="23" y="26"/>
                    <a:pt x="12" y="20"/>
                    <a:pt x="0" y="5"/>
                  </a:cubicBezTo>
                  <a:cubicBezTo>
                    <a:pt x="5" y="0"/>
                    <a:pt x="5" y="0"/>
                    <a:pt x="5" y="0"/>
                  </a:cubicBezTo>
                  <a:cubicBezTo>
                    <a:pt x="17" y="14"/>
                    <a:pt x="27" y="20"/>
                    <a:pt x="36" y="26"/>
                  </a:cubicBezTo>
                  <a:cubicBezTo>
                    <a:pt x="45" y="31"/>
                    <a:pt x="53" y="36"/>
                    <a:pt x="62" y="46"/>
                  </a:cubicBezTo>
                  <a:lnTo>
                    <a:pt x="57" y="51"/>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5" name="Freeform 185"/>
            <p:cNvSpPr/>
            <p:nvPr/>
          </p:nvSpPr>
          <p:spPr bwMode="auto">
            <a:xfrm>
              <a:off x="925647" y="4084527"/>
              <a:ext cx="233091" cy="223849"/>
            </a:xfrm>
            <a:custGeom>
              <a:avLst/>
              <a:gdLst>
                <a:gd name="T0" fmla="*/ 96 w 96"/>
                <a:gd name="T1" fmla="*/ 82 h 92"/>
                <a:gd name="T2" fmla="*/ 0 w 96"/>
                <a:gd name="T3" fmla="*/ 0 h 92"/>
                <a:gd name="T4" fmla="*/ 96 w 96"/>
                <a:gd name="T5" fmla="*/ 82 h 92"/>
              </a:gdLst>
              <a:ahLst/>
              <a:cxnLst>
                <a:cxn ang="0">
                  <a:pos x="T0" y="T1"/>
                </a:cxn>
                <a:cxn ang="0">
                  <a:pos x="T2" y="T3"/>
                </a:cxn>
                <a:cxn ang="0">
                  <a:pos x="T4" y="T5"/>
                </a:cxn>
              </a:cxnLst>
              <a:rect l="0" t="0" r="r" b="b"/>
              <a:pathLst>
                <a:path w="96" h="92">
                  <a:moveTo>
                    <a:pt x="96" y="82"/>
                  </a:moveTo>
                  <a:cubicBezTo>
                    <a:pt x="96" y="82"/>
                    <a:pt x="20" y="92"/>
                    <a:pt x="0" y="0"/>
                  </a:cubicBezTo>
                  <a:cubicBezTo>
                    <a:pt x="0" y="0"/>
                    <a:pt x="61" y="0"/>
                    <a:pt x="96" y="8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6" name="Freeform 186"/>
            <p:cNvSpPr/>
            <p:nvPr/>
          </p:nvSpPr>
          <p:spPr bwMode="auto">
            <a:xfrm>
              <a:off x="947210" y="4104037"/>
              <a:ext cx="186883" cy="165319"/>
            </a:xfrm>
            <a:custGeom>
              <a:avLst/>
              <a:gdLst>
                <a:gd name="T0" fmla="*/ 77 w 77"/>
                <a:gd name="T1" fmla="*/ 68 h 68"/>
                <a:gd name="T2" fmla="*/ 34 w 77"/>
                <a:gd name="T3" fmla="*/ 40 h 68"/>
                <a:gd name="T4" fmla="*/ 0 w 77"/>
                <a:gd name="T5" fmla="*/ 0 h 68"/>
                <a:gd name="T6" fmla="*/ 77 w 77"/>
                <a:gd name="T7" fmla="*/ 68 h 68"/>
              </a:gdLst>
              <a:ahLst/>
              <a:cxnLst>
                <a:cxn ang="0">
                  <a:pos x="T0" y="T1"/>
                </a:cxn>
                <a:cxn ang="0">
                  <a:pos x="T2" y="T3"/>
                </a:cxn>
                <a:cxn ang="0">
                  <a:pos x="T4" y="T5"/>
                </a:cxn>
                <a:cxn ang="0">
                  <a:pos x="T6" y="T7"/>
                </a:cxn>
              </a:cxnLst>
              <a:rect l="0" t="0" r="r" b="b"/>
              <a:pathLst>
                <a:path w="77" h="68">
                  <a:moveTo>
                    <a:pt x="77" y="68"/>
                  </a:moveTo>
                  <a:cubicBezTo>
                    <a:pt x="77" y="68"/>
                    <a:pt x="64" y="67"/>
                    <a:pt x="34" y="40"/>
                  </a:cubicBezTo>
                  <a:cubicBezTo>
                    <a:pt x="6" y="14"/>
                    <a:pt x="0" y="0"/>
                    <a:pt x="0" y="0"/>
                  </a:cubicBezTo>
                  <a:cubicBezTo>
                    <a:pt x="17" y="58"/>
                    <a:pt x="58" y="67"/>
                    <a:pt x="77" y="6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27" name="Freeform 187"/>
            <p:cNvSpPr/>
            <p:nvPr/>
          </p:nvSpPr>
          <p:spPr bwMode="auto">
            <a:xfrm>
              <a:off x="1249099" y="4439810"/>
              <a:ext cx="162239" cy="104737"/>
            </a:xfrm>
            <a:custGeom>
              <a:avLst/>
              <a:gdLst>
                <a:gd name="T0" fmla="*/ 62 w 67"/>
                <a:gd name="T1" fmla="*/ 43 h 43"/>
                <a:gd name="T2" fmla="*/ 36 w 67"/>
                <a:gd name="T3" fmla="*/ 28 h 43"/>
                <a:gd name="T4" fmla="*/ 0 w 67"/>
                <a:gd name="T5" fmla="*/ 5 h 43"/>
                <a:gd name="T6" fmla="*/ 5 w 67"/>
                <a:gd name="T7" fmla="*/ 0 h 43"/>
                <a:gd name="T8" fmla="*/ 39 w 67"/>
                <a:gd name="T9" fmla="*/ 21 h 43"/>
                <a:gd name="T10" fmla="*/ 67 w 67"/>
                <a:gd name="T11" fmla="*/ 38 h 43"/>
                <a:gd name="T12" fmla="*/ 62 w 67"/>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7" h="43">
                  <a:moveTo>
                    <a:pt x="62" y="43"/>
                  </a:moveTo>
                  <a:cubicBezTo>
                    <a:pt x="53" y="35"/>
                    <a:pt x="45" y="32"/>
                    <a:pt x="36" y="28"/>
                  </a:cubicBezTo>
                  <a:cubicBezTo>
                    <a:pt x="26" y="24"/>
                    <a:pt x="14" y="19"/>
                    <a:pt x="0" y="5"/>
                  </a:cubicBezTo>
                  <a:cubicBezTo>
                    <a:pt x="5" y="0"/>
                    <a:pt x="5" y="0"/>
                    <a:pt x="5" y="0"/>
                  </a:cubicBezTo>
                  <a:cubicBezTo>
                    <a:pt x="19" y="12"/>
                    <a:pt x="29" y="17"/>
                    <a:pt x="39" y="21"/>
                  </a:cubicBezTo>
                  <a:cubicBezTo>
                    <a:pt x="48" y="25"/>
                    <a:pt x="57" y="29"/>
                    <a:pt x="67" y="38"/>
                  </a:cubicBezTo>
                  <a:lnTo>
                    <a:pt x="62" y="43"/>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8" name="Freeform 188"/>
            <p:cNvSpPr/>
            <p:nvPr/>
          </p:nvSpPr>
          <p:spPr bwMode="auto">
            <a:xfrm>
              <a:off x="1051947" y="4294000"/>
              <a:ext cx="257735" cy="233090"/>
            </a:xfrm>
            <a:custGeom>
              <a:avLst/>
              <a:gdLst>
                <a:gd name="T0" fmla="*/ 106 w 106"/>
                <a:gd name="T1" fmla="*/ 77 h 96"/>
                <a:gd name="T2" fmla="*/ 0 w 106"/>
                <a:gd name="T3" fmla="*/ 7 h 96"/>
                <a:gd name="T4" fmla="*/ 106 w 106"/>
                <a:gd name="T5" fmla="*/ 77 h 96"/>
              </a:gdLst>
              <a:ahLst/>
              <a:cxnLst>
                <a:cxn ang="0">
                  <a:pos x="T0" y="T1"/>
                </a:cxn>
                <a:cxn ang="0">
                  <a:pos x="T2" y="T3"/>
                </a:cxn>
                <a:cxn ang="0">
                  <a:pos x="T4" y="T5"/>
                </a:cxn>
              </a:cxnLst>
              <a:rect l="0" t="0" r="r" b="b"/>
              <a:pathLst>
                <a:path w="106" h="96">
                  <a:moveTo>
                    <a:pt x="106" y="77"/>
                  </a:moveTo>
                  <a:cubicBezTo>
                    <a:pt x="106" y="77"/>
                    <a:pt x="32" y="96"/>
                    <a:pt x="0" y="7"/>
                  </a:cubicBezTo>
                  <a:cubicBezTo>
                    <a:pt x="0" y="7"/>
                    <a:pt x="60" y="0"/>
                    <a:pt x="106" y="7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9" name="Freeform 189"/>
            <p:cNvSpPr/>
            <p:nvPr/>
          </p:nvSpPr>
          <p:spPr bwMode="auto">
            <a:xfrm>
              <a:off x="1075564" y="4327886"/>
              <a:ext cx="207420" cy="143756"/>
            </a:xfrm>
            <a:custGeom>
              <a:avLst/>
              <a:gdLst>
                <a:gd name="T0" fmla="*/ 85 w 85"/>
                <a:gd name="T1" fmla="*/ 58 h 59"/>
                <a:gd name="T2" fmla="*/ 39 w 85"/>
                <a:gd name="T3" fmla="*/ 35 h 59"/>
                <a:gd name="T4" fmla="*/ 0 w 85"/>
                <a:gd name="T5" fmla="*/ 0 h 59"/>
                <a:gd name="T6" fmla="*/ 85 w 85"/>
                <a:gd name="T7" fmla="*/ 58 h 59"/>
              </a:gdLst>
              <a:ahLst/>
              <a:cxnLst>
                <a:cxn ang="0">
                  <a:pos x="T0" y="T1"/>
                </a:cxn>
                <a:cxn ang="0">
                  <a:pos x="T2" y="T3"/>
                </a:cxn>
                <a:cxn ang="0">
                  <a:pos x="T4" y="T5"/>
                </a:cxn>
                <a:cxn ang="0">
                  <a:pos x="T6" y="T7"/>
                </a:cxn>
              </a:cxnLst>
              <a:rect l="0" t="0" r="r" b="b"/>
              <a:pathLst>
                <a:path w="85" h="59">
                  <a:moveTo>
                    <a:pt x="85" y="58"/>
                  </a:moveTo>
                  <a:cubicBezTo>
                    <a:pt x="85" y="58"/>
                    <a:pt x="72" y="58"/>
                    <a:pt x="39" y="35"/>
                  </a:cubicBezTo>
                  <a:cubicBezTo>
                    <a:pt x="8" y="13"/>
                    <a:pt x="0" y="0"/>
                    <a:pt x="0" y="0"/>
                  </a:cubicBezTo>
                  <a:cubicBezTo>
                    <a:pt x="24" y="56"/>
                    <a:pt x="66" y="59"/>
                    <a:pt x="85" y="5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0" name="Freeform 190"/>
            <p:cNvSpPr/>
            <p:nvPr/>
          </p:nvSpPr>
          <p:spPr bwMode="auto">
            <a:xfrm>
              <a:off x="1421606" y="4624640"/>
              <a:ext cx="172508" cy="82146"/>
            </a:xfrm>
            <a:custGeom>
              <a:avLst/>
              <a:gdLst>
                <a:gd name="T0" fmla="*/ 67 w 71"/>
                <a:gd name="T1" fmla="*/ 34 h 34"/>
                <a:gd name="T2" fmla="*/ 39 w 71"/>
                <a:gd name="T3" fmla="*/ 23 h 34"/>
                <a:gd name="T4" fmla="*/ 0 w 71"/>
                <a:gd name="T5" fmla="*/ 6 h 34"/>
                <a:gd name="T6" fmla="*/ 4 w 71"/>
                <a:gd name="T7" fmla="*/ 0 h 34"/>
                <a:gd name="T8" fmla="*/ 41 w 71"/>
                <a:gd name="T9" fmla="*/ 16 h 34"/>
                <a:gd name="T10" fmla="*/ 71 w 71"/>
                <a:gd name="T11" fmla="*/ 28 h 34"/>
                <a:gd name="T12" fmla="*/ 67 w 7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71" h="34">
                  <a:moveTo>
                    <a:pt x="67" y="34"/>
                  </a:moveTo>
                  <a:cubicBezTo>
                    <a:pt x="57" y="28"/>
                    <a:pt x="48" y="25"/>
                    <a:pt x="39" y="23"/>
                  </a:cubicBezTo>
                  <a:cubicBezTo>
                    <a:pt x="28" y="20"/>
                    <a:pt x="16" y="17"/>
                    <a:pt x="0" y="6"/>
                  </a:cubicBezTo>
                  <a:cubicBezTo>
                    <a:pt x="4" y="0"/>
                    <a:pt x="4" y="0"/>
                    <a:pt x="4" y="0"/>
                  </a:cubicBezTo>
                  <a:cubicBezTo>
                    <a:pt x="19" y="10"/>
                    <a:pt x="30" y="13"/>
                    <a:pt x="41" y="16"/>
                  </a:cubicBezTo>
                  <a:cubicBezTo>
                    <a:pt x="51" y="18"/>
                    <a:pt x="60" y="21"/>
                    <a:pt x="71" y="28"/>
                  </a:cubicBezTo>
                  <a:lnTo>
                    <a:pt x="67" y="34"/>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1" name="Freeform 191"/>
            <p:cNvSpPr/>
            <p:nvPr/>
          </p:nvSpPr>
          <p:spPr bwMode="auto">
            <a:xfrm>
              <a:off x="1204945" y="4488072"/>
              <a:ext cx="279298" cy="243358"/>
            </a:xfrm>
            <a:custGeom>
              <a:avLst/>
              <a:gdLst>
                <a:gd name="T0" fmla="*/ 115 w 115"/>
                <a:gd name="T1" fmla="*/ 69 h 100"/>
                <a:gd name="T2" fmla="*/ 0 w 115"/>
                <a:gd name="T3" fmla="*/ 16 h 100"/>
                <a:gd name="T4" fmla="*/ 115 w 115"/>
                <a:gd name="T5" fmla="*/ 69 h 100"/>
              </a:gdLst>
              <a:ahLst/>
              <a:cxnLst>
                <a:cxn ang="0">
                  <a:pos x="T0" y="T1"/>
                </a:cxn>
                <a:cxn ang="0">
                  <a:pos x="T2" y="T3"/>
                </a:cxn>
                <a:cxn ang="0">
                  <a:pos x="T4" y="T5"/>
                </a:cxn>
              </a:cxnLst>
              <a:rect l="0" t="0" r="r" b="b"/>
              <a:pathLst>
                <a:path w="115" h="100">
                  <a:moveTo>
                    <a:pt x="115" y="69"/>
                  </a:moveTo>
                  <a:cubicBezTo>
                    <a:pt x="115" y="69"/>
                    <a:pt x="45" y="100"/>
                    <a:pt x="0" y="16"/>
                  </a:cubicBezTo>
                  <a:cubicBezTo>
                    <a:pt x="0" y="16"/>
                    <a:pt x="59" y="0"/>
                    <a:pt x="115" y="6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2" name="Freeform 192"/>
            <p:cNvSpPr/>
            <p:nvPr/>
          </p:nvSpPr>
          <p:spPr bwMode="auto">
            <a:xfrm>
              <a:off x="1231642" y="4541467"/>
              <a:ext cx="225903" cy="124246"/>
            </a:xfrm>
            <a:custGeom>
              <a:avLst/>
              <a:gdLst>
                <a:gd name="T0" fmla="*/ 93 w 93"/>
                <a:gd name="T1" fmla="*/ 44 h 51"/>
                <a:gd name="T2" fmla="*/ 44 w 93"/>
                <a:gd name="T3" fmla="*/ 28 h 51"/>
                <a:gd name="T4" fmla="*/ 0 w 93"/>
                <a:gd name="T5" fmla="*/ 0 h 51"/>
                <a:gd name="T6" fmla="*/ 93 w 93"/>
                <a:gd name="T7" fmla="*/ 44 h 51"/>
              </a:gdLst>
              <a:ahLst/>
              <a:cxnLst>
                <a:cxn ang="0">
                  <a:pos x="T0" y="T1"/>
                </a:cxn>
                <a:cxn ang="0">
                  <a:pos x="T2" y="T3"/>
                </a:cxn>
                <a:cxn ang="0">
                  <a:pos x="T4" y="T5"/>
                </a:cxn>
                <a:cxn ang="0">
                  <a:pos x="T6" y="T7"/>
                </a:cxn>
              </a:cxnLst>
              <a:rect l="0" t="0" r="r" b="b"/>
              <a:pathLst>
                <a:path w="93" h="51">
                  <a:moveTo>
                    <a:pt x="93" y="44"/>
                  </a:moveTo>
                  <a:cubicBezTo>
                    <a:pt x="93" y="44"/>
                    <a:pt x="80" y="46"/>
                    <a:pt x="44" y="28"/>
                  </a:cubicBezTo>
                  <a:cubicBezTo>
                    <a:pt x="10" y="12"/>
                    <a:pt x="0" y="0"/>
                    <a:pt x="0" y="0"/>
                  </a:cubicBezTo>
                  <a:cubicBezTo>
                    <a:pt x="32" y="51"/>
                    <a:pt x="75" y="48"/>
                    <a:pt x="93" y="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3" name="Freeform 193"/>
            <p:cNvSpPr/>
            <p:nvPr/>
          </p:nvSpPr>
          <p:spPr bwMode="auto">
            <a:xfrm>
              <a:off x="1611569" y="4784825"/>
              <a:ext cx="177642" cy="70851"/>
            </a:xfrm>
            <a:custGeom>
              <a:avLst/>
              <a:gdLst>
                <a:gd name="T0" fmla="*/ 70 w 73"/>
                <a:gd name="T1" fmla="*/ 29 h 29"/>
                <a:gd name="T2" fmla="*/ 41 w 73"/>
                <a:gd name="T3" fmla="*/ 20 h 29"/>
                <a:gd name="T4" fmla="*/ 0 w 73"/>
                <a:gd name="T5" fmla="*/ 6 h 29"/>
                <a:gd name="T6" fmla="*/ 4 w 73"/>
                <a:gd name="T7" fmla="*/ 0 h 29"/>
                <a:gd name="T8" fmla="*/ 42 w 73"/>
                <a:gd name="T9" fmla="*/ 13 h 29"/>
                <a:gd name="T10" fmla="*/ 73 w 73"/>
                <a:gd name="T11" fmla="*/ 23 h 29"/>
                <a:gd name="T12" fmla="*/ 70 w 7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73" h="29">
                  <a:moveTo>
                    <a:pt x="70" y="29"/>
                  </a:moveTo>
                  <a:cubicBezTo>
                    <a:pt x="59" y="23"/>
                    <a:pt x="50" y="22"/>
                    <a:pt x="41" y="20"/>
                  </a:cubicBezTo>
                  <a:cubicBezTo>
                    <a:pt x="30" y="18"/>
                    <a:pt x="18" y="16"/>
                    <a:pt x="0" y="6"/>
                  </a:cubicBezTo>
                  <a:cubicBezTo>
                    <a:pt x="4" y="0"/>
                    <a:pt x="4" y="0"/>
                    <a:pt x="4" y="0"/>
                  </a:cubicBezTo>
                  <a:cubicBezTo>
                    <a:pt x="20" y="9"/>
                    <a:pt x="31" y="11"/>
                    <a:pt x="42" y="13"/>
                  </a:cubicBezTo>
                  <a:cubicBezTo>
                    <a:pt x="52" y="14"/>
                    <a:pt x="61" y="16"/>
                    <a:pt x="73" y="23"/>
                  </a:cubicBezTo>
                  <a:lnTo>
                    <a:pt x="70" y="29"/>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4" name="Freeform 194"/>
            <p:cNvSpPr/>
            <p:nvPr/>
          </p:nvSpPr>
          <p:spPr bwMode="auto">
            <a:xfrm>
              <a:off x="1389774" y="4656472"/>
              <a:ext cx="289566" cy="243358"/>
            </a:xfrm>
            <a:custGeom>
              <a:avLst/>
              <a:gdLst>
                <a:gd name="T0" fmla="*/ 119 w 119"/>
                <a:gd name="T1" fmla="*/ 64 h 100"/>
                <a:gd name="T2" fmla="*/ 0 w 119"/>
                <a:gd name="T3" fmla="*/ 21 h 100"/>
                <a:gd name="T4" fmla="*/ 119 w 119"/>
                <a:gd name="T5" fmla="*/ 64 h 100"/>
              </a:gdLst>
              <a:ahLst/>
              <a:cxnLst>
                <a:cxn ang="0">
                  <a:pos x="T0" y="T1"/>
                </a:cxn>
                <a:cxn ang="0">
                  <a:pos x="T2" y="T3"/>
                </a:cxn>
                <a:cxn ang="0">
                  <a:pos x="T4" y="T5"/>
                </a:cxn>
              </a:cxnLst>
              <a:rect l="0" t="0" r="r" b="b"/>
              <a:pathLst>
                <a:path w="119" h="100">
                  <a:moveTo>
                    <a:pt x="119" y="64"/>
                  </a:moveTo>
                  <a:cubicBezTo>
                    <a:pt x="119" y="64"/>
                    <a:pt x="51" y="100"/>
                    <a:pt x="0" y="21"/>
                  </a:cubicBezTo>
                  <a:cubicBezTo>
                    <a:pt x="0" y="21"/>
                    <a:pt x="56" y="0"/>
                    <a:pt x="119" y="6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5" name="Freeform 195"/>
            <p:cNvSpPr/>
            <p:nvPr/>
          </p:nvSpPr>
          <p:spPr bwMode="auto">
            <a:xfrm>
              <a:off x="1416472" y="4717055"/>
              <a:ext cx="234117" cy="119112"/>
            </a:xfrm>
            <a:custGeom>
              <a:avLst/>
              <a:gdLst>
                <a:gd name="T0" fmla="*/ 96 w 96"/>
                <a:gd name="T1" fmla="*/ 37 h 49"/>
                <a:gd name="T2" fmla="*/ 45 w 96"/>
                <a:gd name="T3" fmla="*/ 26 h 49"/>
                <a:gd name="T4" fmla="*/ 0 w 96"/>
                <a:gd name="T5" fmla="*/ 0 h 49"/>
                <a:gd name="T6" fmla="*/ 96 w 96"/>
                <a:gd name="T7" fmla="*/ 37 h 49"/>
              </a:gdLst>
              <a:ahLst/>
              <a:cxnLst>
                <a:cxn ang="0">
                  <a:pos x="T0" y="T1"/>
                </a:cxn>
                <a:cxn ang="0">
                  <a:pos x="T2" y="T3"/>
                </a:cxn>
                <a:cxn ang="0">
                  <a:pos x="T4" y="T5"/>
                </a:cxn>
                <a:cxn ang="0">
                  <a:pos x="T6" y="T7"/>
                </a:cxn>
              </a:cxnLst>
              <a:rect l="0" t="0" r="r" b="b"/>
              <a:pathLst>
                <a:path w="96" h="49">
                  <a:moveTo>
                    <a:pt x="96" y="37"/>
                  </a:moveTo>
                  <a:cubicBezTo>
                    <a:pt x="96" y="37"/>
                    <a:pt x="83" y="40"/>
                    <a:pt x="45" y="26"/>
                  </a:cubicBezTo>
                  <a:cubicBezTo>
                    <a:pt x="10" y="12"/>
                    <a:pt x="0" y="0"/>
                    <a:pt x="0" y="0"/>
                  </a:cubicBezTo>
                  <a:cubicBezTo>
                    <a:pt x="36" y="49"/>
                    <a:pt x="78" y="43"/>
                    <a:pt x="96" y="3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6" name="Freeform 196"/>
            <p:cNvSpPr/>
            <p:nvPr/>
          </p:nvSpPr>
          <p:spPr bwMode="auto">
            <a:xfrm>
              <a:off x="798320" y="3202480"/>
              <a:ext cx="1326665" cy="1808248"/>
            </a:xfrm>
            <a:custGeom>
              <a:avLst/>
              <a:gdLst>
                <a:gd name="T0" fmla="*/ 535 w 545"/>
                <a:gd name="T1" fmla="*/ 742 h 744"/>
                <a:gd name="T2" fmla="*/ 495 w 545"/>
                <a:gd name="T3" fmla="*/ 731 h 744"/>
                <a:gd name="T4" fmla="*/ 460 w 545"/>
                <a:gd name="T5" fmla="*/ 716 h 744"/>
                <a:gd name="T6" fmla="*/ 406 w 545"/>
                <a:gd name="T7" fmla="*/ 685 h 744"/>
                <a:gd name="T8" fmla="*/ 376 w 545"/>
                <a:gd name="T9" fmla="*/ 665 h 744"/>
                <a:gd name="T10" fmla="*/ 314 w 545"/>
                <a:gd name="T11" fmla="*/ 616 h 744"/>
                <a:gd name="T12" fmla="*/ 283 w 545"/>
                <a:gd name="T13" fmla="*/ 588 h 744"/>
                <a:gd name="T14" fmla="*/ 243 w 545"/>
                <a:gd name="T15" fmla="*/ 551 h 744"/>
                <a:gd name="T16" fmla="*/ 220 w 545"/>
                <a:gd name="T17" fmla="*/ 527 h 744"/>
                <a:gd name="T18" fmla="*/ 190 w 545"/>
                <a:gd name="T19" fmla="*/ 492 h 744"/>
                <a:gd name="T20" fmla="*/ 170 w 545"/>
                <a:gd name="T21" fmla="*/ 464 h 744"/>
                <a:gd name="T22" fmla="*/ 138 w 545"/>
                <a:gd name="T23" fmla="*/ 416 h 744"/>
                <a:gd name="T24" fmla="*/ 115 w 545"/>
                <a:gd name="T25" fmla="*/ 377 h 744"/>
                <a:gd name="T26" fmla="*/ 94 w 545"/>
                <a:gd name="T27" fmla="*/ 338 h 744"/>
                <a:gd name="T28" fmla="*/ 59 w 545"/>
                <a:gd name="T29" fmla="*/ 260 h 744"/>
                <a:gd name="T30" fmla="*/ 32 w 545"/>
                <a:gd name="T31" fmla="*/ 186 h 744"/>
                <a:gd name="T32" fmla="*/ 18 w 545"/>
                <a:gd name="T33" fmla="*/ 135 h 744"/>
                <a:gd name="T34" fmla="*/ 9 w 545"/>
                <a:gd name="T35" fmla="*/ 90 h 744"/>
                <a:gd name="T36" fmla="*/ 2 w 545"/>
                <a:gd name="T37" fmla="*/ 42 h 744"/>
                <a:gd name="T38" fmla="*/ 0 w 545"/>
                <a:gd name="T39" fmla="*/ 11 h 744"/>
                <a:gd name="T40" fmla="*/ 11 w 545"/>
                <a:gd name="T41" fmla="*/ 0 h 744"/>
                <a:gd name="T42" fmla="*/ 12 w 545"/>
                <a:gd name="T43" fmla="*/ 24 h 744"/>
                <a:gd name="T44" fmla="*/ 16 w 545"/>
                <a:gd name="T45" fmla="*/ 63 h 744"/>
                <a:gd name="T46" fmla="*/ 26 w 545"/>
                <a:gd name="T47" fmla="*/ 117 h 744"/>
                <a:gd name="T48" fmla="*/ 34 w 545"/>
                <a:gd name="T49" fmla="*/ 148 h 744"/>
                <a:gd name="T50" fmla="*/ 56 w 545"/>
                <a:gd name="T51" fmla="*/ 218 h 744"/>
                <a:gd name="T52" fmla="*/ 87 w 545"/>
                <a:gd name="T53" fmla="*/ 293 h 744"/>
                <a:gd name="T54" fmla="*/ 115 w 545"/>
                <a:gd name="T55" fmla="*/ 352 h 744"/>
                <a:gd name="T56" fmla="*/ 137 w 545"/>
                <a:gd name="T57" fmla="*/ 391 h 744"/>
                <a:gd name="T58" fmla="*/ 173 w 545"/>
                <a:gd name="T59" fmla="*/ 448 h 744"/>
                <a:gd name="T60" fmla="*/ 187 w 545"/>
                <a:gd name="T61" fmla="*/ 466 h 744"/>
                <a:gd name="T62" fmla="*/ 214 w 545"/>
                <a:gd name="T63" fmla="*/ 501 h 744"/>
                <a:gd name="T64" fmla="*/ 244 w 545"/>
                <a:gd name="T65" fmla="*/ 535 h 744"/>
                <a:gd name="T66" fmla="*/ 259 w 545"/>
                <a:gd name="T67" fmla="*/ 550 h 744"/>
                <a:gd name="T68" fmla="*/ 306 w 545"/>
                <a:gd name="T69" fmla="*/ 594 h 744"/>
                <a:gd name="T70" fmla="*/ 352 w 545"/>
                <a:gd name="T71" fmla="*/ 634 h 744"/>
                <a:gd name="T72" fmla="*/ 396 w 545"/>
                <a:gd name="T73" fmla="*/ 667 h 744"/>
                <a:gd name="T74" fmla="*/ 438 w 545"/>
                <a:gd name="T75" fmla="*/ 694 h 744"/>
                <a:gd name="T76" fmla="*/ 487 w 545"/>
                <a:gd name="T77" fmla="*/ 718 h 744"/>
                <a:gd name="T78" fmla="*/ 536 w 545"/>
                <a:gd name="T79" fmla="*/ 739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5" h="744">
                  <a:moveTo>
                    <a:pt x="545" y="744"/>
                  </a:moveTo>
                  <a:cubicBezTo>
                    <a:pt x="545" y="744"/>
                    <a:pt x="542" y="744"/>
                    <a:pt x="535" y="742"/>
                  </a:cubicBezTo>
                  <a:cubicBezTo>
                    <a:pt x="528" y="741"/>
                    <a:pt x="517" y="738"/>
                    <a:pt x="505" y="734"/>
                  </a:cubicBezTo>
                  <a:cubicBezTo>
                    <a:pt x="502" y="733"/>
                    <a:pt x="498" y="732"/>
                    <a:pt x="495" y="731"/>
                  </a:cubicBezTo>
                  <a:cubicBezTo>
                    <a:pt x="491" y="730"/>
                    <a:pt x="488" y="728"/>
                    <a:pt x="484" y="726"/>
                  </a:cubicBezTo>
                  <a:cubicBezTo>
                    <a:pt x="477" y="723"/>
                    <a:pt x="468" y="720"/>
                    <a:pt x="460" y="716"/>
                  </a:cubicBezTo>
                  <a:cubicBezTo>
                    <a:pt x="452" y="712"/>
                    <a:pt x="443" y="707"/>
                    <a:pt x="434" y="702"/>
                  </a:cubicBezTo>
                  <a:cubicBezTo>
                    <a:pt x="424" y="697"/>
                    <a:pt x="415" y="691"/>
                    <a:pt x="406" y="685"/>
                  </a:cubicBezTo>
                  <a:cubicBezTo>
                    <a:pt x="401" y="682"/>
                    <a:pt x="396" y="679"/>
                    <a:pt x="391" y="675"/>
                  </a:cubicBezTo>
                  <a:cubicBezTo>
                    <a:pt x="386" y="672"/>
                    <a:pt x="381" y="668"/>
                    <a:pt x="376" y="665"/>
                  </a:cubicBezTo>
                  <a:cubicBezTo>
                    <a:pt x="366" y="657"/>
                    <a:pt x="356" y="650"/>
                    <a:pt x="345" y="642"/>
                  </a:cubicBezTo>
                  <a:cubicBezTo>
                    <a:pt x="335" y="633"/>
                    <a:pt x="325" y="625"/>
                    <a:pt x="314" y="616"/>
                  </a:cubicBezTo>
                  <a:cubicBezTo>
                    <a:pt x="309" y="612"/>
                    <a:pt x="304" y="607"/>
                    <a:pt x="298" y="603"/>
                  </a:cubicBezTo>
                  <a:cubicBezTo>
                    <a:pt x="293" y="598"/>
                    <a:pt x="288" y="593"/>
                    <a:pt x="283" y="588"/>
                  </a:cubicBezTo>
                  <a:cubicBezTo>
                    <a:pt x="272" y="578"/>
                    <a:pt x="262" y="568"/>
                    <a:pt x="251" y="558"/>
                  </a:cubicBezTo>
                  <a:cubicBezTo>
                    <a:pt x="248" y="556"/>
                    <a:pt x="246" y="554"/>
                    <a:pt x="243" y="551"/>
                  </a:cubicBezTo>
                  <a:cubicBezTo>
                    <a:pt x="235" y="543"/>
                    <a:pt x="235" y="543"/>
                    <a:pt x="235" y="543"/>
                  </a:cubicBezTo>
                  <a:cubicBezTo>
                    <a:pt x="230" y="537"/>
                    <a:pt x="225" y="532"/>
                    <a:pt x="220" y="527"/>
                  </a:cubicBezTo>
                  <a:cubicBezTo>
                    <a:pt x="215" y="521"/>
                    <a:pt x="210" y="515"/>
                    <a:pt x="205" y="509"/>
                  </a:cubicBezTo>
                  <a:cubicBezTo>
                    <a:pt x="200" y="503"/>
                    <a:pt x="195" y="498"/>
                    <a:pt x="190" y="492"/>
                  </a:cubicBezTo>
                  <a:cubicBezTo>
                    <a:pt x="186" y="486"/>
                    <a:pt x="181" y="479"/>
                    <a:pt x="177" y="473"/>
                  </a:cubicBezTo>
                  <a:cubicBezTo>
                    <a:pt x="170" y="464"/>
                    <a:pt x="170" y="464"/>
                    <a:pt x="170" y="464"/>
                  </a:cubicBezTo>
                  <a:cubicBezTo>
                    <a:pt x="163" y="455"/>
                    <a:pt x="163" y="455"/>
                    <a:pt x="163" y="455"/>
                  </a:cubicBezTo>
                  <a:cubicBezTo>
                    <a:pt x="155" y="442"/>
                    <a:pt x="146" y="430"/>
                    <a:pt x="138" y="416"/>
                  </a:cubicBezTo>
                  <a:cubicBezTo>
                    <a:pt x="134" y="410"/>
                    <a:pt x="130" y="403"/>
                    <a:pt x="126" y="397"/>
                  </a:cubicBezTo>
                  <a:cubicBezTo>
                    <a:pt x="122" y="391"/>
                    <a:pt x="119" y="384"/>
                    <a:pt x="115" y="377"/>
                  </a:cubicBezTo>
                  <a:cubicBezTo>
                    <a:pt x="111" y="371"/>
                    <a:pt x="108" y="364"/>
                    <a:pt x="104" y="358"/>
                  </a:cubicBezTo>
                  <a:cubicBezTo>
                    <a:pt x="101" y="351"/>
                    <a:pt x="97" y="344"/>
                    <a:pt x="94" y="338"/>
                  </a:cubicBezTo>
                  <a:cubicBezTo>
                    <a:pt x="87" y="325"/>
                    <a:pt x="81" y="312"/>
                    <a:pt x="75" y="298"/>
                  </a:cubicBezTo>
                  <a:cubicBezTo>
                    <a:pt x="69" y="286"/>
                    <a:pt x="64" y="272"/>
                    <a:pt x="59" y="260"/>
                  </a:cubicBezTo>
                  <a:cubicBezTo>
                    <a:pt x="53" y="247"/>
                    <a:pt x="49" y="234"/>
                    <a:pt x="44" y="222"/>
                  </a:cubicBezTo>
                  <a:cubicBezTo>
                    <a:pt x="40" y="210"/>
                    <a:pt x="36" y="197"/>
                    <a:pt x="32" y="186"/>
                  </a:cubicBezTo>
                  <a:cubicBezTo>
                    <a:pt x="28" y="174"/>
                    <a:pt x="25" y="162"/>
                    <a:pt x="22" y="151"/>
                  </a:cubicBezTo>
                  <a:cubicBezTo>
                    <a:pt x="21" y="146"/>
                    <a:pt x="20" y="140"/>
                    <a:pt x="18" y="135"/>
                  </a:cubicBezTo>
                  <a:cubicBezTo>
                    <a:pt x="17" y="130"/>
                    <a:pt x="16" y="124"/>
                    <a:pt x="15" y="119"/>
                  </a:cubicBezTo>
                  <a:cubicBezTo>
                    <a:pt x="12" y="109"/>
                    <a:pt x="10" y="99"/>
                    <a:pt x="9" y="90"/>
                  </a:cubicBezTo>
                  <a:cubicBezTo>
                    <a:pt x="7" y="81"/>
                    <a:pt x="6" y="72"/>
                    <a:pt x="4" y="64"/>
                  </a:cubicBezTo>
                  <a:cubicBezTo>
                    <a:pt x="4" y="56"/>
                    <a:pt x="3" y="49"/>
                    <a:pt x="2" y="42"/>
                  </a:cubicBezTo>
                  <a:cubicBezTo>
                    <a:pt x="1" y="36"/>
                    <a:pt x="1" y="30"/>
                    <a:pt x="1" y="24"/>
                  </a:cubicBezTo>
                  <a:cubicBezTo>
                    <a:pt x="0" y="19"/>
                    <a:pt x="0" y="15"/>
                    <a:pt x="0" y="11"/>
                  </a:cubicBezTo>
                  <a:cubicBezTo>
                    <a:pt x="0" y="4"/>
                    <a:pt x="0" y="0"/>
                    <a:pt x="0" y="0"/>
                  </a:cubicBezTo>
                  <a:cubicBezTo>
                    <a:pt x="11" y="0"/>
                    <a:pt x="11" y="0"/>
                    <a:pt x="11" y="0"/>
                  </a:cubicBezTo>
                  <a:cubicBezTo>
                    <a:pt x="11" y="0"/>
                    <a:pt x="11" y="4"/>
                    <a:pt x="11" y="11"/>
                  </a:cubicBezTo>
                  <a:cubicBezTo>
                    <a:pt x="12" y="14"/>
                    <a:pt x="12" y="19"/>
                    <a:pt x="12" y="24"/>
                  </a:cubicBezTo>
                  <a:cubicBezTo>
                    <a:pt x="12" y="29"/>
                    <a:pt x="13" y="35"/>
                    <a:pt x="14" y="41"/>
                  </a:cubicBezTo>
                  <a:cubicBezTo>
                    <a:pt x="14" y="48"/>
                    <a:pt x="15" y="55"/>
                    <a:pt x="16" y="63"/>
                  </a:cubicBezTo>
                  <a:cubicBezTo>
                    <a:pt x="17" y="71"/>
                    <a:pt x="19" y="79"/>
                    <a:pt x="20" y="88"/>
                  </a:cubicBezTo>
                  <a:cubicBezTo>
                    <a:pt x="22" y="97"/>
                    <a:pt x="24" y="107"/>
                    <a:pt x="26" y="117"/>
                  </a:cubicBezTo>
                  <a:cubicBezTo>
                    <a:pt x="28" y="122"/>
                    <a:pt x="29" y="127"/>
                    <a:pt x="30" y="132"/>
                  </a:cubicBezTo>
                  <a:cubicBezTo>
                    <a:pt x="31" y="137"/>
                    <a:pt x="33" y="143"/>
                    <a:pt x="34" y="148"/>
                  </a:cubicBezTo>
                  <a:cubicBezTo>
                    <a:pt x="37" y="159"/>
                    <a:pt x="40" y="170"/>
                    <a:pt x="44" y="182"/>
                  </a:cubicBezTo>
                  <a:cubicBezTo>
                    <a:pt x="48" y="193"/>
                    <a:pt x="52" y="206"/>
                    <a:pt x="56" y="218"/>
                  </a:cubicBezTo>
                  <a:cubicBezTo>
                    <a:pt x="61" y="230"/>
                    <a:pt x="65" y="242"/>
                    <a:pt x="71" y="255"/>
                  </a:cubicBezTo>
                  <a:cubicBezTo>
                    <a:pt x="76" y="268"/>
                    <a:pt x="81" y="281"/>
                    <a:pt x="87" y="293"/>
                  </a:cubicBezTo>
                  <a:cubicBezTo>
                    <a:pt x="93" y="306"/>
                    <a:pt x="99" y="319"/>
                    <a:pt x="105" y="332"/>
                  </a:cubicBezTo>
                  <a:cubicBezTo>
                    <a:pt x="109" y="339"/>
                    <a:pt x="112" y="345"/>
                    <a:pt x="115" y="352"/>
                  </a:cubicBezTo>
                  <a:cubicBezTo>
                    <a:pt x="119" y="358"/>
                    <a:pt x="122" y="365"/>
                    <a:pt x="126" y="371"/>
                  </a:cubicBezTo>
                  <a:cubicBezTo>
                    <a:pt x="130" y="378"/>
                    <a:pt x="133" y="384"/>
                    <a:pt x="137" y="391"/>
                  </a:cubicBezTo>
                  <a:cubicBezTo>
                    <a:pt x="141" y="397"/>
                    <a:pt x="145" y="403"/>
                    <a:pt x="149" y="410"/>
                  </a:cubicBezTo>
                  <a:cubicBezTo>
                    <a:pt x="156" y="423"/>
                    <a:pt x="165" y="435"/>
                    <a:pt x="173" y="448"/>
                  </a:cubicBezTo>
                  <a:cubicBezTo>
                    <a:pt x="180" y="457"/>
                    <a:pt x="180" y="457"/>
                    <a:pt x="180" y="457"/>
                  </a:cubicBezTo>
                  <a:cubicBezTo>
                    <a:pt x="187" y="466"/>
                    <a:pt x="187" y="466"/>
                    <a:pt x="187" y="466"/>
                  </a:cubicBezTo>
                  <a:cubicBezTo>
                    <a:pt x="191" y="472"/>
                    <a:pt x="196" y="478"/>
                    <a:pt x="200" y="484"/>
                  </a:cubicBezTo>
                  <a:cubicBezTo>
                    <a:pt x="204" y="490"/>
                    <a:pt x="209" y="496"/>
                    <a:pt x="214" y="501"/>
                  </a:cubicBezTo>
                  <a:cubicBezTo>
                    <a:pt x="219" y="507"/>
                    <a:pt x="223" y="513"/>
                    <a:pt x="228" y="518"/>
                  </a:cubicBezTo>
                  <a:cubicBezTo>
                    <a:pt x="234" y="524"/>
                    <a:pt x="239" y="529"/>
                    <a:pt x="244" y="535"/>
                  </a:cubicBezTo>
                  <a:cubicBezTo>
                    <a:pt x="251" y="543"/>
                    <a:pt x="251" y="543"/>
                    <a:pt x="251" y="543"/>
                  </a:cubicBezTo>
                  <a:cubicBezTo>
                    <a:pt x="254" y="545"/>
                    <a:pt x="257" y="548"/>
                    <a:pt x="259" y="550"/>
                  </a:cubicBezTo>
                  <a:cubicBezTo>
                    <a:pt x="270" y="560"/>
                    <a:pt x="280" y="570"/>
                    <a:pt x="290" y="580"/>
                  </a:cubicBezTo>
                  <a:cubicBezTo>
                    <a:pt x="296" y="585"/>
                    <a:pt x="301" y="590"/>
                    <a:pt x="306" y="594"/>
                  </a:cubicBezTo>
                  <a:cubicBezTo>
                    <a:pt x="311" y="599"/>
                    <a:pt x="316" y="603"/>
                    <a:pt x="321" y="608"/>
                  </a:cubicBezTo>
                  <a:cubicBezTo>
                    <a:pt x="332" y="617"/>
                    <a:pt x="342" y="625"/>
                    <a:pt x="352" y="634"/>
                  </a:cubicBezTo>
                  <a:cubicBezTo>
                    <a:pt x="362" y="642"/>
                    <a:pt x="372" y="649"/>
                    <a:pt x="382" y="657"/>
                  </a:cubicBezTo>
                  <a:cubicBezTo>
                    <a:pt x="387" y="660"/>
                    <a:pt x="392" y="664"/>
                    <a:pt x="396" y="667"/>
                  </a:cubicBezTo>
                  <a:cubicBezTo>
                    <a:pt x="401" y="671"/>
                    <a:pt x="406" y="674"/>
                    <a:pt x="411" y="677"/>
                  </a:cubicBezTo>
                  <a:cubicBezTo>
                    <a:pt x="420" y="683"/>
                    <a:pt x="429" y="689"/>
                    <a:pt x="438" y="694"/>
                  </a:cubicBezTo>
                  <a:cubicBezTo>
                    <a:pt x="447" y="699"/>
                    <a:pt x="456" y="703"/>
                    <a:pt x="464" y="708"/>
                  </a:cubicBezTo>
                  <a:cubicBezTo>
                    <a:pt x="472" y="712"/>
                    <a:pt x="480" y="715"/>
                    <a:pt x="487" y="718"/>
                  </a:cubicBezTo>
                  <a:cubicBezTo>
                    <a:pt x="495" y="722"/>
                    <a:pt x="501" y="724"/>
                    <a:pt x="507" y="727"/>
                  </a:cubicBezTo>
                  <a:cubicBezTo>
                    <a:pt x="520" y="732"/>
                    <a:pt x="529" y="736"/>
                    <a:pt x="536" y="739"/>
                  </a:cubicBezTo>
                  <a:cubicBezTo>
                    <a:pt x="542" y="743"/>
                    <a:pt x="545" y="744"/>
                    <a:pt x="545" y="74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7" name="Freeform 197"/>
            <p:cNvSpPr/>
            <p:nvPr/>
          </p:nvSpPr>
          <p:spPr bwMode="auto">
            <a:xfrm>
              <a:off x="677154" y="2929343"/>
              <a:ext cx="231037" cy="309076"/>
            </a:xfrm>
            <a:custGeom>
              <a:avLst/>
              <a:gdLst>
                <a:gd name="T0" fmla="*/ 57 w 95"/>
                <a:gd name="T1" fmla="*/ 127 h 127"/>
                <a:gd name="T2" fmla="*/ 56 w 95"/>
                <a:gd name="T3" fmla="*/ 0 h 127"/>
                <a:gd name="T4" fmla="*/ 57 w 95"/>
                <a:gd name="T5" fmla="*/ 127 h 127"/>
              </a:gdLst>
              <a:ahLst/>
              <a:cxnLst>
                <a:cxn ang="0">
                  <a:pos x="T0" y="T1"/>
                </a:cxn>
                <a:cxn ang="0">
                  <a:pos x="T2" y="T3"/>
                </a:cxn>
                <a:cxn ang="0">
                  <a:pos x="T4" y="T5"/>
                </a:cxn>
              </a:cxnLst>
              <a:rect l="0" t="0" r="r" b="b"/>
              <a:pathLst>
                <a:path w="95" h="127">
                  <a:moveTo>
                    <a:pt x="57" y="127"/>
                  </a:moveTo>
                  <a:cubicBezTo>
                    <a:pt x="57" y="127"/>
                    <a:pt x="0" y="77"/>
                    <a:pt x="56" y="0"/>
                  </a:cubicBezTo>
                  <a:cubicBezTo>
                    <a:pt x="56" y="0"/>
                    <a:pt x="95" y="46"/>
                    <a:pt x="57" y="1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38" name="Freeform 198"/>
            <p:cNvSpPr/>
            <p:nvPr/>
          </p:nvSpPr>
          <p:spPr bwMode="auto">
            <a:xfrm>
              <a:off x="732602" y="2959121"/>
              <a:ext cx="81120" cy="250547"/>
            </a:xfrm>
            <a:custGeom>
              <a:avLst/>
              <a:gdLst>
                <a:gd name="T0" fmla="*/ 32 w 33"/>
                <a:gd name="T1" fmla="*/ 103 h 103"/>
                <a:gd name="T2" fmla="*/ 25 w 33"/>
                <a:gd name="T3" fmla="*/ 52 h 103"/>
                <a:gd name="T4" fmla="*/ 33 w 33"/>
                <a:gd name="T5" fmla="*/ 0 h 103"/>
                <a:gd name="T6" fmla="*/ 32 w 33"/>
                <a:gd name="T7" fmla="*/ 103 h 103"/>
              </a:gdLst>
              <a:ahLst/>
              <a:cxnLst>
                <a:cxn ang="0">
                  <a:pos x="T0" y="T1"/>
                </a:cxn>
                <a:cxn ang="0">
                  <a:pos x="T2" y="T3"/>
                </a:cxn>
                <a:cxn ang="0">
                  <a:pos x="T4" y="T5"/>
                </a:cxn>
                <a:cxn ang="0">
                  <a:pos x="T6" y="T7"/>
                </a:cxn>
              </a:cxnLst>
              <a:rect l="0" t="0" r="r" b="b"/>
              <a:pathLst>
                <a:path w="33" h="103">
                  <a:moveTo>
                    <a:pt x="32" y="103"/>
                  </a:moveTo>
                  <a:cubicBezTo>
                    <a:pt x="32" y="103"/>
                    <a:pt x="25" y="92"/>
                    <a:pt x="25" y="52"/>
                  </a:cubicBezTo>
                  <a:cubicBezTo>
                    <a:pt x="26" y="14"/>
                    <a:pt x="33" y="0"/>
                    <a:pt x="33" y="0"/>
                  </a:cubicBezTo>
                  <a:cubicBezTo>
                    <a:pt x="0" y="51"/>
                    <a:pt x="20" y="88"/>
                    <a:pt x="32" y="1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39" name="Freeform 199"/>
            <p:cNvSpPr/>
            <p:nvPr/>
          </p:nvSpPr>
          <p:spPr bwMode="auto">
            <a:xfrm>
              <a:off x="3070696" y="3352397"/>
              <a:ext cx="53395" cy="165319"/>
            </a:xfrm>
            <a:custGeom>
              <a:avLst/>
              <a:gdLst>
                <a:gd name="T0" fmla="*/ 21 w 22"/>
                <a:gd name="T1" fmla="*/ 68 h 68"/>
                <a:gd name="T2" fmla="*/ 13 w 22"/>
                <a:gd name="T3" fmla="*/ 68 h 68"/>
                <a:gd name="T4" fmla="*/ 8 w 22"/>
                <a:gd name="T5" fmla="*/ 42 h 68"/>
                <a:gd name="T6" fmla="*/ 2 w 22"/>
                <a:gd name="T7" fmla="*/ 0 h 68"/>
                <a:gd name="T8" fmla="*/ 9 w 22"/>
                <a:gd name="T9" fmla="*/ 1 h 68"/>
                <a:gd name="T10" fmla="*/ 15 w 22"/>
                <a:gd name="T11" fmla="*/ 39 h 68"/>
                <a:gd name="T12" fmla="*/ 21 w 22"/>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22" h="68">
                  <a:moveTo>
                    <a:pt x="21" y="68"/>
                  </a:moveTo>
                  <a:cubicBezTo>
                    <a:pt x="13" y="68"/>
                    <a:pt x="13" y="68"/>
                    <a:pt x="13" y="68"/>
                  </a:cubicBezTo>
                  <a:cubicBezTo>
                    <a:pt x="14" y="57"/>
                    <a:pt x="11" y="50"/>
                    <a:pt x="8" y="42"/>
                  </a:cubicBezTo>
                  <a:cubicBezTo>
                    <a:pt x="4" y="31"/>
                    <a:pt x="0" y="19"/>
                    <a:pt x="2" y="0"/>
                  </a:cubicBezTo>
                  <a:cubicBezTo>
                    <a:pt x="9" y="1"/>
                    <a:pt x="9" y="1"/>
                    <a:pt x="9" y="1"/>
                  </a:cubicBezTo>
                  <a:cubicBezTo>
                    <a:pt x="8" y="18"/>
                    <a:pt x="11" y="29"/>
                    <a:pt x="15" y="39"/>
                  </a:cubicBezTo>
                  <a:cubicBezTo>
                    <a:pt x="18" y="48"/>
                    <a:pt x="22" y="56"/>
                    <a:pt x="21" y="68"/>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0" name="Freeform 200"/>
            <p:cNvSpPr/>
            <p:nvPr/>
          </p:nvSpPr>
          <p:spPr bwMode="auto">
            <a:xfrm>
              <a:off x="2930020" y="3151138"/>
              <a:ext cx="240278" cy="284432"/>
            </a:xfrm>
            <a:custGeom>
              <a:avLst/>
              <a:gdLst>
                <a:gd name="T0" fmla="*/ 66 w 99"/>
                <a:gd name="T1" fmla="*/ 117 h 117"/>
                <a:gd name="T2" fmla="*/ 19 w 99"/>
                <a:gd name="T3" fmla="*/ 0 h 117"/>
                <a:gd name="T4" fmla="*/ 66 w 99"/>
                <a:gd name="T5" fmla="*/ 117 h 117"/>
              </a:gdLst>
              <a:ahLst/>
              <a:cxnLst>
                <a:cxn ang="0">
                  <a:pos x="T0" y="T1"/>
                </a:cxn>
                <a:cxn ang="0">
                  <a:pos x="T2" y="T3"/>
                </a:cxn>
                <a:cxn ang="0">
                  <a:pos x="T4" y="T5"/>
                </a:cxn>
              </a:cxnLst>
              <a:rect l="0" t="0" r="r" b="b"/>
              <a:pathLst>
                <a:path w="99" h="117">
                  <a:moveTo>
                    <a:pt x="66" y="117"/>
                  </a:moveTo>
                  <a:cubicBezTo>
                    <a:pt x="66" y="117"/>
                    <a:pt x="99" y="49"/>
                    <a:pt x="19" y="0"/>
                  </a:cubicBezTo>
                  <a:cubicBezTo>
                    <a:pt x="19" y="0"/>
                    <a:pt x="0" y="57"/>
                    <a:pt x="66" y="11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1" name="Freeform 201"/>
            <p:cNvSpPr/>
            <p:nvPr/>
          </p:nvSpPr>
          <p:spPr bwMode="auto">
            <a:xfrm>
              <a:off x="2985469" y="3177836"/>
              <a:ext cx="122193" cy="228983"/>
            </a:xfrm>
            <a:custGeom>
              <a:avLst/>
              <a:gdLst>
                <a:gd name="T0" fmla="*/ 40 w 50"/>
                <a:gd name="T1" fmla="*/ 94 h 94"/>
                <a:gd name="T2" fmla="*/ 27 w 50"/>
                <a:gd name="T3" fmla="*/ 44 h 94"/>
                <a:gd name="T4" fmla="*/ 0 w 50"/>
                <a:gd name="T5" fmla="*/ 0 h 94"/>
                <a:gd name="T6" fmla="*/ 40 w 50"/>
                <a:gd name="T7" fmla="*/ 94 h 94"/>
              </a:gdLst>
              <a:ahLst/>
              <a:cxnLst>
                <a:cxn ang="0">
                  <a:pos x="T0" y="T1"/>
                </a:cxn>
                <a:cxn ang="0">
                  <a:pos x="T2" y="T3"/>
                </a:cxn>
                <a:cxn ang="0">
                  <a:pos x="T4" y="T5"/>
                </a:cxn>
                <a:cxn ang="0">
                  <a:pos x="T6" y="T7"/>
                </a:cxn>
              </a:cxnLst>
              <a:rect l="0" t="0" r="r" b="b"/>
              <a:pathLst>
                <a:path w="50" h="94">
                  <a:moveTo>
                    <a:pt x="40" y="94"/>
                  </a:moveTo>
                  <a:cubicBezTo>
                    <a:pt x="40" y="94"/>
                    <a:pt x="43" y="82"/>
                    <a:pt x="27" y="44"/>
                  </a:cubicBezTo>
                  <a:cubicBezTo>
                    <a:pt x="12" y="10"/>
                    <a:pt x="0" y="0"/>
                    <a:pt x="0" y="0"/>
                  </a:cubicBezTo>
                  <a:cubicBezTo>
                    <a:pt x="50" y="34"/>
                    <a:pt x="45" y="76"/>
                    <a:pt x="40" y="9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2" name="Freeform 202"/>
            <p:cNvSpPr/>
            <p:nvPr/>
          </p:nvSpPr>
          <p:spPr bwMode="auto">
            <a:xfrm>
              <a:off x="3010112" y="3574193"/>
              <a:ext cx="41073" cy="170454"/>
            </a:xfrm>
            <a:custGeom>
              <a:avLst/>
              <a:gdLst>
                <a:gd name="T0" fmla="*/ 15 w 17"/>
                <a:gd name="T1" fmla="*/ 70 h 70"/>
                <a:gd name="T2" fmla="*/ 8 w 17"/>
                <a:gd name="T3" fmla="*/ 69 h 70"/>
                <a:gd name="T4" fmla="*/ 6 w 17"/>
                <a:gd name="T5" fmla="*/ 42 h 70"/>
                <a:gd name="T6" fmla="*/ 4 w 17"/>
                <a:gd name="T7" fmla="*/ 0 h 70"/>
                <a:gd name="T8" fmla="*/ 11 w 17"/>
                <a:gd name="T9" fmla="*/ 2 h 70"/>
                <a:gd name="T10" fmla="*/ 13 w 17"/>
                <a:gd name="T11" fmla="*/ 40 h 70"/>
                <a:gd name="T12" fmla="*/ 15 w 17"/>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7" h="70">
                  <a:moveTo>
                    <a:pt x="15" y="70"/>
                  </a:moveTo>
                  <a:cubicBezTo>
                    <a:pt x="8" y="69"/>
                    <a:pt x="8" y="69"/>
                    <a:pt x="8" y="69"/>
                  </a:cubicBezTo>
                  <a:cubicBezTo>
                    <a:pt x="10" y="59"/>
                    <a:pt x="8" y="51"/>
                    <a:pt x="6" y="42"/>
                  </a:cubicBezTo>
                  <a:cubicBezTo>
                    <a:pt x="3" y="31"/>
                    <a:pt x="0" y="19"/>
                    <a:pt x="4" y="0"/>
                  </a:cubicBezTo>
                  <a:cubicBezTo>
                    <a:pt x="11" y="2"/>
                    <a:pt x="11" y="2"/>
                    <a:pt x="11" y="2"/>
                  </a:cubicBezTo>
                  <a:cubicBezTo>
                    <a:pt x="8" y="19"/>
                    <a:pt x="10" y="30"/>
                    <a:pt x="13" y="40"/>
                  </a:cubicBezTo>
                  <a:cubicBezTo>
                    <a:pt x="15" y="50"/>
                    <a:pt x="17" y="58"/>
                    <a:pt x="15" y="7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3" name="Freeform 203"/>
            <p:cNvSpPr/>
            <p:nvPr/>
          </p:nvSpPr>
          <p:spPr bwMode="auto">
            <a:xfrm>
              <a:off x="2880732" y="3362666"/>
              <a:ext cx="243359" cy="296754"/>
            </a:xfrm>
            <a:custGeom>
              <a:avLst/>
              <a:gdLst>
                <a:gd name="T0" fmla="*/ 59 w 100"/>
                <a:gd name="T1" fmla="*/ 122 h 122"/>
                <a:gd name="T2" fmla="*/ 25 w 100"/>
                <a:gd name="T3" fmla="*/ 0 h 122"/>
                <a:gd name="T4" fmla="*/ 59 w 100"/>
                <a:gd name="T5" fmla="*/ 122 h 122"/>
              </a:gdLst>
              <a:ahLst/>
              <a:cxnLst>
                <a:cxn ang="0">
                  <a:pos x="T0" y="T1"/>
                </a:cxn>
                <a:cxn ang="0">
                  <a:pos x="T2" y="T3"/>
                </a:cxn>
                <a:cxn ang="0">
                  <a:pos x="T4" y="T5"/>
                </a:cxn>
              </a:cxnLst>
              <a:rect l="0" t="0" r="r" b="b"/>
              <a:pathLst>
                <a:path w="100" h="122">
                  <a:moveTo>
                    <a:pt x="59" y="122"/>
                  </a:moveTo>
                  <a:cubicBezTo>
                    <a:pt x="59" y="122"/>
                    <a:pt x="100" y="57"/>
                    <a:pt x="25" y="0"/>
                  </a:cubicBezTo>
                  <a:cubicBezTo>
                    <a:pt x="25" y="0"/>
                    <a:pt x="0" y="55"/>
                    <a:pt x="59" y="12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4" name="Freeform 204"/>
            <p:cNvSpPr/>
            <p:nvPr/>
          </p:nvSpPr>
          <p:spPr bwMode="auto">
            <a:xfrm>
              <a:off x="2951583" y="3389363"/>
              <a:ext cx="109871" cy="240278"/>
            </a:xfrm>
            <a:custGeom>
              <a:avLst/>
              <a:gdLst>
                <a:gd name="T0" fmla="*/ 29 w 45"/>
                <a:gd name="T1" fmla="*/ 99 h 99"/>
                <a:gd name="T2" fmla="*/ 21 w 45"/>
                <a:gd name="T3" fmla="*/ 48 h 99"/>
                <a:gd name="T4" fmla="*/ 0 w 45"/>
                <a:gd name="T5" fmla="*/ 0 h 99"/>
                <a:gd name="T6" fmla="*/ 29 w 45"/>
                <a:gd name="T7" fmla="*/ 99 h 99"/>
              </a:gdLst>
              <a:ahLst/>
              <a:cxnLst>
                <a:cxn ang="0">
                  <a:pos x="T0" y="T1"/>
                </a:cxn>
                <a:cxn ang="0">
                  <a:pos x="T2" y="T3"/>
                </a:cxn>
                <a:cxn ang="0">
                  <a:pos x="T4" y="T5"/>
                </a:cxn>
                <a:cxn ang="0">
                  <a:pos x="T6" y="T7"/>
                </a:cxn>
              </a:cxnLst>
              <a:rect l="0" t="0" r="r" b="b"/>
              <a:pathLst>
                <a:path w="45" h="99">
                  <a:moveTo>
                    <a:pt x="29" y="99"/>
                  </a:moveTo>
                  <a:cubicBezTo>
                    <a:pt x="29" y="99"/>
                    <a:pt x="33" y="86"/>
                    <a:pt x="21" y="48"/>
                  </a:cubicBezTo>
                  <a:cubicBezTo>
                    <a:pt x="10" y="11"/>
                    <a:pt x="0" y="0"/>
                    <a:pt x="0" y="0"/>
                  </a:cubicBezTo>
                  <a:cubicBezTo>
                    <a:pt x="45" y="40"/>
                    <a:pt x="36" y="81"/>
                    <a:pt x="29" y="9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5" name="Freeform 205"/>
            <p:cNvSpPr/>
            <p:nvPr/>
          </p:nvSpPr>
          <p:spPr bwMode="auto">
            <a:xfrm>
              <a:off x="2930020" y="3787773"/>
              <a:ext cx="31832" cy="172508"/>
            </a:xfrm>
            <a:custGeom>
              <a:avLst/>
              <a:gdLst>
                <a:gd name="T0" fmla="*/ 9 w 13"/>
                <a:gd name="T1" fmla="*/ 71 h 71"/>
                <a:gd name="T2" fmla="*/ 2 w 13"/>
                <a:gd name="T3" fmla="*/ 69 h 71"/>
                <a:gd name="T4" fmla="*/ 3 w 13"/>
                <a:gd name="T5" fmla="*/ 42 h 71"/>
                <a:gd name="T6" fmla="*/ 6 w 13"/>
                <a:gd name="T7" fmla="*/ 0 h 71"/>
                <a:gd name="T8" fmla="*/ 13 w 13"/>
                <a:gd name="T9" fmla="*/ 2 h 71"/>
                <a:gd name="T10" fmla="*/ 10 w 13"/>
                <a:gd name="T11" fmla="*/ 41 h 71"/>
                <a:gd name="T12" fmla="*/ 9 w 13"/>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13" h="71">
                  <a:moveTo>
                    <a:pt x="9" y="71"/>
                  </a:moveTo>
                  <a:cubicBezTo>
                    <a:pt x="2" y="69"/>
                    <a:pt x="2" y="69"/>
                    <a:pt x="2" y="69"/>
                  </a:cubicBezTo>
                  <a:cubicBezTo>
                    <a:pt x="5" y="59"/>
                    <a:pt x="4" y="51"/>
                    <a:pt x="3" y="42"/>
                  </a:cubicBezTo>
                  <a:cubicBezTo>
                    <a:pt x="2" y="31"/>
                    <a:pt x="0" y="19"/>
                    <a:pt x="6" y="0"/>
                  </a:cubicBezTo>
                  <a:cubicBezTo>
                    <a:pt x="13" y="2"/>
                    <a:pt x="13" y="2"/>
                    <a:pt x="13" y="2"/>
                  </a:cubicBezTo>
                  <a:cubicBezTo>
                    <a:pt x="7" y="19"/>
                    <a:pt x="9" y="30"/>
                    <a:pt x="10" y="41"/>
                  </a:cubicBezTo>
                  <a:cubicBezTo>
                    <a:pt x="12" y="51"/>
                    <a:pt x="13" y="59"/>
                    <a:pt x="9" y="7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6" name="Freeform 206"/>
            <p:cNvSpPr/>
            <p:nvPr/>
          </p:nvSpPr>
          <p:spPr bwMode="auto">
            <a:xfrm>
              <a:off x="2815015" y="3569058"/>
              <a:ext cx="241305" cy="303942"/>
            </a:xfrm>
            <a:custGeom>
              <a:avLst/>
              <a:gdLst>
                <a:gd name="T0" fmla="*/ 51 w 99"/>
                <a:gd name="T1" fmla="*/ 125 h 125"/>
                <a:gd name="T2" fmla="*/ 31 w 99"/>
                <a:gd name="T3" fmla="*/ 0 h 125"/>
                <a:gd name="T4" fmla="*/ 51 w 99"/>
                <a:gd name="T5" fmla="*/ 125 h 125"/>
              </a:gdLst>
              <a:ahLst/>
              <a:cxnLst>
                <a:cxn ang="0">
                  <a:pos x="T0" y="T1"/>
                </a:cxn>
                <a:cxn ang="0">
                  <a:pos x="T2" y="T3"/>
                </a:cxn>
                <a:cxn ang="0">
                  <a:pos x="T4" y="T5"/>
                </a:cxn>
              </a:cxnLst>
              <a:rect l="0" t="0" r="r" b="b"/>
              <a:pathLst>
                <a:path w="99" h="125">
                  <a:moveTo>
                    <a:pt x="51" y="125"/>
                  </a:moveTo>
                  <a:cubicBezTo>
                    <a:pt x="51" y="125"/>
                    <a:pt x="99" y="65"/>
                    <a:pt x="31" y="0"/>
                  </a:cubicBezTo>
                  <a:cubicBezTo>
                    <a:pt x="31" y="0"/>
                    <a:pt x="0" y="52"/>
                    <a:pt x="51" y="125"/>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7" name="Freeform 207"/>
            <p:cNvSpPr/>
            <p:nvPr/>
          </p:nvSpPr>
          <p:spPr bwMode="auto">
            <a:xfrm>
              <a:off x="2896135" y="3595756"/>
              <a:ext cx="99603" cy="248493"/>
            </a:xfrm>
            <a:custGeom>
              <a:avLst/>
              <a:gdLst>
                <a:gd name="T0" fmla="*/ 18 w 41"/>
                <a:gd name="T1" fmla="*/ 102 h 102"/>
                <a:gd name="T2" fmla="*/ 16 w 41"/>
                <a:gd name="T3" fmla="*/ 50 h 102"/>
                <a:gd name="T4" fmla="*/ 0 w 41"/>
                <a:gd name="T5" fmla="*/ 0 h 102"/>
                <a:gd name="T6" fmla="*/ 18 w 41"/>
                <a:gd name="T7" fmla="*/ 102 h 102"/>
              </a:gdLst>
              <a:ahLst/>
              <a:cxnLst>
                <a:cxn ang="0">
                  <a:pos x="T0" y="T1"/>
                </a:cxn>
                <a:cxn ang="0">
                  <a:pos x="T2" y="T3"/>
                </a:cxn>
                <a:cxn ang="0">
                  <a:pos x="T4" y="T5"/>
                </a:cxn>
                <a:cxn ang="0">
                  <a:pos x="T6" y="T7"/>
                </a:cxn>
              </a:cxnLst>
              <a:rect l="0" t="0" r="r" b="b"/>
              <a:pathLst>
                <a:path w="41" h="102">
                  <a:moveTo>
                    <a:pt x="18" y="102"/>
                  </a:moveTo>
                  <a:cubicBezTo>
                    <a:pt x="18" y="102"/>
                    <a:pt x="24" y="90"/>
                    <a:pt x="16" y="50"/>
                  </a:cubicBezTo>
                  <a:cubicBezTo>
                    <a:pt x="9" y="13"/>
                    <a:pt x="0" y="0"/>
                    <a:pt x="0" y="0"/>
                  </a:cubicBezTo>
                  <a:cubicBezTo>
                    <a:pt x="41" y="45"/>
                    <a:pt x="27" y="85"/>
                    <a:pt x="18"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48" name="Freeform 208"/>
            <p:cNvSpPr/>
            <p:nvPr/>
          </p:nvSpPr>
          <p:spPr bwMode="auto">
            <a:xfrm>
              <a:off x="2830417" y="3999300"/>
              <a:ext cx="35939" cy="170454"/>
            </a:xfrm>
            <a:custGeom>
              <a:avLst/>
              <a:gdLst>
                <a:gd name="T0" fmla="*/ 7 w 15"/>
                <a:gd name="T1" fmla="*/ 70 h 70"/>
                <a:gd name="T2" fmla="*/ 0 w 15"/>
                <a:gd name="T3" fmla="*/ 68 h 70"/>
                <a:gd name="T4" fmla="*/ 2 w 15"/>
                <a:gd name="T5" fmla="*/ 41 h 70"/>
                <a:gd name="T6" fmla="*/ 8 w 15"/>
                <a:gd name="T7" fmla="*/ 0 h 70"/>
                <a:gd name="T8" fmla="*/ 15 w 15"/>
                <a:gd name="T9" fmla="*/ 2 h 70"/>
                <a:gd name="T10" fmla="*/ 10 w 15"/>
                <a:gd name="T11" fmla="*/ 41 h 70"/>
                <a:gd name="T12" fmla="*/ 7 w 15"/>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15" h="70">
                  <a:moveTo>
                    <a:pt x="7" y="70"/>
                  </a:moveTo>
                  <a:cubicBezTo>
                    <a:pt x="0" y="68"/>
                    <a:pt x="0" y="68"/>
                    <a:pt x="0" y="68"/>
                  </a:cubicBezTo>
                  <a:cubicBezTo>
                    <a:pt x="3" y="58"/>
                    <a:pt x="3" y="50"/>
                    <a:pt x="2" y="41"/>
                  </a:cubicBezTo>
                  <a:cubicBezTo>
                    <a:pt x="2" y="30"/>
                    <a:pt x="1" y="18"/>
                    <a:pt x="8" y="0"/>
                  </a:cubicBezTo>
                  <a:cubicBezTo>
                    <a:pt x="15" y="2"/>
                    <a:pt x="15" y="2"/>
                    <a:pt x="15" y="2"/>
                  </a:cubicBezTo>
                  <a:cubicBezTo>
                    <a:pt x="8" y="19"/>
                    <a:pt x="9" y="30"/>
                    <a:pt x="10" y="41"/>
                  </a:cubicBezTo>
                  <a:cubicBezTo>
                    <a:pt x="10" y="50"/>
                    <a:pt x="11" y="59"/>
                    <a:pt x="7" y="7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49" name="Freeform 209"/>
            <p:cNvSpPr/>
            <p:nvPr/>
          </p:nvSpPr>
          <p:spPr bwMode="auto">
            <a:xfrm>
              <a:off x="2725681" y="3775451"/>
              <a:ext cx="238225" cy="307022"/>
            </a:xfrm>
            <a:custGeom>
              <a:avLst/>
              <a:gdLst>
                <a:gd name="T0" fmla="*/ 47 w 98"/>
                <a:gd name="T1" fmla="*/ 126 h 126"/>
                <a:gd name="T2" fmla="*/ 34 w 98"/>
                <a:gd name="T3" fmla="*/ 0 h 126"/>
                <a:gd name="T4" fmla="*/ 47 w 98"/>
                <a:gd name="T5" fmla="*/ 126 h 126"/>
              </a:gdLst>
              <a:ahLst/>
              <a:cxnLst>
                <a:cxn ang="0">
                  <a:pos x="T0" y="T1"/>
                </a:cxn>
                <a:cxn ang="0">
                  <a:pos x="T2" y="T3"/>
                </a:cxn>
                <a:cxn ang="0">
                  <a:pos x="T4" y="T5"/>
                </a:cxn>
              </a:cxnLst>
              <a:rect l="0" t="0" r="r" b="b"/>
              <a:pathLst>
                <a:path w="98" h="126">
                  <a:moveTo>
                    <a:pt x="47" y="126"/>
                  </a:moveTo>
                  <a:cubicBezTo>
                    <a:pt x="47" y="126"/>
                    <a:pt x="98" y="70"/>
                    <a:pt x="34" y="0"/>
                  </a:cubicBezTo>
                  <a:cubicBezTo>
                    <a:pt x="34" y="0"/>
                    <a:pt x="0" y="50"/>
                    <a:pt x="47" y="12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0" name="Freeform 210"/>
            <p:cNvSpPr/>
            <p:nvPr/>
          </p:nvSpPr>
          <p:spPr bwMode="auto">
            <a:xfrm>
              <a:off x="2812961" y="3805229"/>
              <a:ext cx="92415" cy="247466"/>
            </a:xfrm>
            <a:custGeom>
              <a:avLst/>
              <a:gdLst>
                <a:gd name="T0" fmla="*/ 12 w 38"/>
                <a:gd name="T1" fmla="*/ 102 h 102"/>
                <a:gd name="T2" fmla="*/ 13 w 38"/>
                <a:gd name="T3" fmla="*/ 50 h 102"/>
                <a:gd name="T4" fmla="*/ 0 w 38"/>
                <a:gd name="T5" fmla="*/ 0 h 102"/>
                <a:gd name="T6" fmla="*/ 12 w 38"/>
                <a:gd name="T7" fmla="*/ 102 h 102"/>
              </a:gdLst>
              <a:ahLst/>
              <a:cxnLst>
                <a:cxn ang="0">
                  <a:pos x="T0" y="T1"/>
                </a:cxn>
                <a:cxn ang="0">
                  <a:pos x="T2" y="T3"/>
                </a:cxn>
                <a:cxn ang="0">
                  <a:pos x="T4" y="T5"/>
                </a:cxn>
                <a:cxn ang="0">
                  <a:pos x="T6" y="T7"/>
                </a:cxn>
              </a:cxnLst>
              <a:rect l="0" t="0" r="r" b="b"/>
              <a:pathLst>
                <a:path w="38" h="102">
                  <a:moveTo>
                    <a:pt x="12" y="102"/>
                  </a:moveTo>
                  <a:cubicBezTo>
                    <a:pt x="12" y="102"/>
                    <a:pt x="18" y="90"/>
                    <a:pt x="13" y="50"/>
                  </a:cubicBezTo>
                  <a:cubicBezTo>
                    <a:pt x="8" y="13"/>
                    <a:pt x="0" y="0"/>
                    <a:pt x="0" y="0"/>
                  </a:cubicBezTo>
                  <a:cubicBezTo>
                    <a:pt x="38" y="47"/>
                    <a:pt x="22" y="86"/>
                    <a:pt x="12"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1" name="Freeform 211"/>
            <p:cNvSpPr/>
            <p:nvPr/>
          </p:nvSpPr>
          <p:spPr bwMode="auto">
            <a:xfrm>
              <a:off x="2691795" y="4206720"/>
              <a:ext cx="53395" cy="172508"/>
            </a:xfrm>
            <a:custGeom>
              <a:avLst/>
              <a:gdLst>
                <a:gd name="T0" fmla="*/ 6 w 22"/>
                <a:gd name="T1" fmla="*/ 71 h 71"/>
                <a:gd name="T2" fmla="*/ 0 w 22"/>
                <a:gd name="T3" fmla="*/ 67 h 71"/>
                <a:gd name="T4" fmla="*/ 5 w 22"/>
                <a:gd name="T5" fmla="*/ 41 h 71"/>
                <a:gd name="T6" fmla="*/ 15 w 22"/>
                <a:gd name="T7" fmla="*/ 0 h 71"/>
                <a:gd name="T8" fmla="*/ 22 w 22"/>
                <a:gd name="T9" fmla="*/ 4 h 71"/>
                <a:gd name="T10" fmla="*/ 12 w 22"/>
                <a:gd name="T11" fmla="*/ 41 h 71"/>
                <a:gd name="T12" fmla="*/ 6 w 22"/>
                <a:gd name="T13" fmla="*/ 71 h 71"/>
              </a:gdLst>
              <a:ahLst/>
              <a:cxnLst>
                <a:cxn ang="0">
                  <a:pos x="T0" y="T1"/>
                </a:cxn>
                <a:cxn ang="0">
                  <a:pos x="T2" y="T3"/>
                </a:cxn>
                <a:cxn ang="0">
                  <a:pos x="T4" y="T5"/>
                </a:cxn>
                <a:cxn ang="0">
                  <a:pos x="T6" y="T7"/>
                </a:cxn>
                <a:cxn ang="0">
                  <a:pos x="T8" y="T9"/>
                </a:cxn>
                <a:cxn ang="0">
                  <a:pos x="T10" y="T11"/>
                </a:cxn>
                <a:cxn ang="0">
                  <a:pos x="T12" y="T13"/>
                </a:cxn>
              </a:cxnLst>
              <a:rect l="0" t="0" r="r" b="b"/>
              <a:pathLst>
                <a:path w="22" h="71">
                  <a:moveTo>
                    <a:pt x="6" y="71"/>
                  </a:moveTo>
                  <a:cubicBezTo>
                    <a:pt x="0" y="67"/>
                    <a:pt x="0" y="67"/>
                    <a:pt x="0" y="67"/>
                  </a:cubicBezTo>
                  <a:cubicBezTo>
                    <a:pt x="4" y="58"/>
                    <a:pt x="5" y="50"/>
                    <a:pt x="5" y="41"/>
                  </a:cubicBezTo>
                  <a:cubicBezTo>
                    <a:pt x="6" y="30"/>
                    <a:pt x="6" y="17"/>
                    <a:pt x="15" y="0"/>
                  </a:cubicBezTo>
                  <a:cubicBezTo>
                    <a:pt x="22" y="4"/>
                    <a:pt x="22" y="4"/>
                    <a:pt x="22" y="4"/>
                  </a:cubicBezTo>
                  <a:cubicBezTo>
                    <a:pt x="13" y="19"/>
                    <a:pt x="13" y="31"/>
                    <a:pt x="12" y="41"/>
                  </a:cubicBezTo>
                  <a:cubicBezTo>
                    <a:pt x="12" y="51"/>
                    <a:pt x="12" y="60"/>
                    <a:pt x="6" y="7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2" name="Freeform 212"/>
            <p:cNvSpPr/>
            <p:nvPr/>
          </p:nvSpPr>
          <p:spPr bwMode="auto">
            <a:xfrm>
              <a:off x="2617863" y="3979790"/>
              <a:ext cx="232064" cy="309076"/>
            </a:xfrm>
            <a:custGeom>
              <a:avLst/>
              <a:gdLst>
                <a:gd name="T0" fmla="*/ 38 w 95"/>
                <a:gd name="T1" fmla="*/ 127 h 127"/>
                <a:gd name="T2" fmla="*/ 39 w 95"/>
                <a:gd name="T3" fmla="*/ 0 h 127"/>
                <a:gd name="T4" fmla="*/ 38 w 95"/>
                <a:gd name="T5" fmla="*/ 127 h 127"/>
              </a:gdLst>
              <a:ahLst/>
              <a:cxnLst>
                <a:cxn ang="0">
                  <a:pos x="T0" y="T1"/>
                </a:cxn>
                <a:cxn ang="0">
                  <a:pos x="T2" y="T3"/>
                </a:cxn>
                <a:cxn ang="0">
                  <a:pos x="T4" y="T5"/>
                </a:cxn>
              </a:cxnLst>
              <a:rect l="0" t="0" r="r" b="b"/>
              <a:pathLst>
                <a:path w="95" h="127">
                  <a:moveTo>
                    <a:pt x="38" y="127"/>
                  </a:moveTo>
                  <a:cubicBezTo>
                    <a:pt x="38" y="127"/>
                    <a:pt x="95" y="77"/>
                    <a:pt x="39" y="0"/>
                  </a:cubicBezTo>
                  <a:cubicBezTo>
                    <a:pt x="39" y="0"/>
                    <a:pt x="0" y="46"/>
                    <a:pt x="38" y="1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3" name="Freeform 213"/>
            <p:cNvSpPr/>
            <p:nvPr/>
          </p:nvSpPr>
          <p:spPr bwMode="auto">
            <a:xfrm>
              <a:off x="2713359" y="4009569"/>
              <a:ext cx="80093" cy="250547"/>
            </a:xfrm>
            <a:custGeom>
              <a:avLst/>
              <a:gdLst>
                <a:gd name="T0" fmla="*/ 1 w 33"/>
                <a:gd name="T1" fmla="*/ 103 h 103"/>
                <a:gd name="T2" fmla="*/ 8 w 33"/>
                <a:gd name="T3" fmla="*/ 52 h 103"/>
                <a:gd name="T4" fmla="*/ 0 w 33"/>
                <a:gd name="T5" fmla="*/ 0 h 103"/>
                <a:gd name="T6" fmla="*/ 1 w 33"/>
                <a:gd name="T7" fmla="*/ 103 h 103"/>
              </a:gdLst>
              <a:ahLst/>
              <a:cxnLst>
                <a:cxn ang="0">
                  <a:pos x="T0" y="T1"/>
                </a:cxn>
                <a:cxn ang="0">
                  <a:pos x="T2" y="T3"/>
                </a:cxn>
                <a:cxn ang="0">
                  <a:pos x="T4" y="T5"/>
                </a:cxn>
                <a:cxn ang="0">
                  <a:pos x="T6" y="T7"/>
                </a:cxn>
              </a:cxnLst>
              <a:rect l="0" t="0" r="r" b="b"/>
              <a:pathLst>
                <a:path w="33" h="103">
                  <a:moveTo>
                    <a:pt x="1" y="103"/>
                  </a:moveTo>
                  <a:cubicBezTo>
                    <a:pt x="1" y="103"/>
                    <a:pt x="8" y="92"/>
                    <a:pt x="8" y="52"/>
                  </a:cubicBezTo>
                  <a:cubicBezTo>
                    <a:pt x="7" y="14"/>
                    <a:pt x="0" y="0"/>
                    <a:pt x="0" y="0"/>
                  </a:cubicBezTo>
                  <a:cubicBezTo>
                    <a:pt x="33" y="51"/>
                    <a:pt x="12" y="88"/>
                    <a:pt x="1" y="1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4" name="Freeform 214"/>
            <p:cNvSpPr/>
            <p:nvPr/>
          </p:nvSpPr>
          <p:spPr bwMode="auto">
            <a:xfrm>
              <a:off x="2533663" y="4393603"/>
              <a:ext cx="67771" cy="167373"/>
            </a:xfrm>
            <a:custGeom>
              <a:avLst/>
              <a:gdLst>
                <a:gd name="T0" fmla="*/ 7 w 28"/>
                <a:gd name="T1" fmla="*/ 69 h 69"/>
                <a:gd name="T2" fmla="*/ 0 w 28"/>
                <a:gd name="T3" fmla="*/ 66 h 69"/>
                <a:gd name="T4" fmla="*/ 8 w 28"/>
                <a:gd name="T5" fmla="*/ 40 h 69"/>
                <a:gd name="T6" fmla="*/ 22 w 28"/>
                <a:gd name="T7" fmla="*/ 0 h 69"/>
                <a:gd name="T8" fmla="*/ 28 w 28"/>
                <a:gd name="T9" fmla="*/ 4 h 69"/>
                <a:gd name="T10" fmla="*/ 15 w 28"/>
                <a:gd name="T11" fmla="*/ 41 h 69"/>
                <a:gd name="T12" fmla="*/ 7 w 28"/>
                <a:gd name="T13" fmla="*/ 69 h 69"/>
              </a:gdLst>
              <a:ahLst/>
              <a:cxnLst>
                <a:cxn ang="0">
                  <a:pos x="T0" y="T1"/>
                </a:cxn>
                <a:cxn ang="0">
                  <a:pos x="T2" y="T3"/>
                </a:cxn>
                <a:cxn ang="0">
                  <a:pos x="T4" y="T5"/>
                </a:cxn>
                <a:cxn ang="0">
                  <a:pos x="T6" y="T7"/>
                </a:cxn>
                <a:cxn ang="0">
                  <a:pos x="T8" y="T9"/>
                </a:cxn>
                <a:cxn ang="0">
                  <a:pos x="T10" y="T11"/>
                </a:cxn>
                <a:cxn ang="0">
                  <a:pos x="T12" y="T13"/>
                </a:cxn>
              </a:cxnLst>
              <a:rect l="0" t="0" r="r" b="b"/>
              <a:pathLst>
                <a:path w="28" h="69">
                  <a:moveTo>
                    <a:pt x="7" y="69"/>
                  </a:moveTo>
                  <a:cubicBezTo>
                    <a:pt x="0" y="66"/>
                    <a:pt x="0" y="66"/>
                    <a:pt x="0" y="66"/>
                  </a:cubicBezTo>
                  <a:cubicBezTo>
                    <a:pt x="6" y="57"/>
                    <a:pt x="7" y="49"/>
                    <a:pt x="8" y="40"/>
                  </a:cubicBezTo>
                  <a:cubicBezTo>
                    <a:pt x="9" y="29"/>
                    <a:pt x="11" y="16"/>
                    <a:pt x="22" y="0"/>
                  </a:cubicBezTo>
                  <a:cubicBezTo>
                    <a:pt x="28" y="4"/>
                    <a:pt x="28" y="4"/>
                    <a:pt x="28" y="4"/>
                  </a:cubicBezTo>
                  <a:cubicBezTo>
                    <a:pt x="18" y="19"/>
                    <a:pt x="17" y="30"/>
                    <a:pt x="15" y="41"/>
                  </a:cubicBezTo>
                  <a:cubicBezTo>
                    <a:pt x="14" y="50"/>
                    <a:pt x="13" y="59"/>
                    <a:pt x="7" y="6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5" name="Freeform 215"/>
            <p:cNvSpPr/>
            <p:nvPr/>
          </p:nvSpPr>
          <p:spPr bwMode="auto">
            <a:xfrm>
              <a:off x="2484375" y="4167701"/>
              <a:ext cx="223849" cy="305995"/>
            </a:xfrm>
            <a:custGeom>
              <a:avLst/>
              <a:gdLst>
                <a:gd name="T0" fmla="*/ 31 w 92"/>
                <a:gd name="T1" fmla="*/ 126 h 126"/>
                <a:gd name="T2" fmla="*/ 43 w 92"/>
                <a:gd name="T3" fmla="*/ 0 h 126"/>
                <a:gd name="T4" fmla="*/ 31 w 92"/>
                <a:gd name="T5" fmla="*/ 126 h 126"/>
              </a:gdLst>
              <a:ahLst/>
              <a:cxnLst>
                <a:cxn ang="0">
                  <a:pos x="T0" y="T1"/>
                </a:cxn>
                <a:cxn ang="0">
                  <a:pos x="T2" y="T3"/>
                </a:cxn>
                <a:cxn ang="0">
                  <a:pos x="T4" y="T5"/>
                </a:cxn>
              </a:cxnLst>
              <a:rect l="0" t="0" r="r" b="b"/>
              <a:pathLst>
                <a:path w="92" h="126">
                  <a:moveTo>
                    <a:pt x="31" y="126"/>
                  </a:moveTo>
                  <a:cubicBezTo>
                    <a:pt x="31" y="126"/>
                    <a:pt x="92" y="81"/>
                    <a:pt x="43" y="0"/>
                  </a:cubicBezTo>
                  <a:cubicBezTo>
                    <a:pt x="43" y="0"/>
                    <a:pt x="0" y="42"/>
                    <a:pt x="31" y="12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6" name="Freeform 216"/>
            <p:cNvSpPr/>
            <p:nvPr/>
          </p:nvSpPr>
          <p:spPr bwMode="auto">
            <a:xfrm>
              <a:off x="2567549" y="4196452"/>
              <a:ext cx="89335" cy="248493"/>
            </a:xfrm>
            <a:custGeom>
              <a:avLst/>
              <a:gdLst>
                <a:gd name="T0" fmla="*/ 0 w 37"/>
                <a:gd name="T1" fmla="*/ 102 h 102"/>
                <a:gd name="T2" fmla="*/ 11 w 37"/>
                <a:gd name="T3" fmla="*/ 52 h 102"/>
                <a:gd name="T4" fmla="*/ 8 w 37"/>
                <a:gd name="T5" fmla="*/ 0 h 102"/>
                <a:gd name="T6" fmla="*/ 0 w 37"/>
                <a:gd name="T7" fmla="*/ 102 h 102"/>
              </a:gdLst>
              <a:ahLst/>
              <a:cxnLst>
                <a:cxn ang="0">
                  <a:pos x="T0" y="T1"/>
                </a:cxn>
                <a:cxn ang="0">
                  <a:pos x="T2" y="T3"/>
                </a:cxn>
                <a:cxn ang="0">
                  <a:pos x="T4" y="T5"/>
                </a:cxn>
                <a:cxn ang="0">
                  <a:pos x="T6" y="T7"/>
                </a:cxn>
              </a:cxnLst>
              <a:rect l="0" t="0" r="r" b="b"/>
              <a:pathLst>
                <a:path w="37" h="102">
                  <a:moveTo>
                    <a:pt x="0" y="102"/>
                  </a:moveTo>
                  <a:cubicBezTo>
                    <a:pt x="0" y="102"/>
                    <a:pt x="8" y="92"/>
                    <a:pt x="11" y="52"/>
                  </a:cubicBezTo>
                  <a:cubicBezTo>
                    <a:pt x="14" y="14"/>
                    <a:pt x="8" y="0"/>
                    <a:pt x="8" y="0"/>
                  </a:cubicBezTo>
                  <a:cubicBezTo>
                    <a:pt x="37" y="54"/>
                    <a:pt x="13" y="89"/>
                    <a:pt x="0" y="102"/>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57" name="Freeform 217"/>
            <p:cNvSpPr/>
            <p:nvPr/>
          </p:nvSpPr>
          <p:spPr bwMode="auto">
            <a:xfrm>
              <a:off x="2356022" y="4551735"/>
              <a:ext cx="82146" cy="163266"/>
            </a:xfrm>
            <a:custGeom>
              <a:avLst/>
              <a:gdLst>
                <a:gd name="T0" fmla="*/ 6 w 34"/>
                <a:gd name="T1" fmla="*/ 67 h 67"/>
                <a:gd name="T2" fmla="*/ 0 w 34"/>
                <a:gd name="T3" fmla="*/ 63 h 67"/>
                <a:gd name="T4" fmla="*/ 11 w 34"/>
                <a:gd name="T5" fmla="*/ 38 h 67"/>
                <a:gd name="T6" fmla="*/ 29 w 34"/>
                <a:gd name="T7" fmla="*/ 0 h 67"/>
                <a:gd name="T8" fmla="*/ 34 w 34"/>
                <a:gd name="T9" fmla="*/ 5 h 67"/>
                <a:gd name="T10" fmla="*/ 18 w 34"/>
                <a:gd name="T11" fmla="*/ 40 h 67"/>
                <a:gd name="T12" fmla="*/ 6 w 34"/>
                <a:gd name="T13" fmla="*/ 67 h 67"/>
              </a:gdLst>
              <a:ahLst/>
              <a:cxnLst>
                <a:cxn ang="0">
                  <a:pos x="T0" y="T1"/>
                </a:cxn>
                <a:cxn ang="0">
                  <a:pos x="T2" y="T3"/>
                </a:cxn>
                <a:cxn ang="0">
                  <a:pos x="T4" y="T5"/>
                </a:cxn>
                <a:cxn ang="0">
                  <a:pos x="T6" y="T7"/>
                </a:cxn>
                <a:cxn ang="0">
                  <a:pos x="T8" y="T9"/>
                </a:cxn>
                <a:cxn ang="0">
                  <a:pos x="T10" y="T11"/>
                </a:cxn>
                <a:cxn ang="0">
                  <a:pos x="T12" y="T13"/>
                </a:cxn>
              </a:cxnLst>
              <a:rect l="0" t="0" r="r" b="b"/>
              <a:pathLst>
                <a:path w="34" h="67">
                  <a:moveTo>
                    <a:pt x="6" y="67"/>
                  </a:moveTo>
                  <a:cubicBezTo>
                    <a:pt x="0" y="63"/>
                    <a:pt x="0" y="63"/>
                    <a:pt x="0" y="63"/>
                  </a:cubicBezTo>
                  <a:cubicBezTo>
                    <a:pt x="6" y="54"/>
                    <a:pt x="8" y="47"/>
                    <a:pt x="11" y="38"/>
                  </a:cubicBezTo>
                  <a:cubicBezTo>
                    <a:pt x="13" y="27"/>
                    <a:pt x="16" y="15"/>
                    <a:pt x="29" y="0"/>
                  </a:cubicBezTo>
                  <a:cubicBezTo>
                    <a:pt x="34" y="5"/>
                    <a:pt x="34" y="5"/>
                    <a:pt x="34" y="5"/>
                  </a:cubicBezTo>
                  <a:cubicBezTo>
                    <a:pt x="23" y="19"/>
                    <a:pt x="20" y="29"/>
                    <a:pt x="18" y="40"/>
                  </a:cubicBezTo>
                  <a:cubicBezTo>
                    <a:pt x="15" y="49"/>
                    <a:pt x="13" y="58"/>
                    <a:pt x="6" y="6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8" name="Freeform 218"/>
            <p:cNvSpPr/>
            <p:nvPr/>
          </p:nvSpPr>
          <p:spPr bwMode="auto">
            <a:xfrm>
              <a:off x="2338565" y="4327886"/>
              <a:ext cx="213581" cy="301888"/>
            </a:xfrm>
            <a:custGeom>
              <a:avLst/>
              <a:gdLst>
                <a:gd name="T0" fmla="*/ 21 w 88"/>
                <a:gd name="T1" fmla="*/ 124 h 124"/>
                <a:gd name="T2" fmla="*/ 49 w 88"/>
                <a:gd name="T3" fmla="*/ 0 h 124"/>
                <a:gd name="T4" fmla="*/ 21 w 88"/>
                <a:gd name="T5" fmla="*/ 124 h 124"/>
              </a:gdLst>
              <a:ahLst/>
              <a:cxnLst>
                <a:cxn ang="0">
                  <a:pos x="T0" y="T1"/>
                </a:cxn>
                <a:cxn ang="0">
                  <a:pos x="T2" y="T3"/>
                </a:cxn>
                <a:cxn ang="0">
                  <a:pos x="T4" y="T5"/>
                </a:cxn>
              </a:cxnLst>
              <a:rect l="0" t="0" r="r" b="b"/>
              <a:pathLst>
                <a:path w="88" h="124">
                  <a:moveTo>
                    <a:pt x="21" y="124"/>
                  </a:moveTo>
                  <a:cubicBezTo>
                    <a:pt x="21" y="124"/>
                    <a:pt x="88" y="86"/>
                    <a:pt x="49" y="0"/>
                  </a:cubicBezTo>
                  <a:cubicBezTo>
                    <a:pt x="49" y="0"/>
                    <a:pt x="0" y="37"/>
                    <a:pt x="21" y="12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59" name="Freeform 219"/>
            <p:cNvSpPr/>
            <p:nvPr/>
          </p:nvSpPr>
          <p:spPr bwMode="auto">
            <a:xfrm>
              <a:off x="2402229" y="4356637"/>
              <a:ext cx="101657" cy="243358"/>
            </a:xfrm>
            <a:custGeom>
              <a:avLst/>
              <a:gdLst>
                <a:gd name="T0" fmla="*/ 0 w 42"/>
                <a:gd name="T1" fmla="*/ 100 h 100"/>
                <a:gd name="T2" fmla="*/ 17 w 42"/>
                <a:gd name="T3" fmla="*/ 52 h 100"/>
                <a:gd name="T4" fmla="*/ 20 w 42"/>
                <a:gd name="T5" fmla="*/ 0 h 100"/>
                <a:gd name="T6" fmla="*/ 0 w 42"/>
                <a:gd name="T7" fmla="*/ 100 h 100"/>
              </a:gdLst>
              <a:ahLst/>
              <a:cxnLst>
                <a:cxn ang="0">
                  <a:pos x="T0" y="T1"/>
                </a:cxn>
                <a:cxn ang="0">
                  <a:pos x="T2" y="T3"/>
                </a:cxn>
                <a:cxn ang="0">
                  <a:pos x="T4" y="T5"/>
                </a:cxn>
                <a:cxn ang="0">
                  <a:pos x="T6" y="T7"/>
                </a:cxn>
              </a:cxnLst>
              <a:rect l="0" t="0" r="r" b="b"/>
              <a:pathLst>
                <a:path w="42" h="100">
                  <a:moveTo>
                    <a:pt x="0" y="100"/>
                  </a:moveTo>
                  <a:cubicBezTo>
                    <a:pt x="0" y="100"/>
                    <a:pt x="9" y="91"/>
                    <a:pt x="17" y="52"/>
                  </a:cubicBezTo>
                  <a:cubicBezTo>
                    <a:pt x="24" y="15"/>
                    <a:pt x="20" y="0"/>
                    <a:pt x="20" y="0"/>
                  </a:cubicBezTo>
                  <a:cubicBezTo>
                    <a:pt x="42" y="57"/>
                    <a:pt x="14" y="89"/>
                    <a:pt x="0" y="10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0" name="Freeform 220"/>
            <p:cNvSpPr/>
            <p:nvPr/>
          </p:nvSpPr>
          <p:spPr bwMode="auto">
            <a:xfrm>
              <a:off x="2160924" y="4704733"/>
              <a:ext cx="92415" cy="158132"/>
            </a:xfrm>
            <a:custGeom>
              <a:avLst/>
              <a:gdLst>
                <a:gd name="T0" fmla="*/ 6 w 38"/>
                <a:gd name="T1" fmla="*/ 65 h 65"/>
                <a:gd name="T2" fmla="*/ 0 w 38"/>
                <a:gd name="T3" fmla="*/ 60 h 65"/>
                <a:gd name="T4" fmla="*/ 12 w 38"/>
                <a:gd name="T5" fmla="*/ 36 h 65"/>
                <a:gd name="T6" fmla="*/ 33 w 38"/>
                <a:gd name="T7" fmla="*/ 0 h 65"/>
                <a:gd name="T8" fmla="*/ 38 w 38"/>
                <a:gd name="T9" fmla="*/ 5 h 65"/>
                <a:gd name="T10" fmla="*/ 19 w 38"/>
                <a:gd name="T11" fmla="*/ 39 h 65"/>
                <a:gd name="T12" fmla="*/ 6 w 38"/>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38" h="65">
                  <a:moveTo>
                    <a:pt x="6" y="65"/>
                  </a:moveTo>
                  <a:cubicBezTo>
                    <a:pt x="0" y="60"/>
                    <a:pt x="0" y="60"/>
                    <a:pt x="0" y="60"/>
                  </a:cubicBezTo>
                  <a:cubicBezTo>
                    <a:pt x="7" y="53"/>
                    <a:pt x="10" y="45"/>
                    <a:pt x="12" y="36"/>
                  </a:cubicBezTo>
                  <a:cubicBezTo>
                    <a:pt x="16" y="26"/>
                    <a:pt x="20" y="14"/>
                    <a:pt x="33" y="0"/>
                  </a:cubicBezTo>
                  <a:cubicBezTo>
                    <a:pt x="38" y="5"/>
                    <a:pt x="38" y="5"/>
                    <a:pt x="38" y="5"/>
                  </a:cubicBezTo>
                  <a:cubicBezTo>
                    <a:pt x="26" y="18"/>
                    <a:pt x="23" y="28"/>
                    <a:pt x="19" y="39"/>
                  </a:cubicBezTo>
                  <a:cubicBezTo>
                    <a:pt x="16" y="48"/>
                    <a:pt x="14" y="56"/>
                    <a:pt x="6" y="65"/>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1" name="Freeform 221"/>
            <p:cNvSpPr/>
            <p:nvPr/>
          </p:nvSpPr>
          <p:spPr bwMode="auto">
            <a:xfrm>
              <a:off x="2162978" y="4483964"/>
              <a:ext cx="204340" cy="293673"/>
            </a:xfrm>
            <a:custGeom>
              <a:avLst/>
              <a:gdLst>
                <a:gd name="T0" fmla="*/ 15 w 84"/>
                <a:gd name="T1" fmla="*/ 121 h 121"/>
                <a:gd name="T2" fmla="*/ 51 w 84"/>
                <a:gd name="T3" fmla="*/ 0 h 121"/>
                <a:gd name="T4" fmla="*/ 15 w 84"/>
                <a:gd name="T5" fmla="*/ 121 h 121"/>
              </a:gdLst>
              <a:ahLst/>
              <a:cxnLst>
                <a:cxn ang="0">
                  <a:pos x="T0" y="T1"/>
                </a:cxn>
                <a:cxn ang="0">
                  <a:pos x="T2" y="T3"/>
                </a:cxn>
                <a:cxn ang="0">
                  <a:pos x="T4" y="T5"/>
                </a:cxn>
              </a:cxnLst>
              <a:rect l="0" t="0" r="r" b="b"/>
              <a:pathLst>
                <a:path w="84" h="121">
                  <a:moveTo>
                    <a:pt x="15" y="121"/>
                  </a:moveTo>
                  <a:cubicBezTo>
                    <a:pt x="15" y="121"/>
                    <a:pt x="84" y="88"/>
                    <a:pt x="51" y="0"/>
                  </a:cubicBezTo>
                  <a:cubicBezTo>
                    <a:pt x="51" y="0"/>
                    <a:pt x="0" y="33"/>
                    <a:pt x="15" y="12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2" name="Freeform 222"/>
            <p:cNvSpPr/>
            <p:nvPr/>
          </p:nvSpPr>
          <p:spPr bwMode="auto">
            <a:xfrm>
              <a:off x="2214319" y="4510662"/>
              <a:ext cx="109871" cy="240278"/>
            </a:xfrm>
            <a:custGeom>
              <a:avLst/>
              <a:gdLst>
                <a:gd name="T0" fmla="*/ 0 w 45"/>
                <a:gd name="T1" fmla="*/ 99 h 99"/>
                <a:gd name="T2" fmla="*/ 20 w 45"/>
                <a:gd name="T3" fmla="*/ 52 h 99"/>
                <a:gd name="T4" fmla="*/ 27 w 45"/>
                <a:gd name="T5" fmla="*/ 0 h 99"/>
                <a:gd name="T6" fmla="*/ 0 w 45"/>
                <a:gd name="T7" fmla="*/ 99 h 99"/>
              </a:gdLst>
              <a:ahLst/>
              <a:cxnLst>
                <a:cxn ang="0">
                  <a:pos x="T0" y="T1"/>
                </a:cxn>
                <a:cxn ang="0">
                  <a:pos x="T2" y="T3"/>
                </a:cxn>
                <a:cxn ang="0">
                  <a:pos x="T4" y="T5"/>
                </a:cxn>
                <a:cxn ang="0">
                  <a:pos x="T6" y="T7"/>
                </a:cxn>
              </a:cxnLst>
              <a:rect l="0" t="0" r="r" b="b"/>
              <a:pathLst>
                <a:path w="45" h="99">
                  <a:moveTo>
                    <a:pt x="0" y="99"/>
                  </a:moveTo>
                  <a:cubicBezTo>
                    <a:pt x="0" y="99"/>
                    <a:pt x="10" y="91"/>
                    <a:pt x="20" y="52"/>
                  </a:cubicBezTo>
                  <a:cubicBezTo>
                    <a:pt x="30" y="15"/>
                    <a:pt x="27" y="0"/>
                    <a:pt x="27" y="0"/>
                  </a:cubicBezTo>
                  <a:cubicBezTo>
                    <a:pt x="45" y="58"/>
                    <a:pt x="15" y="88"/>
                    <a:pt x="0" y="9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3" name="Freeform 223"/>
            <p:cNvSpPr/>
            <p:nvPr/>
          </p:nvSpPr>
          <p:spPr bwMode="auto">
            <a:xfrm>
              <a:off x="3109715" y="3318512"/>
              <a:ext cx="111925" cy="158132"/>
            </a:xfrm>
            <a:custGeom>
              <a:avLst/>
              <a:gdLst>
                <a:gd name="T0" fmla="*/ 7 w 46"/>
                <a:gd name="T1" fmla="*/ 65 h 65"/>
                <a:gd name="T2" fmla="*/ 0 w 46"/>
                <a:gd name="T3" fmla="*/ 62 h 65"/>
                <a:gd name="T4" fmla="*/ 18 w 46"/>
                <a:gd name="T5" fmla="*/ 35 h 65"/>
                <a:gd name="T6" fmla="*/ 39 w 46"/>
                <a:gd name="T7" fmla="*/ 0 h 65"/>
                <a:gd name="T8" fmla="*/ 46 w 46"/>
                <a:gd name="T9" fmla="*/ 3 h 65"/>
                <a:gd name="T10" fmla="*/ 24 w 46"/>
                <a:gd name="T11" fmla="*/ 40 h 65"/>
                <a:gd name="T12" fmla="*/ 7 w 46"/>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6" h="65">
                  <a:moveTo>
                    <a:pt x="7" y="65"/>
                  </a:moveTo>
                  <a:cubicBezTo>
                    <a:pt x="0" y="62"/>
                    <a:pt x="0" y="62"/>
                    <a:pt x="0" y="62"/>
                  </a:cubicBezTo>
                  <a:cubicBezTo>
                    <a:pt x="6" y="50"/>
                    <a:pt x="12" y="42"/>
                    <a:pt x="18" y="35"/>
                  </a:cubicBezTo>
                  <a:cubicBezTo>
                    <a:pt x="25" y="26"/>
                    <a:pt x="33" y="18"/>
                    <a:pt x="39" y="0"/>
                  </a:cubicBezTo>
                  <a:cubicBezTo>
                    <a:pt x="46" y="3"/>
                    <a:pt x="46" y="3"/>
                    <a:pt x="46" y="3"/>
                  </a:cubicBezTo>
                  <a:cubicBezTo>
                    <a:pt x="39" y="22"/>
                    <a:pt x="31" y="31"/>
                    <a:pt x="24" y="40"/>
                  </a:cubicBezTo>
                  <a:cubicBezTo>
                    <a:pt x="18" y="47"/>
                    <a:pt x="12" y="53"/>
                    <a:pt x="7" y="65"/>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4" name="Freeform 224"/>
            <p:cNvSpPr/>
            <p:nvPr/>
          </p:nvSpPr>
          <p:spPr bwMode="auto">
            <a:xfrm>
              <a:off x="3180566" y="3112119"/>
              <a:ext cx="179696" cy="264922"/>
            </a:xfrm>
            <a:custGeom>
              <a:avLst/>
              <a:gdLst>
                <a:gd name="T0" fmla="*/ 0 w 74"/>
                <a:gd name="T1" fmla="*/ 109 h 109"/>
                <a:gd name="T2" fmla="*/ 64 w 74"/>
                <a:gd name="T3" fmla="*/ 0 h 109"/>
                <a:gd name="T4" fmla="*/ 0 w 74"/>
                <a:gd name="T5" fmla="*/ 109 h 109"/>
              </a:gdLst>
              <a:ahLst/>
              <a:cxnLst>
                <a:cxn ang="0">
                  <a:pos x="T0" y="T1"/>
                </a:cxn>
                <a:cxn ang="0">
                  <a:pos x="T2" y="T3"/>
                </a:cxn>
                <a:cxn ang="0">
                  <a:pos x="T4" y="T5"/>
                </a:cxn>
              </a:cxnLst>
              <a:rect l="0" t="0" r="r" b="b"/>
              <a:pathLst>
                <a:path w="74" h="109">
                  <a:moveTo>
                    <a:pt x="0" y="109"/>
                  </a:moveTo>
                  <a:cubicBezTo>
                    <a:pt x="0" y="109"/>
                    <a:pt x="74" y="94"/>
                    <a:pt x="64" y="0"/>
                  </a:cubicBezTo>
                  <a:cubicBezTo>
                    <a:pt x="64" y="0"/>
                    <a:pt x="7" y="20"/>
                    <a:pt x="0" y="10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5" name="Freeform 225"/>
            <p:cNvSpPr/>
            <p:nvPr/>
          </p:nvSpPr>
          <p:spPr bwMode="auto">
            <a:xfrm>
              <a:off x="3196996" y="3138817"/>
              <a:ext cx="131434" cy="216661"/>
            </a:xfrm>
            <a:custGeom>
              <a:avLst/>
              <a:gdLst>
                <a:gd name="T0" fmla="*/ 0 w 54"/>
                <a:gd name="T1" fmla="*/ 89 h 89"/>
                <a:gd name="T2" fmla="*/ 32 w 54"/>
                <a:gd name="T3" fmla="*/ 48 h 89"/>
                <a:gd name="T4" fmla="*/ 51 w 54"/>
                <a:gd name="T5" fmla="*/ 0 h 89"/>
                <a:gd name="T6" fmla="*/ 0 w 54"/>
                <a:gd name="T7" fmla="*/ 89 h 89"/>
              </a:gdLst>
              <a:ahLst/>
              <a:cxnLst>
                <a:cxn ang="0">
                  <a:pos x="T0" y="T1"/>
                </a:cxn>
                <a:cxn ang="0">
                  <a:pos x="T2" y="T3"/>
                </a:cxn>
                <a:cxn ang="0">
                  <a:pos x="T4" y="T5"/>
                </a:cxn>
                <a:cxn ang="0">
                  <a:pos x="T6" y="T7"/>
                </a:cxn>
              </a:cxnLst>
              <a:rect l="0" t="0" r="r" b="b"/>
              <a:pathLst>
                <a:path w="54" h="89">
                  <a:moveTo>
                    <a:pt x="0" y="89"/>
                  </a:moveTo>
                  <a:cubicBezTo>
                    <a:pt x="0" y="89"/>
                    <a:pt x="12" y="84"/>
                    <a:pt x="32" y="48"/>
                  </a:cubicBezTo>
                  <a:cubicBezTo>
                    <a:pt x="50" y="15"/>
                    <a:pt x="51" y="0"/>
                    <a:pt x="51" y="0"/>
                  </a:cubicBezTo>
                  <a:cubicBezTo>
                    <a:pt x="54" y="60"/>
                    <a:pt x="18" y="82"/>
                    <a:pt x="0" y="89"/>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6" name="Freeform 226"/>
            <p:cNvSpPr/>
            <p:nvPr/>
          </p:nvSpPr>
          <p:spPr bwMode="auto">
            <a:xfrm>
              <a:off x="3046052" y="3554683"/>
              <a:ext cx="124247" cy="147864"/>
            </a:xfrm>
            <a:custGeom>
              <a:avLst/>
              <a:gdLst>
                <a:gd name="T0" fmla="*/ 6 w 51"/>
                <a:gd name="T1" fmla="*/ 61 h 61"/>
                <a:gd name="T2" fmla="*/ 0 w 51"/>
                <a:gd name="T3" fmla="*/ 58 h 61"/>
                <a:gd name="T4" fmla="*/ 20 w 51"/>
                <a:gd name="T5" fmla="*/ 32 h 61"/>
                <a:gd name="T6" fmla="*/ 45 w 51"/>
                <a:gd name="T7" fmla="*/ 0 h 61"/>
                <a:gd name="T8" fmla="*/ 51 w 51"/>
                <a:gd name="T9" fmla="*/ 3 h 61"/>
                <a:gd name="T10" fmla="*/ 25 w 51"/>
                <a:gd name="T11" fmla="*/ 38 h 61"/>
                <a:gd name="T12" fmla="*/ 6 w 51"/>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51" h="61">
                  <a:moveTo>
                    <a:pt x="6" y="61"/>
                  </a:moveTo>
                  <a:cubicBezTo>
                    <a:pt x="0" y="58"/>
                    <a:pt x="0" y="58"/>
                    <a:pt x="0" y="58"/>
                  </a:cubicBezTo>
                  <a:cubicBezTo>
                    <a:pt x="6" y="46"/>
                    <a:pt x="13" y="39"/>
                    <a:pt x="20" y="32"/>
                  </a:cubicBezTo>
                  <a:cubicBezTo>
                    <a:pt x="28" y="25"/>
                    <a:pt x="36" y="17"/>
                    <a:pt x="45" y="0"/>
                  </a:cubicBezTo>
                  <a:cubicBezTo>
                    <a:pt x="51" y="3"/>
                    <a:pt x="51" y="3"/>
                    <a:pt x="51" y="3"/>
                  </a:cubicBezTo>
                  <a:cubicBezTo>
                    <a:pt x="42" y="21"/>
                    <a:pt x="33" y="30"/>
                    <a:pt x="25" y="38"/>
                  </a:cubicBezTo>
                  <a:cubicBezTo>
                    <a:pt x="18" y="44"/>
                    <a:pt x="12" y="50"/>
                    <a:pt x="6" y="6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7" name="Freeform 227"/>
            <p:cNvSpPr/>
            <p:nvPr/>
          </p:nvSpPr>
          <p:spPr bwMode="auto">
            <a:xfrm>
              <a:off x="3124091" y="3362666"/>
              <a:ext cx="184829" cy="247466"/>
            </a:xfrm>
            <a:custGeom>
              <a:avLst/>
              <a:gdLst>
                <a:gd name="T0" fmla="*/ 0 w 76"/>
                <a:gd name="T1" fmla="*/ 102 h 102"/>
                <a:gd name="T2" fmla="*/ 74 w 76"/>
                <a:gd name="T3" fmla="*/ 0 h 102"/>
                <a:gd name="T4" fmla="*/ 0 w 76"/>
                <a:gd name="T5" fmla="*/ 102 h 102"/>
              </a:gdLst>
              <a:ahLst/>
              <a:cxnLst>
                <a:cxn ang="0">
                  <a:pos x="T0" y="T1"/>
                </a:cxn>
                <a:cxn ang="0">
                  <a:pos x="T2" y="T3"/>
                </a:cxn>
                <a:cxn ang="0">
                  <a:pos x="T4" y="T5"/>
                </a:cxn>
              </a:cxnLst>
              <a:rect l="0" t="0" r="r" b="b"/>
              <a:pathLst>
                <a:path w="76" h="102">
                  <a:moveTo>
                    <a:pt x="0" y="102"/>
                  </a:moveTo>
                  <a:cubicBezTo>
                    <a:pt x="0" y="102"/>
                    <a:pt x="76" y="94"/>
                    <a:pt x="74" y="0"/>
                  </a:cubicBezTo>
                  <a:cubicBezTo>
                    <a:pt x="74" y="0"/>
                    <a:pt x="15" y="14"/>
                    <a:pt x="0" y="10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68" name="Freeform 228"/>
            <p:cNvSpPr/>
            <p:nvPr/>
          </p:nvSpPr>
          <p:spPr bwMode="auto">
            <a:xfrm>
              <a:off x="3143600" y="3384229"/>
              <a:ext cx="143756" cy="204339"/>
            </a:xfrm>
            <a:custGeom>
              <a:avLst/>
              <a:gdLst>
                <a:gd name="T0" fmla="*/ 0 w 59"/>
                <a:gd name="T1" fmla="*/ 84 h 84"/>
                <a:gd name="T2" fmla="*/ 36 w 59"/>
                <a:gd name="T3" fmla="*/ 47 h 84"/>
                <a:gd name="T4" fmla="*/ 59 w 59"/>
                <a:gd name="T5" fmla="*/ 0 h 84"/>
                <a:gd name="T6" fmla="*/ 0 w 59"/>
                <a:gd name="T7" fmla="*/ 84 h 84"/>
              </a:gdLst>
              <a:ahLst/>
              <a:cxnLst>
                <a:cxn ang="0">
                  <a:pos x="T0" y="T1"/>
                </a:cxn>
                <a:cxn ang="0">
                  <a:pos x="T2" y="T3"/>
                </a:cxn>
                <a:cxn ang="0">
                  <a:pos x="T4" y="T5"/>
                </a:cxn>
                <a:cxn ang="0">
                  <a:pos x="T6" y="T7"/>
                </a:cxn>
              </a:cxnLst>
              <a:rect l="0" t="0" r="r" b="b"/>
              <a:pathLst>
                <a:path w="59" h="84">
                  <a:moveTo>
                    <a:pt x="0" y="84"/>
                  </a:moveTo>
                  <a:cubicBezTo>
                    <a:pt x="0" y="84"/>
                    <a:pt x="12" y="80"/>
                    <a:pt x="36" y="47"/>
                  </a:cubicBezTo>
                  <a:cubicBezTo>
                    <a:pt x="57" y="16"/>
                    <a:pt x="59" y="0"/>
                    <a:pt x="59" y="0"/>
                  </a:cubicBezTo>
                  <a:cubicBezTo>
                    <a:pt x="57" y="61"/>
                    <a:pt x="18" y="79"/>
                    <a:pt x="0" y="8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69" name="Freeform 229"/>
            <p:cNvSpPr/>
            <p:nvPr/>
          </p:nvSpPr>
          <p:spPr bwMode="auto">
            <a:xfrm>
              <a:off x="2953637" y="3792907"/>
              <a:ext cx="134515" cy="140675"/>
            </a:xfrm>
            <a:custGeom>
              <a:avLst/>
              <a:gdLst>
                <a:gd name="T0" fmla="*/ 6 w 55"/>
                <a:gd name="T1" fmla="*/ 58 h 58"/>
                <a:gd name="T2" fmla="*/ 0 w 55"/>
                <a:gd name="T3" fmla="*/ 55 h 58"/>
                <a:gd name="T4" fmla="*/ 22 w 55"/>
                <a:gd name="T5" fmla="*/ 30 h 58"/>
                <a:gd name="T6" fmla="*/ 48 w 55"/>
                <a:gd name="T7" fmla="*/ 0 h 58"/>
                <a:gd name="T8" fmla="*/ 55 w 55"/>
                <a:gd name="T9" fmla="*/ 4 h 58"/>
                <a:gd name="T10" fmla="*/ 27 w 55"/>
                <a:gd name="T11" fmla="*/ 36 h 58"/>
                <a:gd name="T12" fmla="*/ 6 w 55"/>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55" h="58">
                  <a:moveTo>
                    <a:pt x="6" y="58"/>
                  </a:moveTo>
                  <a:cubicBezTo>
                    <a:pt x="0" y="55"/>
                    <a:pt x="0" y="55"/>
                    <a:pt x="0" y="55"/>
                  </a:cubicBezTo>
                  <a:cubicBezTo>
                    <a:pt x="7" y="43"/>
                    <a:pt x="14" y="37"/>
                    <a:pt x="22" y="30"/>
                  </a:cubicBezTo>
                  <a:cubicBezTo>
                    <a:pt x="30" y="23"/>
                    <a:pt x="39" y="16"/>
                    <a:pt x="48" y="0"/>
                  </a:cubicBezTo>
                  <a:cubicBezTo>
                    <a:pt x="55" y="4"/>
                    <a:pt x="55" y="4"/>
                    <a:pt x="55" y="4"/>
                  </a:cubicBezTo>
                  <a:cubicBezTo>
                    <a:pt x="45" y="21"/>
                    <a:pt x="35" y="29"/>
                    <a:pt x="27" y="36"/>
                  </a:cubicBezTo>
                  <a:cubicBezTo>
                    <a:pt x="19" y="42"/>
                    <a:pt x="13" y="48"/>
                    <a:pt x="6" y="58"/>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0" name="Freeform 230"/>
            <p:cNvSpPr/>
            <p:nvPr/>
          </p:nvSpPr>
          <p:spPr bwMode="auto">
            <a:xfrm>
              <a:off x="3036810" y="3610131"/>
              <a:ext cx="197151" cy="236171"/>
            </a:xfrm>
            <a:custGeom>
              <a:avLst/>
              <a:gdLst>
                <a:gd name="T0" fmla="*/ 0 w 81"/>
                <a:gd name="T1" fmla="*/ 97 h 97"/>
                <a:gd name="T2" fmla="*/ 81 w 81"/>
                <a:gd name="T3" fmla="*/ 0 h 97"/>
                <a:gd name="T4" fmla="*/ 0 w 81"/>
                <a:gd name="T5" fmla="*/ 97 h 97"/>
              </a:gdLst>
              <a:ahLst/>
              <a:cxnLst>
                <a:cxn ang="0">
                  <a:pos x="T0" y="T1"/>
                </a:cxn>
                <a:cxn ang="0">
                  <a:pos x="T2" y="T3"/>
                </a:cxn>
                <a:cxn ang="0">
                  <a:pos x="T4" y="T5"/>
                </a:cxn>
              </a:cxnLst>
              <a:rect l="0" t="0" r="r" b="b"/>
              <a:pathLst>
                <a:path w="81" h="97">
                  <a:moveTo>
                    <a:pt x="0" y="97"/>
                  </a:moveTo>
                  <a:cubicBezTo>
                    <a:pt x="0" y="97"/>
                    <a:pt x="76" y="94"/>
                    <a:pt x="81" y="0"/>
                  </a:cubicBezTo>
                  <a:cubicBezTo>
                    <a:pt x="81" y="0"/>
                    <a:pt x="22" y="10"/>
                    <a:pt x="0" y="9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1" name="Freeform 231"/>
            <p:cNvSpPr/>
            <p:nvPr/>
          </p:nvSpPr>
          <p:spPr bwMode="auto">
            <a:xfrm>
              <a:off x="3058374" y="3632722"/>
              <a:ext cx="158132" cy="194071"/>
            </a:xfrm>
            <a:custGeom>
              <a:avLst/>
              <a:gdLst>
                <a:gd name="T0" fmla="*/ 0 w 65"/>
                <a:gd name="T1" fmla="*/ 80 h 80"/>
                <a:gd name="T2" fmla="*/ 38 w 65"/>
                <a:gd name="T3" fmla="*/ 45 h 80"/>
                <a:gd name="T4" fmla="*/ 65 w 65"/>
                <a:gd name="T5" fmla="*/ 0 h 80"/>
                <a:gd name="T6" fmla="*/ 0 w 65"/>
                <a:gd name="T7" fmla="*/ 80 h 80"/>
              </a:gdLst>
              <a:ahLst/>
              <a:cxnLst>
                <a:cxn ang="0">
                  <a:pos x="T0" y="T1"/>
                </a:cxn>
                <a:cxn ang="0">
                  <a:pos x="T2" y="T3"/>
                </a:cxn>
                <a:cxn ang="0">
                  <a:pos x="T4" y="T5"/>
                </a:cxn>
                <a:cxn ang="0">
                  <a:pos x="T6" y="T7"/>
                </a:cxn>
              </a:cxnLst>
              <a:rect l="0" t="0" r="r" b="b"/>
              <a:pathLst>
                <a:path w="65" h="80">
                  <a:moveTo>
                    <a:pt x="0" y="80"/>
                  </a:moveTo>
                  <a:cubicBezTo>
                    <a:pt x="0" y="80"/>
                    <a:pt x="13" y="77"/>
                    <a:pt x="38" y="45"/>
                  </a:cubicBezTo>
                  <a:cubicBezTo>
                    <a:pt x="62" y="15"/>
                    <a:pt x="65" y="0"/>
                    <a:pt x="65" y="0"/>
                  </a:cubicBezTo>
                  <a:cubicBezTo>
                    <a:pt x="58" y="61"/>
                    <a:pt x="18" y="76"/>
                    <a:pt x="0" y="8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2" name="Freeform 232"/>
            <p:cNvSpPr/>
            <p:nvPr/>
          </p:nvSpPr>
          <p:spPr bwMode="auto">
            <a:xfrm>
              <a:off x="2844793" y="4016756"/>
              <a:ext cx="143756" cy="131434"/>
            </a:xfrm>
            <a:custGeom>
              <a:avLst/>
              <a:gdLst>
                <a:gd name="T0" fmla="*/ 5 w 59"/>
                <a:gd name="T1" fmla="*/ 54 h 54"/>
                <a:gd name="T2" fmla="*/ 0 w 59"/>
                <a:gd name="T3" fmla="*/ 50 h 54"/>
                <a:gd name="T4" fmla="*/ 24 w 59"/>
                <a:gd name="T5" fmla="*/ 28 h 54"/>
                <a:gd name="T6" fmla="*/ 53 w 59"/>
                <a:gd name="T7" fmla="*/ 0 h 54"/>
                <a:gd name="T8" fmla="*/ 59 w 59"/>
                <a:gd name="T9" fmla="*/ 4 h 54"/>
                <a:gd name="T10" fmla="*/ 28 w 59"/>
                <a:gd name="T11" fmla="*/ 34 h 54"/>
                <a:gd name="T12" fmla="*/ 5 w 59"/>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9" h="54">
                  <a:moveTo>
                    <a:pt x="5" y="54"/>
                  </a:moveTo>
                  <a:cubicBezTo>
                    <a:pt x="0" y="50"/>
                    <a:pt x="0" y="50"/>
                    <a:pt x="0" y="50"/>
                  </a:cubicBezTo>
                  <a:cubicBezTo>
                    <a:pt x="8" y="39"/>
                    <a:pt x="16" y="34"/>
                    <a:pt x="24" y="28"/>
                  </a:cubicBezTo>
                  <a:cubicBezTo>
                    <a:pt x="33" y="22"/>
                    <a:pt x="42" y="15"/>
                    <a:pt x="53" y="0"/>
                  </a:cubicBezTo>
                  <a:cubicBezTo>
                    <a:pt x="59" y="4"/>
                    <a:pt x="59" y="4"/>
                    <a:pt x="59" y="4"/>
                  </a:cubicBezTo>
                  <a:cubicBezTo>
                    <a:pt x="47" y="21"/>
                    <a:pt x="37" y="28"/>
                    <a:pt x="28" y="34"/>
                  </a:cubicBezTo>
                  <a:cubicBezTo>
                    <a:pt x="20" y="39"/>
                    <a:pt x="13" y="44"/>
                    <a:pt x="5" y="5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3" name="Freeform 233"/>
            <p:cNvSpPr/>
            <p:nvPr/>
          </p:nvSpPr>
          <p:spPr bwMode="auto">
            <a:xfrm>
              <a:off x="2934127" y="3851437"/>
              <a:ext cx="219742" cy="225903"/>
            </a:xfrm>
            <a:custGeom>
              <a:avLst/>
              <a:gdLst>
                <a:gd name="T0" fmla="*/ 0 w 90"/>
                <a:gd name="T1" fmla="*/ 89 h 93"/>
                <a:gd name="T2" fmla="*/ 90 w 90"/>
                <a:gd name="T3" fmla="*/ 0 h 93"/>
                <a:gd name="T4" fmla="*/ 0 w 90"/>
                <a:gd name="T5" fmla="*/ 89 h 93"/>
              </a:gdLst>
              <a:ahLst/>
              <a:cxnLst>
                <a:cxn ang="0">
                  <a:pos x="T0" y="T1"/>
                </a:cxn>
                <a:cxn ang="0">
                  <a:pos x="T2" y="T3"/>
                </a:cxn>
                <a:cxn ang="0">
                  <a:pos x="T4" y="T5"/>
                </a:cxn>
              </a:cxnLst>
              <a:rect l="0" t="0" r="r" b="b"/>
              <a:pathLst>
                <a:path w="90" h="93">
                  <a:moveTo>
                    <a:pt x="0" y="89"/>
                  </a:moveTo>
                  <a:cubicBezTo>
                    <a:pt x="0" y="89"/>
                    <a:pt x="76" y="93"/>
                    <a:pt x="90" y="0"/>
                  </a:cubicBezTo>
                  <a:cubicBezTo>
                    <a:pt x="90" y="0"/>
                    <a:pt x="29" y="5"/>
                    <a:pt x="0" y="8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4" name="Freeform 234"/>
            <p:cNvSpPr/>
            <p:nvPr/>
          </p:nvSpPr>
          <p:spPr bwMode="auto">
            <a:xfrm>
              <a:off x="2956717" y="3870946"/>
              <a:ext cx="177642" cy="179695"/>
            </a:xfrm>
            <a:custGeom>
              <a:avLst/>
              <a:gdLst>
                <a:gd name="T0" fmla="*/ 0 w 73"/>
                <a:gd name="T1" fmla="*/ 74 h 74"/>
                <a:gd name="T2" fmla="*/ 42 w 73"/>
                <a:gd name="T3" fmla="*/ 42 h 74"/>
                <a:gd name="T4" fmla="*/ 73 w 73"/>
                <a:gd name="T5" fmla="*/ 0 h 74"/>
                <a:gd name="T6" fmla="*/ 0 w 73"/>
                <a:gd name="T7" fmla="*/ 74 h 74"/>
              </a:gdLst>
              <a:ahLst/>
              <a:cxnLst>
                <a:cxn ang="0">
                  <a:pos x="T0" y="T1"/>
                </a:cxn>
                <a:cxn ang="0">
                  <a:pos x="T2" y="T3"/>
                </a:cxn>
                <a:cxn ang="0">
                  <a:pos x="T4" y="T5"/>
                </a:cxn>
                <a:cxn ang="0">
                  <a:pos x="T6" y="T7"/>
                </a:cxn>
              </a:cxnLst>
              <a:rect l="0" t="0" r="r" b="b"/>
              <a:pathLst>
                <a:path w="73" h="74">
                  <a:moveTo>
                    <a:pt x="0" y="74"/>
                  </a:moveTo>
                  <a:cubicBezTo>
                    <a:pt x="0" y="74"/>
                    <a:pt x="13" y="71"/>
                    <a:pt x="42" y="42"/>
                  </a:cubicBezTo>
                  <a:cubicBezTo>
                    <a:pt x="68" y="15"/>
                    <a:pt x="73" y="0"/>
                    <a:pt x="73" y="0"/>
                  </a:cubicBezTo>
                  <a:cubicBezTo>
                    <a:pt x="60" y="60"/>
                    <a:pt x="19" y="72"/>
                    <a:pt x="0" y="7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5" name="Freeform 235"/>
            <p:cNvSpPr/>
            <p:nvPr/>
          </p:nvSpPr>
          <p:spPr bwMode="auto">
            <a:xfrm>
              <a:off x="2710278" y="4237525"/>
              <a:ext cx="154025" cy="124246"/>
            </a:xfrm>
            <a:custGeom>
              <a:avLst/>
              <a:gdLst>
                <a:gd name="T0" fmla="*/ 6 w 63"/>
                <a:gd name="T1" fmla="*/ 51 h 51"/>
                <a:gd name="T2" fmla="*/ 0 w 63"/>
                <a:gd name="T3" fmla="*/ 46 h 51"/>
                <a:gd name="T4" fmla="*/ 26 w 63"/>
                <a:gd name="T5" fmla="*/ 26 h 51"/>
                <a:gd name="T6" fmla="*/ 57 w 63"/>
                <a:gd name="T7" fmla="*/ 0 h 51"/>
                <a:gd name="T8" fmla="*/ 63 w 63"/>
                <a:gd name="T9" fmla="*/ 5 h 51"/>
                <a:gd name="T10" fmla="*/ 29 w 63"/>
                <a:gd name="T11" fmla="*/ 32 h 51"/>
                <a:gd name="T12" fmla="*/ 6 w 63"/>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63" h="51">
                  <a:moveTo>
                    <a:pt x="6" y="51"/>
                  </a:moveTo>
                  <a:cubicBezTo>
                    <a:pt x="0" y="46"/>
                    <a:pt x="0" y="46"/>
                    <a:pt x="0" y="46"/>
                  </a:cubicBezTo>
                  <a:cubicBezTo>
                    <a:pt x="9" y="36"/>
                    <a:pt x="17" y="31"/>
                    <a:pt x="26" y="26"/>
                  </a:cubicBezTo>
                  <a:cubicBezTo>
                    <a:pt x="35" y="20"/>
                    <a:pt x="45" y="14"/>
                    <a:pt x="57" y="0"/>
                  </a:cubicBezTo>
                  <a:cubicBezTo>
                    <a:pt x="63" y="5"/>
                    <a:pt x="63" y="5"/>
                    <a:pt x="63" y="5"/>
                  </a:cubicBezTo>
                  <a:cubicBezTo>
                    <a:pt x="50" y="20"/>
                    <a:pt x="39" y="26"/>
                    <a:pt x="29" y="32"/>
                  </a:cubicBezTo>
                  <a:cubicBezTo>
                    <a:pt x="21" y="37"/>
                    <a:pt x="14" y="41"/>
                    <a:pt x="6" y="51"/>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6" name="Freeform 236"/>
            <p:cNvSpPr/>
            <p:nvPr/>
          </p:nvSpPr>
          <p:spPr bwMode="auto">
            <a:xfrm>
              <a:off x="2805774" y="4084527"/>
              <a:ext cx="233091" cy="223849"/>
            </a:xfrm>
            <a:custGeom>
              <a:avLst/>
              <a:gdLst>
                <a:gd name="T0" fmla="*/ 0 w 96"/>
                <a:gd name="T1" fmla="*/ 82 h 92"/>
                <a:gd name="T2" fmla="*/ 96 w 96"/>
                <a:gd name="T3" fmla="*/ 0 h 92"/>
                <a:gd name="T4" fmla="*/ 0 w 96"/>
                <a:gd name="T5" fmla="*/ 82 h 92"/>
              </a:gdLst>
              <a:ahLst/>
              <a:cxnLst>
                <a:cxn ang="0">
                  <a:pos x="T0" y="T1"/>
                </a:cxn>
                <a:cxn ang="0">
                  <a:pos x="T2" y="T3"/>
                </a:cxn>
                <a:cxn ang="0">
                  <a:pos x="T4" y="T5"/>
                </a:cxn>
              </a:cxnLst>
              <a:rect l="0" t="0" r="r" b="b"/>
              <a:pathLst>
                <a:path w="96" h="92">
                  <a:moveTo>
                    <a:pt x="0" y="82"/>
                  </a:moveTo>
                  <a:cubicBezTo>
                    <a:pt x="0" y="82"/>
                    <a:pt x="76" y="92"/>
                    <a:pt x="96" y="0"/>
                  </a:cubicBezTo>
                  <a:cubicBezTo>
                    <a:pt x="96" y="0"/>
                    <a:pt x="36" y="0"/>
                    <a:pt x="0" y="82"/>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7" name="Freeform 237"/>
            <p:cNvSpPr/>
            <p:nvPr/>
          </p:nvSpPr>
          <p:spPr bwMode="auto">
            <a:xfrm>
              <a:off x="2830417" y="4104037"/>
              <a:ext cx="186883" cy="165319"/>
            </a:xfrm>
            <a:custGeom>
              <a:avLst/>
              <a:gdLst>
                <a:gd name="T0" fmla="*/ 0 w 77"/>
                <a:gd name="T1" fmla="*/ 68 h 68"/>
                <a:gd name="T2" fmla="*/ 43 w 77"/>
                <a:gd name="T3" fmla="*/ 40 h 68"/>
                <a:gd name="T4" fmla="*/ 77 w 77"/>
                <a:gd name="T5" fmla="*/ 0 h 68"/>
                <a:gd name="T6" fmla="*/ 0 w 77"/>
                <a:gd name="T7" fmla="*/ 68 h 68"/>
              </a:gdLst>
              <a:ahLst/>
              <a:cxnLst>
                <a:cxn ang="0">
                  <a:pos x="T0" y="T1"/>
                </a:cxn>
                <a:cxn ang="0">
                  <a:pos x="T2" y="T3"/>
                </a:cxn>
                <a:cxn ang="0">
                  <a:pos x="T4" y="T5"/>
                </a:cxn>
                <a:cxn ang="0">
                  <a:pos x="T6" y="T7"/>
                </a:cxn>
              </a:cxnLst>
              <a:rect l="0" t="0" r="r" b="b"/>
              <a:pathLst>
                <a:path w="77" h="68">
                  <a:moveTo>
                    <a:pt x="0" y="68"/>
                  </a:moveTo>
                  <a:cubicBezTo>
                    <a:pt x="0" y="68"/>
                    <a:pt x="13" y="67"/>
                    <a:pt x="43" y="40"/>
                  </a:cubicBezTo>
                  <a:cubicBezTo>
                    <a:pt x="71" y="14"/>
                    <a:pt x="77" y="0"/>
                    <a:pt x="77" y="0"/>
                  </a:cubicBezTo>
                  <a:cubicBezTo>
                    <a:pt x="61" y="58"/>
                    <a:pt x="19" y="67"/>
                    <a:pt x="0" y="6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78" name="Freeform 238"/>
            <p:cNvSpPr/>
            <p:nvPr/>
          </p:nvSpPr>
          <p:spPr bwMode="auto">
            <a:xfrm>
              <a:off x="2552146" y="4439810"/>
              <a:ext cx="163266" cy="104737"/>
            </a:xfrm>
            <a:custGeom>
              <a:avLst/>
              <a:gdLst>
                <a:gd name="T0" fmla="*/ 5 w 67"/>
                <a:gd name="T1" fmla="*/ 43 h 43"/>
                <a:gd name="T2" fmla="*/ 0 w 67"/>
                <a:gd name="T3" fmla="*/ 38 h 43"/>
                <a:gd name="T4" fmla="*/ 28 w 67"/>
                <a:gd name="T5" fmla="*/ 21 h 43"/>
                <a:gd name="T6" fmla="*/ 62 w 67"/>
                <a:gd name="T7" fmla="*/ 0 h 43"/>
                <a:gd name="T8" fmla="*/ 67 w 67"/>
                <a:gd name="T9" fmla="*/ 5 h 43"/>
                <a:gd name="T10" fmla="*/ 31 w 67"/>
                <a:gd name="T11" fmla="*/ 28 h 43"/>
                <a:gd name="T12" fmla="*/ 5 w 67"/>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67" h="43">
                  <a:moveTo>
                    <a:pt x="5" y="43"/>
                  </a:moveTo>
                  <a:cubicBezTo>
                    <a:pt x="0" y="38"/>
                    <a:pt x="0" y="38"/>
                    <a:pt x="0" y="38"/>
                  </a:cubicBezTo>
                  <a:cubicBezTo>
                    <a:pt x="10" y="29"/>
                    <a:pt x="19" y="25"/>
                    <a:pt x="28" y="21"/>
                  </a:cubicBezTo>
                  <a:cubicBezTo>
                    <a:pt x="38" y="17"/>
                    <a:pt x="49" y="12"/>
                    <a:pt x="62" y="0"/>
                  </a:cubicBezTo>
                  <a:cubicBezTo>
                    <a:pt x="67" y="5"/>
                    <a:pt x="67" y="5"/>
                    <a:pt x="67" y="5"/>
                  </a:cubicBezTo>
                  <a:cubicBezTo>
                    <a:pt x="53" y="19"/>
                    <a:pt x="41" y="24"/>
                    <a:pt x="31" y="28"/>
                  </a:cubicBezTo>
                  <a:cubicBezTo>
                    <a:pt x="22" y="32"/>
                    <a:pt x="14" y="35"/>
                    <a:pt x="5" y="43"/>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79" name="Freeform 239"/>
            <p:cNvSpPr/>
            <p:nvPr/>
          </p:nvSpPr>
          <p:spPr bwMode="auto">
            <a:xfrm>
              <a:off x="2654829" y="4294000"/>
              <a:ext cx="257735" cy="233090"/>
            </a:xfrm>
            <a:custGeom>
              <a:avLst/>
              <a:gdLst>
                <a:gd name="T0" fmla="*/ 0 w 106"/>
                <a:gd name="T1" fmla="*/ 77 h 96"/>
                <a:gd name="T2" fmla="*/ 106 w 106"/>
                <a:gd name="T3" fmla="*/ 7 h 96"/>
                <a:gd name="T4" fmla="*/ 0 w 106"/>
                <a:gd name="T5" fmla="*/ 77 h 96"/>
              </a:gdLst>
              <a:ahLst/>
              <a:cxnLst>
                <a:cxn ang="0">
                  <a:pos x="T0" y="T1"/>
                </a:cxn>
                <a:cxn ang="0">
                  <a:pos x="T2" y="T3"/>
                </a:cxn>
                <a:cxn ang="0">
                  <a:pos x="T4" y="T5"/>
                </a:cxn>
              </a:cxnLst>
              <a:rect l="0" t="0" r="r" b="b"/>
              <a:pathLst>
                <a:path w="106" h="96">
                  <a:moveTo>
                    <a:pt x="0" y="77"/>
                  </a:moveTo>
                  <a:cubicBezTo>
                    <a:pt x="0" y="77"/>
                    <a:pt x="74" y="96"/>
                    <a:pt x="106" y="7"/>
                  </a:cubicBezTo>
                  <a:cubicBezTo>
                    <a:pt x="106" y="7"/>
                    <a:pt x="46" y="0"/>
                    <a:pt x="0" y="7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0" name="Freeform 240"/>
            <p:cNvSpPr/>
            <p:nvPr/>
          </p:nvSpPr>
          <p:spPr bwMode="auto">
            <a:xfrm>
              <a:off x="2681527" y="4327886"/>
              <a:ext cx="206393" cy="143756"/>
            </a:xfrm>
            <a:custGeom>
              <a:avLst/>
              <a:gdLst>
                <a:gd name="T0" fmla="*/ 0 w 85"/>
                <a:gd name="T1" fmla="*/ 58 h 59"/>
                <a:gd name="T2" fmla="*/ 46 w 85"/>
                <a:gd name="T3" fmla="*/ 35 h 59"/>
                <a:gd name="T4" fmla="*/ 85 w 85"/>
                <a:gd name="T5" fmla="*/ 0 h 59"/>
                <a:gd name="T6" fmla="*/ 0 w 85"/>
                <a:gd name="T7" fmla="*/ 58 h 59"/>
              </a:gdLst>
              <a:ahLst/>
              <a:cxnLst>
                <a:cxn ang="0">
                  <a:pos x="T0" y="T1"/>
                </a:cxn>
                <a:cxn ang="0">
                  <a:pos x="T2" y="T3"/>
                </a:cxn>
                <a:cxn ang="0">
                  <a:pos x="T4" y="T5"/>
                </a:cxn>
                <a:cxn ang="0">
                  <a:pos x="T6" y="T7"/>
                </a:cxn>
              </a:cxnLst>
              <a:rect l="0" t="0" r="r" b="b"/>
              <a:pathLst>
                <a:path w="85" h="59">
                  <a:moveTo>
                    <a:pt x="0" y="58"/>
                  </a:moveTo>
                  <a:cubicBezTo>
                    <a:pt x="0" y="58"/>
                    <a:pt x="13" y="58"/>
                    <a:pt x="46" y="35"/>
                  </a:cubicBezTo>
                  <a:cubicBezTo>
                    <a:pt x="78" y="13"/>
                    <a:pt x="85" y="0"/>
                    <a:pt x="85" y="0"/>
                  </a:cubicBezTo>
                  <a:cubicBezTo>
                    <a:pt x="61" y="56"/>
                    <a:pt x="19" y="59"/>
                    <a:pt x="0" y="58"/>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81" name="Freeform 241"/>
            <p:cNvSpPr/>
            <p:nvPr/>
          </p:nvSpPr>
          <p:spPr bwMode="auto">
            <a:xfrm>
              <a:off x="2370397" y="4624640"/>
              <a:ext cx="172508" cy="82146"/>
            </a:xfrm>
            <a:custGeom>
              <a:avLst/>
              <a:gdLst>
                <a:gd name="T0" fmla="*/ 4 w 71"/>
                <a:gd name="T1" fmla="*/ 34 h 34"/>
                <a:gd name="T2" fmla="*/ 0 w 71"/>
                <a:gd name="T3" fmla="*/ 28 h 34"/>
                <a:gd name="T4" fmla="*/ 30 w 71"/>
                <a:gd name="T5" fmla="*/ 16 h 34"/>
                <a:gd name="T6" fmla="*/ 67 w 71"/>
                <a:gd name="T7" fmla="*/ 0 h 34"/>
                <a:gd name="T8" fmla="*/ 71 w 71"/>
                <a:gd name="T9" fmla="*/ 6 h 34"/>
                <a:gd name="T10" fmla="*/ 32 w 71"/>
                <a:gd name="T11" fmla="*/ 23 h 34"/>
                <a:gd name="T12" fmla="*/ 4 w 71"/>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71" h="34">
                  <a:moveTo>
                    <a:pt x="4" y="34"/>
                  </a:moveTo>
                  <a:cubicBezTo>
                    <a:pt x="0" y="28"/>
                    <a:pt x="0" y="28"/>
                    <a:pt x="0" y="28"/>
                  </a:cubicBezTo>
                  <a:cubicBezTo>
                    <a:pt x="11" y="21"/>
                    <a:pt x="21" y="18"/>
                    <a:pt x="30" y="16"/>
                  </a:cubicBezTo>
                  <a:cubicBezTo>
                    <a:pt x="41" y="13"/>
                    <a:pt x="52" y="10"/>
                    <a:pt x="67" y="0"/>
                  </a:cubicBezTo>
                  <a:cubicBezTo>
                    <a:pt x="71" y="6"/>
                    <a:pt x="71" y="6"/>
                    <a:pt x="71" y="6"/>
                  </a:cubicBezTo>
                  <a:cubicBezTo>
                    <a:pt x="55" y="17"/>
                    <a:pt x="43" y="20"/>
                    <a:pt x="32" y="23"/>
                  </a:cubicBezTo>
                  <a:cubicBezTo>
                    <a:pt x="23" y="25"/>
                    <a:pt x="14" y="28"/>
                    <a:pt x="4" y="3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2" name="Freeform 242"/>
            <p:cNvSpPr/>
            <p:nvPr/>
          </p:nvSpPr>
          <p:spPr bwMode="auto">
            <a:xfrm>
              <a:off x="2479241" y="4488072"/>
              <a:ext cx="280325" cy="243358"/>
            </a:xfrm>
            <a:custGeom>
              <a:avLst/>
              <a:gdLst>
                <a:gd name="T0" fmla="*/ 0 w 115"/>
                <a:gd name="T1" fmla="*/ 69 h 100"/>
                <a:gd name="T2" fmla="*/ 115 w 115"/>
                <a:gd name="T3" fmla="*/ 16 h 100"/>
                <a:gd name="T4" fmla="*/ 0 w 115"/>
                <a:gd name="T5" fmla="*/ 69 h 100"/>
              </a:gdLst>
              <a:ahLst/>
              <a:cxnLst>
                <a:cxn ang="0">
                  <a:pos x="T0" y="T1"/>
                </a:cxn>
                <a:cxn ang="0">
                  <a:pos x="T2" y="T3"/>
                </a:cxn>
                <a:cxn ang="0">
                  <a:pos x="T4" y="T5"/>
                </a:cxn>
              </a:cxnLst>
              <a:rect l="0" t="0" r="r" b="b"/>
              <a:pathLst>
                <a:path w="115" h="100">
                  <a:moveTo>
                    <a:pt x="0" y="69"/>
                  </a:moveTo>
                  <a:cubicBezTo>
                    <a:pt x="0" y="69"/>
                    <a:pt x="70" y="100"/>
                    <a:pt x="115" y="16"/>
                  </a:cubicBezTo>
                  <a:cubicBezTo>
                    <a:pt x="115" y="16"/>
                    <a:pt x="56" y="0"/>
                    <a:pt x="0" y="6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3" name="Freeform 243"/>
            <p:cNvSpPr/>
            <p:nvPr/>
          </p:nvSpPr>
          <p:spPr bwMode="auto">
            <a:xfrm>
              <a:off x="2505939" y="4541467"/>
              <a:ext cx="226930" cy="124246"/>
            </a:xfrm>
            <a:custGeom>
              <a:avLst/>
              <a:gdLst>
                <a:gd name="T0" fmla="*/ 0 w 93"/>
                <a:gd name="T1" fmla="*/ 44 h 51"/>
                <a:gd name="T2" fmla="*/ 50 w 93"/>
                <a:gd name="T3" fmla="*/ 28 h 51"/>
                <a:gd name="T4" fmla="*/ 93 w 93"/>
                <a:gd name="T5" fmla="*/ 0 h 51"/>
                <a:gd name="T6" fmla="*/ 0 w 93"/>
                <a:gd name="T7" fmla="*/ 44 h 51"/>
              </a:gdLst>
              <a:ahLst/>
              <a:cxnLst>
                <a:cxn ang="0">
                  <a:pos x="T0" y="T1"/>
                </a:cxn>
                <a:cxn ang="0">
                  <a:pos x="T2" y="T3"/>
                </a:cxn>
                <a:cxn ang="0">
                  <a:pos x="T4" y="T5"/>
                </a:cxn>
                <a:cxn ang="0">
                  <a:pos x="T6" y="T7"/>
                </a:cxn>
              </a:cxnLst>
              <a:rect l="0" t="0" r="r" b="b"/>
              <a:pathLst>
                <a:path w="93" h="51">
                  <a:moveTo>
                    <a:pt x="0" y="44"/>
                  </a:moveTo>
                  <a:cubicBezTo>
                    <a:pt x="0" y="44"/>
                    <a:pt x="13" y="46"/>
                    <a:pt x="50" y="28"/>
                  </a:cubicBezTo>
                  <a:cubicBezTo>
                    <a:pt x="84" y="12"/>
                    <a:pt x="93" y="0"/>
                    <a:pt x="93" y="0"/>
                  </a:cubicBezTo>
                  <a:cubicBezTo>
                    <a:pt x="61" y="51"/>
                    <a:pt x="19" y="48"/>
                    <a:pt x="0" y="4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84" name="Freeform 244"/>
            <p:cNvSpPr/>
            <p:nvPr/>
          </p:nvSpPr>
          <p:spPr bwMode="auto">
            <a:xfrm>
              <a:off x="2175300" y="4784825"/>
              <a:ext cx="177642" cy="70851"/>
            </a:xfrm>
            <a:custGeom>
              <a:avLst/>
              <a:gdLst>
                <a:gd name="T0" fmla="*/ 3 w 73"/>
                <a:gd name="T1" fmla="*/ 29 h 29"/>
                <a:gd name="T2" fmla="*/ 0 w 73"/>
                <a:gd name="T3" fmla="*/ 23 h 29"/>
                <a:gd name="T4" fmla="*/ 31 w 73"/>
                <a:gd name="T5" fmla="*/ 13 h 29"/>
                <a:gd name="T6" fmla="*/ 69 w 73"/>
                <a:gd name="T7" fmla="*/ 0 h 29"/>
                <a:gd name="T8" fmla="*/ 73 w 73"/>
                <a:gd name="T9" fmla="*/ 6 h 29"/>
                <a:gd name="T10" fmla="*/ 32 w 73"/>
                <a:gd name="T11" fmla="*/ 20 h 29"/>
                <a:gd name="T12" fmla="*/ 3 w 73"/>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73" h="29">
                  <a:moveTo>
                    <a:pt x="3" y="29"/>
                  </a:moveTo>
                  <a:cubicBezTo>
                    <a:pt x="0" y="23"/>
                    <a:pt x="0" y="23"/>
                    <a:pt x="0" y="23"/>
                  </a:cubicBezTo>
                  <a:cubicBezTo>
                    <a:pt x="12" y="16"/>
                    <a:pt x="21" y="14"/>
                    <a:pt x="31" y="13"/>
                  </a:cubicBezTo>
                  <a:cubicBezTo>
                    <a:pt x="42" y="11"/>
                    <a:pt x="53" y="9"/>
                    <a:pt x="69" y="0"/>
                  </a:cubicBezTo>
                  <a:cubicBezTo>
                    <a:pt x="73" y="6"/>
                    <a:pt x="73" y="6"/>
                    <a:pt x="73" y="6"/>
                  </a:cubicBezTo>
                  <a:cubicBezTo>
                    <a:pt x="55" y="16"/>
                    <a:pt x="43" y="18"/>
                    <a:pt x="32" y="20"/>
                  </a:cubicBezTo>
                  <a:cubicBezTo>
                    <a:pt x="23" y="22"/>
                    <a:pt x="14" y="23"/>
                    <a:pt x="3" y="2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5" name="Freeform 245"/>
            <p:cNvSpPr/>
            <p:nvPr/>
          </p:nvSpPr>
          <p:spPr bwMode="auto">
            <a:xfrm>
              <a:off x="2287224" y="4656472"/>
              <a:ext cx="289566" cy="243358"/>
            </a:xfrm>
            <a:custGeom>
              <a:avLst/>
              <a:gdLst>
                <a:gd name="T0" fmla="*/ 0 w 119"/>
                <a:gd name="T1" fmla="*/ 64 h 100"/>
                <a:gd name="T2" fmla="*/ 119 w 119"/>
                <a:gd name="T3" fmla="*/ 21 h 100"/>
                <a:gd name="T4" fmla="*/ 0 w 119"/>
                <a:gd name="T5" fmla="*/ 64 h 100"/>
              </a:gdLst>
              <a:ahLst/>
              <a:cxnLst>
                <a:cxn ang="0">
                  <a:pos x="T0" y="T1"/>
                </a:cxn>
                <a:cxn ang="0">
                  <a:pos x="T2" y="T3"/>
                </a:cxn>
                <a:cxn ang="0">
                  <a:pos x="T4" y="T5"/>
                </a:cxn>
              </a:cxnLst>
              <a:rect l="0" t="0" r="r" b="b"/>
              <a:pathLst>
                <a:path w="119" h="100">
                  <a:moveTo>
                    <a:pt x="0" y="64"/>
                  </a:moveTo>
                  <a:cubicBezTo>
                    <a:pt x="0" y="64"/>
                    <a:pt x="67" y="100"/>
                    <a:pt x="119" y="21"/>
                  </a:cubicBezTo>
                  <a:cubicBezTo>
                    <a:pt x="119" y="21"/>
                    <a:pt x="62" y="0"/>
                    <a:pt x="0" y="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86" name="Freeform 246"/>
            <p:cNvSpPr/>
            <p:nvPr/>
          </p:nvSpPr>
          <p:spPr bwMode="auto">
            <a:xfrm>
              <a:off x="2313921" y="4717055"/>
              <a:ext cx="236171" cy="119112"/>
            </a:xfrm>
            <a:custGeom>
              <a:avLst/>
              <a:gdLst>
                <a:gd name="T0" fmla="*/ 0 w 97"/>
                <a:gd name="T1" fmla="*/ 37 h 49"/>
                <a:gd name="T2" fmla="*/ 51 w 97"/>
                <a:gd name="T3" fmla="*/ 26 h 49"/>
                <a:gd name="T4" fmla="*/ 97 w 97"/>
                <a:gd name="T5" fmla="*/ 0 h 49"/>
                <a:gd name="T6" fmla="*/ 0 w 97"/>
                <a:gd name="T7" fmla="*/ 37 h 49"/>
              </a:gdLst>
              <a:ahLst/>
              <a:cxnLst>
                <a:cxn ang="0">
                  <a:pos x="T0" y="T1"/>
                </a:cxn>
                <a:cxn ang="0">
                  <a:pos x="T2" y="T3"/>
                </a:cxn>
                <a:cxn ang="0">
                  <a:pos x="T4" y="T5"/>
                </a:cxn>
                <a:cxn ang="0">
                  <a:pos x="T6" y="T7"/>
                </a:cxn>
              </a:cxnLst>
              <a:rect l="0" t="0" r="r" b="b"/>
              <a:pathLst>
                <a:path w="97" h="49">
                  <a:moveTo>
                    <a:pt x="0" y="37"/>
                  </a:moveTo>
                  <a:cubicBezTo>
                    <a:pt x="0" y="37"/>
                    <a:pt x="13" y="40"/>
                    <a:pt x="51" y="26"/>
                  </a:cubicBezTo>
                  <a:cubicBezTo>
                    <a:pt x="86" y="12"/>
                    <a:pt x="97" y="0"/>
                    <a:pt x="97" y="0"/>
                  </a:cubicBezTo>
                  <a:cubicBezTo>
                    <a:pt x="60" y="49"/>
                    <a:pt x="18" y="43"/>
                    <a:pt x="0" y="3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7" name="Freeform 247"/>
            <p:cNvSpPr/>
            <p:nvPr/>
          </p:nvSpPr>
          <p:spPr bwMode="auto">
            <a:xfrm>
              <a:off x="1839526" y="3202480"/>
              <a:ext cx="1328719" cy="1808248"/>
            </a:xfrm>
            <a:custGeom>
              <a:avLst/>
              <a:gdLst>
                <a:gd name="T0" fmla="*/ 10 w 546"/>
                <a:gd name="T1" fmla="*/ 739 h 744"/>
                <a:gd name="T2" fmla="*/ 58 w 546"/>
                <a:gd name="T3" fmla="*/ 718 h 744"/>
                <a:gd name="T4" fmla="*/ 107 w 546"/>
                <a:gd name="T5" fmla="*/ 694 h 744"/>
                <a:gd name="T6" fmla="*/ 149 w 546"/>
                <a:gd name="T7" fmla="*/ 667 h 744"/>
                <a:gd name="T8" fmla="*/ 193 w 546"/>
                <a:gd name="T9" fmla="*/ 634 h 744"/>
                <a:gd name="T10" fmla="*/ 239 w 546"/>
                <a:gd name="T11" fmla="*/ 594 h 744"/>
                <a:gd name="T12" fmla="*/ 286 w 546"/>
                <a:gd name="T13" fmla="*/ 550 h 744"/>
                <a:gd name="T14" fmla="*/ 301 w 546"/>
                <a:gd name="T15" fmla="*/ 535 h 744"/>
                <a:gd name="T16" fmla="*/ 331 w 546"/>
                <a:gd name="T17" fmla="*/ 501 h 744"/>
                <a:gd name="T18" fmla="*/ 359 w 546"/>
                <a:gd name="T19" fmla="*/ 466 h 744"/>
                <a:gd name="T20" fmla="*/ 372 w 546"/>
                <a:gd name="T21" fmla="*/ 448 h 744"/>
                <a:gd name="T22" fmla="*/ 408 w 546"/>
                <a:gd name="T23" fmla="*/ 391 h 744"/>
                <a:gd name="T24" fmla="*/ 430 w 546"/>
                <a:gd name="T25" fmla="*/ 352 h 744"/>
                <a:gd name="T26" fmla="*/ 458 w 546"/>
                <a:gd name="T27" fmla="*/ 293 h 744"/>
                <a:gd name="T28" fmla="*/ 489 w 546"/>
                <a:gd name="T29" fmla="*/ 218 h 744"/>
                <a:gd name="T30" fmla="*/ 511 w 546"/>
                <a:gd name="T31" fmla="*/ 148 h 744"/>
                <a:gd name="T32" fmla="*/ 519 w 546"/>
                <a:gd name="T33" fmla="*/ 117 h 744"/>
                <a:gd name="T34" fmla="*/ 529 w 546"/>
                <a:gd name="T35" fmla="*/ 63 h 744"/>
                <a:gd name="T36" fmla="*/ 533 w 546"/>
                <a:gd name="T37" fmla="*/ 24 h 744"/>
                <a:gd name="T38" fmla="*/ 534 w 546"/>
                <a:gd name="T39" fmla="*/ 0 h 744"/>
                <a:gd name="T40" fmla="*/ 545 w 546"/>
                <a:gd name="T41" fmla="*/ 11 h 744"/>
                <a:gd name="T42" fmla="*/ 543 w 546"/>
                <a:gd name="T43" fmla="*/ 42 h 744"/>
                <a:gd name="T44" fmla="*/ 536 w 546"/>
                <a:gd name="T45" fmla="*/ 90 h 744"/>
                <a:gd name="T46" fmla="*/ 527 w 546"/>
                <a:gd name="T47" fmla="*/ 135 h 744"/>
                <a:gd name="T48" fmla="*/ 513 w 546"/>
                <a:gd name="T49" fmla="*/ 186 h 744"/>
                <a:gd name="T50" fmla="*/ 486 w 546"/>
                <a:gd name="T51" fmla="*/ 260 h 744"/>
                <a:gd name="T52" fmla="*/ 451 w 546"/>
                <a:gd name="T53" fmla="*/ 338 h 744"/>
                <a:gd name="T54" fmla="*/ 430 w 546"/>
                <a:gd name="T55" fmla="*/ 377 h 744"/>
                <a:gd name="T56" fmla="*/ 407 w 546"/>
                <a:gd name="T57" fmla="*/ 416 h 744"/>
                <a:gd name="T58" fmla="*/ 375 w 546"/>
                <a:gd name="T59" fmla="*/ 464 h 744"/>
                <a:gd name="T60" fmla="*/ 355 w 546"/>
                <a:gd name="T61" fmla="*/ 492 h 744"/>
                <a:gd name="T62" fmla="*/ 325 w 546"/>
                <a:gd name="T63" fmla="*/ 527 h 744"/>
                <a:gd name="T64" fmla="*/ 302 w 546"/>
                <a:gd name="T65" fmla="*/ 551 h 744"/>
                <a:gd name="T66" fmla="*/ 262 w 546"/>
                <a:gd name="T67" fmla="*/ 588 h 744"/>
                <a:gd name="T68" fmla="*/ 231 w 546"/>
                <a:gd name="T69" fmla="*/ 616 h 744"/>
                <a:gd name="T70" fmla="*/ 169 w 546"/>
                <a:gd name="T71" fmla="*/ 665 h 744"/>
                <a:gd name="T72" fmla="*/ 140 w 546"/>
                <a:gd name="T73" fmla="*/ 685 h 744"/>
                <a:gd name="T74" fmla="*/ 85 w 546"/>
                <a:gd name="T75" fmla="*/ 716 h 744"/>
                <a:gd name="T76" fmla="*/ 50 w 546"/>
                <a:gd name="T77" fmla="*/ 731 h 744"/>
                <a:gd name="T78" fmla="*/ 11 w 546"/>
                <a:gd name="T79" fmla="*/ 742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6" h="744">
                  <a:moveTo>
                    <a:pt x="0" y="744"/>
                  </a:moveTo>
                  <a:cubicBezTo>
                    <a:pt x="0" y="744"/>
                    <a:pt x="3" y="743"/>
                    <a:pt x="10" y="739"/>
                  </a:cubicBezTo>
                  <a:cubicBezTo>
                    <a:pt x="16" y="736"/>
                    <a:pt x="26" y="732"/>
                    <a:pt x="38" y="727"/>
                  </a:cubicBezTo>
                  <a:cubicBezTo>
                    <a:pt x="44" y="724"/>
                    <a:pt x="51" y="722"/>
                    <a:pt x="58" y="718"/>
                  </a:cubicBezTo>
                  <a:cubicBezTo>
                    <a:pt x="65" y="715"/>
                    <a:pt x="73" y="712"/>
                    <a:pt x="81" y="708"/>
                  </a:cubicBezTo>
                  <a:cubicBezTo>
                    <a:pt x="89" y="703"/>
                    <a:pt x="98" y="699"/>
                    <a:pt x="107" y="694"/>
                  </a:cubicBezTo>
                  <a:cubicBezTo>
                    <a:pt x="116" y="689"/>
                    <a:pt x="125" y="683"/>
                    <a:pt x="134" y="677"/>
                  </a:cubicBezTo>
                  <a:cubicBezTo>
                    <a:pt x="139" y="674"/>
                    <a:pt x="144" y="671"/>
                    <a:pt x="149" y="667"/>
                  </a:cubicBezTo>
                  <a:cubicBezTo>
                    <a:pt x="153" y="664"/>
                    <a:pt x="158" y="660"/>
                    <a:pt x="163" y="657"/>
                  </a:cubicBezTo>
                  <a:cubicBezTo>
                    <a:pt x="173" y="649"/>
                    <a:pt x="183" y="642"/>
                    <a:pt x="193" y="634"/>
                  </a:cubicBezTo>
                  <a:cubicBezTo>
                    <a:pt x="203" y="625"/>
                    <a:pt x="213" y="617"/>
                    <a:pt x="224" y="608"/>
                  </a:cubicBezTo>
                  <a:cubicBezTo>
                    <a:pt x="229" y="603"/>
                    <a:pt x="234" y="599"/>
                    <a:pt x="239" y="594"/>
                  </a:cubicBezTo>
                  <a:cubicBezTo>
                    <a:pt x="244" y="590"/>
                    <a:pt x="250" y="585"/>
                    <a:pt x="255" y="580"/>
                  </a:cubicBezTo>
                  <a:cubicBezTo>
                    <a:pt x="265" y="570"/>
                    <a:pt x="275" y="560"/>
                    <a:pt x="286" y="550"/>
                  </a:cubicBezTo>
                  <a:cubicBezTo>
                    <a:pt x="289" y="548"/>
                    <a:pt x="292" y="545"/>
                    <a:pt x="294" y="543"/>
                  </a:cubicBezTo>
                  <a:cubicBezTo>
                    <a:pt x="301" y="535"/>
                    <a:pt x="301" y="535"/>
                    <a:pt x="301" y="535"/>
                  </a:cubicBezTo>
                  <a:cubicBezTo>
                    <a:pt x="306" y="529"/>
                    <a:pt x="312" y="524"/>
                    <a:pt x="317" y="518"/>
                  </a:cubicBezTo>
                  <a:cubicBezTo>
                    <a:pt x="322" y="513"/>
                    <a:pt x="326" y="507"/>
                    <a:pt x="331" y="501"/>
                  </a:cubicBezTo>
                  <a:cubicBezTo>
                    <a:pt x="336" y="496"/>
                    <a:pt x="341" y="490"/>
                    <a:pt x="345" y="484"/>
                  </a:cubicBezTo>
                  <a:cubicBezTo>
                    <a:pt x="350" y="478"/>
                    <a:pt x="354" y="472"/>
                    <a:pt x="359" y="466"/>
                  </a:cubicBezTo>
                  <a:cubicBezTo>
                    <a:pt x="365" y="457"/>
                    <a:pt x="365" y="457"/>
                    <a:pt x="365" y="457"/>
                  </a:cubicBezTo>
                  <a:cubicBezTo>
                    <a:pt x="372" y="448"/>
                    <a:pt x="372" y="448"/>
                    <a:pt x="372" y="448"/>
                  </a:cubicBezTo>
                  <a:cubicBezTo>
                    <a:pt x="380" y="435"/>
                    <a:pt x="389" y="423"/>
                    <a:pt x="396" y="410"/>
                  </a:cubicBezTo>
                  <a:cubicBezTo>
                    <a:pt x="400" y="403"/>
                    <a:pt x="404" y="397"/>
                    <a:pt x="408" y="391"/>
                  </a:cubicBezTo>
                  <a:cubicBezTo>
                    <a:pt x="412" y="384"/>
                    <a:pt x="416" y="378"/>
                    <a:pt x="419" y="371"/>
                  </a:cubicBezTo>
                  <a:cubicBezTo>
                    <a:pt x="423" y="365"/>
                    <a:pt x="426" y="358"/>
                    <a:pt x="430" y="352"/>
                  </a:cubicBezTo>
                  <a:cubicBezTo>
                    <a:pt x="433" y="345"/>
                    <a:pt x="436" y="339"/>
                    <a:pt x="440" y="332"/>
                  </a:cubicBezTo>
                  <a:cubicBezTo>
                    <a:pt x="447" y="319"/>
                    <a:pt x="452" y="306"/>
                    <a:pt x="458" y="293"/>
                  </a:cubicBezTo>
                  <a:cubicBezTo>
                    <a:pt x="464" y="281"/>
                    <a:pt x="469" y="268"/>
                    <a:pt x="475" y="255"/>
                  </a:cubicBezTo>
                  <a:cubicBezTo>
                    <a:pt x="480" y="242"/>
                    <a:pt x="484" y="230"/>
                    <a:pt x="489" y="218"/>
                  </a:cubicBezTo>
                  <a:cubicBezTo>
                    <a:pt x="493" y="206"/>
                    <a:pt x="497" y="193"/>
                    <a:pt x="501" y="182"/>
                  </a:cubicBezTo>
                  <a:cubicBezTo>
                    <a:pt x="505" y="170"/>
                    <a:pt x="508" y="159"/>
                    <a:pt x="511" y="148"/>
                  </a:cubicBezTo>
                  <a:cubicBezTo>
                    <a:pt x="512" y="143"/>
                    <a:pt x="514" y="137"/>
                    <a:pt x="515" y="132"/>
                  </a:cubicBezTo>
                  <a:cubicBezTo>
                    <a:pt x="516" y="127"/>
                    <a:pt x="518" y="122"/>
                    <a:pt x="519" y="117"/>
                  </a:cubicBezTo>
                  <a:cubicBezTo>
                    <a:pt x="521" y="107"/>
                    <a:pt x="523" y="97"/>
                    <a:pt x="525" y="88"/>
                  </a:cubicBezTo>
                  <a:cubicBezTo>
                    <a:pt x="526" y="79"/>
                    <a:pt x="528" y="71"/>
                    <a:pt x="529" y="63"/>
                  </a:cubicBezTo>
                  <a:cubicBezTo>
                    <a:pt x="530" y="55"/>
                    <a:pt x="531" y="48"/>
                    <a:pt x="532" y="41"/>
                  </a:cubicBezTo>
                  <a:cubicBezTo>
                    <a:pt x="532" y="35"/>
                    <a:pt x="533" y="29"/>
                    <a:pt x="533" y="24"/>
                  </a:cubicBezTo>
                  <a:cubicBezTo>
                    <a:pt x="533" y="19"/>
                    <a:pt x="534" y="14"/>
                    <a:pt x="534" y="11"/>
                  </a:cubicBezTo>
                  <a:cubicBezTo>
                    <a:pt x="534" y="4"/>
                    <a:pt x="534" y="0"/>
                    <a:pt x="534" y="0"/>
                  </a:cubicBezTo>
                  <a:cubicBezTo>
                    <a:pt x="546" y="0"/>
                    <a:pt x="546" y="0"/>
                    <a:pt x="546" y="0"/>
                  </a:cubicBezTo>
                  <a:cubicBezTo>
                    <a:pt x="546" y="0"/>
                    <a:pt x="545" y="4"/>
                    <a:pt x="545" y="11"/>
                  </a:cubicBezTo>
                  <a:cubicBezTo>
                    <a:pt x="545" y="15"/>
                    <a:pt x="545" y="19"/>
                    <a:pt x="545" y="24"/>
                  </a:cubicBezTo>
                  <a:cubicBezTo>
                    <a:pt x="544" y="30"/>
                    <a:pt x="544" y="36"/>
                    <a:pt x="543" y="42"/>
                  </a:cubicBezTo>
                  <a:cubicBezTo>
                    <a:pt x="542" y="49"/>
                    <a:pt x="542" y="56"/>
                    <a:pt x="541" y="64"/>
                  </a:cubicBezTo>
                  <a:cubicBezTo>
                    <a:pt x="539" y="72"/>
                    <a:pt x="538" y="81"/>
                    <a:pt x="536" y="90"/>
                  </a:cubicBezTo>
                  <a:cubicBezTo>
                    <a:pt x="535" y="99"/>
                    <a:pt x="533" y="109"/>
                    <a:pt x="530" y="119"/>
                  </a:cubicBezTo>
                  <a:cubicBezTo>
                    <a:pt x="529" y="124"/>
                    <a:pt x="528" y="130"/>
                    <a:pt x="527" y="135"/>
                  </a:cubicBezTo>
                  <a:cubicBezTo>
                    <a:pt x="526" y="140"/>
                    <a:pt x="524" y="146"/>
                    <a:pt x="523" y="151"/>
                  </a:cubicBezTo>
                  <a:cubicBezTo>
                    <a:pt x="520" y="162"/>
                    <a:pt x="517" y="174"/>
                    <a:pt x="513" y="186"/>
                  </a:cubicBezTo>
                  <a:cubicBezTo>
                    <a:pt x="509" y="197"/>
                    <a:pt x="505" y="210"/>
                    <a:pt x="501" y="222"/>
                  </a:cubicBezTo>
                  <a:cubicBezTo>
                    <a:pt x="496" y="234"/>
                    <a:pt x="492" y="247"/>
                    <a:pt x="486" y="260"/>
                  </a:cubicBezTo>
                  <a:cubicBezTo>
                    <a:pt x="481" y="272"/>
                    <a:pt x="476" y="286"/>
                    <a:pt x="470" y="298"/>
                  </a:cubicBezTo>
                  <a:cubicBezTo>
                    <a:pt x="464" y="312"/>
                    <a:pt x="458" y="325"/>
                    <a:pt x="451" y="338"/>
                  </a:cubicBezTo>
                  <a:cubicBezTo>
                    <a:pt x="448" y="344"/>
                    <a:pt x="444" y="351"/>
                    <a:pt x="441" y="358"/>
                  </a:cubicBezTo>
                  <a:cubicBezTo>
                    <a:pt x="437" y="364"/>
                    <a:pt x="434" y="371"/>
                    <a:pt x="430" y="377"/>
                  </a:cubicBezTo>
                  <a:cubicBezTo>
                    <a:pt x="426" y="384"/>
                    <a:pt x="423" y="391"/>
                    <a:pt x="419" y="397"/>
                  </a:cubicBezTo>
                  <a:cubicBezTo>
                    <a:pt x="415" y="403"/>
                    <a:pt x="411" y="410"/>
                    <a:pt x="407" y="416"/>
                  </a:cubicBezTo>
                  <a:cubicBezTo>
                    <a:pt x="399" y="430"/>
                    <a:pt x="390" y="442"/>
                    <a:pt x="382" y="455"/>
                  </a:cubicBezTo>
                  <a:cubicBezTo>
                    <a:pt x="375" y="464"/>
                    <a:pt x="375" y="464"/>
                    <a:pt x="375" y="464"/>
                  </a:cubicBezTo>
                  <a:cubicBezTo>
                    <a:pt x="369" y="473"/>
                    <a:pt x="369" y="473"/>
                    <a:pt x="369" y="473"/>
                  </a:cubicBezTo>
                  <a:cubicBezTo>
                    <a:pt x="364" y="479"/>
                    <a:pt x="359" y="486"/>
                    <a:pt x="355" y="492"/>
                  </a:cubicBezTo>
                  <a:cubicBezTo>
                    <a:pt x="350" y="498"/>
                    <a:pt x="345" y="503"/>
                    <a:pt x="340" y="509"/>
                  </a:cubicBezTo>
                  <a:cubicBezTo>
                    <a:pt x="335" y="515"/>
                    <a:pt x="330" y="521"/>
                    <a:pt x="325" y="527"/>
                  </a:cubicBezTo>
                  <a:cubicBezTo>
                    <a:pt x="320" y="532"/>
                    <a:pt x="315" y="537"/>
                    <a:pt x="310" y="543"/>
                  </a:cubicBezTo>
                  <a:cubicBezTo>
                    <a:pt x="302" y="551"/>
                    <a:pt x="302" y="551"/>
                    <a:pt x="302" y="551"/>
                  </a:cubicBezTo>
                  <a:cubicBezTo>
                    <a:pt x="299" y="554"/>
                    <a:pt x="297" y="556"/>
                    <a:pt x="294" y="558"/>
                  </a:cubicBezTo>
                  <a:cubicBezTo>
                    <a:pt x="283" y="568"/>
                    <a:pt x="273" y="578"/>
                    <a:pt x="262" y="588"/>
                  </a:cubicBezTo>
                  <a:cubicBezTo>
                    <a:pt x="257" y="593"/>
                    <a:pt x="252" y="598"/>
                    <a:pt x="247" y="603"/>
                  </a:cubicBezTo>
                  <a:cubicBezTo>
                    <a:pt x="241" y="607"/>
                    <a:pt x="236" y="612"/>
                    <a:pt x="231" y="616"/>
                  </a:cubicBezTo>
                  <a:cubicBezTo>
                    <a:pt x="220" y="625"/>
                    <a:pt x="210" y="633"/>
                    <a:pt x="200" y="642"/>
                  </a:cubicBezTo>
                  <a:cubicBezTo>
                    <a:pt x="190" y="650"/>
                    <a:pt x="179" y="657"/>
                    <a:pt x="169" y="665"/>
                  </a:cubicBezTo>
                  <a:cubicBezTo>
                    <a:pt x="164" y="668"/>
                    <a:pt x="159" y="672"/>
                    <a:pt x="154" y="675"/>
                  </a:cubicBezTo>
                  <a:cubicBezTo>
                    <a:pt x="149" y="679"/>
                    <a:pt x="144" y="682"/>
                    <a:pt x="140" y="685"/>
                  </a:cubicBezTo>
                  <a:cubicBezTo>
                    <a:pt x="130" y="691"/>
                    <a:pt x="121" y="697"/>
                    <a:pt x="111" y="702"/>
                  </a:cubicBezTo>
                  <a:cubicBezTo>
                    <a:pt x="102" y="707"/>
                    <a:pt x="93" y="712"/>
                    <a:pt x="85" y="716"/>
                  </a:cubicBezTo>
                  <a:cubicBezTo>
                    <a:pt x="77" y="720"/>
                    <a:pt x="69" y="723"/>
                    <a:pt x="61" y="726"/>
                  </a:cubicBezTo>
                  <a:cubicBezTo>
                    <a:pt x="57" y="728"/>
                    <a:pt x="54" y="730"/>
                    <a:pt x="50" y="731"/>
                  </a:cubicBezTo>
                  <a:cubicBezTo>
                    <a:pt x="47" y="732"/>
                    <a:pt x="44" y="733"/>
                    <a:pt x="40" y="734"/>
                  </a:cubicBezTo>
                  <a:cubicBezTo>
                    <a:pt x="28" y="738"/>
                    <a:pt x="18" y="741"/>
                    <a:pt x="11" y="742"/>
                  </a:cubicBezTo>
                  <a:cubicBezTo>
                    <a:pt x="3" y="744"/>
                    <a:pt x="0" y="744"/>
                    <a:pt x="0" y="74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8" name="Freeform 248"/>
            <p:cNvSpPr/>
            <p:nvPr/>
          </p:nvSpPr>
          <p:spPr bwMode="auto">
            <a:xfrm>
              <a:off x="3056320" y="2929343"/>
              <a:ext cx="231037" cy="309076"/>
            </a:xfrm>
            <a:custGeom>
              <a:avLst/>
              <a:gdLst>
                <a:gd name="T0" fmla="*/ 38 w 95"/>
                <a:gd name="T1" fmla="*/ 127 h 127"/>
                <a:gd name="T2" fmla="*/ 39 w 95"/>
                <a:gd name="T3" fmla="*/ 0 h 127"/>
                <a:gd name="T4" fmla="*/ 38 w 95"/>
                <a:gd name="T5" fmla="*/ 127 h 127"/>
              </a:gdLst>
              <a:ahLst/>
              <a:cxnLst>
                <a:cxn ang="0">
                  <a:pos x="T0" y="T1"/>
                </a:cxn>
                <a:cxn ang="0">
                  <a:pos x="T2" y="T3"/>
                </a:cxn>
                <a:cxn ang="0">
                  <a:pos x="T4" y="T5"/>
                </a:cxn>
              </a:cxnLst>
              <a:rect l="0" t="0" r="r" b="b"/>
              <a:pathLst>
                <a:path w="95" h="127">
                  <a:moveTo>
                    <a:pt x="38" y="127"/>
                  </a:moveTo>
                  <a:cubicBezTo>
                    <a:pt x="38" y="127"/>
                    <a:pt x="95" y="77"/>
                    <a:pt x="39" y="0"/>
                  </a:cubicBezTo>
                  <a:cubicBezTo>
                    <a:pt x="39" y="0"/>
                    <a:pt x="0" y="46"/>
                    <a:pt x="38" y="127"/>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89" name="Freeform 249"/>
            <p:cNvSpPr/>
            <p:nvPr/>
          </p:nvSpPr>
          <p:spPr bwMode="auto">
            <a:xfrm>
              <a:off x="3150789" y="2959121"/>
              <a:ext cx="80093" cy="250547"/>
            </a:xfrm>
            <a:custGeom>
              <a:avLst/>
              <a:gdLst>
                <a:gd name="T0" fmla="*/ 1 w 33"/>
                <a:gd name="T1" fmla="*/ 103 h 103"/>
                <a:gd name="T2" fmla="*/ 8 w 33"/>
                <a:gd name="T3" fmla="*/ 52 h 103"/>
                <a:gd name="T4" fmla="*/ 0 w 33"/>
                <a:gd name="T5" fmla="*/ 0 h 103"/>
                <a:gd name="T6" fmla="*/ 1 w 33"/>
                <a:gd name="T7" fmla="*/ 103 h 103"/>
              </a:gdLst>
              <a:ahLst/>
              <a:cxnLst>
                <a:cxn ang="0">
                  <a:pos x="T0" y="T1"/>
                </a:cxn>
                <a:cxn ang="0">
                  <a:pos x="T2" y="T3"/>
                </a:cxn>
                <a:cxn ang="0">
                  <a:pos x="T4" y="T5"/>
                </a:cxn>
                <a:cxn ang="0">
                  <a:pos x="T6" y="T7"/>
                </a:cxn>
              </a:cxnLst>
              <a:rect l="0" t="0" r="r" b="b"/>
              <a:pathLst>
                <a:path w="33" h="103">
                  <a:moveTo>
                    <a:pt x="1" y="103"/>
                  </a:moveTo>
                  <a:cubicBezTo>
                    <a:pt x="1" y="103"/>
                    <a:pt x="9" y="92"/>
                    <a:pt x="8" y="52"/>
                  </a:cubicBezTo>
                  <a:cubicBezTo>
                    <a:pt x="7" y="14"/>
                    <a:pt x="0" y="0"/>
                    <a:pt x="0" y="0"/>
                  </a:cubicBezTo>
                  <a:cubicBezTo>
                    <a:pt x="33" y="51"/>
                    <a:pt x="13" y="88"/>
                    <a:pt x="1" y="1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00" name="Freeform 261"/>
            <p:cNvSpPr>
              <a:spLocks noEditPoints="1"/>
            </p:cNvSpPr>
            <p:nvPr/>
          </p:nvSpPr>
          <p:spPr bwMode="auto">
            <a:xfrm>
              <a:off x="1684475" y="2934477"/>
              <a:ext cx="595562" cy="853296"/>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vert="horz" wrap="square" lIns="91440" tIns="45720" rIns="91440" bIns="45720" numCol="1" anchor="t" anchorCtr="0" compatLnSpc="1"/>
            <a:lstStyle/>
            <a:p>
              <a:endParaRPr lang="zh-CN" altLang="en-US"/>
            </a:p>
          </p:txBody>
        </p:sp>
        <p:sp>
          <p:nvSpPr>
            <p:cNvPr id="157" name="文本框 156"/>
            <p:cNvSpPr txBox="1"/>
            <p:nvPr/>
          </p:nvSpPr>
          <p:spPr>
            <a:xfrm>
              <a:off x="412050" y="2086967"/>
              <a:ext cx="3064508" cy="3852242"/>
            </a:xfrm>
            <a:prstGeom prst="rect">
              <a:avLst/>
            </a:prstGeom>
            <a:noFill/>
          </p:spPr>
          <p:txBody>
            <a:bodyPr wrap="square" rtlCol="0">
              <a:prstTxWarp prst="textArchUp">
                <a:avLst/>
              </a:prstTxWarp>
              <a:spAutoFit/>
            </a:bodyPr>
            <a:lstStyle/>
            <a:p>
              <a:pPr algn="ctr"/>
              <a:r>
                <a:rPr lang="en-US" altLang="zh-CN" sz="2400" dirty="0">
                  <a:solidFill>
                    <a:schemeClr val="accent2"/>
                  </a:solidFill>
                  <a:latin typeface="Verdana" pitchFamily="34" charset="0"/>
                  <a:ea typeface="Verdana" pitchFamily="34" charset="0"/>
                  <a:cs typeface="Verdana" pitchFamily="34" charset="0"/>
                </a:rPr>
                <a:t> CLASS OF 2016</a:t>
              </a:r>
              <a:endParaRPr lang="zh-CN" altLang="en-US" sz="2400" dirty="0">
                <a:solidFill>
                  <a:schemeClr val="accent2"/>
                </a:solidFill>
                <a:latin typeface="Verdana" pitchFamily="34" charset="0"/>
                <a:ea typeface="华文细黑" panose="02010600040101010101" pitchFamily="2" charset="-122"/>
                <a:cs typeface="Verdana" pitchFamily="34"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50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42" presetClass="entr" presetSubtype="0"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22" presetClass="entr" presetSubtype="4" fill="hold" grpId="0" nodeType="withEffect">
                                  <p:stCondLst>
                                    <p:cond delay="100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par>
                                <p:cTn id="21" presetID="10" presetClass="entr" presetSubtype="0" fill="hold" grpId="0" nodeType="withEffect">
                                  <p:stCondLst>
                                    <p:cond delay="1500"/>
                                  </p:stCondLst>
                                  <p:iterate type="lt">
                                    <p:tmPct val="10000"/>
                                  </p:iterate>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53" presetClass="entr" presetSubtype="16" fill="hold" grpId="0" nodeType="withEffect">
                                  <p:stCondLst>
                                    <p:cond delay="200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par>
                                <p:cTn id="29" presetID="53" presetClass="entr" presetSubtype="16" fill="hold" grpId="0" nodeType="withEffect">
                                  <p:stCondLst>
                                    <p:cond delay="2500"/>
                                  </p:stCondLst>
                                  <p:childTnLst>
                                    <p:set>
                                      <p:cBhvr>
                                        <p:cTn id="30" dur="1" fill="hold">
                                          <p:stCondLst>
                                            <p:cond delay="0"/>
                                          </p:stCondLst>
                                        </p:cTn>
                                        <p:tgtEl>
                                          <p:spTgt spid="152"/>
                                        </p:tgtEl>
                                        <p:attrNameLst>
                                          <p:attrName>style.visibility</p:attrName>
                                        </p:attrNameLst>
                                      </p:cBhvr>
                                      <p:to>
                                        <p:strVal val="visible"/>
                                      </p:to>
                                    </p:set>
                                    <p:anim calcmode="lin" valueType="num">
                                      <p:cBhvr>
                                        <p:cTn id="31" dur="500" fill="hold"/>
                                        <p:tgtEl>
                                          <p:spTgt spid="152"/>
                                        </p:tgtEl>
                                        <p:attrNameLst>
                                          <p:attrName>ppt_w</p:attrName>
                                        </p:attrNameLst>
                                      </p:cBhvr>
                                      <p:tavLst>
                                        <p:tav tm="0">
                                          <p:val>
                                            <p:fltVal val="0"/>
                                          </p:val>
                                        </p:tav>
                                        <p:tav tm="100000">
                                          <p:val>
                                            <p:strVal val="#ppt_w"/>
                                          </p:val>
                                        </p:tav>
                                      </p:tavLst>
                                    </p:anim>
                                    <p:anim calcmode="lin" valueType="num">
                                      <p:cBhvr>
                                        <p:cTn id="32" dur="500" fill="hold"/>
                                        <p:tgtEl>
                                          <p:spTgt spid="152"/>
                                        </p:tgtEl>
                                        <p:attrNameLst>
                                          <p:attrName>ppt_h</p:attrName>
                                        </p:attrNameLst>
                                      </p:cBhvr>
                                      <p:tavLst>
                                        <p:tav tm="0">
                                          <p:val>
                                            <p:fltVal val="0"/>
                                          </p:val>
                                        </p:tav>
                                        <p:tav tm="100000">
                                          <p:val>
                                            <p:strVal val="#ppt_h"/>
                                          </p:val>
                                        </p:tav>
                                      </p:tavLst>
                                    </p:anim>
                                    <p:animEffect transition="in" filter="fade">
                                      <p:cBhvr>
                                        <p:cTn id="33" dur="500"/>
                                        <p:tgtEl>
                                          <p:spTgt spid="152"/>
                                        </p:tgtEl>
                                      </p:cBhvr>
                                    </p:animEffect>
                                  </p:childTnLst>
                                </p:cTn>
                              </p:par>
                              <p:par>
                                <p:cTn id="34" presetID="53" presetClass="entr" presetSubtype="16" fill="hold" grpId="0" nodeType="withEffect">
                                  <p:stCondLst>
                                    <p:cond delay="3500"/>
                                  </p:stCondLst>
                                  <p:childTnLst>
                                    <p:set>
                                      <p:cBhvr>
                                        <p:cTn id="35" dur="1" fill="hold">
                                          <p:stCondLst>
                                            <p:cond delay="0"/>
                                          </p:stCondLst>
                                        </p:cTn>
                                        <p:tgtEl>
                                          <p:spTgt spid="153"/>
                                        </p:tgtEl>
                                        <p:attrNameLst>
                                          <p:attrName>style.visibility</p:attrName>
                                        </p:attrNameLst>
                                      </p:cBhvr>
                                      <p:to>
                                        <p:strVal val="visible"/>
                                      </p:to>
                                    </p:set>
                                    <p:anim calcmode="lin" valueType="num">
                                      <p:cBhvr>
                                        <p:cTn id="36" dur="500" fill="hold"/>
                                        <p:tgtEl>
                                          <p:spTgt spid="153"/>
                                        </p:tgtEl>
                                        <p:attrNameLst>
                                          <p:attrName>ppt_w</p:attrName>
                                        </p:attrNameLst>
                                      </p:cBhvr>
                                      <p:tavLst>
                                        <p:tav tm="0">
                                          <p:val>
                                            <p:fltVal val="0"/>
                                          </p:val>
                                        </p:tav>
                                        <p:tav tm="100000">
                                          <p:val>
                                            <p:strVal val="#ppt_w"/>
                                          </p:val>
                                        </p:tav>
                                      </p:tavLst>
                                    </p:anim>
                                    <p:anim calcmode="lin" valueType="num">
                                      <p:cBhvr>
                                        <p:cTn id="37" dur="500" fill="hold"/>
                                        <p:tgtEl>
                                          <p:spTgt spid="153"/>
                                        </p:tgtEl>
                                        <p:attrNameLst>
                                          <p:attrName>ppt_h</p:attrName>
                                        </p:attrNameLst>
                                      </p:cBhvr>
                                      <p:tavLst>
                                        <p:tav tm="0">
                                          <p:val>
                                            <p:fltVal val="0"/>
                                          </p:val>
                                        </p:tav>
                                        <p:tav tm="100000">
                                          <p:val>
                                            <p:strVal val="#ppt_h"/>
                                          </p:val>
                                        </p:tav>
                                      </p:tavLst>
                                    </p:anim>
                                    <p:animEffect transition="in" filter="fade">
                                      <p:cBhvr>
                                        <p:cTn id="38" dur="500"/>
                                        <p:tgtEl>
                                          <p:spTgt spid="153"/>
                                        </p:tgtEl>
                                      </p:cBhvr>
                                    </p:animEffect>
                                  </p:childTnLst>
                                </p:cTn>
                              </p:par>
                              <p:par>
                                <p:cTn id="39" presetID="53" presetClass="entr" presetSubtype="16" fill="hold" grpId="0" nodeType="withEffect">
                                  <p:stCondLst>
                                    <p:cond delay="4500"/>
                                  </p:stCondLst>
                                  <p:childTnLst>
                                    <p:set>
                                      <p:cBhvr>
                                        <p:cTn id="40" dur="1" fill="hold">
                                          <p:stCondLst>
                                            <p:cond delay="0"/>
                                          </p:stCondLst>
                                        </p:cTn>
                                        <p:tgtEl>
                                          <p:spTgt spid="154"/>
                                        </p:tgtEl>
                                        <p:attrNameLst>
                                          <p:attrName>style.visibility</p:attrName>
                                        </p:attrNameLst>
                                      </p:cBhvr>
                                      <p:to>
                                        <p:strVal val="visible"/>
                                      </p:to>
                                    </p:set>
                                    <p:anim calcmode="lin" valueType="num">
                                      <p:cBhvr>
                                        <p:cTn id="41" dur="500" fill="hold"/>
                                        <p:tgtEl>
                                          <p:spTgt spid="154"/>
                                        </p:tgtEl>
                                        <p:attrNameLst>
                                          <p:attrName>ppt_w</p:attrName>
                                        </p:attrNameLst>
                                      </p:cBhvr>
                                      <p:tavLst>
                                        <p:tav tm="0">
                                          <p:val>
                                            <p:fltVal val="0"/>
                                          </p:val>
                                        </p:tav>
                                        <p:tav tm="100000">
                                          <p:val>
                                            <p:strVal val="#ppt_w"/>
                                          </p:val>
                                        </p:tav>
                                      </p:tavLst>
                                    </p:anim>
                                    <p:anim calcmode="lin" valueType="num">
                                      <p:cBhvr>
                                        <p:cTn id="42" dur="500" fill="hold"/>
                                        <p:tgtEl>
                                          <p:spTgt spid="154"/>
                                        </p:tgtEl>
                                        <p:attrNameLst>
                                          <p:attrName>ppt_h</p:attrName>
                                        </p:attrNameLst>
                                      </p:cBhvr>
                                      <p:tavLst>
                                        <p:tav tm="0">
                                          <p:val>
                                            <p:fltVal val="0"/>
                                          </p:val>
                                        </p:tav>
                                        <p:tav tm="100000">
                                          <p:val>
                                            <p:strVal val="#ppt_h"/>
                                          </p:val>
                                        </p:tav>
                                      </p:tavLst>
                                    </p:anim>
                                    <p:animEffect transition="in" filter="fade">
                                      <p:cBhvr>
                                        <p:cTn id="43" dur="500"/>
                                        <p:tgtEl>
                                          <p:spTgt spid="154"/>
                                        </p:tgtEl>
                                      </p:cBhvr>
                                    </p:animEffect>
                                  </p:childTnLst>
                                </p:cTn>
                              </p:par>
                              <p:par>
                                <p:cTn id="44" presetID="53" presetClass="entr" presetSubtype="16" fill="hold" grpId="0" nodeType="withEffect">
                                  <p:stCondLst>
                                    <p:cond delay="6500"/>
                                  </p:stCondLst>
                                  <p:childTnLst>
                                    <p:set>
                                      <p:cBhvr>
                                        <p:cTn id="45" dur="1" fill="hold">
                                          <p:stCondLst>
                                            <p:cond delay="0"/>
                                          </p:stCondLst>
                                        </p:cTn>
                                        <p:tgtEl>
                                          <p:spTgt spid="156"/>
                                        </p:tgtEl>
                                        <p:attrNameLst>
                                          <p:attrName>style.visibility</p:attrName>
                                        </p:attrNameLst>
                                      </p:cBhvr>
                                      <p:to>
                                        <p:strVal val="visible"/>
                                      </p:to>
                                    </p:set>
                                    <p:anim calcmode="lin" valueType="num">
                                      <p:cBhvr>
                                        <p:cTn id="46" dur="500" fill="hold"/>
                                        <p:tgtEl>
                                          <p:spTgt spid="156"/>
                                        </p:tgtEl>
                                        <p:attrNameLst>
                                          <p:attrName>ppt_w</p:attrName>
                                        </p:attrNameLst>
                                      </p:cBhvr>
                                      <p:tavLst>
                                        <p:tav tm="0">
                                          <p:val>
                                            <p:fltVal val="0"/>
                                          </p:val>
                                        </p:tav>
                                        <p:tav tm="100000">
                                          <p:val>
                                            <p:strVal val="#ppt_w"/>
                                          </p:val>
                                        </p:tav>
                                      </p:tavLst>
                                    </p:anim>
                                    <p:anim calcmode="lin" valueType="num">
                                      <p:cBhvr>
                                        <p:cTn id="47" dur="500" fill="hold"/>
                                        <p:tgtEl>
                                          <p:spTgt spid="156"/>
                                        </p:tgtEl>
                                        <p:attrNameLst>
                                          <p:attrName>ppt_h</p:attrName>
                                        </p:attrNameLst>
                                      </p:cBhvr>
                                      <p:tavLst>
                                        <p:tav tm="0">
                                          <p:val>
                                            <p:fltVal val="0"/>
                                          </p:val>
                                        </p:tav>
                                        <p:tav tm="100000">
                                          <p:val>
                                            <p:strVal val="#ppt_h"/>
                                          </p:val>
                                        </p:tav>
                                      </p:tavLst>
                                    </p:anim>
                                    <p:animEffect transition="in" filter="fade">
                                      <p:cBhvr>
                                        <p:cTn id="48" dur="500"/>
                                        <p:tgtEl>
                                          <p:spTgt spid="156"/>
                                        </p:tgtEl>
                                      </p:cBhvr>
                                    </p:animEffect>
                                  </p:childTnLst>
                                </p:cTn>
                              </p:par>
                              <p:par>
                                <p:cTn id="49" presetID="53" presetClass="entr" presetSubtype="16" fill="hold" grpId="0" nodeType="withEffect">
                                  <p:stCondLst>
                                    <p:cond delay="5500"/>
                                  </p:stCondLst>
                                  <p:childTnLst>
                                    <p:set>
                                      <p:cBhvr>
                                        <p:cTn id="50" dur="1" fill="hold">
                                          <p:stCondLst>
                                            <p:cond delay="0"/>
                                          </p:stCondLst>
                                        </p:cTn>
                                        <p:tgtEl>
                                          <p:spTgt spid="155"/>
                                        </p:tgtEl>
                                        <p:attrNameLst>
                                          <p:attrName>style.visibility</p:attrName>
                                        </p:attrNameLst>
                                      </p:cBhvr>
                                      <p:to>
                                        <p:strVal val="visible"/>
                                      </p:to>
                                    </p:set>
                                    <p:anim calcmode="lin" valueType="num">
                                      <p:cBhvr>
                                        <p:cTn id="51" dur="500" fill="hold"/>
                                        <p:tgtEl>
                                          <p:spTgt spid="155"/>
                                        </p:tgtEl>
                                        <p:attrNameLst>
                                          <p:attrName>ppt_w</p:attrName>
                                        </p:attrNameLst>
                                      </p:cBhvr>
                                      <p:tavLst>
                                        <p:tav tm="0">
                                          <p:val>
                                            <p:fltVal val="0"/>
                                          </p:val>
                                        </p:tav>
                                        <p:tav tm="100000">
                                          <p:val>
                                            <p:strVal val="#ppt_w"/>
                                          </p:val>
                                        </p:tav>
                                      </p:tavLst>
                                    </p:anim>
                                    <p:anim calcmode="lin" valueType="num">
                                      <p:cBhvr>
                                        <p:cTn id="52" dur="500" fill="hold"/>
                                        <p:tgtEl>
                                          <p:spTgt spid="155"/>
                                        </p:tgtEl>
                                        <p:attrNameLst>
                                          <p:attrName>ppt_h</p:attrName>
                                        </p:attrNameLst>
                                      </p:cBhvr>
                                      <p:tavLst>
                                        <p:tav tm="0">
                                          <p:val>
                                            <p:fltVal val="0"/>
                                          </p:val>
                                        </p:tav>
                                        <p:tav tm="100000">
                                          <p:val>
                                            <p:strVal val="#ppt_h"/>
                                          </p:val>
                                        </p:tav>
                                      </p:tavLst>
                                    </p:anim>
                                    <p:animEffect transition="in" filter="fade">
                                      <p:cBhvr>
                                        <p:cTn id="53" dur="500"/>
                                        <p:tgtEl>
                                          <p:spTgt spid="155"/>
                                        </p:tgtEl>
                                      </p:cBhvr>
                                    </p:animEffect>
                                  </p:childTnLst>
                                </p:cTn>
                              </p:par>
                              <p:par>
                                <p:cTn id="54" presetID="10" presetClass="entr" presetSubtype="0" fill="hold" grpId="0" nodeType="withEffect">
                                  <p:stCondLst>
                                    <p:cond delay="3000"/>
                                  </p:stCondLst>
                                  <p:iterate type="lt">
                                    <p:tmPct val="10000"/>
                                  </p:iterate>
                                  <p:childTnLst>
                                    <p:set>
                                      <p:cBhvr>
                                        <p:cTn id="55" dur="1" fill="hold">
                                          <p:stCondLst>
                                            <p:cond delay="0"/>
                                          </p:stCondLst>
                                        </p:cTn>
                                        <p:tgtEl>
                                          <p:spTgt spid="35"/>
                                        </p:tgtEl>
                                        <p:attrNameLst>
                                          <p:attrName>style.visibility</p:attrName>
                                        </p:attrNameLst>
                                      </p:cBhvr>
                                      <p:to>
                                        <p:strVal val="visible"/>
                                      </p:to>
                                    </p:set>
                                    <p:animEffect transition="in" filter="fade">
                                      <p:cBhvr>
                                        <p:cTn id="56" dur="1000"/>
                                        <p:tgtEl>
                                          <p:spTgt spid="35"/>
                                        </p:tgtEl>
                                      </p:cBhvr>
                                    </p:animEffect>
                                  </p:childTnLst>
                                </p:cTn>
                              </p:par>
                              <p:par>
                                <p:cTn id="57" presetID="10" presetClass="entr" presetSubtype="0" fill="hold" grpId="0" nodeType="withEffect">
                                  <p:stCondLst>
                                    <p:cond delay="4000"/>
                                  </p:stCondLst>
                                  <p:iterate type="lt">
                                    <p:tmPct val="10000"/>
                                  </p:iterate>
                                  <p:childTnLst>
                                    <p:set>
                                      <p:cBhvr>
                                        <p:cTn id="58" dur="1" fill="hold">
                                          <p:stCondLst>
                                            <p:cond delay="0"/>
                                          </p:stCondLst>
                                        </p:cTn>
                                        <p:tgtEl>
                                          <p:spTgt spid="27"/>
                                        </p:tgtEl>
                                        <p:attrNameLst>
                                          <p:attrName>style.visibility</p:attrName>
                                        </p:attrNameLst>
                                      </p:cBhvr>
                                      <p:to>
                                        <p:strVal val="visible"/>
                                      </p:to>
                                    </p:set>
                                    <p:animEffect transition="in" filter="fade">
                                      <p:cBhvr>
                                        <p:cTn id="59" dur="1000"/>
                                        <p:tgtEl>
                                          <p:spTgt spid="27"/>
                                        </p:tgtEl>
                                      </p:cBhvr>
                                    </p:animEffect>
                                  </p:childTnLst>
                                </p:cTn>
                              </p:par>
                              <p:par>
                                <p:cTn id="60" presetID="10" presetClass="entr" presetSubtype="0" fill="hold" grpId="0" nodeType="withEffect">
                                  <p:stCondLst>
                                    <p:cond delay="5000"/>
                                  </p:stCondLst>
                                  <p:iterate type="lt">
                                    <p:tmPct val="10000"/>
                                  </p:iterate>
                                  <p:childTnLst>
                                    <p:set>
                                      <p:cBhvr>
                                        <p:cTn id="61" dur="1" fill="hold">
                                          <p:stCondLst>
                                            <p:cond delay="0"/>
                                          </p:stCondLst>
                                        </p:cTn>
                                        <p:tgtEl>
                                          <p:spTgt spid="41"/>
                                        </p:tgtEl>
                                        <p:attrNameLst>
                                          <p:attrName>style.visibility</p:attrName>
                                        </p:attrNameLst>
                                      </p:cBhvr>
                                      <p:to>
                                        <p:strVal val="visible"/>
                                      </p:to>
                                    </p:set>
                                    <p:animEffect transition="in" filter="fade">
                                      <p:cBhvr>
                                        <p:cTn id="62" dur="1000"/>
                                        <p:tgtEl>
                                          <p:spTgt spid="41"/>
                                        </p:tgtEl>
                                      </p:cBhvr>
                                    </p:animEffect>
                                  </p:childTnLst>
                                </p:cTn>
                              </p:par>
                              <p:par>
                                <p:cTn id="63" presetID="10" presetClass="entr" presetSubtype="0" fill="hold" grpId="0" nodeType="withEffect">
                                  <p:stCondLst>
                                    <p:cond delay="6000"/>
                                  </p:stCondLst>
                                  <p:iterate type="lt">
                                    <p:tmPct val="10000"/>
                                  </p:iterate>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childTnLst>
                                </p:cTn>
                              </p:par>
                              <p:par>
                                <p:cTn id="66" presetID="10" presetClass="entr" presetSubtype="0" fill="hold" grpId="0" nodeType="withEffect">
                                  <p:stCondLst>
                                    <p:cond delay="7000"/>
                                  </p:stCondLst>
                                  <p:iterate type="lt">
                                    <p:tmPct val="10000"/>
                                  </p:iterate>
                                  <p:childTnLst>
                                    <p:set>
                                      <p:cBhvr>
                                        <p:cTn id="67" dur="1" fill="hold">
                                          <p:stCondLst>
                                            <p:cond delay="0"/>
                                          </p:stCondLst>
                                        </p:cTn>
                                        <p:tgtEl>
                                          <p:spTgt spid="36"/>
                                        </p:tgtEl>
                                        <p:attrNameLst>
                                          <p:attrName>style.visibility</p:attrName>
                                        </p:attrNameLst>
                                      </p:cBhvr>
                                      <p:to>
                                        <p:strVal val="visible"/>
                                      </p:to>
                                    </p:set>
                                    <p:animEffect transition="in" filter="fade">
                                      <p:cBhvr>
                                        <p:cTn id="6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3" grpId="0" animBg="1"/>
      <p:bldP spid="32" grpId="0" animBg="1"/>
      <p:bldP spid="33" grpId="0" animBg="1"/>
      <p:bldP spid="35" grpId="0"/>
      <p:bldP spid="22" grpId="0"/>
      <p:bldP spid="27" grpId="0"/>
      <p:bldP spid="36" grpId="0"/>
      <p:bldP spid="41" grpId="0"/>
      <p:bldP spid="152" grpId="0" animBg="1"/>
      <p:bldP spid="153" grpId="0" animBg="1"/>
      <p:bldP spid="154" grpId="0" animBg="1"/>
      <p:bldP spid="155" grpId="0" animBg="1"/>
      <p:bldP spid="1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022222"/>
            <a:ext cx="9144000" cy="813556"/>
          </a:xfrm>
        </p:spPr>
        <p:txBody>
          <a:bodyPr>
            <a:normAutofit/>
          </a:bodyPr>
          <a:lstStyle/>
          <a:p>
            <a:r>
              <a:rPr lang="zh-CN" altLang="en-US" sz="4400" dirty="0"/>
              <a:t>项目简介</a:t>
            </a:r>
          </a:p>
        </p:txBody>
      </p:sp>
    </p:spTree>
    <p:extLst>
      <p:ext uri="{BB962C8B-B14F-4D97-AF65-F5344CB8AC3E}">
        <p14:creationId xmlns:p14="http://schemas.microsoft.com/office/powerpoint/2010/main" val="290780111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028B43-68C8-4E04-9B3D-B948BDF18041}"/>
              </a:ext>
            </a:extLst>
          </p:cNvPr>
          <p:cNvPicPr>
            <a:picLocks noChangeAspect="1"/>
          </p:cNvPicPr>
          <p:nvPr/>
        </p:nvPicPr>
        <p:blipFill>
          <a:blip r:embed="rId2"/>
          <a:stretch>
            <a:fillRect/>
          </a:stretch>
        </p:blipFill>
        <p:spPr>
          <a:xfrm>
            <a:off x="324925" y="391029"/>
            <a:ext cx="800169" cy="731583"/>
          </a:xfrm>
          <a:prstGeom prst="rect">
            <a:avLst/>
          </a:prstGeom>
        </p:spPr>
      </p:pic>
      <p:sp>
        <p:nvSpPr>
          <p:cNvPr id="3" name="标题 1">
            <a:extLst>
              <a:ext uri="{FF2B5EF4-FFF2-40B4-BE49-F238E27FC236}">
                <a16:creationId xmlns:a16="http://schemas.microsoft.com/office/drawing/2014/main" id="{E407AFD9-584D-4E55-8478-D81A074D2530}"/>
              </a:ext>
            </a:extLst>
          </p:cNvPr>
          <p:cNvSpPr txBox="1">
            <a:spLocks/>
          </p:cNvSpPr>
          <p:nvPr/>
        </p:nvSpPr>
        <p:spPr>
          <a:xfrm>
            <a:off x="1231635" y="391029"/>
            <a:ext cx="5258480" cy="682623"/>
          </a:xfrm>
          <a:prstGeom prst="rect">
            <a:avLst/>
          </a:prstGeom>
        </p:spPr>
        <p:txBody>
          <a:bodyPr vert="horz" lIns="91440" tIns="45720" rIns="91440" bIns="45720" rtlCol="0" anchor="ctr">
            <a:normAutofit/>
          </a:bodyPr>
          <a:lstStyle>
            <a:lvl1pPr>
              <a:lnSpc>
                <a:spcPct val="90000"/>
              </a:lnSpc>
              <a:spcBef>
                <a:spcPct val="0"/>
              </a:spcBef>
              <a:buNone/>
              <a:defRPr sz="3200" b="1">
                <a:latin typeface="微软雅黑" pitchFamily="34" charset="-122"/>
                <a:ea typeface="微软雅黑" pitchFamily="34" charset="-122"/>
                <a:cs typeface="+mj-cs"/>
              </a:defRPr>
            </a:lvl1pPr>
          </a:lstStyle>
          <a:p>
            <a:r>
              <a:rPr lang="zh-CN" altLang="en-US" dirty="0"/>
              <a:t>项目简介</a:t>
            </a:r>
          </a:p>
        </p:txBody>
      </p:sp>
      <p:grpSp>
        <p:nvGrpSpPr>
          <p:cNvPr id="14" name="组合 13">
            <a:extLst>
              <a:ext uri="{FF2B5EF4-FFF2-40B4-BE49-F238E27FC236}">
                <a16:creationId xmlns:a16="http://schemas.microsoft.com/office/drawing/2014/main" id="{21B1744B-8CE3-4119-A2DA-178A7ECEE890}"/>
              </a:ext>
            </a:extLst>
          </p:cNvPr>
          <p:cNvGrpSpPr/>
          <p:nvPr/>
        </p:nvGrpSpPr>
        <p:grpSpPr>
          <a:xfrm>
            <a:off x="10423250" y="0"/>
            <a:ext cx="1768750" cy="6858000"/>
            <a:chOff x="10423250" y="0"/>
            <a:chExt cx="1768750" cy="6858000"/>
          </a:xfrm>
        </p:grpSpPr>
        <p:sp>
          <p:nvSpPr>
            <p:cNvPr id="5" name="矩形 4">
              <a:extLst>
                <a:ext uri="{FF2B5EF4-FFF2-40B4-BE49-F238E27FC236}">
                  <a16:creationId xmlns:a16="http://schemas.microsoft.com/office/drawing/2014/main" id="{4EDE4852-9672-4186-8FC0-1D43868FB5F6}"/>
                </a:ext>
              </a:extLst>
            </p:cNvPr>
            <p:cNvSpPr/>
            <p:nvPr/>
          </p:nvSpPr>
          <p:spPr>
            <a:xfrm>
              <a:off x="10671142" y="0"/>
              <a:ext cx="15208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ADF053B-5074-4FB3-95E6-94DFEDAF8C4C}"/>
                </a:ext>
              </a:extLst>
            </p:cNvPr>
            <p:cNvSpPr txBox="1"/>
            <p:nvPr/>
          </p:nvSpPr>
          <p:spPr>
            <a:xfrm>
              <a:off x="10796833" y="1900287"/>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项目简介</a:t>
              </a:r>
            </a:p>
          </p:txBody>
        </p:sp>
        <p:sp>
          <p:nvSpPr>
            <p:cNvPr id="7" name="文本框 6">
              <a:extLst>
                <a:ext uri="{FF2B5EF4-FFF2-40B4-BE49-F238E27FC236}">
                  <a16:creationId xmlns:a16="http://schemas.microsoft.com/office/drawing/2014/main" id="{657E5DF6-A456-48D2-90B6-FFC8DD8A2B9F}"/>
                </a:ext>
              </a:extLst>
            </p:cNvPr>
            <p:cNvSpPr txBox="1"/>
            <p:nvPr/>
          </p:nvSpPr>
          <p:spPr>
            <a:xfrm>
              <a:off x="10796833" y="2630013"/>
              <a:ext cx="1395166"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主要功能描述</a:t>
              </a:r>
            </a:p>
          </p:txBody>
        </p:sp>
        <p:sp>
          <p:nvSpPr>
            <p:cNvPr id="8" name="文本框 7">
              <a:extLst>
                <a:ext uri="{FF2B5EF4-FFF2-40B4-BE49-F238E27FC236}">
                  <a16:creationId xmlns:a16="http://schemas.microsoft.com/office/drawing/2014/main" id="{46129F64-B2AD-4F09-AC5C-5378B25AAE73}"/>
                </a:ext>
              </a:extLst>
            </p:cNvPr>
            <p:cNvSpPr txBox="1"/>
            <p:nvPr/>
          </p:nvSpPr>
          <p:spPr>
            <a:xfrm>
              <a:off x="10796833" y="3667515"/>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技术选型及架构</a:t>
              </a:r>
            </a:p>
          </p:txBody>
        </p:sp>
        <p:sp>
          <p:nvSpPr>
            <p:cNvPr id="9" name="文本框 8">
              <a:extLst>
                <a:ext uri="{FF2B5EF4-FFF2-40B4-BE49-F238E27FC236}">
                  <a16:creationId xmlns:a16="http://schemas.microsoft.com/office/drawing/2014/main" id="{5308557E-669E-4892-8582-4E3AD3289055}"/>
                </a:ext>
              </a:extLst>
            </p:cNvPr>
            <p:cNvSpPr txBox="1"/>
            <p:nvPr/>
          </p:nvSpPr>
          <p:spPr>
            <a:xfrm>
              <a:off x="10796833" y="4705017"/>
              <a:ext cx="1395167" cy="707886"/>
            </a:xfrm>
            <a:prstGeom prst="rect">
              <a:avLst/>
            </a:prstGeom>
            <a:noFill/>
          </p:spPr>
          <p:txBody>
            <a:bodyPr wrap="square" rtlCol="0">
              <a:spAutoFit/>
            </a:bodyPr>
            <a:lstStyle/>
            <a:p>
              <a:r>
                <a:rPr lang="en-US" altLang="zh-CN" sz="2000" b="1" dirty="0" err="1">
                  <a:solidFill>
                    <a:schemeClr val="bg1"/>
                  </a:solidFill>
                  <a:latin typeface="微软雅黑" panose="020B0503020204020204" pitchFamily="34" charset="-122"/>
                  <a:ea typeface="微软雅黑" panose="020B0503020204020204" pitchFamily="34" charset="-122"/>
                </a:rPr>
                <a:t>Github</a:t>
              </a:r>
              <a:r>
                <a:rPr lang="zh-CN" altLang="en-US" sz="2000" b="1" dirty="0">
                  <a:solidFill>
                    <a:schemeClr val="bg1"/>
                  </a:solidFill>
                  <a:latin typeface="微软雅黑" panose="020B0503020204020204" pitchFamily="34" charset="-122"/>
                  <a:ea typeface="微软雅黑" panose="020B0503020204020204" pitchFamily="34" charset="-122"/>
                </a:rPr>
                <a:t>仓库地址</a:t>
              </a:r>
            </a:p>
          </p:txBody>
        </p:sp>
        <p:sp>
          <p:nvSpPr>
            <p:cNvPr id="10" name="文本框 9">
              <a:extLst>
                <a:ext uri="{FF2B5EF4-FFF2-40B4-BE49-F238E27FC236}">
                  <a16:creationId xmlns:a16="http://schemas.microsoft.com/office/drawing/2014/main" id="{86137CAE-A07C-48BB-B8BD-5599879C2CCD}"/>
                </a:ext>
              </a:extLst>
            </p:cNvPr>
            <p:cNvSpPr txBox="1"/>
            <p:nvPr/>
          </p:nvSpPr>
          <p:spPr>
            <a:xfrm>
              <a:off x="10796832" y="5742521"/>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进程计划及分工</a:t>
              </a:r>
            </a:p>
          </p:txBody>
        </p:sp>
        <p:sp>
          <p:nvSpPr>
            <p:cNvPr id="11" name="文本框 10">
              <a:extLst>
                <a:ext uri="{FF2B5EF4-FFF2-40B4-BE49-F238E27FC236}">
                  <a16:creationId xmlns:a16="http://schemas.microsoft.com/office/drawing/2014/main" id="{3B06E96D-4FBF-403D-8B6B-EC5580BA732A}"/>
                </a:ext>
              </a:extLst>
            </p:cNvPr>
            <p:cNvSpPr txBox="1"/>
            <p:nvPr/>
          </p:nvSpPr>
          <p:spPr>
            <a:xfrm>
              <a:off x="10796833" y="1170561"/>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项目名称</a:t>
              </a:r>
            </a:p>
          </p:txBody>
        </p:sp>
        <p:sp>
          <p:nvSpPr>
            <p:cNvPr id="12" name="等腰三角形 11">
              <a:extLst>
                <a:ext uri="{FF2B5EF4-FFF2-40B4-BE49-F238E27FC236}">
                  <a16:creationId xmlns:a16="http://schemas.microsoft.com/office/drawing/2014/main" id="{744FD289-EF39-4BDA-8E22-FCEA93FC281C}"/>
                </a:ext>
              </a:extLst>
            </p:cNvPr>
            <p:cNvSpPr/>
            <p:nvPr/>
          </p:nvSpPr>
          <p:spPr>
            <a:xfrm rot="16200000">
              <a:off x="10368850" y="1951965"/>
              <a:ext cx="365570" cy="25677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155B0F06-D388-40AB-9807-47163B79AA9A}"/>
                </a:ext>
              </a:extLst>
            </p:cNvPr>
            <p:cNvPicPr>
              <a:picLocks noChangeAspect="1"/>
            </p:cNvPicPr>
            <p:nvPr/>
          </p:nvPicPr>
          <p:blipFill>
            <a:blip r:embed="rId3"/>
            <a:stretch>
              <a:fillRect/>
            </a:stretch>
          </p:blipFill>
          <p:spPr>
            <a:xfrm>
              <a:off x="11073405" y="96588"/>
              <a:ext cx="793670" cy="819551"/>
            </a:xfrm>
            <a:prstGeom prst="rect">
              <a:avLst/>
            </a:prstGeom>
          </p:spPr>
        </p:pic>
      </p:grpSp>
      <p:sp>
        <p:nvSpPr>
          <p:cNvPr id="22" name="Freeform 13">
            <a:extLst>
              <a:ext uri="{FF2B5EF4-FFF2-40B4-BE49-F238E27FC236}">
                <a16:creationId xmlns:a16="http://schemas.microsoft.com/office/drawing/2014/main" id="{B80EC6DC-3E89-428F-9DD6-CBC2603A0B56}"/>
              </a:ext>
            </a:extLst>
          </p:cNvPr>
          <p:cNvSpPr/>
          <p:nvPr/>
        </p:nvSpPr>
        <p:spPr bwMode="auto">
          <a:xfrm>
            <a:off x="4871901" y="5003113"/>
            <a:ext cx="1562042" cy="593904"/>
          </a:xfrm>
          <a:custGeom>
            <a:avLst/>
            <a:gdLst>
              <a:gd name="T0" fmla="*/ 16 w 142"/>
              <a:gd name="T1" fmla="*/ 53 h 54"/>
              <a:gd name="T2" fmla="*/ 6 w 142"/>
              <a:gd name="T3" fmla="*/ 48 h 54"/>
              <a:gd name="T4" fmla="*/ 6 w 142"/>
              <a:gd name="T5" fmla="*/ 27 h 54"/>
              <a:gd name="T6" fmla="*/ 71 w 142"/>
              <a:gd name="T7" fmla="*/ 0 h 54"/>
              <a:gd name="T8" fmla="*/ 71 w 142"/>
              <a:gd name="T9" fmla="*/ 0 h 54"/>
              <a:gd name="T10" fmla="*/ 136 w 142"/>
              <a:gd name="T11" fmla="*/ 26 h 54"/>
              <a:gd name="T12" fmla="*/ 136 w 142"/>
              <a:gd name="T13" fmla="*/ 48 h 54"/>
              <a:gd name="T14" fmla="*/ 114 w 142"/>
              <a:gd name="T15" fmla="*/ 48 h 54"/>
              <a:gd name="T16" fmla="*/ 71 w 142"/>
              <a:gd name="T17" fmla="*/ 30 h 54"/>
              <a:gd name="T18" fmla="*/ 71 w 142"/>
              <a:gd name="T19" fmla="*/ 30 h 54"/>
              <a:gd name="T20" fmla="*/ 27 w 142"/>
              <a:gd name="T21" fmla="*/ 48 h 54"/>
              <a:gd name="T22" fmla="*/ 16 w 142"/>
              <a:gd name="T23" fmla="*/ 5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54">
                <a:moveTo>
                  <a:pt x="16" y="53"/>
                </a:moveTo>
                <a:cubicBezTo>
                  <a:pt x="13" y="53"/>
                  <a:pt x="9" y="51"/>
                  <a:pt x="6" y="48"/>
                </a:cubicBezTo>
                <a:cubicBezTo>
                  <a:pt x="0" y="42"/>
                  <a:pt x="0" y="33"/>
                  <a:pt x="6" y="27"/>
                </a:cubicBezTo>
                <a:cubicBezTo>
                  <a:pt x="23" y="9"/>
                  <a:pt x="46" y="0"/>
                  <a:pt x="71" y="0"/>
                </a:cubicBezTo>
                <a:cubicBezTo>
                  <a:pt x="71" y="0"/>
                  <a:pt x="71" y="0"/>
                  <a:pt x="71" y="0"/>
                </a:cubicBezTo>
                <a:cubicBezTo>
                  <a:pt x="95" y="0"/>
                  <a:pt x="118" y="9"/>
                  <a:pt x="136" y="26"/>
                </a:cubicBezTo>
                <a:cubicBezTo>
                  <a:pt x="142" y="32"/>
                  <a:pt x="142" y="42"/>
                  <a:pt x="136" y="48"/>
                </a:cubicBezTo>
                <a:cubicBezTo>
                  <a:pt x="130" y="54"/>
                  <a:pt x="120" y="54"/>
                  <a:pt x="114" y="48"/>
                </a:cubicBezTo>
                <a:cubicBezTo>
                  <a:pt x="102" y="37"/>
                  <a:pt x="87" y="30"/>
                  <a:pt x="71" y="30"/>
                </a:cubicBezTo>
                <a:cubicBezTo>
                  <a:pt x="71" y="30"/>
                  <a:pt x="71" y="30"/>
                  <a:pt x="71" y="30"/>
                </a:cubicBezTo>
                <a:cubicBezTo>
                  <a:pt x="54" y="30"/>
                  <a:pt x="39" y="37"/>
                  <a:pt x="27" y="48"/>
                </a:cubicBezTo>
                <a:cubicBezTo>
                  <a:pt x="24" y="51"/>
                  <a:pt x="20" y="53"/>
                  <a:pt x="16" y="53"/>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4">
            <a:extLst>
              <a:ext uri="{FF2B5EF4-FFF2-40B4-BE49-F238E27FC236}">
                <a16:creationId xmlns:a16="http://schemas.microsoft.com/office/drawing/2014/main" id="{83D5CF88-5553-460B-B1EB-5EDEA7F94724}"/>
              </a:ext>
            </a:extLst>
          </p:cNvPr>
          <p:cNvSpPr/>
          <p:nvPr/>
        </p:nvSpPr>
        <p:spPr bwMode="auto">
          <a:xfrm>
            <a:off x="4513933" y="4498704"/>
            <a:ext cx="2269844" cy="748478"/>
          </a:xfrm>
          <a:custGeom>
            <a:avLst/>
            <a:gdLst>
              <a:gd name="T0" fmla="*/ 17 w 207"/>
              <a:gd name="T1" fmla="*/ 66 h 68"/>
              <a:gd name="T2" fmla="*/ 6 w 207"/>
              <a:gd name="T3" fmla="*/ 62 h 68"/>
              <a:gd name="T4" fmla="*/ 6 w 207"/>
              <a:gd name="T5" fmla="*/ 40 h 68"/>
              <a:gd name="T6" fmla="*/ 104 w 207"/>
              <a:gd name="T7" fmla="*/ 0 h 68"/>
              <a:gd name="T8" fmla="*/ 104 w 207"/>
              <a:gd name="T9" fmla="*/ 0 h 68"/>
              <a:gd name="T10" fmla="*/ 201 w 207"/>
              <a:gd name="T11" fmla="*/ 40 h 68"/>
              <a:gd name="T12" fmla="*/ 201 w 207"/>
              <a:gd name="T13" fmla="*/ 62 h 68"/>
              <a:gd name="T14" fmla="*/ 180 w 207"/>
              <a:gd name="T15" fmla="*/ 62 h 68"/>
              <a:gd name="T16" fmla="*/ 104 w 207"/>
              <a:gd name="T17" fmla="*/ 30 h 68"/>
              <a:gd name="T18" fmla="*/ 104 w 207"/>
              <a:gd name="T19" fmla="*/ 30 h 68"/>
              <a:gd name="T20" fmla="*/ 28 w 207"/>
              <a:gd name="T21" fmla="*/ 62 h 68"/>
              <a:gd name="T22" fmla="*/ 17 w 207"/>
              <a:gd name="T23" fmla="*/ 6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68">
                <a:moveTo>
                  <a:pt x="17" y="66"/>
                </a:moveTo>
                <a:cubicBezTo>
                  <a:pt x="13" y="66"/>
                  <a:pt x="9" y="65"/>
                  <a:pt x="6" y="62"/>
                </a:cubicBezTo>
                <a:cubicBezTo>
                  <a:pt x="0" y="56"/>
                  <a:pt x="0" y="46"/>
                  <a:pt x="6" y="40"/>
                </a:cubicBezTo>
                <a:cubicBezTo>
                  <a:pt x="32" y="14"/>
                  <a:pt x="67" y="0"/>
                  <a:pt x="104" y="0"/>
                </a:cubicBezTo>
                <a:cubicBezTo>
                  <a:pt x="104" y="0"/>
                  <a:pt x="104" y="0"/>
                  <a:pt x="104" y="0"/>
                </a:cubicBezTo>
                <a:cubicBezTo>
                  <a:pt x="141" y="0"/>
                  <a:pt x="175" y="14"/>
                  <a:pt x="201" y="40"/>
                </a:cubicBezTo>
                <a:cubicBezTo>
                  <a:pt x="207" y="46"/>
                  <a:pt x="207" y="56"/>
                  <a:pt x="201" y="62"/>
                </a:cubicBezTo>
                <a:cubicBezTo>
                  <a:pt x="195" y="68"/>
                  <a:pt x="186" y="68"/>
                  <a:pt x="180" y="62"/>
                </a:cubicBezTo>
                <a:cubicBezTo>
                  <a:pt x="159" y="41"/>
                  <a:pt x="132" y="30"/>
                  <a:pt x="104" y="30"/>
                </a:cubicBezTo>
                <a:cubicBezTo>
                  <a:pt x="104" y="30"/>
                  <a:pt x="104" y="30"/>
                  <a:pt x="104" y="30"/>
                </a:cubicBezTo>
                <a:cubicBezTo>
                  <a:pt x="75" y="30"/>
                  <a:pt x="48" y="41"/>
                  <a:pt x="28" y="62"/>
                </a:cubicBezTo>
                <a:cubicBezTo>
                  <a:pt x="25" y="65"/>
                  <a:pt x="21" y="66"/>
                  <a:pt x="17" y="6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5">
            <a:extLst>
              <a:ext uri="{FF2B5EF4-FFF2-40B4-BE49-F238E27FC236}">
                <a16:creationId xmlns:a16="http://schemas.microsoft.com/office/drawing/2014/main" id="{DF440DA0-75DE-4186-97C3-053C8CDAA32A}"/>
              </a:ext>
            </a:extLst>
          </p:cNvPr>
          <p:cNvSpPr/>
          <p:nvPr/>
        </p:nvSpPr>
        <p:spPr bwMode="auto">
          <a:xfrm>
            <a:off x="4164103" y="3799039"/>
            <a:ext cx="2985780" cy="1082042"/>
          </a:xfrm>
          <a:custGeom>
            <a:avLst/>
            <a:gdLst>
              <a:gd name="T0" fmla="*/ 16 w 272"/>
              <a:gd name="T1" fmla="*/ 98 h 99"/>
              <a:gd name="T2" fmla="*/ 6 w 272"/>
              <a:gd name="T3" fmla="*/ 93 h 99"/>
              <a:gd name="T4" fmla="*/ 6 w 272"/>
              <a:gd name="T5" fmla="*/ 72 h 99"/>
              <a:gd name="T6" fmla="*/ 266 w 272"/>
              <a:gd name="T7" fmla="*/ 71 h 99"/>
              <a:gd name="T8" fmla="*/ 266 w 272"/>
              <a:gd name="T9" fmla="*/ 93 h 99"/>
              <a:gd name="T10" fmla="*/ 244 w 272"/>
              <a:gd name="T11" fmla="*/ 93 h 99"/>
              <a:gd name="T12" fmla="*/ 27 w 272"/>
              <a:gd name="T13" fmla="*/ 93 h 99"/>
              <a:gd name="T14" fmla="*/ 16 w 272"/>
              <a:gd name="T15" fmla="*/ 98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99">
                <a:moveTo>
                  <a:pt x="16" y="98"/>
                </a:moveTo>
                <a:cubicBezTo>
                  <a:pt x="12" y="98"/>
                  <a:pt x="9" y="96"/>
                  <a:pt x="6" y="93"/>
                </a:cubicBezTo>
                <a:cubicBezTo>
                  <a:pt x="0" y="87"/>
                  <a:pt x="0" y="78"/>
                  <a:pt x="6" y="72"/>
                </a:cubicBezTo>
                <a:cubicBezTo>
                  <a:pt x="77" y="0"/>
                  <a:pt x="194" y="0"/>
                  <a:pt x="266" y="71"/>
                </a:cubicBezTo>
                <a:cubicBezTo>
                  <a:pt x="272" y="77"/>
                  <a:pt x="272" y="87"/>
                  <a:pt x="266" y="93"/>
                </a:cubicBezTo>
                <a:cubicBezTo>
                  <a:pt x="260" y="99"/>
                  <a:pt x="250" y="99"/>
                  <a:pt x="244" y="93"/>
                </a:cubicBezTo>
                <a:cubicBezTo>
                  <a:pt x="184" y="33"/>
                  <a:pt x="87" y="33"/>
                  <a:pt x="27" y="93"/>
                </a:cubicBezTo>
                <a:cubicBezTo>
                  <a:pt x="24" y="96"/>
                  <a:pt x="20" y="98"/>
                  <a:pt x="16" y="98"/>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6">
            <a:extLst>
              <a:ext uri="{FF2B5EF4-FFF2-40B4-BE49-F238E27FC236}">
                <a16:creationId xmlns:a16="http://schemas.microsoft.com/office/drawing/2014/main" id="{F6422341-C108-4074-81D0-A2C0ADA1DFC8}"/>
              </a:ext>
            </a:extLst>
          </p:cNvPr>
          <p:cNvSpPr/>
          <p:nvPr/>
        </p:nvSpPr>
        <p:spPr bwMode="auto">
          <a:xfrm>
            <a:off x="5278682" y="5645826"/>
            <a:ext cx="740345" cy="732207"/>
          </a:xfrm>
          <a:custGeom>
            <a:avLst/>
            <a:gdLst>
              <a:gd name="T0" fmla="*/ 55 w 67"/>
              <a:gd name="T1" fmla="*/ 12 h 67"/>
              <a:gd name="T2" fmla="*/ 55 w 67"/>
              <a:gd name="T3" fmla="*/ 55 h 67"/>
              <a:gd name="T4" fmla="*/ 12 w 67"/>
              <a:gd name="T5" fmla="*/ 55 h 67"/>
              <a:gd name="T6" fmla="*/ 12 w 67"/>
              <a:gd name="T7" fmla="*/ 12 h 67"/>
              <a:gd name="T8" fmla="*/ 55 w 67"/>
              <a:gd name="T9" fmla="*/ 12 h 67"/>
            </a:gdLst>
            <a:ahLst/>
            <a:cxnLst>
              <a:cxn ang="0">
                <a:pos x="T0" y="T1"/>
              </a:cxn>
              <a:cxn ang="0">
                <a:pos x="T2" y="T3"/>
              </a:cxn>
              <a:cxn ang="0">
                <a:pos x="T4" y="T5"/>
              </a:cxn>
              <a:cxn ang="0">
                <a:pos x="T6" y="T7"/>
              </a:cxn>
              <a:cxn ang="0">
                <a:pos x="T8" y="T9"/>
              </a:cxn>
            </a:cxnLst>
            <a:rect l="0" t="0" r="r" b="b"/>
            <a:pathLst>
              <a:path w="67" h="67">
                <a:moveTo>
                  <a:pt x="55" y="12"/>
                </a:moveTo>
                <a:cubicBezTo>
                  <a:pt x="67" y="24"/>
                  <a:pt x="67" y="43"/>
                  <a:pt x="55" y="55"/>
                </a:cubicBezTo>
                <a:cubicBezTo>
                  <a:pt x="43" y="67"/>
                  <a:pt x="24" y="67"/>
                  <a:pt x="12" y="55"/>
                </a:cubicBezTo>
                <a:cubicBezTo>
                  <a:pt x="0" y="43"/>
                  <a:pt x="0" y="24"/>
                  <a:pt x="12" y="12"/>
                </a:cubicBezTo>
                <a:cubicBezTo>
                  <a:pt x="24" y="0"/>
                  <a:pt x="43" y="0"/>
                  <a:pt x="55" y="12"/>
                </a:cubicBezTo>
                <a:close/>
              </a:path>
            </a:pathLst>
          </a:custGeom>
          <a:solidFill>
            <a:schemeClr val="tx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文本框 25">
            <a:extLst>
              <a:ext uri="{FF2B5EF4-FFF2-40B4-BE49-F238E27FC236}">
                <a16:creationId xmlns:a16="http://schemas.microsoft.com/office/drawing/2014/main" id="{0D773DF3-9FB6-49FA-8F9F-611680A48214}"/>
              </a:ext>
            </a:extLst>
          </p:cNvPr>
          <p:cNvSpPr txBox="1"/>
          <p:nvPr/>
        </p:nvSpPr>
        <p:spPr>
          <a:xfrm>
            <a:off x="4504631" y="4180097"/>
            <a:ext cx="2304725" cy="1268608"/>
          </a:xfrm>
          <a:prstGeom prst="rect">
            <a:avLst/>
          </a:prstGeom>
          <a:noFill/>
        </p:spPr>
        <p:txBody>
          <a:bodyPr wrap="square" rtlCol="0">
            <a:prstTxWarp prst="textArchUp">
              <a:avLst>
                <a:gd name="adj" fmla="val 14776950"/>
              </a:avLst>
            </a:prstTxWarp>
            <a:spAutoFit/>
          </a:bodyPr>
          <a:lstStyle/>
          <a:p>
            <a:pPr algn="dist"/>
            <a:r>
              <a:rPr lang="zh-CN" altLang="en-US" sz="1400" b="1" dirty="0">
                <a:solidFill>
                  <a:schemeClr val="bg1"/>
                </a:solidFill>
                <a:latin typeface="微软雅黑" panose="020B0503020204020204" pitchFamily="34" charset="-122"/>
                <a:ea typeface="微软雅黑" panose="020B0503020204020204" pitchFamily="34" charset="-122"/>
                <a:cs typeface="Arial" pitchFamily="34" charset="0"/>
              </a:rPr>
              <a:t>安卓端应用</a:t>
            </a:r>
            <a:endParaRPr lang="en-US" altLang="zh-CN" sz="1400" b="1"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27" name="文本框 26">
            <a:extLst>
              <a:ext uri="{FF2B5EF4-FFF2-40B4-BE49-F238E27FC236}">
                <a16:creationId xmlns:a16="http://schemas.microsoft.com/office/drawing/2014/main" id="{31FD068D-6363-4CE0-8704-45DA4FD0F5C4}"/>
              </a:ext>
            </a:extLst>
          </p:cNvPr>
          <p:cNvSpPr txBox="1"/>
          <p:nvPr/>
        </p:nvSpPr>
        <p:spPr>
          <a:xfrm>
            <a:off x="4479052" y="4692092"/>
            <a:ext cx="2304725" cy="1268608"/>
          </a:xfrm>
          <a:prstGeom prst="rect">
            <a:avLst/>
          </a:prstGeom>
          <a:noFill/>
        </p:spPr>
        <p:txBody>
          <a:bodyPr wrap="square" rtlCol="0">
            <a:prstTxWarp prst="textArchUp">
              <a:avLst>
                <a:gd name="adj" fmla="val 14776950"/>
              </a:avLst>
            </a:prstTxWarp>
            <a:spAutoFit/>
          </a:bodyPr>
          <a:lstStyle/>
          <a:p>
            <a:pPr algn="dist"/>
            <a:r>
              <a:rPr lang="zh-CN" altLang="en-US" sz="2400" b="1" dirty="0">
                <a:solidFill>
                  <a:schemeClr val="bg1"/>
                </a:solidFill>
                <a:latin typeface="微软雅黑" panose="020B0503020204020204" pitchFamily="34" charset="-122"/>
                <a:ea typeface="微软雅黑" panose="020B0503020204020204" pitchFamily="34" charset="-122"/>
                <a:cs typeface="Arial" pitchFamily="34" charset="0"/>
              </a:rPr>
              <a:t>微信小程序应用</a:t>
            </a:r>
            <a:endParaRPr lang="en-US" altLang="zh-CN" sz="2400" b="1"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28" name="文本框 27">
            <a:extLst>
              <a:ext uri="{FF2B5EF4-FFF2-40B4-BE49-F238E27FC236}">
                <a16:creationId xmlns:a16="http://schemas.microsoft.com/office/drawing/2014/main" id="{9B80037D-1651-4DAF-91F4-5C466852912B}"/>
              </a:ext>
            </a:extLst>
          </p:cNvPr>
          <p:cNvSpPr txBox="1"/>
          <p:nvPr/>
        </p:nvSpPr>
        <p:spPr>
          <a:xfrm>
            <a:off x="5224751" y="5850274"/>
            <a:ext cx="864483" cy="369332"/>
          </a:xfrm>
          <a:prstGeom prst="rect">
            <a:avLst/>
          </a:prstGeom>
          <a:noFill/>
        </p:spPr>
        <p:txBody>
          <a:bodyPr wrap="square" rtlCol="0">
            <a:spAutoFit/>
          </a:bodyPr>
          <a:lstStyle/>
          <a:p>
            <a:pPr algn="ctr"/>
            <a:r>
              <a:rPr lang="en-US" altLang="zh-CN" b="1" dirty="0">
                <a:solidFill>
                  <a:schemeClr val="accent1"/>
                </a:solidFill>
                <a:latin typeface="微软雅黑" panose="020B0503020204020204" pitchFamily="34" charset="-122"/>
                <a:ea typeface="微软雅黑" panose="020B0503020204020204" pitchFamily="34" charset="-122"/>
                <a:cs typeface="Arial" pitchFamily="34" charset="0"/>
              </a:rPr>
              <a:t>Lyra</a:t>
            </a:r>
          </a:p>
        </p:txBody>
      </p:sp>
      <p:sp>
        <p:nvSpPr>
          <p:cNvPr id="29" name="文本框 28">
            <a:extLst>
              <a:ext uri="{FF2B5EF4-FFF2-40B4-BE49-F238E27FC236}">
                <a16:creationId xmlns:a16="http://schemas.microsoft.com/office/drawing/2014/main" id="{CE37E405-DC54-4842-A3FF-14F10140998C}"/>
              </a:ext>
            </a:extLst>
          </p:cNvPr>
          <p:cNvSpPr txBox="1"/>
          <p:nvPr/>
        </p:nvSpPr>
        <p:spPr>
          <a:xfrm>
            <a:off x="4513933" y="5215970"/>
            <a:ext cx="2304725" cy="1268608"/>
          </a:xfrm>
          <a:prstGeom prst="rect">
            <a:avLst/>
          </a:prstGeom>
          <a:noFill/>
        </p:spPr>
        <p:txBody>
          <a:bodyPr wrap="square" rtlCol="0">
            <a:prstTxWarp prst="textArchUp">
              <a:avLst>
                <a:gd name="adj" fmla="val 14776950"/>
              </a:avLst>
            </a:prstTxWarp>
            <a:spAutoFit/>
          </a:bodyPr>
          <a:lstStyle/>
          <a:p>
            <a:pPr algn="dist"/>
            <a:r>
              <a:rPr lang="en-US" altLang="zh-CN" sz="1400" b="1" dirty="0">
                <a:solidFill>
                  <a:schemeClr val="bg1"/>
                </a:solidFill>
                <a:latin typeface="微软雅黑" panose="020B0503020204020204" pitchFamily="34" charset="-122"/>
                <a:ea typeface="微软雅黑" panose="020B0503020204020204" pitchFamily="34" charset="-122"/>
                <a:cs typeface="Arial" pitchFamily="34" charset="0"/>
              </a:rPr>
              <a:t>IOS</a:t>
            </a:r>
            <a:r>
              <a:rPr lang="zh-CN" altLang="en-US" sz="1400" b="1" dirty="0">
                <a:solidFill>
                  <a:schemeClr val="bg1"/>
                </a:solidFill>
                <a:latin typeface="微软雅黑" panose="020B0503020204020204" pitchFamily="34" charset="-122"/>
                <a:ea typeface="微软雅黑" panose="020B0503020204020204" pitchFamily="34" charset="-122"/>
                <a:cs typeface="Arial" pitchFamily="34" charset="0"/>
              </a:rPr>
              <a:t>端应用</a:t>
            </a:r>
            <a:endParaRPr lang="en-US" altLang="zh-CN" sz="1400" b="1" dirty="0">
              <a:solidFill>
                <a:schemeClr val="bg1"/>
              </a:solidFill>
              <a:latin typeface="微软雅黑" panose="020B0503020204020204" pitchFamily="34" charset="-122"/>
              <a:ea typeface="微软雅黑" panose="020B0503020204020204" pitchFamily="34" charset="-122"/>
              <a:cs typeface="Arial" pitchFamily="34" charset="0"/>
            </a:endParaRPr>
          </a:p>
        </p:txBody>
      </p:sp>
      <p:sp>
        <p:nvSpPr>
          <p:cNvPr id="30" name="文本框 29">
            <a:extLst>
              <a:ext uri="{FF2B5EF4-FFF2-40B4-BE49-F238E27FC236}">
                <a16:creationId xmlns:a16="http://schemas.microsoft.com/office/drawing/2014/main" id="{B542EF96-C693-4909-A823-B4D090752669}"/>
              </a:ext>
            </a:extLst>
          </p:cNvPr>
          <p:cNvSpPr txBox="1"/>
          <p:nvPr/>
        </p:nvSpPr>
        <p:spPr>
          <a:xfrm>
            <a:off x="947549" y="1897565"/>
            <a:ext cx="9155239" cy="1754326"/>
          </a:xfrm>
          <a:prstGeom prst="rect">
            <a:avLst/>
          </a:prstGeom>
          <a:noFill/>
        </p:spPr>
        <p:txBody>
          <a:bodyPr wrap="square" rtlCol="0">
            <a:spAutoFit/>
          </a:bodyPr>
          <a:lstStyle/>
          <a:p>
            <a:r>
              <a:rPr lang="en-US" altLang="zh-CN" dirty="0">
                <a:solidFill>
                  <a:schemeClr val="tx1">
                    <a:lumMod val="75000"/>
                  </a:schemeClr>
                </a:solidFill>
                <a:latin typeface="微软雅黑" panose="020B0503020204020204" pitchFamily="34" charset="-122"/>
                <a:ea typeface="微软雅黑" panose="020B0503020204020204" pitchFamily="34" charset="-122"/>
              </a:rPr>
              <a:t>Lyra</a:t>
            </a:r>
            <a:r>
              <a:rPr lang="zh-CN" altLang="en-US" dirty="0">
                <a:solidFill>
                  <a:schemeClr val="tx1">
                    <a:lumMod val="75000"/>
                  </a:schemeClr>
                </a:solidFill>
                <a:latin typeface="微软雅黑" panose="020B0503020204020204" pitchFamily="34" charset="-122"/>
                <a:ea typeface="微软雅黑" panose="020B0503020204020204" pitchFamily="34" charset="-122"/>
              </a:rPr>
              <a:t>是一款</a:t>
            </a:r>
            <a:r>
              <a:rPr lang="zh-CN" altLang="zh-CN" dirty="0">
                <a:solidFill>
                  <a:schemeClr val="tx1">
                    <a:lumMod val="75000"/>
                  </a:schemeClr>
                </a:solidFill>
                <a:latin typeface="微软雅黑" panose="020B0503020204020204" pitchFamily="34" charset="-122"/>
                <a:ea typeface="微软雅黑" panose="020B0503020204020204" pitchFamily="34" charset="-122"/>
              </a:rPr>
              <a:t>乐谱制作及播放软件。</a:t>
            </a:r>
            <a:r>
              <a:rPr lang="en-US" altLang="zh-CN" dirty="0">
                <a:solidFill>
                  <a:schemeClr val="tx1">
                    <a:lumMod val="75000"/>
                  </a:schemeClr>
                </a:solidFill>
                <a:latin typeface="微软雅黑" panose="020B0503020204020204" pitchFamily="34" charset="-122"/>
                <a:ea typeface="微软雅黑" panose="020B0503020204020204" pitchFamily="34" charset="-122"/>
              </a:rPr>
              <a:t>Lyra</a:t>
            </a:r>
            <a:r>
              <a:rPr lang="zh-CN" altLang="zh-CN" dirty="0">
                <a:solidFill>
                  <a:schemeClr val="tx1">
                    <a:lumMod val="75000"/>
                  </a:schemeClr>
                </a:solidFill>
                <a:latin typeface="微软雅黑" panose="020B0503020204020204" pitchFamily="34" charset="-122"/>
                <a:ea typeface="微软雅黑" panose="020B0503020204020204" pitchFamily="34" charset="-122"/>
              </a:rPr>
              <a:t>共分为安卓端，小程序端和</a:t>
            </a:r>
            <a:r>
              <a:rPr lang="en-US" altLang="zh-CN" dirty="0">
                <a:solidFill>
                  <a:schemeClr val="tx1">
                    <a:lumMod val="75000"/>
                  </a:schemeClr>
                </a:solidFill>
                <a:latin typeface="微软雅黑" panose="020B0503020204020204" pitchFamily="34" charset="-122"/>
                <a:ea typeface="微软雅黑" panose="020B0503020204020204" pitchFamily="34" charset="-122"/>
              </a:rPr>
              <a:t>IOS</a:t>
            </a:r>
            <a:r>
              <a:rPr lang="zh-CN" altLang="zh-CN" dirty="0">
                <a:solidFill>
                  <a:schemeClr val="tx1">
                    <a:lumMod val="75000"/>
                  </a:schemeClr>
                </a:solidFill>
                <a:latin typeface="微软雅黑" panose="020B0503020204020204" pitchFamily="34" charset="-122"/>
                <a:ea typeface="微软雅黑" panose="020B0503020204020204" pitchFamily="34" charset="-122"/>
              </a:rPr>
              <a:t>端三个应用程序，可以完成乐谱制作，乐谱识别及乐谱播放等功能。在乐谱制作子模块，用户可以在界面完成简谱及五线谱的谱写，同时可以将乐谱保存下来方便后续的修改。此外，用户还可以将自己谱写的乐谱保存为图片格式分享给其他用户。在乐谱识别子模块，用户可以上传乐谱的照片，系统会自动生成可以播放和修改的格式供用户对识别的目标乐谱进行操作。在乐谱播放子模块，用户可以播放自己谱写或识别的音乐。</a:t>
            </a:r>
          </a:p>
        </p:txBody>
      </p:sp>
      <p:sp>
        <p:nvSpPr>
          <p:cNvPr id="31" name="矩形 30">
            <a:extLst>
              <a:ext uri="{FF2B5EF4-FFF2-40B4-BE49-F238E27FC236}">
                <a16:creationId xmlns:a16="http://schemas.microsoft.com/office/drawing/2014/main" id="{CAFE2283-3789-47BA-8AFE-5DE7450295B1}"/>
              </a:ext>
            </a:extLst>
          </p:cNvPr>
          <p:cNvSpPr/>
          <p:nvPr/>
        </p:nvSpPr>
        <p:spPr>
          <a:xfrm>
            <a:off x="1050500" y="1480634"/>
            <a:ext cx="1613819" cy="3605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19CD813-7A46-4FA2-8A10-E748DB000E15}"/>
              </a:ext>
            </a:extLst>
          </p:cNvPr>
          <p:cNvSpPr txBox="1"/>
          <p:nvPr/>
        </p:nvSpPr>
        <p:spPr>
          <a:xfrm>
            <a:off x="1050499" y="1480635"/>
            <a:ext cx="1613820" cy="369332"/>
          </a:xfrm>
          <a:prstGeom prst="rect">
            <a:avLst/>
          </a:prstGeom>
          <a:noFill/>
        </p:spPr>
        <p:txBody>
          <a:bodyPr wrap="squar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cs typeface="Arial" pitchFamily="34" charset="0"/>
              </a:rPr>
              <a:t>Lyra</a:t>
            </a:r>
          </a:p>
        </p:txBody>
      </p:sp>
    </p:spTree>
    <p:extLst>
      <p:ext uri="{BB962C8B-B14F-4D97-AF65-F5344CB8AC3E}">
        <p14:creationId xmlns:p14="http://schemas.microsoft.com/office/powerpoint/2010/main" val="194045274"/>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250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250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grpId="0" nodeType="withEffect">
                                  <p:stCondLst>
                                    <p:cond delay="250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par>
                                <p:cTn id="30" presetID="53" presetClass="entr" presetSubtype="16" fill="hold" grpId="0" nodeType="withEffect">
                                  <p:stCondLst>
                                    <p:cond delay="250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grpId="0" nodeType="withEffect">
                                  <p:stCondLst>
                                    <p:cond delay="250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par>
                                <p:cTn id="40" presetID="53" presetClass="entr" presetSubtype="16" fill="hold" grpId="0" nodeType="withEffect">
                                  <p:stCondLst>
                                    <p:cond delay="25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500" fill="hold"/>
                                        <p:tgtEl>
                                          <p:spTgt spid="29"/>
                                        </p:tgtEl>
                                        <p:attrNameLst>
                                          <p:attrName>ppt_w</p:attrName>
                                        </p:attrNameLst>
                                      </p:cBhvr>
                                      <p:tavLst>
                                        <p:tav tm="0">
                                          <p:val>
                                            <p:fltVal val="0"/>
                                          </p:val>
                                        </p:tav>
                                        <p:tav tm="100000">
                                          <p:val>
                                            <p:strVal val="#ppt_w"/>
                                          </p:val>
                                        </p:tav>
                                      </p:tavLst>
                                    </p:anim>
                                    <p:anim calcmode="lin" valueType="num">
                                      <p:cBhvr>
                                        <p:cTn id="43" dur="500" fill="hold"/>
                                        <p:tgtEl>
                                          <p:spTgt spid="29"/>
                                        </p:tgtEl>
                                        <p:attrNameLst>
                                          <p:attrName>ppt_h</p:attrName>
                                        </p:attrNameLst>
                                      </p:cBhvr>
                                      <p:tavLst>
                                        <p:tav tm="0">
                                          <p:val>
                                            <p:fltVal val="0"/>
                                          </p:val>
                                        </p:tav>
                                        <p:tav tm="100000">
                                          <p:val>
                                            <p:strVal val="#ppt_h"/>
                                          </p:val>
                                        </p:tav>
                                      </p:tavLst>
                                    </p:anim>
                                    <p:animEffect transition="in" filter="fade">
                                      <p:cBhvr>
                                        <p:cTn id="44" dur="500"/>
                                        <p:tgtEl>
                                          <p:spTgt spid="29"/>
                                        </p:tgtEl>
                                      </p:cBhvr>
                                    </p:animEffect>
                                  </p:childTnLst>
                                </p:cTn>
                              </p:par>
                              <p:par>
                                <p:cTn id="45" presetID="53" presetClass="entr" presetSubtype="16" fill="hold" grpId="0" nodeType="withEffect">
                                  <p:stCondLst>
                                    <p:cond delay="2500"/>
                                  </p:stCondLst>
                                  <p:childTnLst>
                                    <p:set>
                                      <p:cBhvr>
                                        <p:cTn id="46" dur="1" fill="hold">
                                          <p:stCondLst>
                                            <p:cond delay="0"/>
                                          </p:stCondLst>
                                        </p:cTn>
                                        <p:tgtEl>
                                          <p:spTgt spid="31"/>
                                        </p:tgtEl>
                                        <p:attrNameLst>
                                          <p:attrName>style.visibility</p:attrName>
                                        </p:attrNameLst>
                                      </p:cBhvr>
                                      <p:to>
                                        <p:strVal val="visible"/>
                                      </p:to>
                                    </p:set>
                                    <p:anim calcmode="lin" valueType="num">
                                      <p:cBhvr>
                                        <p:cTn id="47" dur="750" fill="hold"/>
                                        <p:tgtEl>
                                          <p:spTgt spid="31"/>
                                        </p:tgtEl>
                                        <p:attrNameLst>
                                          <p:attrName>ppt_w</p:attrName>
                                        </p:attrNameLst>
                                      </p:cBhvr>
                                      <p:tavLst>
                                        <p:tav tm="0">
                                          <p:val>
                                            <p:fltVal val="0"/>
                                          </p:val>
                                        </p:tav>
                                        <p:tav tm="100000">
                                          <p:val>
                                            <p:strVal val="#ppt_w"/>
                                          </p:val>
                                        </p:tav>
                                      </p:tavLst>
                                    </p:anim>
                                    <p:anim calcmode="lin" valueType="num">
                                      <p:cBhvr>
                                        <p:cTn id="48" dur="750" fill="hold"/>
                                        <p:tgtEl>
                                          <p:spTgt spid="31"/>
                                        </p:tgtEl>
                                        <p:attrNameLst>
                                          <p:attrName>ppt_h</p:attrName>
                                        </p:attrNameLst>
                                      </p:cBhvr>
                                      <p:tavLst>
                                        <p:tav tm="0">
                                          <p:val>
                                            <p:fltVal val="0"/>
                                          </p:val>
                                        </p:tav>
                                        <p:tav tm="100000">
                                          <p:val>
                                            <p:strVal val="#ppt_h"/>
                                          </p:val>
                                        </p:tav>
                                      </p:tavLst>
                                    </p:anim>
                                    <p:animEffect transition="in" filter="fade">
                                      <p:cBhvr>
                                        <p:cTn id="49" dur="750"/>
                                        <p:tgtEl>
                                          <p:spTgt spid="31"/>
                                        </p:tgtEl>
                                      </p:cBhvr>
                                    </p:animEffect>
                                  </p:childTnLst>
                                </p:cTn>
                              </p:par>
                              <p:par>
                                <p:cTn id="50" presetID="53" presetClass="entr" presetSubtype="16" fill="hold" grpId="0" nodeType="withEffect">
                                  <p:stCondLst>
                                    <p:cond delay="300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par>
                                <p:cTn id="55" presetID="22" presetClass="entr" presetSubtype="8" fill="hold" grpId="0" nodeType="withEffect">
                                  <p:stCondLst>
                                    <p:cond delay="3250"/>
                                  </p:stCondLst>
                                  <p:childTnLst>
                                    <p:set>
                                      <p:cBhvr>
                                        <p:cTn id="56" dur="1" fill="hold">
                                          <p:stCondLst>
                                            <p:cond delay="0"/>
                                          </p:stCondLst>
                                        </p:cTn>
                                        <p:tgtEl>
                                          <p:spTgt spid="30"/>
                                        </p:tgtEl>
                                        <p:attrNameLst>
                                          <p:attrName>style.visibility</p:attrName>
                                        </p:attrNameLst>
                                      </p:cBhvr>
                                      <p:to>
                                        <p:strVal val="visible"/>
                                      </p:to>
                                    </p:set>
                                    <p:animEffect transition="in" filter="wipe(left)">
                                      <p:cBhvr>
                                        <p:cTn id="5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27" grpId="0"/>
      <p:bldP spid="28" grpId="0"/>
      <p:bldP spid="29" grpId="0"/>
      <p:bldP spid="30" grpId="0"/>
      <p:bldP spid="31" grpId="0" animBg="1"/>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022222"/>
            <a:ext cx="9144000" cy="813556"/>
          </a:xfrm>
        </p:spPr>
        <p:txBody>
          <a:bodyPr>
            <a:normAutofit/>
          </a:bodyPr>
          <a:lstStyle/>
          <a:p>
            <a:r>
              <a:rPr lang="zh-CN" altLang="en-US" sz="4400" dirty="0"/>
              <a:t>主要功能描述</a:t>
            </a:r>
          </a:p>
        </p:txBody>
      </p:sp>
    </p:spTree>
    <p:extLst>
      <p:ext uri="{BB962C8B-B14F-4D97-AF65-F5344CB8AC3E}">
        <p14:creationId xmlns:p14="http://schemas.microsoft.com/office/powerpoint/2010/main" val="2957045978"/>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028B43-68C8-4E04-9B3D-B948BDF18041}"/>
              </a:ext>
            </a:extLst>
          </p:cNvPr>
          <p:cNvPicPr>
            <a:picLocks noChangeAspect="1"/>
          </p:cNvPicPr>
          <p:nvPr/>
        </p:nvPicPr>
        <p:blipFill>
          <a:blip r:embed="rId2"/>
          <a:stretch>
            <a:fillRect/>
          </a:stretch>
        </p:blipFill>
        <p:spPr>
          <a:xfrm>
            <a:off x="324925" y="391029"/>
            <a:ext cx="800169" cy="731583"/>
          </a:xfrm>
          <a:prstGeom prst="rect">
            <a:avLst/>
          </a:prstGeom>
        </p:spPr>
      </p:pic>
      <p:sp>
        <p:nvSpPr>
          <p:cNvPr id="3" name="标题 1">
            <a:extLst>
              <a:ext uri="{FF2B5EF4-FFF2-40B4-BE49-F238E27FC236}">
                <a16:creationId xmlns:a16="http://schemas.microsoft.com/office/drawing/2014/main" id="{E407AFD9-584D-4E55-8478-D81A074D2530}"/>
              </a:ext>
            </a:extLst>
          </p:cNvPr>
          <p:cNvSpPr txBox="1">
            <a:spLocks/>
          </p:cNvSpPr>
          <p:nvPr/>
        </p:nvSpPr>
        <p:spPr>
          <a:xfrm>
            <a:off x="1231635" y="391029"/>
            <a:ext cx="5258480" cy="682623"/>
          </a:xfrm>
          <a:prstGeom prst="rect">
            <a:avLst/>
          </a:prstGeom>
        </p:spPr>
        <p:txBody>
          <a:bodyPr vert="horz" lIns="91440" tIns="45720" rIns="91440" bIns="45720" rtlCol="0" anchor="ctr">
            <a:normAutofit/>
          </a:bodyPr>
          <a:lstStyle>
            <a:lvl1pPr>
              <a:lnSpc>
                <a:spcPct val="90000"/>
              </a:lnSpc>
              <a:spcBef>
                <a:spcPct val="0"/>
              </a:spcBef>
              <a:buNone/>
              <a:defRPr sz="3200" b="1">
                <a:latin typeface="微软雅黑" pitchFamily="34" charset="-122"/>
                <a:ea typeface="微软雅黑" pitchFamily="34" charset="-122"/>
                <a:cs typeface="+mj-cs"/>
              </a:defRPr>
            </a:lvl1pPr>
          </a:lstStyle>
          <a:p>
            <a:r>
              <a:rPr lang="zh-CN" altLang="en-US" dirty="0"/>
              <a:t>主要功能描述</a:t>
            </a:r>
          </a:p>
        </p:txBody>
      </p:sp>
      <p:grpSp>
        <p:nvGrpSpPr>
          <p:cNvPr id="14" name="组合 13">
            <a:extLst>
              <a:ext uri="{FF2B5EF4-FFF2-40B4-BE49-F238E27FC236}">
                <a16:creationId xmlns:a16="http://schemas.microsoft.com/office/drawing/2014/main" id="{21B1744B-8CE3-4119-A2DA-178A7ECEE890}"/>
              </a:ext>
            </a:extLst>
          </p:cNvPr>
          <p:cNvGrpSpPr/>
          <p:nvPr/>
        </p:nvGrpSpPr>
        <p:grpSpPr>
          <a:xfrm>
            <a:off x="10423250" y="0"/>
            <a:ext cx="1768750" cy="6858000"/>
            <a:chOff x="10423250" y="0"/>
            <a:chExt cx="1768750" cy="6858000"/>
          </a:xfrm>
        </p:grpSpPr>
        <p:sp>
          <p:nvSpPr>
            <p:cNvPr id="5" name="矩形 4">
              <a:extLst>
                <a:ext uri="{FF2B5EF4-FFF2-40B4-BE49-F238E27FC236}">
                  <a16:creationId xmlns:a16="http://schemas.microsoft.com/office/drawing/2014/main" id="{4EDE4852-9672-4186-8FC0-1D43868FB5F6}"/>
                </a:ext>
              </a:extLst>
            </p:cNvPr>
            <p:cNvSpPr/>
            <p:nvPr/>
          </p:nvSpPr>
          <p:spPr>
            <a:xfrm>
              <a:off x="10671142" y="0"/>
              <a:ext cx="15208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ADF053B-5074-4FB3-95E6-94DFEDAF8C4C}"/>
                </a:ext>
              </a:extLst>
            </p:cNvPr>
            <p:cNvSpPr txBox="1"/>
            <p:nvPr/>
          </p:nvSpPr>
          <p:spPr>
            <a:xfrm>
              <a:off x="10796833" y="1900287"/>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项目简介</a:t>
              </a:r>
            </a:p>
          </p:txBody>
        </p:sp>
        <p:sp>
          <p:nvSpPr>
            <p:cNvPr id="7" name="文本框 6">
              <a:extLst>
                <a:ext uri="{FF2B5EF4-FFF2-40B4-BE49-F238E27FC236}">
                  <a16:creationId xmlns:a16="http://schemas.microsoft.com/office/drawing/2014/main" id="{657E5DF6-A456-48D2-90B6-FFC8DD8A2B9F}"/>
                </a:ext>
              </a:extLst>
            </p:cNvPr>
            <p:cNvSpPr txBox="1"/>
            <p:nvPr/>
          </p:nvSpPr>
          <p:spPr>
            <a:xfrm>
              <a:off x="10796833" y="2630013"/>
              <a:ext cx="1395166"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主要功能描述</a:t>
              </a:r>
            </a:p>
          </p:txBody>
        </p:sp>
        <p:sp>
          <p:nvSpPr>
            <p:cNvPr id="8" name="文本框 7">
              <a:extLst>
                <a:ext uri="{FF2B5EF4-FFF2-40B4-BE49-F238E27FC236}">
                  <a16:creationId xmlns:a16="http://schemas.microsoft.com/office/drawing/2014/main" id="{46129F64-B2AD-4F09-AC5C-5378B25AAE73}"/>
                </a:ext>
              </a:extLst>
            </p:cNvPr>
            <p:cNvSpPr txBox="1"/>
            <p:nvPr/>
          </p:nvSpPr>
          <p:spPr>
            <a:xfrm>
              <a:off x="10796833" y="3667515"/>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技术选型及架构</a:t>
              </a:r>
            </a:p>
          </p:txBody>
        </p:sp>
        <p:sp>
          <p:nvSpPr>
            <p:cNvPr id="9" name="文本框 8">
              <a:extLst>
                <a:ext uri="{FF2B5EF4-FFF2-40B4-BE49-F238E27FC236}">
                  <a16:creationId xmlns:a16="http://schemas.microsoft.com/office/drawing/2014/main" id="{5308557E-669E-4892-8582-4E3AD3289055}"/>
                </a:ext>
              </a:extLst>
            </p:cNvPr>
            <p:cNvSpPr txBox="1"/>
            <p:nvPr/>
          </p:nvSpPr>
          <p:spPr>
            <a:xfrm>
              <a:off x="10796833" y="4705017"/>
              <a:ext cx="1395167" cy="707886"/>
            </a:xfrm>
            <a:prstGeom prst="rect">
              <a:avLst/>
            </a:prstGeom>
            <a:noFill/>
          </p:spPr>
          <p:txBody>
            <a:bodyPr wrap="square" rtlCol="0">
              <a:spAutoFit/>
            </a:bodyPr>
            <a:lstStyle/>
            <a:p>
              <a:r>
                <a:rPr lang="en-US" altLang="zh-CN" sz="2000" b="1" dirty="0" err="1">
                  <a:solidFill>
                    <a:schemeClr val="bg1"/>
                  </a:solidFill>
                  <a:latin typeface="微软雅黑" panose="020B0503020204020204" pitchFamily="34" charset="-122"/>
                  <a:ea typeface="微软雅黑" panose="020B0503020204020204" pitchFamily="34" charset="-122"/>
                </a:rPr>
                <a:t>Github</a:t>
              </a:r>
              <a:r>
                <a:rPr lang="zh-CN" altLang="en-US" sz="2000" b="1" dirty="0">
                  <a:solidFill>
                    <a:schemeClr val="bg1"/>
                  </a:solidFill>
                  <a:latin typeface="微软雅黑" panose="020B0503020204020204" pitchFamily="34" charset="-122"/>
                  <a:ea typeface="微软雅黑" panose="020B0503020204020204" pitchFamily="34" charset="-122"/>
                </a:rPr>
                <a:t>仓库地址</a:t>
              </a:r>
            </a:p>
          </p:txBody>
        </p:sp>
        <p:sp>
          <p:nvSpPr>
            <p:cNvPr id="10" name="文本框 9">
              <a:extLst>
                <a:ext uri="{FF2B5EF4-FFF2-40B4-BE49-F238E27FC236}">
                  <a16:creationId xmlns:a16="http://schemas.microsoft.com/office/drawing/2014/main" id="{86137CAE-A07C-48BB-B8BD-5599879C2CCD}"/>
                </a:ext>
              </a:extLst>
            </p:cNvPr>
            <p:cNvSpPr txBox="1"/>
            <p:nvPr/>
          </p:nvSpPr>
          <p:spPr>
            <a:xfrm>
              <a:off x="10796832" y="5742521"/>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进程计划及分工</a:t>
              </a:r>
            </a:p>
          </p:txBody>
        </p:sp>
        <p:sp>
          <p:nvSpPr>
            <p:cNvPr id="11" name="文本框 10">
              <a:extLst>
                <a:ext uri="{FF2B5EF4-FFF2-40B4-BE49-F238E27FC236}">
                  <a16:creationId xmlns:a16="http://schemas.microsoft.com/office/drawing/2014/main" id="{3B06E96D-4FBF-403D-8B6B-EC5580BA732A}"/>
                </a:ext>
              </a:extLst>
            </p:cNvPr>
            <p:cNvSpPr txBox="1"/>
            <p:nvPr/>
          </p:nvSpPr>
          <p:spPr>
            <a:xfrm>
              <a:off x="10796833" y="1170561"/>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项目名称</a:t>
              </a:r>
            </a:p>
          </p:txBody>
        </p:sp>
        <p:sp>
          <p:nvSpPr>
            <p:cNvPr id="12" name="等腰三角形 11">
              <a:extLst>
                <a:ext uri="{FF2B5EF4-FFF2-40B4-BE49-F238E27FC236}">
                  <a16:creationId xmlns:a16="http://schemas.microsoft.com/office/drawing/2014/main" id="{744FD289-EF39-4BDA-8E22-FCEA93FC281C}"/>
                </a:ext>
              </a:extLst>
            </p:cNvPr>
            <p:cNvSpPr/>
            <p:nvPr/>
          </p:nvSpPr>
          <p:spPr>
            <a:xfrm rot="16200000">
              <a:off x="10368850" y="2875239"/>
              <a:ext cx="365570" cy="25677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155B0F06-D388-40AB-9807-47163B79AA9A}"/>
                </a:ext>
              </a:extLst>
            </p:cNvPr>
            <p:cNvPicPr>
              <a:picLocks noChangeAspect="1"/>
            </p:cNvPicPr>
            <p:nvPr/>
          </p:nvPicPr>
          <p:blipFill>
            <a:blip r:embed="rId3"/>
            <a:stretch>
              <a:fillRect/>
            </a:stretch>
          </p:blipFill>
          <p:spPr>
            <a:xfrm>
              <a:off x="11073405" y="96588"/>
              <a:ext cx="793670" cy="819551"/>
            </a:xfrm>
            <a:prstGeom prst="rect">
              <a:avLst/>
            </a:prstGeom>
          </p:spPr>
        </p:pic>
      </p:grpSp>
      <p:sp>
        <p:nvSpPr>
          <p:cNvPr id="15" name="Oval 2">
            <a:extLst>
              <a:ext uri="{FF2B5EF4-FFF2-40B4-BE49-F238E27FC236}">
                <a16:creationId xmlns:a16="http://schemas.microsoft.com/office/drawing/2014/main" id="{19847F1F-8E4C-4E15-9340-772ED2759756}"/>
              </a:ext>
            </a:extLst>
          </p:cNvPr>
          <p:cNvSpPr>
            <a:spLocks noChangeArrowheads="1"/>
          </p:cNvSpPr>
          <p:nvPr/>
        </p:nvSpPr>
        <p:spPr bwMode="auto">
          <a:xfrm>
            <a:off x="4993593" y="3266803"/>
            <a:ext cx="1348080" cy="1348080"/>
          </a:xfrm>
          <a:prstGeom prst="ellipse">
            <a:avLst/>
          </a:prstGeom>
          <a:solidFill>
            <a:schemeClr val="bg1">
              <a:lumMod val="50000"/>
            </a:schemeClr>
          </a:solidFill>
          <a:ln>
            <a:noFill/>
          </a:ln>
          <a:effectLst/>
        </p:spPr>
        <p:txBody>
          <a:bodyPr wrap="none" lIns="0" tIns="0" rIns="0" bIns="0" anchor="ctr"/>
          <a:lstStyle/>
          <a:p>
            <a:endParaRPr lang="zh-CN" altLang="en-US"/>
          </a:p>
        </p:txBody>
      </p:sp>
      <p:sp>
        <p:nvSpPr>
          <p:cNvPr id="16" name="Freeform 4">
            <a:extLst>
              <a:ext uri="{FF2B5EF4-FFF2-40B4-BE49-F238E27FC236}">
                <a16:creationId xmlns:a16="http://schemas.microsoft.com/office/drawing/2014/main" id="{81133D96-5870-4407-A167-A7674E110223}"/>
              </a:ext>
            </a:extLst>
          </p:cNvPr>
          <p:cNvSpPr/>
          <p:nvPr/>
        </p:nvSpPr>
        <p:spPr bwMode="auto">
          <a:xfrm>
            <a:off x="5173448" y="3656771"/>
            <a:ext cx="985006" cy="568144"/>
          </a:xfrm>
          <a:custGeom>
            <a:avLst/>
            <a:gdLst>
              <a:gd name="T0" fmla="*/ 0 w 2474"/>
              <a:gd name="T1" fmla="*/ 429 h 852"/>
              <a:gd name="T2" fmla="*/ 133 w 2474"/>
              <a:gd name="T3" fmla="*/ 429 h 852"/>
              <a:gd name="T4" fmla="*/ 133 w 2474"/>
              <a:gd name="T5" fmla="*/ 268 h 852"/>
              <a:gd name="T6" fmla="*/ 313 w 2474"/>
              <a:gd name="T7" fmla="*/ 579 h 852"/>
              <a:gd name="T8" fmla="*/ 313 w 2474"/>
              <a:gd name="T9" fmla="*/ 113 h 852"/>
              <a:gd name="T10" fmla="*/ 740 w 2474"/>
              <a:gd name="T11" fmla="*/ 852 h 852"/>
              <a:gd name="T12" fmla="*/ 740 w 2474"/>
              <a:gd name="T13" fmla="*/ 268 h 852"/>
              <a:gd name="T14" fmla="*/ 920 w 2474"/>
              <a:gd name="T15" fmla="*/ 579 h 852"/>
              <a:gd name="T16" fmla="*/ 920 w 2474"/>
              <a:gd name="T17" fmla="*/ 0 h 852"/>
              <a:gd name="T18" fmla="*/ 1409 w 2474"/>
              <a:gd name="T19" fmla="*/ 847 h 852"/>
              <a:gd name="T20" fmla="*/ 1409 w 2474"/>
              <a:gd name="T21" fmla="*/ 268 h 852"/>
              <a:gd name="T22" fmla="*/ 1589 w 2474"/>
              <a:gd name="T23" fmla="*/ 579 h 852"/>
              <a:gd name="T24" fmla="*/ 1589 w 2474"/>
              <a:gd name="T25" fmla="*/ 113 h 852"/>
              <a:gd name="T26" fmla="*/ 2013 w 2474"/>
              <a:gd name="T27" fmla="*/ 847 h 852"/>
              <a:gd name="T28" fmla="*/ 2013 w 2474"/>
              <a:gd name="T29" fmla="*/ 0 h 852"/>
              <a:gd name="T30" fmla="*/ 2351 w 2474"/>
              <a:gd name="T31" fmla="*/ 586 h 852"/>
              <a:gd name="T32" fmla="*/ 2351 w 2474"/>
              <a:gd name="T33" fmla="*/ 429 h 852"/>
              <a:gd name="T34" fmla="*/ 2474 w 2474"/>
              <a:gd name="T35" fmla="*/ 429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74" h="852">
                <a:moveTo>
                  <a:pt x="0" y="429"/>
                </a:moveTo>
                <a:lnTo>
                  <a:pt x="133" y="429"/>
                </a:lnTo>
                <a:lnTo>
                  <a:pt x="133" y="268"/>
                </a:lnTo>
                <a:lnTo>
                  <a:pt x="313" y="579"/>
                </a:lnTo>
                <a:lnTo>
                  <a:pt x="313" y="113"/>
                </a:lnTo>
                <a:lnTo>
                  <a:pt x="740" y="852"/>
                </a:lnTo>
                <a:lnTo>
                  <a:pt x="740" y="268"/>
                </a:lnTo>
                <a:lnTo>
                  <a:pt x="920" y="579"/>
                </a:lnTo>
                <a:lnTo>
                  <a:pt x="920" y="0"/>
                </a:lnTo>
                <a:lnTo>
                  <a:pt x="1409" y="847"/>
                </a:lnTo>
                <a:lnTo>
                  <a:pt x="1409" y="268"/>
                </a:lnTo>
                <a:lnTo>
                  <a:pt x="1589" y="579"/>
                </a:lnTo>
                <a:lnTo>
                  <a:pt x="1589" y="113"/>
                </a:lnTo>
                <a:lnTo>
                  <a:pt x="2013" y="847"/>
                </a:lnTo>
                <a:lnTo>
                  <a:pt x="2013" y="0"/>
                </a:lnTo>
                <a:lnTo>
                  <a:pt x="2351" y="586"/>
                </a:lnTo>
                <a:lnTo>
                  <a:pt x="2351" y="429"/>
                </a:lnTo>
                <a:lnTo>
                  <a:pt x="2474" y="429"/>
                </a:lnTo>
              </a:path>
            </a:pathLst>
          </a:custGeom>
          <a:noFill/>
          <a:ln w="22225" cap="flat" cmpd="sng">
            <a:solidFill>
              <a:schemeClr val="accent1"/>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17" name="Freeform 5">
            <a:extLst>
              <a:ext uri="{FF2B5EF4-FFF2-40B4-BE49-F238E27FC236}">
                <a16:creationId xmlns:a16="http://schemas.microsoft.com/office/drawing/2014/main" id="{D736CAA4-C062-42D4-A2FE-06493C6A1DDD}"/>
              </a:ext>
            </a:extLst>
          </p:cNvPr>
          <p:cNvSpPr/>
          <p:nvPr/>
        </p:nvSpPr>
        <p:spPr bwMode="auto">
          <a:xfrm>
            <a:off x="1396471" y="2219603"/>
            <a:ext cx="3776977" cy="3442479"/>
          </a:xfrm>
          <a:custGeom>
            <a:avLst/>
            <a:gdLst>
              <a:gd name="T0" fmla="*/ 0 w 795"/>
              <a:gd name="T1" fmla="*/ 0 h 375"/>
              <a:gd name="T2" fmla="*/ 649 w 795"/>
              <a:gd name="T3" fmla="*/ 0 h 375"/>
              <a:gd name="T4" fmla="*/ 795 w 795"/>
              <a:gd name="T5" fmla="*/ 189 h 375"/>
              <a:gd name="T6" fmla="*/ 649 w 795"/>
              <a:gd name="T7" fmla="*/ 375 h 375"/>
            </a:gdLst>
            <a:ahLst/>
            <a:cxnLst>
              <a:cxn ang="0">
                <a:pos x="T0" y="T1"/>
              </a:cxn>
              <a:cxn ang="0">
                <a:pos x="T2" y="T3"/>
              </a:cxn>
              <a:cxn ang="0">
                <a:pos x="T4" y="T5"/>
              </a:cxn>
              <a:cxn ang="0">
                <a:pos x="T6" y="T7"/>
              </a:cxn>
            </a:cxnLst>
            <a:rect l="0" t="0" r="r" b="b"/>
            <a:pathLst>
              <a:path w="795" h="375">
                <a:moveTo>
                  <a:pt x="0" y="0"/>
                </a:moveTo>
                <a:lnTo>
                  <a:pt x="649" y="0"/>
                </a:lnTo>
                <a:lnTo>
                  <a:pt x="795" y="189"/>
                </a:lnTo>
                <a:lnTo>
                  <a:pt x="649" y="375"/>
                </a:lnTo>
              </a:path>
            </a:pathLst>
          </a:custGeom>
          <a:noFill/>
          <a:ln w="22225" cap="flat" cmpd="sng">
            <a:solidFill>
              <a:schemeClr val="bg1">
                <a:lumMod val="5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18" name="Freeform 6">
            <a:extLst>
              <a:ext uri="{FF2B5EF4-FFF2-40B4-BE49-F238E27FC236}">
                <a16:creationId xmlns:a16="http://schemas.microsoft.com/office/drawing/2014/main" id="{4A504650-6518-48C9-937A-006327D5F937}"/>
              </a:ext>
            </a:extLst>
          </p:cNvPr>
          <p:cNvSpPr/>
          <p:nvPr/>
        </p:nvSpPr>
        <p:spPr bwMode="auto">
          <a:xfrm flipH="1">
            <a:off x="6158455" y="2219603"/>
            <a:ext cx="3776978" cy="3442479"/>
          </a:xfrm>
          <a:custGeom>
            <a:avLst/>
            <a:gdLst>
              <a:gd name="T0" fmla="*/ 0 w 795"/>
              <a:gd name="T1" fmla="*/ 0 h 375"/>
              <a:gd name="T2" fmla="*/ 649 w 795"/>
              <a:gd name="T3" fmla="*/ 0 h 375"/>
              <a:gd name="T4" fmla="*/ 795 w 795"/>
              <a:gd name="T5" fmla="*/ 189 h 375"/>
              <a:gd name="T6" fmla="*/ 649 w 795"/>
              <a:gd name="T7" fmla="*/ 375 h 375"/>
            </a:gdLst>
            <a:ahLst/>
            <a:cxnLst>
              <a:cxn ang="0">
                <a:pos x="T0" y="T1"/>
              </a:cxn>
              <a:cxn ang="0">
                <a:pos x="T2" y="T3"/>
              </a:cxn>
              <a:cxn ang="0">
                <a:pos x="T4" y="T5"/>
              </a:cxn>
              <a:cxn ang="0">
                <a:pos x="T6" y="T7"/>
              </a:cxn>
            </a:cxnLst>
            <a:rect l="0" t="0" r="r" b="b"/>
            <a:pathLst>
              <a:path w="795" h="375">
                <a:moveTo>
                  <a:pt x="0" y="0"/>
                </a:moveTo>
                <a:lnTo>
                  <a:pt x="649" y="0"/>
                </a:lnTo>
                <a:lnTo>
                  <a:pt x="795" y="189"/>
                </a:lnTo>
                <a:lnTo>
                  <a:pt x="649" y="375"/>
                </a:lnTo>
              </a:path>
            </a:pathLst>
          </a:custGeom>
          <a:noFill/>
          <a:ln w="22225" cap="flat" cmpd="sng">
            <a:solidFill>
              <a:schemeClr val="bg1">
                <a:lumMod val="50000"/>
              </a:schemeClr>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zh-CN" altLang="en-US"/>
          </a:p>
        </p:txBody>
      </p:sp>
      <p:sp>
        <p:nvSpPr>
          <p:cNvPr id="19" name="AutoShape 7">
            <a:extLst>
              <a:ext uri="{FF2B5EF4-FFF2-40B4-BE49-F238E27FC236}">
                <a16:creationId xmlns:a16="http://schemas.microsoft.com/office/drawing/2014/main" id="{0FD4041D-4119-4072-83BA-FC215E8D6A4A}"/>
              </a:ext>
            </a:extLst>
          </p:cNvPr>
          <p:cNvSpPr>
            <a:spLocks noChangeArrowheads="1"/>
          </p:cNvSpPr>
          <p:nvPr/>
        </p:nvSpPr>
        <p:spPr bwMode="auto">
          <a:xfrm>
            <a:off x="5059147" y="3665175"/>
            <a:ext cx="121025" cy="568144"/>
          </a:xfrm>
          <a:prstGeom prst="chevron">
            <a:avLst>
              <a:gd name="adj" fmla="val 100000"/>
            </a:avLst>
          </a:prstGeom>
          <a:solidFill>
            <a:schemeClr val="accent1"/>
          </a:solidFill>
          <a:ln w="19050">
            <a:solidFill>
              <a:schemeClr val="bg1">
                <a:lumMod val="85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20" name="AutoShape 8">
            <a:extLst>
              <a:ext uri="{FF2B5EF4-FFF2-40B4-BE49-F238E27FC236}">
                <a16:creationId xmlns:a16="http://schemas.microsoft.com/office/drawing/2014/main" id="{969E4405-7FC5-4276-88FB-508A1D1ABF45}"/>
              </a:ext>
            </a:extLst>
          </p:cNvPr>
          <p:cNvSpPr>
            <a:spLocks noChangeArrowheads="1"/>
          </p:cNvSpPr>
          <p:nvPr/>
        </p:nvSpPr>
        <p:spPr bwMode="auto">
          <a:xfrm flipH="1">
            <a:off x="6151731" y="3665175"/>
            <a:ext cx="121025" cy="568144"/>
          </a:xfrm>
          <a:prstGeom prst="chevron">
            <a:avLst>
              <a:gd name="adj" fmla="val 100000"/>
            </a:avLst>
          </a:prstGeom>
          <a:solidFill>
            <a:schemeClr val="accent1"/>
          </a:solidFill>
          <a:ln w="19050">
            <a:solidFill>
              <a:schemeClr val="bg1">
                <a:lumMod val="85000"/>
              </a:schemeClr>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lstStyle/>
          <a:p>
            <a:endParaRPr lang="zh-CN" altLang="en-US"/>
          </a:p>
        </p:txBody>
      </p:sp>
      <p:sp>
        <p:nvSpPr>
          <p:cNvPr id="21" name="文本框 20">
            <a:extLst>
              <a:ext uri="{FF2B5EF4-FFF2-40B4-BE49-F238E27FC236}">
                <a16:creationId xmlns:a16="http://schemas.microsoft.com/office/drawing/2014/main" id="{0AA995D8-349D-467C-A0FB-C149EAC263C4}"/>
              </a:ext>
            </a:extLst>
          </p:cNvPr>
          <p:cNvSpPr txBox="1"/>
          <p:nvPr/>
        </p:nvSpPr>
        <p:spPr>
          <a:xfrm>
            <a:off x="1302656" y="1829996"/>
            <a:ext cx="3028043" cy="369332"/>
          </a:xfrm>
          <a:prstGeom prst="rect">
            <a:avLst/>
          </a:prstGeom>
          <a:noFill/>
        </p:spPr>
        <p:txBody>
          <a:bodyPr wrap="square" rtlCol="0">
            <a:spAutoFit/>
          </a:bodyPr>
          <a:lstStyle/>
          <a:p>
            <a:r>
              <a:rPr lang="zh-CN" altLang="en-US" dirty="0">
                <a:solidFill>
                  <a:schemeClr val="accent1"/>
                </a:solidFill>
                <a:latin typeface="微软雅黑" pitchFamily="34" charset="-122"/>
                <a:ea typeface="微软雅黑" pitchFamily="34" charset="-122"/>
                <a:cs typeface="Arial" pitchFamily="34" charset="0"/>
              </a:rPr>
              <a:t>乐谱制作</a:t>
            </a:r>
            <a:endParaRPr lang="en-US" altLang="zh-CN" dirty="0">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22" name="文本框 21">
            <a:extLst>
              <a:ext uri="{FF2B5EF4-FFF2-40B4-BE49-F238E27FC236}">
                <a16:creationId xmlns:a16="http://schemas.microsoft.com/office/drawing/2014/main" id="{09102163-B07B-4F45-B9CF-2545F6BCFD52}"/>
              </a:ext>
            </a:extLst>
          </p:cNvPr>
          <p:cNvSpPr txBox="1"/>
          <p:nvPr/>
        </p:nvSpPr>
        <p:spPr>
          <a:xfrm>
            <a:off x="1601676" y="2570630"/>
            <a:ext cx="2652728" cy="820609"/>
          </a:xfrm>
          <a:prstGeom prst="rect">
            <a:avLst/>
          </a:prstGeom>
          <a:noFill/>
        </p:spPr>
        <p:txBody>
          <a:bodyPr wrap="square" rtlCol="0">
            <a:spAutoFit/>
          </a:bodyPr>
          <a:lstStyle/>
          <a:p>
            <a:pPr algn="just">
              <a:lnSpc>
                <a:spcPct val="110000"/>
              </a:lnSpc>
            </a:pPr>
            <a:r>
              <a:rPr lang="zh-CN" altLang="en-US" sz="16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简谱制作</a:t>
            </a:r>
            <a:endParaRPr lang="en-US" altLang="zh-CN" sz="1600" dirty="0">
              <a:solidFill>
                <a:schemeClr val="tx1">
                  <a:lumMod val="75000"/>
                </a:schemeClr>
              </a:solidFill>
              <a:latin typeface="微软雅黑" panose="020B0503020204020204" pitchFamily="34" charset="-122"/>
              <a:ea typeface="微软雅黑" panose="020B0503020204020204" pitchFamily="34" charset="-122"/>
              <a:cs typeface="Arial" pitchFamily="34" charset="0"/>
            </a:endParaRPr>
          </a:p>
          <a:p>
            <a:pPr algn="just">
              <a:lnSpc>
                <a:spcPct val="110000"/>
              </a:lnSpc>
            </a:pPr>
            <a:r>
              <a:rPr lang="zh-CN" altLang="en-US" sz="14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用户可以在页面完成简谱的制作和修改</a:t>
            </a:r>
            <a:r>
              <a:rPr lang="en-US" altLang="zh-CN" sz="14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 </a:t>
            </a:r>
            <a:endParaRPr lang="zh-CN" altLang="en-US" sz="1400" dirty="0">
              <a:solidFill>
                <a:schemeClr val="tx1">
                  <a:lumMod val="75000"/>
                </a:schemeClr>
              </a:solidFill>
              <a:latin typeface="微软雅黑" panose="020B0503020204020204" pitchFamily="34" charset="-122"/>
              <a:ea typeface="微软雅黑" panose="020B0503020204020204" pitchFamily="34" charset="-122"/>
              <a:cs typeface="Arial" pitchFamily="34" charset="0"/>
            </a:endParaRPr>
          </a:p>
        </p:txBody>
      </p:sp>
      <p:sp>
        <p:nvSpPr>
          <p:cNvPr id="23" name="文本框 22">
            <a:extLst>
              <a:ext uri="{FF2B5EF4-FFF2-40B4-BE49-F238E27FC236}">
                <a16:creationId xmlns:a16="http://schemas.microsoft.com/office/drawing/2014/main" id="{021A33CC-42D7-47AE-B46C-AB0706383748}"/>
              </a:ext>
            </a:extLst>
          </p:cNvPr>
          <p:cNvSpPr txBox="1"/>
          <p:nvPr/>
        </p:nvSpPr>
        <p:spPr>
          <a:xfrm>
            <a:off x="7009465" y="1829996"/>
            <a:ext cx="3028043" cy="369332"/>
          </a:xfrm>
          <a:prstGeom prst="rect">
            <a:avLst/>
          </a:prstGeom>
          <a:noFill/>
        </p:spPr>
        <p:txBody>
          <a:bodyPr wrap="square" rtlCol="0">
            <a:spAutoFit/>
          </a:bodyPr>
          <a:lstStyle/>
          <a:p>
            <a:pPr algn="r"/>
            <a:r>
              <a:rPr lang="zh-CN" altLang="en-US" dirty="0">
                <a:solidFill>
                  <a:schemeClr val="accent1"/>
                </a:solidFill>
                <a:latin typeface="微软雅黑" pitchFamily="34" charset="-122"/>
                <a:ea typeface="微软雅黑" pitchFamily="34" charset="-122"/>
                <a:cs typeface="Arial" pitchFamily="34" charset="0"/>
              </a:rPr>
              <a:t>乐谱识别并播放</a:t>
            </a:r>
            <a:endParaRPr lang="en-US" altLang="zh-CN" dirty="0">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24" name="Freeform 9">
            <a:extLst>
              <a:ext uri="{FF2B5EF4-FFF2-40B4-BE49-F238E27FC236}">
                <a16:creationId xmlns:a16="http://schemas.microsoft.com/office/drawing/2014/main" id="{152894BA-45CB-4B45-A821-6C9698D9B2D6}"/>
              </a:ext>
            </a:extLst>
          </p:cNvPr>
          <p:cNvSpPr/>
          <p:nvPr/>
        </p:nvSpPr>
        <p:spPr bwMode="auto">
          <a:xfrm>
            <a:off x="1387329" y="278070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75000"/>
            </a:schemeClr>
          </a:solidFill>
          <a:ln>
            <a:noFill/>
          </a:ln>
        </p:spPr>
        <p:txBody>
          <a:bodyPr vert="horz" wrap="square" lIns="91440" tIns="45720" rIns="91440" bIns="45720" numCol="1" anchor="t" anchorCtr="0" compatLnSpc="1"/>
          <a:lstStyle/>
          <a:p>
            <a:endParaRPr lang="zh-CN" altLang="en-US"/>
          </a:p>
        </p:txBody>
      </p:sp>
      <p:sp>
        <p:nvSpPr>
          <p:cNvPr id="25" name="文本框 24">
            <a:extLst>
              <a:ext uri="{FF2B5EF4-FFF2-40B4-BE49-F238E27FC236}">
                <a16:creationId xmlns:a16="http://schemas.microsoft.com/office/drawing/2014/main" id="{FBE15EEE-5D0F-43C0-8833-DEC97234A489}"/>
              </a:ext>
            </a:extLst>
          </p:cNvPr>
          <p:cNvSpPr txBox="1"/>
          <p:nvPr/>
        </p:nvSpPr>
        <p:spPr>
          <a:xfrm>
            <a:off x="1573767" y="3556566"/>
            <a:ext cx="2652728" cy="820609"/>
          </a:xfrm>
          <a:prstGeom prst="rect">
            <a:avLst/>
          </a:prstGeom>
          <a:noFill/>
        </p:spPr>
        <p:txBody>
          <a:bodyPr wrap="square" rtlCol="0">
            <a:spAutoFit/>
          </a:bodyPr>
          <a:lstStyle>
            <a:defPPr>
              <a:defRPr lang="zh-CN"/>
            </a:defPPr>
            <a:lvl1pPr algn="just">
              <a:lnSpc>
                <a:spcPct val="110000"/>
              </a:lnSpc>
              <a:defRPr sz="16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zh-CN" altLang="en-US" dirty="0"/>
              <a:t>五线谱制作</a:t>
            </a:r>
            <a:endParaRPr lang="en-US" altLang="zh-CN" dirty="0"/>
          </a:p>
          <a:p>
            <a:r>
              <a:rPr lang="zh-CN" altLang="en-US" sz="1400" dirty="0"/>
              <a:t>用户可以在页面完成五线谱的谱曲和修改</a:t>
            </a:r>
          </a:p>
        </p:txBody>
      </p:sp>
      <p:sp>
        <p:nvSpPr>
          <p:cNvPr id="26" name="Freeform 9">
            <a:extLst>
              <a:ext uri="{FF2B5EF4-FFF2-40B4-BE49-F238E27FC236}">
                <a16:creationId xmlns:a16="http://schemas.microsoft.com/office/drawing/2014/main" id="{3C1B2A75-EFA1-4F96-A54E-EE3119E486F7}"/>
              </a:ext>
            </a:extLst>
          </p:cNvPr>
          <p:cNvSpPr/>
          <p:nvPr/>
        </p:nvSpPr>
        <p:spPr bwMode="auto">
          <a:xfrm>
            <a:off x="1387329" y="3656171"/>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75000"/>
            </a:schemeClr>
          </a:solidFill>
          <a:ln>
            <a:noFill/>
          </a:ln>
        </p:spPr>
        <p:txBody>
          <a:bodyPr vert="horz" wrap="square" lIns="91440" tIns="45720" rIns="91440" bIns="45720" numCol="1" anchor="t" anchorCtr="0" compatLnSpc="1"/>
          <a:lstStyle/>
          <a:p>
            <a:endParaRPr lang="zh-CN" altLang="en-US"/>
          </a:p>
        </p:txBody>
      </p:sp>
      <p:sp>
        <p:nvSpPr>
          <p:cNvPr id="27" name="文本框 26">
            <a:extLst>
              <a:ext uri="{FF2B5EF4-FFF2-40B4-BE49-F238E27FC236}">
                <a16:creationId xmlns:a16="http://schemas.microsoft.com/office/drawing/2014/main" id="{E717EA29-1753-4B2C-A9FE-5E45FC5C6C5A}"/>
              </a:ext>
            </a:extLst>
          </p:cNvPr>
          <p:cNvSpPr txBox="1"/>
          <p:nvPr/>
        </p:nvSpPr>
        <p:spPr>
          <a:xfrm>
            <a:off x="1572032" y="4660409"/>
            <a:ext cx="2652728" cy="820609"/>
          </a:xfrm>
          <a:prstGeom prst="rect">
            <a:avLst/>
          </a:prstGeom>
          <a:noFill/>
        </p:spPr>
        <p:txBody>
          <a:bodyPr wrap="square" rtlCol="0">
            <a:spAutoFit/>
          </a:bodyPr>
          <a:lstStyle>
            <a:defPPr>
              <a:defRPr lang="zh-CN"/>
            </a:defPPr>
            <a:lvl1pPr algn="just">
              <a:lnSpc>
                <a:spcPct val="110000"/>
              </a:lnSpc>
              <a:defRPr sz="16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zh-CN" altLang="en-US" dirty="0"/>
              <a:t>乐谱生成图片并分享</a:t>
            </a:r>
            <a:endParaRPr lang="en-US" altLang="zh-CN" dirty="0"/>
          </a:p>
          <a:p>
            <a:r>
              <a:rPr lang="zh-CN" altLang="en-US" sz="1400" dirty="0"/>
              <a:t>用户完成谱曲后点击分享可以生成图片，分享给其他用户</a:t>
            </a:r>
          </a:p>
        </p:txBody>
      </p:sp>
      <p:sp>
        <p:nvSpPr>
          <p:cNvPr id="28" name="Freeform 9">
            <a:extLst>
              <a:ext uri="{FF2B5EF4-FFF2-40B4-BE49-F238E27FC236}">
                <a16:creationId xmlns:a16="http://schemas.microsoft.com/office/drawing/2014/main" id="{7E888D95-E1B5-4C6F-867B-C26630876D63}"/>
              </a:ext>
            </a:extLst>
          </p:cNvPr>
          <p:cNvSpPr/>
          <p:nvPr/>
        </p:nvSpPr>
        <p:spPr bwMode="auto">
          <a:xfrm>
            <a:off x="1381730" y="4744374"/>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75000"/>
            </a:schemeClr>
          </a:solidFill>
          <a:ln>
            <a:noFill/>
          </a:ln>
        </p:spPr>
        <p:txBody>
          <a:bodyPr vert="horz" wrap="square" lIns="91440" tIns="45720" rIns="91440" bIns="45720" numCol="1" anchor="t" anchorCtr="0" compatLnSpc="1"/>
          <a:lstStyle/>
          <a:p>
            <a:endParaRPr lang="zh-CN" altLang="en-US"/>
          </a:p>
        </p:txBody>
      </p:sp>
      <p:sp>
        <p:nvSpPr>
          <p:cNvPr id="29" name="文本框 28">
            <a:extLst>
              <a:ext uri="{FF2B5EF4-FFF2-40B4-BE49-F238E27FC236}">
                <a16:creationId xmlns:a16="http://schemas.microsoft.com/office/drawing/2014/main" id="{10F9B152-955D-4BB0-BF3D-1B1F624F12A6}"/>
              </a:ext>
            </a:extLst>
          </p:cNvPr>
          <p:cNvSpPr txBox="1"/>
          <p:nvPr/>
        </p:nvSpPr>
        <p:spPr>
          <a:xfrm>
            <a:off x="7338567" y="2823644"/>
            <a:ext cx="2652728" cy="820609"/>
          </a:xfrm>
          <a:prstGeom prst="rect">
            <a:avLst/>
          </a:prstGeom>
          <a:noFill/>
        </p:spPr>
        <p:txBody>
          <a:bodyPr wrap="square" rtlCol="0">
            <a:spAutoFit/>
          </a:bodyPr>
          <a:lstStyle>
            <a:defPPr>
              <a:defRPr lang="zh-CN"/>
            </a:defPPr>
            <a:lvl1pPr algn="just">
              <a:lnSpc>
                <a:spcPct val="110000"/>
              </a:lnSpc>
              <a:defRPr sz="16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zh-CN" altLang="en-US" dirty="0"/>
              <a:t>乐谱播放</a:t>
            </a:r>
            <a:endParaRPr lang="en-US" altLang="zh-CN" dirty="0"/>
          </a:p>
          <a:p>
            <a:r>
              <a:rPr lang="zh-CN" altLang="en-US" sz="1400" dirty="0"/>
              <a:t>用户可以聆听自己所谱的简谱和五线谱的内容</a:t>
            </a:r>
          </a:p>
        </p:txBody>
      </p:sp>
      <p:sp>
        <p:nvSpPr>
          <p:cNvPr id="30" name="Freeform 9">
            <a:extLst>
              <a:ext uri="{FF2B5EF4-FFF2-40B4-BE49-F238E27FC236}">
                <a16:creationId xmlns:a16="http://schemas.microsoft.com/office/drawing/2014/main" id="{4EA2CF0F-1AA8-4670-8F03-F121F0427B39}"/>
              </a:ext>
            </a:extLst>
          </p:cNvPr>
          <p:cNvSpPr/>
          <p:nvPr/>
        </p:nvSpPr>
        <p:spPr bwMode="auto">
          <a:xfrm>
            <a:off x="7153864" y="2930326"/>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75000"/>
            </a:schemeClr>
          </a:solidFill>
          <a:ln>
            <a:noFill/>
          </a:ln>
        </p:spPr>
        <p:txBody>
          <a:bodyPr vert="horz" wrap="square" lIns="91440" tIns="45720" rIns="91440" bIns="45720" numCol="1" anchor="t" anchorCtr="0" compatLnSpc="1"/>
          <a:lstStyle/>
          <a:p>
            <a:endParaRPr lang="zh-CN" altLang="en-US"/>
          </a:p>
        </p:txBody>
      </p:sp>
      <p:sp>
        <p:nvSpPr>
          <p:cNvPr id="31" name="文本框 30">
            <a:extLst>
              <a:ext uri="{FF2B5EF4-FFF2-40B4-BE49-F238E27FC236}">
                <a16:creationId xmlns:a16="http://schemas.microsoft.com/office/drawing/2014/main" id="{58EE0F84-08EF-4D48-A489-62A6BAA6FF2B}"/>
              </a:ext>
            </a:extLst>
          </p:cNvPr>
          <p:cNvSpPr txBox="1"/>
          <p:nvPr/>
        </p:nvSpPr>
        <p:spPr>
          <a:xfrm>
            <a:off x="7355539" y="4168054"/>
            <a:ext cx="2652728" cy="820609"/>
          </a:xfrm>
          <a:prstGeom prst="rect">
            <a:avLst/>
          </a:prstGeom>
          <a:noFill/>
        </p:spPr>
        <p:txBody>
          <a:bodyPr wrap="square" rtlCol="0">
            <a:spAutoFit/>
          </a:bodyPr>
          <a:lstStyle>
            <a:defPPr>
              <a:defRPr lang="zh-CN"/>
            </a:defPPr>
            <a:lvl1pPr algn="just">
              <a:lnSpc>
                <a:spcPct val="110000"/>
              </a:lnSpc>
              <a:defRPr sz="16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zh-CN" altLang="en-US" dirty="0"/>
              <a:t>乐谱图片识别并播放</a:t>
            </a:r>
            <a:endParaRPr lang="en-US" altLang="zh-CN" dirty="0"/>
          </a:p>
          <a:p>
            <a:r>
              <a:rPr lang="zh-CN" altLang="en-US" sz="1400" dirty="0"/>
              <a:t>用户上传乐谱可生成可供播放的格式以及可供修改的格式</a:t>
            </a:r>
          </a:p>
        </p:txBody>
      </p:sp>
      <p:sp>
        <p:nvSpPr>
          <p:cNvPr id="32" name="Freeform 9">
            <a:extLst>
              <a:ext uri="{FF2B5EF4-FFF2-40B4-BE49-F238E27FC236}">
                <a16:creationId xmlns:a16="http://schemas.microsoft.com/office/drawing/2014/main" id="{C419D797-C8AE-4811-BCCB-1F6B955EE41D}"/>
              </a:ext>
            </a:extLst>
          </p:cNvPr>
          <p:cNvSpPr/>
          <p:nvPr/>
        </p:nvSpPr>
        <p:spPr bwMode="auto">
          <a:xfrm>
            <a:off x="7152990" y="4233109"/>
            <a:ext cx="157206" cy="150410"/>
          </a:xfrm>
          <a:custGeom>
            <a:avLst/>
            <a:gdLst>
              <a:gd name="T0" fmla="*/ 173 w 347"/>
              <a:gd name="T1" fmla="*/ 0 h 332"/>
              <a:gd name="T2" fmla="*/ 226 w 347"/>
              <a:gd name="T3" fmla="*/ 107 h 332"/>
              <a:gd name="T4" fmla="*/ 347 w 347"/>
              <a:gd name="T5" fmla="*/ 126 h 332"/>
              <a:gd name="T6" fmla="*/ 260 w 347"/>
              <a:gd name="T7" fmla="*/ 211 h 332"/>
              <a:gd name="T8" fmla="*/ 279 w 347"/>
              <a:gd name="T9" fmla="*/ 332 h 332"/>
              <a:gd name="T10" fmla="*/ 173 w 347"/>
              <a:gd name="T11" fmla="*/ 274 h 332"/>
              <a:gd name="T12" fmla="*/ 65 w 347"/>
              <a:gd name="T13" fmla="*/ 332 h 332"/>
              <a:gd name="T14" fmla="*/ 84 w 347"/>
              <a:gd name="T15" fmla="*/ 211 h 332"/>
              <a:gd name="T16" fmla="*/ 0 w 347"/>
              <a:gd name="T17" fmla="*/ 126 h 332"/>
              <a:gd name="T18" fmla="*/ 118 w 347"/>
              <a:gd name="T19" fmla="*/ 107 h 332"/>
              <a:gd name="T20" fmla="*/ 173 w 347"/>
              <a:gd name="T21"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7" h="332">
                <a:moveTo>
                  <a:pt x="173" y="0"/>
                </a:moveTo>
                <a:lnTo>
                  <a:pt x="226" y="107"/>
                </a:lnTo>
                <a:lnTo>
                  <a:pt x="347" y="126"/>
                </a:lnTo>
                <a:lnTo>
                  <a:pt x="260" y="211"/>
                </a:lnTo>
                <a:lnTo>
                  <a:pt x="279" y="332"/>
                </a:lnTo>
                <a:lnTo>
                  <a:pt x="173" y="274"/>
                </a:lnTo>
                <a:lnTo>
                  <a:pt x="65" y="332"/>
                </a:lnTo>
                <a:lnTo>
                  <a:pt x="84" y="211"/>
                </a:lnTo>
                <a:lnTo>
                  <a:pt x="0" y="126"/>
                </a:lnTo>
                <a:lnTo>
                  <a:pt x="118" y="107"/>
                </a:lnTo>
                <a:lnTo>
                  <a:pt x="173" y="0"/>
                </a:lnTo>
                <a:close/>
              </a:path>
            </a:pathLst>
          </a:custGeom>
          <a:solidFill>
            <a:schemeClr val="tx1">
              <a:lumMod val="75000"/>
            </a:schemeClr>
          </a:solidFill>
          <a:ln>
            <a:noFill/>
          </a:ln>
        </p:spPr>
        <p:txBody>
          <a:bodyPr vert="horz" wrap="square" lIns="91440" tIns="45720" rIns="91440" bIns="45720" numCol="1" anchor="t" anchorCtr="0" compatLnSpc="1"/>
          <a:lstStyle/>
          <a:p>
            <a:endParaRPr lang="zh-CN" altLang="en-US"/>
          </a:p>
        </p:txBody>
      </p:sp>
    </p:spTree>
    <p:extLst>
      <p:ext uri="{BB962C8B-B14F-4D97-AF65-F5344CB8AC3E}">
        <p14:creationId xmlns:p14="http://schemas.microsoft.com/office/powerpoint/2010/main" val="2798600363"/>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53" presetClass="entr" presetSubtype="16" fill="hold" grpId="0" nodeType="withEffect">
                                  <p:stCondLst>
                                    <p:cond delay="3000"/>
                                  </p:stCondLst>
                                  <p:childTnLst>
                                    <p:set>
                                      <p:cBhvr>
                                        <p:cTn id="9" dur="1" fill="hold">
                                          <p:stCondLst>
                                            <p:cond delay="0"/>
                                          </p:stCondLst>
                                        </p:cTn>
                                        <p:tgtEl>
                                          <p:spTgt spid="21"/>
                                        </p:tgtEl>
                                        <p:attrNameLst>
                                          <p:attrName>style.visibility</p:attrName>
                                        </p:attrNameLst>
                                      </p:cBhvr>
                                      <p:to>
                                        <p:strVal val="visible"/>
                                      </p:to>
                                    </p:set>
                                    <p:anim calcmode="lin" valueType="num">
                                      <p:cBhvr>
                                        <p:cTn id="10" dur="500" fill="hold"/>
                                        <p:tgtEl>
                                          <p:spTgt spid="21"/>
                                        </p:tgtEl>
                                        <p:attrNameLst>
                                          <p:attrName>ppt_w</p:attrName>
                                        </p:attrNameLst>
                                      </p:cBhvr>
                                      <p:tavLst>
                                        <p:tav tm="0">
                                          <p:val>
                                            <p:fltVal val="0"/>
                                          </p:val>
                                        </p:tav>
                                        <p:tav tm="100000">
                                          <p:val>
                                            <p:strVal val="#ppt_w"/>
                                          </p:val>
                                        </p:tav>
                                      </p:tavLst>
                                    </p:anim>
                                    <p:anim calcmode="lin" valueType="num">
                                      <p:cBhvr>
                                        <p:cTn id="11" dur="500" fill="hold"/>
                                        <p:tgtEl>
                                          <p:spTgt spid="21"/>
                                        </p:tgtEl>
                                        <p:attrNameLst>
                                          <p:attrName>ppt_h</p:attrName>
                                        </p:attrNameLst>
                                      </p:cBhvr>
                                      <p:tavLst>
                                        <p:tav tm="0">
                                          <p:val>
                                            <p:fltVal val="0"/>
                                          </p:val>
                                        </p:tav>
                                        <p:tav tm="100000">
                                          <p:val>
                                            <p:strVal val="#ppt_h"/>
                                          </p:val>
                                        </p:tav>
                                      </p:tavLst>
                                    </p:anim>
                                    <p:animEffect transition="in" filter="fade">
                                      <p:cBhvr>
                                        <p:cTn id="12" dur="500"/>
                                        <p:tgtEl>
                                          <p:spTgt spid="21"/>
                                        </p:tgtEl>
                                      </p:cBhvr>
                                    </p:animEffect>
                                  </p:childTnLst>
                                </p:cTn>
                              </p:par>
                              <p:par>
                                <p:cTn id="13" presetID="2" presetClass="entr" presetSubtype="8" fill="hold" grpId="0" nodeType="withEffect">
                                  <p:stCondLst>
                                    <p:cond delay="350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400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 presetClass="entr" presetSubtype="8" fill="hold" grpId="0" nodeType="withEffect">
                                  <p:stCondLst>
                                    <p:cond delay="450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0-#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50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par>
                                <p:cTn id="27" presetID="2" presetClass="entr" presetSubtype="8" fill="hold" grpId="0" nodeType="withEffect">
                                  <p:stCondLst>
                                    <p:cond delay="550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0-#ppt_w/2"/>
                                          </p:val>
                                        </p:tav>
                                        <p:tav tm="100000">
                                          <p:val>
                                            <p:strVal val="#ppt_x"/>
                                          </p:val>
                                        </p:tav>
                                      </p:tavLst>
                                    </p:anim>
                                    <p:anim calcmode="lin" valueType="num">
                                      <p:cBhvr additive="base">
                                        <p:cTn id="30" dur="500" fill="hold"/>
                                        <p:tgtEl>
                                          <p:spTgt spid="28"/>
                                        </p:tgtEl>
                                        <p:attrNameLst>
                                          <p:attrName>ppt_y</p:attrName>
                                        </p:attrNameLst>
                                      </p:cBhvr>
                                      <p:tavLst>
                                        <p:tav tm="0">
                                          <p:val>
                                            <p:strVal val="#ppt_y"/>
                                          </p:val>
                                        </p:tav>
                                        <p:tav tm="100000">
                                          <p:val>
                                            <p:strVal val="#ppt_y"/>
                                          </p:val>
                                        </p:tav>
                                      </p:tavLst>
                                    </p:anim>
                                  </p:childTnLst>
                                </p:cTn>
                              </p:par>
                              <p:par>
                                <p:cTn id="31" presetID="22" presetClass="entr" presetSubtype="8" fill="hold" grpId="0" nodeType="withEffect">
                                  <p:stCondLst>
                                    <p:cond delay="600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500"/>
                                        <p:tgtEl>
                                          <p:spTgt spid="27"/>
                                        </p:tgtEl>
                                      </p:cBhvr>
                                    </p:animEffect>
                                  </p:childTnLst>
                                </p:cTn>
                              </p:par>
                              <p:par>
                                <p:cTn id="34" presetID="10" presetClass="entr" presetSubtype="0" fill="hold" grpId="0" nodeType="withEffect">
                                  <p:stCondLst>
                                    <p:cond delay="650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53" presetClass="entr" presetSubtype="16" fill="hold" grpId="0" nodeType="withEffect">
                                  <p:stCondLst>
                                    <p:cond delay="700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par>
                                <p:cTn id="42" presetID="2" presetClass="entr" presetSubtype="2" fill="hold" grpId="0" nodeType="withEffect">
                                  <p:stCondLst>
                                    <p:cond delay="750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500" fill="hold"/>
                                        <p:tgtEl>
                                          <p:spTgt spid="30"/>
                                        </p:tgtEl>
                                        <p:attrNameLst>
                                          <p:attrName>ppt_x</p:attrName>
                                        </p:attrNameLst>
                                      </p:cBhvr>
                                      <p:tavLst>
                                        <p:tav tm="0">
                                          <p:val>
                                            <p:strVal val="1+#ppt_w/2"/>
                                          </p:val>
                                        </p:tav>
                                        <p:tav tm="100000">
                                          <p:val>
                                            <p:strVal val="#ppt_x"/>
                                          </p:val>
                                        </p:tav>
                                      </p:tavLst>
                                    </p:anim>
                                    <p:anim calcmode="lin" valueType="num">
                                      <p:cBhvr additive="base">
                                        <p:cTn id="45" dur="500" fill="hold"/>
                                        <p:tgtEl>
                                          <p:spTgt spid="30"/>
                                        </p:tgtEl>
                                        <p:attrNameLst>
                                          <p:attrName>ppt_y</p:attrName>
                                        </p:attrNameLst>
                                      </p:cBhvr>
                                      <p:tavLst>
                                        <p:tav tm="0">
                                          <p:val>
                                            <p:strVal val="#ppt_y"/>
                                          </p:val>
                                        </p:tav>
                                        <p:tav tm="100000">
                                          <p:val>
                                            <p:strVal val="#ppt_y"/>
                                          </p:val>
                                        </p:tav>
                                      </p:tavLst>
                                    </p:anim>
                                  </p:childTnLst>
                                </p:cTn>
                              </p:par>
                              <p:par>
                                <p:cTn id="46" presetID="22" presetClass="entr" presetSubtype="8" fill="hold" grpId="0" nodeType="withEffect">
                                  <p:stCondLst>
                                    <p:cond delay="800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par>
                                <p:cTn id="49" presetID="2" presetClass="entr" presetSubtype="2" fill="hold" grpId="0" nodeType="withEffect">
                                  <p:stCondLst>
                                    <p:cond delay="850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2" presetClass="entr" presetSubtype="8" fill="hold" grpId="0" nodeType="withEffect">
                                  <p:stCondLst>
                                    <p:cond delay="9000"/>
                                  </p:stCondLst>
                                  <p:childTnLst>
                                    <p:set>
                                      <p:cBhvr>
                                        <p:cTn id="54" dur="1" fill="hold">
                                          <p:stCondLst>
                                            <p:cond delay="0"/>
                                          </p:stCondLst>
                                        </p:cTn>
                                        <p:tgtEl>
                                          <p:spTgt spid="31"/>
                                        </p:tgtEl>
                                        <p:attrNameLst>
                                          <p:attrName>style.visibility</p:attrName>
                                        </p:attrNameLst>
                                      </p:cBhvr>
                                      <p:to>
                                        <p:strVal val="visible"/>
                                      </p:to>
                                    </p:set>
                                    <p:animEffect transition="in" filter="wipe(left)">
                                      <p:cBhvr>
                                        <p:cTn id="55" dur="500"/>
                                        <p:tgtEl>
                                          <p:spTgt spid="31"/>
                                        </p:tgtEl>
                                      </p:cBhvr>
                                    </p:animEffect>
                                  </p:childTnLst>
                                </p:cTn>
                              </p:par>
                              <p:par>
                                <p:cTn id="56" presetID="10" presetClass="entr" presetSubtype="0" fill="hold" grpId="0" nodeType="withEffect">
                                  <p:stCondLst>
                                    <p:cond delay="1050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22" presetClass="entr" presetSubtype="8" fill="hold" grpId="0" nodeType="withEffect">
                                  <p:stCondLst>
                                    <p:cond delay="1100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2" fill="hold" grpId="0" nodeType="withEffect">
                                  <p:stCondLst>
                                    <p:cond delay="11000"/>
                                  </p:stCondLst>
                                  <p:childTnLst>
                                    <p:set>
                                      <p:cBhvr>
                                        <p:cTn id="63" dur="1" fill="hold">
                                          <p:stCondLst>
                                            <p:cond delay="0"/>
                                          </p:stCondLst>
                                        </p:cTn>
                                        <p:tgtEl>
                                          <p:spTgt spid="20"/>
                                        </p:tgtEl>
                                        <p:attrNameLst>
                                          <p:attrName>style.visibility</p:attrName>
                                        </p:attrNameLst>
                                      </p:cBhvr>
                                      <p:to>
                                        <p:strVal val="visible"/>
                                      </p:to>
                                    </p:set>
                                    <p:animEffect transition="in" filter="wipe(right)">
                                      <p:cBhvr>
                                        <p:cTn id="64" dur="500"/>
                                        <p:tgtEl>
                                          <p:spTgt spid="20"/>
                                        </p:tgtEl>
                                      </p:cBhvr>
                                    </p:animEffect>
                                  </p:childTnLst>
                                </p:cTn>
                              </p:par>
                              <p:par>
                                <p:cTn id="65" presetID="22" presetClass="entr" presetSubtype="8" fill="hold" grpId="0" nodeType="withEffect">
                                  <p:stCondLst>
                                    <p:cond delay="1150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p:bldP spid="22" grpId="0"/>
      <p:bldP spid="23" grpId="0"/>
      <p:bldP spid="24" grpId="0" animBg="1"/>
      <p:bldP spid="25" grpId="0"/>
      <p:bldP spid="26" grpId="0" animBg="1"/>
      <p:bldP spid="27" grpId="0"/>
      <p:bldP spid="28" grpId="0" animBg="1"/>
      <p:bldP spid="29" grpId="0"/>
      <p:bldP spid="30" grpId="0" animBg="1"/>
      <p:bldP spid="31" grpId="0"/>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022222"/>
            <a:ext cx="9144000" cy="813556"/>
          </a:xfrm>
        </p:spPr>
        <p:txBody>
          <a:bodyPr>
            <a:normAutofit/>
          </a:bodyPr>
          <a:lstStyle/>
          <a:p>
            <a:r>
              <a:rPr lang="zh-CN" altLang="en-US" sz="4400" dirty="0"/>
              <a:t>技术选型及架构</a:t>
            </a:r>
          </a:p>
        </p:txBody>
      </p:sp>
    </p:spTree>
    <p:extLst>
      <p:ext uri="{BB962C8B-B14F-4D97-AF65-F5344CB8AC3E}">
        <p14:creationId xmlns:p14="http://schemas.microsoft.com/office/powerpoint/2010/main" val="294016056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028B43-68C8-4E04-9B3D-B948BDF18041}"/>
              </a:ext>
            </a:extLst>
          </p:cNvPr>
          <p:cNvPicPr>
            <a:picLocks noChangeAspect="1"/>
          </p:cNvPicPr>
          <p:nvPr/>
        </p:nvPicPr>
        <p:blipFill>
          <a:blip r:embed="rId2"/>
          <a:stretch>
            <a:fillRect/>
          </a:stretch>
        </p:blipFill>
        <p:spPr>
          <a:xfrm>
            <a:off x="324925" y="391029"/>
            <a:ext cx="800169" cy="731583"/>
          </a:xfrm>
          <a:prstGeom prst="rect">
            <a:avLst/>
          </a:prstGeom>
        </p:spPr>
      </p:pic>
      <p:sp>
        <p:nvSpPr>
          <p:cNvPr id="3" name="标题 1">
            <a:extLst>
              <a:ext uri="{FF2B5EF4-FFF2-40B4-BE49-F238E27FC236}">
                <a16:creationId xmlns:a16="http://schemas.microsoft.com/office/drawing/2014/main" id="{E407AFD9-584D-4E55-8478-D81A074D2530}"/>
              </a:ext>
            </a:extLst>
          </p:cNvPr>
          <p:cNvSpPr txBox="1">
            <a:spLocks/>
          </p:cNvSpPr>
          <p:nvPr/>
        </p:nvSpPr>
        <p:spPr>
          <a:xfrm>
            <a:off x="1231635" y="391029"/>
            <a:ext cx="5258480" cy="682623"/>
          </a:xfrm>
          <a:prstGeom prst="rect">
            <a:avLst/>
          </a:prstGeom>
        </p:spPr>
        <p:txBody>
          <a:bodyPr vert="horz" lIns="91440" tIns="45720" rIns="91440" bIns="45720" rtlCol="0" anchor="ctr">
            <a:normAutofit/>
          </a:bodyPr>
          <a:lstStyle>
            <a:lvl1pPr>
              <a:lnSpc>
                <a:spcPct val="90000"/>
              </a:lnSpc>
              <a:spcBef>
                <a:spcPct val="0"/>
              </a:spcBef>
              <a:buNone/>
              <a:defRPr sz="3200" b="1">
                <a:latin typeface="微软雅黑" pitchFamily="34" charset="-122"/>
                <a:ea typeface="微软雅黑" pitchFamily="34" charset="-122"/>
                <a:cs typeface="+mj-cs"/>
              </a:defRPr>
            </a:lvl1pPr>
          </a:lstStyle>
          <a:p>
            <a:r>
              <a:rPr lang="zh-CN" altLang="en-US" dirty="0"/>
              <a:t>技术选型及架构</a:t>
            </a:r>
          </a:p>
        </p:txBody>
      </p:sp>
      <p:grpSp>
        <p:nvGrpSpPr>
          <p:cNvPr id="14" name="组合 13">
            <a:extLst>
              <a:ext uri="{FF2B5EF4-FFF2-40B4-BE49-F238E27FC236}">
                <a16:creationId xmlns:a16="http://schemas.microsoft.com/office/drawing/2014/main" id="{21B1744B-8CE3-4119-A2DA-178A7ECEE890}"/>
              </a:ext>
            </a:extLst>
          </p:cNvPr>
          <p:cNvGrpSpPr/>
          <p:nvPr/>
        </p:nvGrpSpPr>
        <p:grpSpPr>
          <a:xfrm>
            <a:off x="10423250" y="0"/>
            <a:ext cx="1768750" cy="6858000"/>
            <a:chOff x="10423250" y="0"/>
            <a:chExt cx="1768750" cy="6858000"/>
          </a:xfrm>
        </p:grpSpPr>
        <p:sp>
          <p:nvSpPr>
            <p:cNvPr id="5" name="矩形 4">
              <a:extLst>
                <a:ext uri="{FF2B5EF4-FFF2-40B4-BE49-F238E27FC236}">
                  <a16:creationId xmlns:a16="http://schemas.microsoft.com/office/drawing/2014/main" id="{4EDE4852-9672-4186-8FC0-1D43868FB5F6}"/>
                </a:ext>
              </a:extLst>
            </p:cNvPr>
            <p:cNvSpPr/>
            <p:nvPr/>
          </p:nvSpPr>
          <p:spPr>
            <a:xfrm>
              <a:off x="10671142" y="0"/>
              <a:ext cx="15208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ADF053B-5074-4FB3-95E6-94DFEDAF8C4C}"/>
                </a:ext>
              </a:extLst>
            </p:cNvPr>
            <p:cNvSpPr txBox="1"/>
            <p:nvPr/>
          </p:nvSpPr>
          <p:spPr>
            <a:xfrm>
              <a:off x="10796833" y="1900287"/>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项目简介</a:t>
              </a:r>
            </a:p>
          </p:txBody>
        </p:sp>
        <p:sp>
          <p:nvSpPr>
            <p:cNvPr id="7" name="文本框 6">
              <a:extLst>
                <a:ext uri="{FF2B5EF4-FFF2-40B4-BE49-F238E27FC236}">
                  <a16:creationId xmlns:a16="http://schemas.microsoft.com/office/drawing/2014/main" id="{657E5DF6-A456-48D2-90B6-FFC8DD8A2B9F}"/>
                </a:ext>
              </a:extLst>
            </p:cNvPr>
            <p:cNvSpPr txBox="1"/>
            <p:nvPr/>
          </p:nvSpPr>
          <p:spPr>
            <a:xfrm>
              <a:off x="10796833" y="2630013"/>
              <a:ext cx="1395166"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主要功能描述</a:t>
              </a:r>
            </a:p>
          </p:txBody>
        </p:sp>
        <p:sp>
          <p:nvSpPr>
            <p:cNvPr id="8" name="文本框 7">
              <a:extLst>
                <a:ext uri="{FF2B5EF4-FFF2-40B4-BE49-F238E27FC236}">
                  <a16:creationId xmlns:a16="http://schemas.microsoft.com/office/drawing/2014/main" id="{46129F64-B2AD-4F09-AC5C-5378B25AAE73}"/>
                </a:ext>
              </a:extLst>
            </p:cNvPr>
            <p:cNvSpPr txBox="1"/>
            <p:nvPr/>
          </p:nvSpPr>
          <p:spPr>
            <a:xfrm>
              <a:off x="10796833" y="3667515"/>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技术选型及架构</a:t>
              </a:r>
            </a:p>
          </p:txBody>
        </p:sp>
        <p:sp>
          <p:nvSpPr>
            <p:cNvPr id="9" name="文本框 8">
              <a:extLst>
                <a:ext uri="{FF2B5EF4-FFF2-40B4-BE49-F238E27FC236}">
                  <a16:creationId xmlns:a16="http://schemas.microsoft.com/office/drawing/2014/main" id="{5308557E-669E-4892-8582-4E3AD3289055}"/>
                </a:ext>
              </a:extLst>
            </p:cNvPr>
            <p:cNvSpPr txBox="1"/>
            <p:nvPr/>
          </p:nvSpPr>
          <p:spPr>
            <a:xfrm>
              <a:off x="10796833" y="4705017"/>
              <a:ext cx="1395167" cy="707886"/>
            </a:xfrm>
            <a:prstGeom prst="rect">
              <a:avLst/>
            </a:prstGeom>
            <a:noFill/>
          </p:spPr>
          <p:txBody>
            <a:bodyPr wrap="square" rtlCol="0">
              <a:spAutoFit/>
            </a:bodyPr>
            <a:lstStyle/>
            <a:p>
              <a:r>
                <a:rPr lang="en-US" altLang="zh-CN" sz="2000" b="1" dirty="0" err="1">
                  <a:solidFill>
                    <a:schemeClr val="bg1"/>
                  </a:solidFill>
                  <a:latin typeface="微软雅黑" panose="020B0503020204020204" pitchFamily="34" charset="-122"/>
                  <a:ea typeface="微软雅黑" panose="020B0503020204020204" pitchFamily="34" charset="-122"/>
                </a:rPr>
                <a:t>Github</a:t>
              </a:r>
              <a:r>
                <a:rPr lang="zh-CN" altLang="en-US" sz="2000" b="1" dirty="0">
                  <a:solidFill>
                    <a:schemeClr val="bg1"/>
                  </a:solidFill>
                  <a:latin typeface="微软雅黑" panose="020B0503020204020204" pitchFamily="34" charset="-122"/>
                  <a:ea typeface="微软雅黑" panose="020B0503020204020204" pitchFamily="34" charset="-122"/>
                </a:rPr>
                <a:t>仓库地址</a:t>
              </a:r>
            </a:p>
          </p:txBody>
        </p:sp>
        <p:sp>
          <p:nvSpPr>
            <p:cNvPr id="10" name="文本框 9">
              <a:extLst>
                <a:ext uri="{FF2B5EF4-FFF2-40B4-BE49-F238E27FC236}">
                  <a16:creationId xmlns:a16="http://schemas.microsoft.com/office/drawing/2014/main" id="{86137CAE-A07C-48BB-B8BD-5599879C2CCD}"/>
                </a:ext>
              </a:extLst>
            </p:cNvPr>
            <p:cNvSpPr txBox="1"/>
            <p:nvPr/>
          </p:nvSpPr>
          <p:spPr>
            <a:xfrm>
              <a:off x="10796832" y="5742521"/>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进程计划及分工</a:t>
              </a:r>
            </a:p>
          </p:txBody>
        </p:sp>
        <p:sp>
          <p:nvSpPr>
            <p:cNvPr id="11" name="文本框 10">
              <a:extLst>
                <a:ext uri="{FF2B5EF4-FFF2-40B4-BE49-F238E27FC236}">
                  <a16:creationId xmlns:a16="http://schemas.microsoft.com/office/drawing/2014/main" id="{3B06E96D-4FBF-403D-8B6B-EC5580BA732A}"/>
                </a:ext>
              </a:extLst>
            </p:cNvPr>
            <p:cNvSpPr txBox="1"/>
            <p:nvPr/>
          </p:nvSpPr>
          <p:spPr>
            <a:xfrm>
              <a:off x="10796833" y="1170561"/>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项目名称</a:t>
              </a:r>
            </a:p>
          </p:txBody>
        </p:sp>
        <p:sp>
          <p:nvSpPr>
            <p:cNvPr id="12" name="等腰三角形 11">
              <a:extLst>
                <a:ext uri="{FF2B5EF4-FFF2-40B4-BE49-F238E27FC236}">
                  <a16:creationId xmlns:a16="http://schemas.microsoft.com/office/drawing/2014/main" id="{744FD289-EF39-4BDA-8E22-FCEA93FC281C}"/>
                </a:ext>
              </a:extLst>
            </p:cNvPr>
            <p:cNvSpPr/>
            <p:nvPr/>
          </p:nvSpPr>
          <p:spPr>
            <a:xfrm rot="16200000">
              <a:off x="10368850" y="3878423"/>
              <a:ext cx="365570" cy="25677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155B0F06-D388-40AB-9807-47163B79AA9A}"/>
                </a:ext>
              </a:extLst>
            </p:cNvPr>
            <p:cNvPicPr>
              <a:picLocks noChangeAspect="1"/>
            </p:cNvPicPr>
            <p:nvPr/>
          </p:nvPicPr>
          <p:blipFill>
            <a:blip r:embed="rId3"/>
            <a:stretch>
              <a:fillRect/>
            </a:stretch>
          </p:blipFill>
          <p:spPr>
            <a:xfrm>
              <a:off x="11073405" y="96588"/>
              <a:ext cx="793670" cy="819551"/>
            </a:xfrm>
            <a:prstGeom prst="rect">
              <a:avLst/>
            </a:prstGeom>
          </p:spPr>
        </p:pic>
      </p:grpSp>
      <p:sp>
        <p:nvSpPr>
          <p:cNvPr id="19" name="文本框 18">
            <a:extLst>
              <a:ext uri="{FF2B5EF4-FFF2-40B4-BE49-F238E27FC236}">
                <a16:creationId xmlns:a16="http://schemas.microsoft.com/office/drawing/2014/main" id="{A452645C-98BA-41CE-882F-F67474D2CBA5}"/>
              </a:ext>
            </a:extLst>
          </p:cNvPr>
          <p:cNvSpPr txBox="1"/>
          <p:nvPr/>
        </p:nvSpPr>
        <p:spPr>
          <a:xfrm>
            <a:off x="1631405" y="1742747"/>
            <a:ext cx="1613820" cy="646331"/>
          </a:xfrm>
          <a:prstGeom prst="rect">
            <a:avLst/>
          </a:prstGeom>
          <a:noFill/>
        </p:spPr>
        <p:txBody>
          <a:bodyPr wrap="square" rtlCol="0">
            <a:spAutoFit/>
          </a:bodyPr>
          <a:lstStyle/>
          <a:p>
            <a:r>
              <a:rPr lang="zh-CN" altLang="en-US" b="1" dirty="0">
                <a:solidFill>
                  <a:schemeClr val="accent1"/>
                </a:solidFill>
                <a:latin typeface="微软雅黑" panose="020B0503020204020204" pitchFamily="34" charset="-122"/>
                <a:ea typeface="微软雅黑" panose="020B0503020204020204" pitchFamily="34" charset="-122"/>
                <a:cs typeface="Arial" pitchFamily="34" charset="0"/>
              </a:rPr>
              <a:t>原生 </a:t>
            </a:r>
            <a:r>
              <a:rPr lang="en-US" altLang="zh-CN" b="1" dirty="0">
                <a:solidFill>
                  <a:schemeClr val="accent1"/>
                </a:solidFill>
                <a:latin typeface="微软雅黑" panose="020B0503020204020204" pitchFamily="34" charset="-122"/>
                <a:ea typeface="微软雅黑" panose="020B0503020204020204" pitchFamily="34" charset="-122"/>
                <a:cs typeface="Arial" pitchFamily="34" charset="0"/>
              </a:rPr>
              <a:t>APP</a:t>
            </a:r>
          </a:p>
          <a:p>
            <a:endParaRPr lang="en-US" altLang="zh-CN" b="1" dirty="0">
              <a:solidFill>
                <a:schemeClr val="accent1"/>
              </a:solidFill>
              <a:latin typeface="微软雅黑" panose="020B0503020204020204" pitchFamily="34" charset="-122"/>
              <a:ea typeface="微软雅黑" panose="020B0503020204020204" pitchFamily="34" charset="-122"/>
              <a:cs typeface="Arial" pitchFamily="34" charset="0"/>
            </a:endParaRPr>
          </a:p>
        </p:txBody>
      </p:sp>
      <p:sp>
        <p:nvSpPr>
          <p:cNvPr id="20" name="文本框 19">
            <a:extLst>
              <a:ext uri="{FF2B5EF4-FFF2-40B4-BE49-F238E27FC236}">
                <a16:creationId xmlns:a16="http://schemas.microsoft.com/office/drawing/2014/main" id="{CDE6786A-F85A-4DB1-AC04-4AFA069E4752}"/>
              </a:ext>
            </a:extLst>
          </p:cNvPr>
          <p:cNvSpPr txBox="1"/>
          <p:nvPr/>
        </p:nvSpPr>
        <p:spPr>
          <a:xfrm>
            <a:off x="1631404" y="2078210"/>
            <a:ext cx="3561081" cy="537198"/>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zh-CN" altLang="en-US" dirty="0"/>
              <a:t>流畅度比较高</a:t>
            </a:r>
            <a:r>
              <a:rPr lang="en-US" altLang="zh-CN" dirty="0"/>
              <a:t>,</a:t>
            </a:r>
            <a:r>
              <a:rPr lang="zh-CN" altLang="en-US" dirty="0"/>
              <a:t> 适合学习和总结本学期学习成果</a:t>
            </a:r>
          </a:p>
        </p:txBody>
      </p:sp>
      <p:grpSp>
        <p:nvGrpSpPr>
          <p:cNvPr id="21" name="组合 20">
            <a:extLst>
              <a:ext uri="{FF2B5EF4-FFF2-40B4-BE49-F238E27FC236}">
                <a16:creationId xmlns:a16="http://schemas.microsoft.com/office/drawing/2014/main" id="{6D9AEFA8-EECE-447C-BE37-C49700006680}"/>
              </a:ext>
            </a:extLst>
          </p:cNvPr>
          <p:cNvGrpSpPr/>
          <p:nvPr/>
        </p:nvGrpSpPr>
        <p:grpSpPr>
          <a:xfrm>
            <a:off x="1318649" y="1800536"/>
            <a:ext cx="352611" cy="278538"/>
            <a:chOff x="1318649" y="4242684"/>
            <a:chExt cx="352611" cy="278538"/>
          </a:xfrm>
        </p:grpSpPr>
        <p:sp>
          <p:nvSpPr>
            <p:cNvPr id="22" name="矩形 21">
              <a:extLst>
                <a:ext uri="{FF2B5EF4-FFF2-40B4-BE49-F238E27FC236}">
                  <a16:creationId xmlns:a16="http://schemas.microsoft.com/office/drawing/2014/main" id="{4827BC8C-4827-4299-AF9F-D8986CCD7C07}"/>
                </a:ext>
              </a:extLst>
            </p:cNvPr>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9C0B3E9-E26B-48D7-B942-C9409CA525A4}"/>
                </a:ext>
              </a:extLst>
            </p:cNvPr>
            <p:cNvSpPr txBox="1"/>
            <p:nvPr/>
          </p:nvSpPr>
          <p:spPr>
            <a:xfrm>
              <a:off x="1318649" y="4242684"/>
              <a:ext cx="352611" cy="278538"/>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itchFamily="34" charset="0"/>
                </a:rPr>
                <a:t>01</a:t>
              </a:r>
              <a:endParaRPr lang="zh-CN" altLang="en-US" sz="11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sp>
        <p:nvSpPr>
          <p:cNvPr id="24" name="文本框 23">
            <a:extLst>
              <a:ext uri="{FF2B5EF4-FFF2-40B4-BE49-F238E27FC236}">
                <a16:creationId xmlns:a16="http://schemas.microsoft.com/office/drawing/2014/main" id="{B385FE30-ED36-4DFB-98EE-5843382486B2}"/>
              </a:ext>
            </a:extLst>
          </p:cNvPr>
          <p:cNvSpPr txBox="1"/>
          <p:nvPr/>
        </p:nvSpPr>
        <p:spPr>
          <a:xfrm>
            <a:off x="1631405" y="2809075"/>
            <a:ext cx="1613820" cy="646331"/>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cs typeface="Arial" pitchFamily="34" charset="0"/>
              </a:defRPr>
            </a:lvl1pPr>
          </a:lstStyle>
          <a:p>
            <a:r>
              <a:rPr lang="en-US" altLang="zh-CN" dirty="0" err="1"/>
              <a:t>UIKit</a:t>
            </a:r>
            <a:r>
              <a:rPr lang="zh-CN" altLang="en-US" dirty="0"/>
              <a:t> 框架</a:t>
            </a:r>
          </a:p>
          <a:p>
            <a:endParaRPr lang="en-US" altLang="zh-CN" dirty="0"/>
          </a:p>
        </p:txBody>
      </p:sp>
      <p:sp>
        <p:nvSpPr>
          <p:cNvPr id="25" name="文本框 24">
            <a:extLst>
              <a:ext uri="{FF2B5EF4-FFF2-40B4-BE49-F238E27FC236}">
                <a16:creationId xmlns:a16="http://schemas.microsoft.com/office/drawing/2014/main" id="{86C2A0AF-3CE8-4618-A465-F00AEC7A9EE4}"/>
              </a:ext>
            </a:extLst>
          </p:cNvPr>
          <p:cNvSpPr txBox="1"/>
          <p:nvPr/>
        </p:nvSpPr>
        <p:spPr>
          <a:xfrm>
            <a:off x="1631405" y="3144538"/>
            <a:ext cx="3561080" cy="774186"/>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zh-CN" altLang="en-US" dirty="0"/>
              <a:t>所有的</a:t>
            </a:r>
            <a:r>
              <a:rPr lang="en-US" altLang="zh-CN" dirty="0"/>
              <a:t>iOS</a:t>
            </a:r>
            <a:r>
              <a:rPr lang="zh-CN" altLang="en-US" dirty="0"/>
              <a:t>应用程序都基于</a:t>
            </a:r>
            <a:r>
              <a:rPr lang="en-US" altLang="zh-CN" dirty="0" err="1"/>
              <a:t>UIKit</a:t>
            </a:r>
            <a:r>
              <a:rPr lang="zh-CN" altLang="en-US" dirty="0"/>
              <a:t>，在屏幕上绘制的机制，捕获事件，和创建通用用户界面元素</a:t>
            </a:r>
          </a:p>
        </p:txBody>
      </p:sp>
      <p:grpSp>
        <p:nvGrpSpPr>
          <p:cNvPr id="26" name="组合 25">
            <a:extLst>
              <a:ext uri="{FF2B5EF4-FFF2-40B4-BE49-F238E27FC236}">
                <a16:creationId xmlns:a16="http://schemas.microsoft.com/office/drawing/2014/main" id="{3EF25404-BC3F-4846-AB31-033E219526D9}"/>
              </a:ext>
            </a:extLst>
          </p:cNvPr>
          <p:cNvGrpSpPr/>
          <p:nvPr/>
        </p:nvGrpSpPr>
        <p:grpSpPr>
          <a:xfrm>
            <a:off x="1318649" y="2866864"/>
            <a:ext cx="352611" cy="278538"/>
            <a:chOff x="1318649" y="4242684"/>
            <a:chExt cx="352611" cy="278538"/>
          </a:xfrm>
        </p:grpSpPr>
        <p:sp>
          <p:nvSpPr>
            <p:cNvPr id="27" name="矩形 26">
              <a:extLst>
                <a:ext uri="{FF2B5EF4-FFF2-40B4-BE49-F238E27FC236}">
                  <a16:creationId xmlns:a16="http://schemas.microsoft.com/office/drawing/2014/main" id="{B52D2543-39A7-4CF7-BBF3-AA3FF8915DF1}"/>
                </a:ext>
              </a:extLst>
            </p:cNvPr>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1183D102-A7E2-4007-9606-0D9E16FDCAE4}"/>
                </a:ext>
              </a:extLst>
            </p:cNvPr>
            <p:cNvSpPr txBox="1"/>
            <p:nvPr/>
          </p:nvSpPr>
          <p:spPr>
            <a:xfrm>
              <a:off x="1318649" y="4242684"/>
              <a:ext cx="352611" cy="278538"/>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itchFamily="34" charset="0"/>
                </a:rPr>
                <a:t>02</a:t>
              </a:r>
              <a:endParaRPr lang="zh-CN" altLang="en-US" sz="11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sp>
        <p:nvSpPr>
          <p:cNvPr id="29" name="文本框 28">
            <a:extLst>
              <a:ext uri="{FF2B5EF4-FFF2-40B4-BE49-F238E27FC236}">
                <a16:creationId xmlns:a16="http://schemas.microsoft.com/office/drawing/2014/main" id="{A6EA7B6F-E2CC-4401-9D8F-1FE4A79FB820}"/>
              </a:ext>
            </a:extLst>
          </p:cNvPr>
          <p:cNvSpPr txBox="1"/>
          <p:nvPr/>
        </p:nvSpPr>
        <p:spPr>
          <a:xfrm>
            <a:off x="1631405" y="3875403"/>
            <a:ext cx="1613820" cy="646331"/>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cs typeface="Arial" pitchFamily="34" charset="0"/>
              </a:defRPr>
            </a:lvl1pPr>
          </a:lstStyle>
          <a:p>
            <a:r>
              <a:rPr lang="en-US" altLang="zh-CN" dirty="0"/>
              <a:t>SWIFT</a:t>
            </a:r>
            <a:r>
              <a:rPr lang="zh-CN" altLang="en-US" dirty="0"/>
              <a:t> 语言</a:t>
            </a:r>
          </a:p>
          <a:p>
            <a:endParaRPr lang="en-US" altLang="zh-CN" dirty="0"/>
          </a:p>
        </p:txBody>
      </p:sp>
      <p:sp>
        <p:nvSpPr>
          <p:cNvPr id="30" name="文本框 29">
            <a:extLst>
              <a:ext uri="{FF2B5EF4-FFF2-40B4-BE49-F238E27FC236}">
                <a16:creationId xmlns:a16="http://schemas.microsoft.com/office/drawing/2014/main" id="{AD69848A-5D6B-48D5-9C39-A50E7444DBB9}"/>
              </a:ext>
            </a:extLst>
          </p:cNvPr>
          <p:cNvSpPr txBox="1"/>
          <p:nvPr/>
        </p:nvSpPr>
        <p:spPr>
          <a:xfrm>
            <a:off x="1631405" y="4210866"/>
            <a:ext cx="3908842" cy="549766"/>
          </a:xfrm>
          <a:prstGeom prst="rect">
            <a:avLst/>
          </a:prstGeom>
          <a:noFill/>
        </p:spPr>
        <p:txBody>
          <a:bodyPr wrap="square" rtlCol="0">
            <a:spAutoFit/>
          </a:bodyPr>
          <a:lstStyle/>
          <a:p>
            <a:pPr algn="just">
              <a:lnSpc>
                <a:spcPct val="110000"/>
              </a:lnSpc>
            </a:pPr>
            <a:r>
              <a:rPr lang="zh-CN" altLang="en-US" sz="14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语法简洁，类型安全，开发</a:t>
            </a:r>
            <a:r>
              <a:rPr lang="en-US" altLang="zh-CN" sz="14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APP</a:t>
            </a:r>
            <a:r>
              <a:rPr lang="zh-CN" altLang="en-US" sz="14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更稳定，社区更加活跃，是苹果主推语言</a:t>
            </a:r>
            <a:r>
              <a:rPr lang="en-US" altLang="zh-CN" sz="1400" dirty="0">
                <a:solidFill>
                  <a:schemeClr val="tx1">
                    <a:lumMod val="75000"/>
                  </a:schemeClr>
                </a:solidFill>
                <a:latin typeface="微软雅黑" panose="020B0503020204020204" pitchFamily="34" charset="-122"/>
                <a:ea typeface="微软雅黑" panose="020B0503020204020204" pitchFamily="34" charset="-122"/>
                <a:cs typeface="Arial" pitchFamily="34" charset="0"/>
              </a:rPr>
              <a:t> </a:t>
            </a:r>
            <a:endParaRPr lang="zh-CN" altLang="en-US" sz="1400" dirty="0">
              <a:solidFill>
                <a:schemeClr val="tx1">
                  <a:lumMod val="75000"/>
                </a:schemeClr>
              </a:solidFill>
              <a:latin typeface="微软雅黑" panose="020B0503020204020204" pitchFamily="34" charset="-122"/>
              <a:ea typeface="微软雅黑" panose="020B0503020204020204" pitchFamily="34" charset="-122"/>
              <a:cs typeface="Arial" pitchFamily="34" charset="0"/>
            </a:endParaRPr>
          </a:p>
        </p:txBody>
      </p:sp>
      <p:grpSp>
        <p:nvGrpSpPr>
          <p:cNvPr id="31" name="组合 30">
            <a:extLst>
              <a:ext uri="{FF2B5EF4-FFF2-40B4-BE49-F238E27FC236}">
                <a16:creationId xmlns:a16="http://schemas.microsoft.com/office/drawing/2014/main" id="{F16A8CD5-1206-4E9A-8A44-47D086E633F8}"/>
              </a:ext>
            </a:extLst>
          </p:cNvPr>
          <p:cNvGrpSpPr/>
          <p:nvPr/>
        </p:nvGrpSpPr>
        <p:grpSpPr>
          <a:xfrm>
            <a:off x="1318649" y="3933192"/>
            <a:ext cx="352611" cy="278538"/>
            <a:chOff x="1318649" y="4242684"/>
            <a:chExt cx="352611" cy="278538"/>
          </a:xfrm>
        </p:grpSpPr>
        <p:sp>
          <p:nvSpPr>
            <p:cNvPr id="32" name="矩形 31">
              <a:extLst>
                <a:ext uri="{FF2B5EF4-FFF2-40B4-BE49-F238E27FC236}">
                  <a16:creationId xmlns:a16="http://schemas.microsoft.com/office/drawing/2014/main" id="{46E9E548-401C-41DC-A7C9-A7488077A887}"/>
                </a:ext>
              </a:extLst>
            </p:cNvPr>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5C20DC31-C9ED-48A7-AB44-F62F768EB556}"/>
                </a:ext>
              </a:extLst>
            </p:cNvPr>
            <p:cNvSpPr txBox="1"/>
            <p:nvPr/>
          </p:nvSpPr>
          <p:spPr>
            <a:xfrm>
              <a:off x="1318649" y="4242684"/>
              <a:ext cx="352611" cy="278538"/>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itchFamily="34" charset="0"/>
                </a:rPr>
                <a:t>03</a:t>
              </a:r>
              <a:endParaRPr lang="zh-CN" altLang="en-US" sz="11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sp>
        <p:nvSpPr>
          <p:cNvPr id="38" name="文本框 37">
            <a:extLst>
              <a:ext uri="{FF2B5EF4-FFF2-40B4-BE49-F238E27FC236}">
                <a16:creationId xmlns:a16="http://schemas.microsoft.com/office/drawing/2014/main" id="{24EAA5B4-90BC-4BFE-985B-47FA0279F742}"/>
              </a:ext>
            </a:extLst>
          </p:cNvPr>
          <p:cNvSpPr txBox="1"/>
          <p:nvPr/>
        </p:nvSpPr>
        <p:spPr>
          <a:xfrm>
            <a:off x="1631405" y="4954029"/>
            <a:ext cx="1613820"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cs typeface="Arial" pitchFamily="34" charset="0"/>
              </a:defRPr>
            </a:lvl1pPr>
          </a:lstStyle>
          <a:p>
            <a:r>
              <a:rPr lang="en-US" altLang="zh-CN" dirty="0"/>
              <a:t>MVC</a:t>
            </a:r>
          </a:p>
        </p:txBody>
      </p:sp>
      <p:sp>
        <p:nvSpPr>
          <p:cNvPr id="39" name="文本框 38">
            <a:extLst>
              <a:ext uri="{FF2B5EF4-FFF2-40B4-BE49-F238E27FC236}">
                <a16:creationId xmlns:a16="http://schemas.microsoft.com/office/drawing/2014/main" id="{5590BE95-F55F-4343-86BE-BACD9C5DFE60}"/>
              </a:ext>
            </a:extLst>
          </p:cNvPr>
          <p:cNvSpPr txBox="1"/>
          <p:nvPr/>
        </p:nvSpPr>
        <p:spPr>
          <a:xfrm>
            <a:off x="1631405" y="5277195"/>
            <a:ext cx="4907754" cy="300210"/>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zh-CN" altLang="en-US" dirty="0"/>
              <a:t>结构简单，容易上手</a:t>
            </a:r>
            <a:r>
              <a:rPr lang="en-US" altLang="zh-CN" dirty="0"/>
              <a:t>, </a:t>
            </a:r>
            <a:r>
              <a:rPr lang="zh-CN" altLang="en-US" dirty="0"/>
              <a:t>前期开发效率高</a:t>
            </a:r>
          </a:p>
        </p:txBody>
      </p:sp>
      <p:grpSp>
        <p:nvGrpSpPr>
          <p:cNvPr id="40" name="组合 39">
            <a:extLst>
              <a:ext uri="{FF2B5EF4-FFF2-40B4-BE49-F238E27FC236}">
                <a16:creationId xmlns:a16="http://schemas.microsoft.com/office/drawing/2014/main" id="{0E99C3F0-5FA7-4031-BF18-4657658637C5}"/>
              </a:ext>
            </a:extLst>
          </p:cNvPr>
          <p:cNvGrpSpPr/>
          <p:nvPr/>
        </p:nvGrpSpPr>
        <p:grpSpPr>
          <a:xfrm>
            <a:off x="1318649" y="4999521"/>
            <a:ext cx="352611" cy="278538"/>
            <a:chOff x="1318649" y="4242684"/>
            <a:chExt cx="352611" cy="278538"/>
          </a:xfrm>
        </p:grpSpPr>
        <p:sp>
          <p:nvSpPr>
            <p:cNvPr id="41" name="矩形 40">
              <a:extLst>
                <a:ext uri="{FF2B5EF4-FFF2-40B4-BE49-F238E27FC236}">
                  <a16:creationId xmlns:a16="http://schemas.microsoft.com/office/drawing/2014/main" id="{C14F6319-99E3-4055-B175-F1EA7047F18C}"/>
                </a:ext>
              </a:extLst>
            </p:cNvPr>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FD95BAAB-7071-4BAC-A2C2-8F2C8827279B}"/>
                </a:ext>
              </a:extLst>
            </p:cNvPr>
            <p:cNvSpPr txBox="1"/>
            <p:nvPr/>
          </p:nvSpPr>
          <p:spPr>
            <a:xfrm>
              <a:off x="1318649" y="4242684"/>
              <a:ext cx="352611" cy="278538"/>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itchFamily="34" charset="0"/>
                </a:rPr>
                <a:t>04</a:t>
              </a:r>
              <a:endParaRPr lang="zh-CN" altLang="en-US" sz="11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sp>
        <p:nvSpPr>
          <p:cNvPr id="43" name="Freeform 6">
            <a:extLst>
              <a:ext uri="{FF2B5EF4-FFF2-40B4-BE49-F238E27FC236}">
                <a16:creationId xmlns:a16="http://schemas.microsoft.com/office/drawing/2014/main" id="{1C955829-0ACC-4641-BDDD-EC0EC302A743}"/>
              </a:ext>
            </a:extLst>
          </p:cNvPr>
          <p:cNvSpPr/>
          <p:nvPr/>
        </p:nvSpPr>
        <p:spPr bwMode="auto">
          <a:xfrm>
            <a:off x="6204857" y="1836738"/>
            <a:ext cx="3747298" cy="3952582"/>
          </a:xfrm>
          <a:custGeom>
            <a:avLst/>
            <a:gdLst>
              <a:gd name="T0" fmla="*/ 151 w 456"/>
              <a:gd name="T1" fmla="*/ 0 h 481"/>
              <a:gd name="T2" fmla="*/ 214 w 456"/>
              <a:gd name="T3" fmla="*/ 58 h 481"/>
              <a:gd name="T4" fmla="*/ 214 w 456"/>
              <a:gd name="T5" fmla="*/ 56 h 481"/>
              <a:gd name="T6" fmla="*/ 294 w 456"/>
              <a:gd name="T7" fmla="*/ 106 h 481"/>
              <a:gd name="T8" fmla="*/ 294 w 456"/>
              <a:gd name="T9" fmla="*/ 106 h 481"/>
              <a:gd name="T10" fmla="*/ 349 w 456"/>
              <a:gd name="T11" fmla="*/ 91 h 481"/>
              <a:gd name="T12" fmla="*/ 456 w 456"/>
              <a:gd name="T13" fmla="*/ 198 h 481"/>
              <a:gd name="T14" fmla="*/ 349 w 456"/>
              <a:gd name="T15" fmla="*/ 305 h 481"/>
              <a:gd name="T16" fmla="*/ 346 w 456"/>
              <a:gd name="T17" fmla="*/ 304 h 481"/>
              <a:gd name="T18" fmla="*/ 349 w 456"/>
              <a:gd name="T19" fmla="*/ 305 h 481"/>
              <a:gd name="T20" fmla="*/ 329 w 456"/>
              <a:gd name="T21" fmla="*/ 388 h 481"/>
              <a:gd name="T22" fmla="*/ 329 w 456"/>
              <a:gd name="T23" fmla="*/ 387 h 481"/>
              <a:gd name="T24" fmla="*/ 344 w 456"/>
              <a:gd name="T25" fmla="*/ 426 h 481"/>
              <a:gd name="T26" fmla="*/ 288 w 456"/>
              <a:gd name="T27" fmla="*/ 481 h 481"/>
              <a:gd name="T28" fmla="*/ 233 w 456"/>
              <a:gd name="T29" fmla="*/ 426 h 481"/>
              <a:gd name="T30" fmla="*/ 269 w 456"/>
              <a:gd name="T31" fmla="*/ 374 h 481"/>
              <a:gd name="T32" fmla="*/ 268 w 456"/>
              <a:gd name="T33" fmla="*/ 374 h 481"/>
              <a:gd name="T34" fmla="*/ 296 w 456"/>
              <a:gd name="T35" fmla="*/ 291 h 481"/>
              <a:gd name="T36" fmla="*/ 285 w 456"/>
              <a:gd name="T37" fmla="*/ 283 h 481"/>
              <a:gd name="T38" fmla="*/ 287 w 456"/>
              <a:gd name="T39" fmla="*/ 284 h 481"/>
              <a:gd name="T40" fmla="*/ 200 w 456"/>
              <a:gd name="T41" fmla="*/ 353 h 481"/>
              <a:gd name="T42" fmla="*/ 200 w 456"/>
              <a:gd name="T43" fmla="*/ 352 h 481"/>
              <a:gd name="T44" fmla="*/ 200 w 456"/>
              <a:gd name="T45" fmla="*/ 359 h 481"/>
              <a:gd name="T46" fmla="*/ 143 w 456"/>
              <a:gd name="T47" fmla="*/ 416 h 481"/>
              <a:gd name="T48" fmla="*/ 86 w 456"/>
              <a:gd name="T49" fmla="*/ 359 h 481"/>
              <a:gd name="T50" fmla="*/ 143 w 456"/>
              <a:gd name="T51" fmla="*/ 302 h 481"/>
              <a:gd name="T52" fmla="*/ 160 w 456"/>
              <a:gd name="T53" fmla="*/ 305 h 481"/>
              <a:gd name="T54" fmla="*/ 160 w 456"/>
              <a:gd name="T55" fmla="*/ 304 h 481"/>
              <a:gd name="T56" fmla="*/ 249 w 456"/>
              <a:gd name="T57" fmla="*/ 236 h 481"/>
              <a:gd name="T58" fmla="*/ 245 w 456"/>
              <a:gd name="T59" fmla="*/ 224 h 481"/>
              <a:gd name="T60" fmla="*/ 246 w 456"/>
              <a:gd name="T61" fmla="*/ 227 h 481"/>
              <a:gd name="T62" fmla="*/ 139 w 456"/>
              <a:gd name="T63" fmla="*/ 240 h 481"/>
              <a:gd name="T64" fmla="*/ 139 w 456"/>
              <a:gd name="T65" fmla="*/ 239 h 481"/>
              <a:gd name="T66" fmla="*/ 75 w 456"/>
              <a:gd name="T67" fmla="*/ 274 h 481"/>
              <a:gd name="T68" fmla="*/ 0 w 456"/>
              <a:gd name="T69" fmla="*/ 199 h 481"/>
              <a:gd name="T70" fmla="*/ 75 w 456"/>
              <a:gd name="T71" fmla="*/ 123 h 481"/>
              <a:gd name="T72" fmla="*/ 141 w 456"/>
              <a:gd name="T73" fmla="*/ 161 h 481"/>
              <a:gd name="T74" fmla="*/ 141 w 456"/>
              <a:gd name="T75" fmla="*/ 161 h 481"/>
              <a:gd name="T76" fmla="*/ 246 w 456"/>
              <a:gd name="T77" fmla="*/ 170 h 481"/>
              <a:gd name="T78" fmla="*/ 157 w 456"/>
              <a:gd name="T79" fmla="*/ 127 h 481"/>
              <a:gd name="T80" fmla="*/ 157 w 456"/>
              <a:gd name="T81" fmla="*/ 127 h 481"/>
              <a:gd name="T82" fmla="*/ 151 w 456"/>
              <a:gd name="T83" fmla="*/ 128 h 481"/>
              <a:gd name="T84" fmla="*/ 87 w 456"/>
              <a:gd name="T85" fmla="*/ 64 h 481"/>
              <a:gd name="T86" fmla="*/ 151 w 456"/>
              <a:gd name="T87"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6" h="481">
                <a:moveTo>
                  <a:pt x="151" y="0"/>
                </a:moveTo>
                <a:cubicBezTo>
                  <a:pt x="184" y="0"/>
                  <a:pt x="211" y="25"/>
                  <a:pt x="214" y="58"/>
                </a:cubicBezTo>
                <a:cubicBezTo>
                  <a:pt x="214" y="57"/>
                  <a:pt x="214" y="57"/>
                  <a:pt x="214" y="56"/>
                </a:cubicBezTo>
                <a:cubicBezTo>
                  <a:pt x="238" y="102"/>
                  <a:pt x="265" y="119"/>
                  <a:pt x="294" y="106"/>
                </a:cubicBezTo>
                <a:cubicBezTo>
                  <a:pt x="294" y="106"/>
                  <a:pt x="294" y="106"/>
                  <a:pt x="294" y="106"/>
                </a:cubicBezTo>
                <a:cubicBezTo>
                  <a:pt x="310" y="96"/>
                  <a:pt x="329" y="91"/>
                  <a:pt x="349" y="91"/>
                </a:cubicBezTo>
                <a:cubicBezTo>
                  <a:pt x="408" y="91"/>
                  <a:pt x="456" y="138"/>
                  <a:pt x="456" y="198"/>
                </a:cubicBezTo>
                <a:cubicBezTo>
                  <a:pt x="456" y="257"/>
                  <a:pt x="408" y="305"/>
                  <a:pt x="349" y="305"/>
                </a:cubicBezTo>
                <a:cubicBezTo>
                  <a:pt x="348" y="305"/>
                  <a:pt x="347" y="305"/>
                  <a:pt x="346" y="304"/>
                </a:cubicBezTo>
                <a:cubicBezTo>
                  <a:pt x="347" y="305"/>
                  <a:pt x="348" y="305"/>
                  <a:pt x="349" y="305"/>
                </a:cubicBezTo>
                <a:cubicBezTo>
                  <a:pt x="327" y="333"/>
                  <a:pt x="320" y="361"/>
                  <a:pt x="329" y="388"/>
                </a:cubicBezTo>
                <a:cubicBezTo>
                  <a:pt x="329" y="387"/>
                  <a:pt x="329" y="387"/>
                  <a:pt x="329" y="387"/>
                </a:cubicBezTo>
                <a:cubicBezTo>
                  <a:pt x="338" y="397"/>
                  <a:pt x="344" y="411"/>
                  <a:pt x="344" y="426"/>
                </a:cubicBezTo>
                <a:cubicBezTo>
                  <a:pt x="344" y="456"/>
                  <a:pt x="319" y="481"/>
                  <a:pt x="288" y="481"/>
                </a:cubicBezTo>
                <a:cubicBezTo>
                  <a:pt x="258" y="481"/>
                  <a:pt x="233" y="456"/>
                  <a:pt x="233" y="426"/>
                </a:cubicBezTo>
                <a:cubicBezTo>
                  <a:pt x="233" y="402"/>
                  <a:pt x="248" y="381"/>
                  <a:pt x="269" y="374"/>
                </a:cubicBezTo>
                <a:cubicBezTo>
                  <a:pt x="269" y="374"/>
                  <a:pt x="269" y="374"/>
                  <a:pt x="268" y="374"/>
                </a:cubicBezTo>
                <a:cubicBezTo>
                  <a:pt x="292" y="351"/>
                  <a:pt x="301" y="323"/>
                  <a:pt x="296" y="291"/>
                </a:cubicBezTo>
                <a:cubicBezTo>
                  <a:pt x="302" y="294"/>
                  <a:pt x="286" y="284"/>
                  <a:pt x="285" y="283"/>
                </a:cubicBezTo>
                <a:cubicBezTo>
                  <a:pt x="286" y="284"/>
                  <a:pt x="286" y="284"/>
                  <a:pt x="287" y="284"/>
                </a:cubicBezTo>
                <a:cubicBezTo>
                  <a:pt x="259" y="282"/>
                  <a:pt x="230" y="305"/>
                  <a:pt x="200" y="353"/>
                </a:cubicBezTo>
                <a:cubicBezTo>
                  <a:pt x="200" y="352"/>
                  <a:pt x="200" y="352"/>
                  <a:pt x="200" y="352"/>
                </a:cubicBezTo>
                <a:cubicBezTo>
                  <a:pt x="200" y="354"/>
                  <a:pt x="200" y="357"/>
                  <a:pt x="200" y="359"/>
                </a:cubicBezTo>
                <a:cubicBezTo>
                  <a:pt x="200" y="391"/>
                  <a:pt x="175" y="416"/>
                  <a:pt x="143" y="416"/>
                </a:cubicBezTo>
                <a:cubicBezTo>
                  <a:pt x="112" y="416"/>
                  <a:pt x="86" y="391"/>
                  <a:pt x="86" y="359"/>
                </a:cubicBezTo>
                <a:cubicBezTo>
                  <a:pt x="86" y="328"/>
                  <a:pt x="112" y="302"/>
                  <a:pt x="143" y="302"/>
                </a:cubicBezTo>
                <a:cubicBezTo>
                  <a:pt x="149" y="302"/>
                  <a:pt x="155" y="303"/>
                  <a:pt x="160" y="305"/>
                </a:cubicBezTo>
                <a:cubicBezTo>
                  <a:pt x="160" y="304"/>
                  <a:pt x="160" y="304"/>
                  <a:pt x="160" y="304"/>
                </a:cubicBezTo>
                <a:cubicBezTo>
                  <a:pt x="209" y="296"/>
                  <a:pt x="239" y="274"/>
                  <a:pt x="249" y="236"/>
                </a:cubicBezTo>
                <a:cubicBezTo>
                  <a:pt x="250" y="237"/>
                  <a:pt x="246" y="227"/>
                  <a:pt x="245" y="224"/>
                </a:cubicBezTo>
                <a:cubicBezTo>
                  <a:pt x="246" y="225"/>
                  <a:pt x="246" y="226"/>
                  <a:pt x="246" y="227"/>
                </a:cubicBezTo>
                <a:cubicBezTo>
                  <a:pt x="207" y="206"/>
                  <a:pt x="171" y="210"/>
                  <a:pt x="139" y="240"/>
                </a:cubicBezTo>
                <a:cubicBezTo>
                  <a:pt x="139" y="239"/>
                  <a:pt x="139" y="239"/>
                  <a:pt x="139" y="239"/>
                </a:cubicBezTo>
                <a:cubicBezTo>
                  <a:pt x="126" y="260"/>
                  <a:pt x="102" y="274"/>
                  <a:pt x="75" y="274"/>
                </a:cubicBezTo>
                <a:cubicBezTo>
                  <a:pt x="34" y="274"/>
                  <a:pt x="0" y="240"/>
                  <a:pt x="0" y="199"/>
                </a:cubicBezTo>
                <a:cubicBezTo>
                  <a:pt x="0" y="157"/>
                  <a:pt x="34" y="123"/>
                  <a:pt x="75" y="123"/>
                </a:cubicBezTo>
                <a:cubicBezTo>
                  <a:pt x="103" y="123"/>
                  <a:pt x="128" y="138"/>
                  <a:pt x="141" y="161"/>
                </a:cubicBezTo>
                <a:cubicBezTo>
                  <a:pt x="141" y="161"/>
                  <a:pt x="141" y="161"/>
                  <a:pt x="141" y="161"/>
                </a:cubicBezTo>
                <a:cubicBezTo>
                  <a:pt x="176" y="187"/>
                  <a:pt x="211" y="190"/>
                  <a:pt x="246" y="170"/>
                </a:cubicBezTo>
                <a:cubicBezTo>
                  <a:pt x="237" y="141"/>
                  <a:pt x="207" y="127"/>
                  <a:pt x="157" y="127"/>
                </a:cubicBezTo>
                <a:cubicBezTo>
                  <a:pt x="157" y="127"/>
                  <a:pt x="157" y="127"/>
                  <a:pt x="157" y="127"/>
                </a:cubicBezTo>
                <a:cubicBezTo>
                  <a:pt x="155" y="128"/>
                  <a:pt x="153" y="128"/>
                  <a:pt x="151" y="128"/>
                </a:cubicBezTo>
                <a:cubicBezTo>
                  <a:pt x="116" y="128"/>
                  <a:pt x="87" y="99"/>
                  <a:pt x="87" y="64"/>
                </a:cubicBezTo>
                <a:cubicBezTo>
                  <a:pt x="87" y="29"/>
                  <a:pt x="116" y="0"/>
                  <a:pt x="151" y="0"/>
                </a:cubicBezTo>
                <a:close/>
              </a:path>
            </a:pathLst>
          </a:custGeom>
          <a:solidFill>
            <a:schemeClr val="tx1">
              <a:lumMod val="40000"/>
              <a:lumOff val="60000"/>
            </a:schemeClr>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44" name="椭圆 43">
            <a:extLst>
              <a:ext uri="{FF2B5EF4-FFF2-40B4-BE49-F238E27FC236}">
                <a16:creationId xmlns:a16="http://schemas.microsoft.com/office/drawing/2014/main" id="{5C398327-ABA1-4506-B50E-CA797B9E6AF1}"/>
              </a:ext>
            </a:extLst>
          </p:cNvPr>
          <p:cNvSpPr/>
          <p:nvPr/>
        </p:nvSpPr>
        <p:spPr>
          <a:xfrm>
            <a:off x="6205410" y="2849226"/>
            <a:ext cx="1241249" cy="1241249"/>
          </a:xfrm>
          <a:prstGeom prst="ellipse">
            <a:avLst/>
          </a:prstGeom>
          <a:gradFill flip="none" rotWithShape="1">
            <a:gsLst>
              <a:gs pos="50000">
                <a:schemeClr val="bg1">
                  <a:lumMod val="65000"/>
                </a:schemeClr>
              </a:gs>
              <a:gs pos="0">
                <a:schemeClr val="bg1">
                  <a:lumMod val="75000"/>
                </a:scheme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46" name="椭圆 45">
            <a:extLst>
              <a:ext uri="{FF2B5EF4-FFF2-40B4-BE49-F238E27FC236}">
                <a16:creationId xmlns:a16="http://schemas.microsoft.com/office/drawing/2014/main" id="{9DB11E81-D1A7-4B83-A511-935E52DDE8CF}"/>
              </a:ext>
            </a:extLst>
          </p:cNvPr>
          <p:cNvSpPr/>
          <p:nvPr/>
        </p:nvSpPr>
        <p:spPr>
          <a:xfrm>
            <a:off x="8215001" y="2590318"/>
            <a:ext cx="1737155" cy="1737155"/>
          </a:xfrm>
          <a:prstGeom prst="ellipse">
            <a:avLst/>
          </a:prstGeom>
          <a:gradFill flip="none" rotWithShape="1">
            <a:gsLst>
              <a:gs pos="38000">
                <a:schemeClr val="bg1">
                  <a:lumMod val="65000"/>
                </a:schemeClr>
              </a:gs>
              <a:gs pos="0">
                <a:schemeClr val="bg1">
                  <a:lumMod val="75000"/>
                </a:schemeClr>
              </a:gs>
            </a:gsLst>
            <a:lin ang="9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47" name="椭圆 46">
            <a:extLst>
              <a:ext uri="{FF2B5EF4-FFF2-40B4-BE49-F238E27FC236}">
                <a16:creationId xmlns:a16="http://schemas.microsoft.com/office/drawing/2014/main" id="{1DF74F6D-56FD-4771-B8A4-0F18E63ECFD2}"/>
              </a:ext>
            </a:extLst>
          </p:cNvPr>
          <p:cNvSpPr/>
          <p:nvPr/>
        </p:nvSpPr>
        <p:spPr>
          <a:xfrm>
            <a:off x="6917119" y="1831891"/>
            <a:ext cx="1058713" cy="1058713"/>
          </a:xfrm>
          <a:prstGeom prst="ellipse">
            <a:avLst/>
          </a:prstGeom>
          <a:gradFill flip="none" rotWithShape="1">
            <a:gsLst>
              <a:gs pos="50000">
                <a:schemeClr val="bg1">
                  <a:lumMod val="65000"/>
                </a:schemeClr>
              </a:gs>
              <a:gs pos="0">
                <a:schemeClr val="bg1">
                  <a:lumMod val="75000"/>
                </a:schemeClr>
              </a:gs>
            </a:gsLst>
            <a:lin ang="27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cxnSp>
        <p:nvCxnSpPr>
          <p:cNvPr id="48" name="直接连接符 47">
            <a:extLst>
              <a:ext uri="{FF2B5EF4-FFF2-40B4-BE49-F238E27FC236}">
                <a16:creationId xmlns:a16="http://schemas.microsoft.com/office/drawing/2014/main" id="{747183D2-572C-4404-910F-40593CDD1624}"/>
              </a:ext>
            </a:extLst>
          </p:cNvPr>
          <p:cNvCxnSpPr/>
          <p:nvPr/>
        </p:nvCxnSpPr>
        <p:spPr>
          <a:xfrm rot="180000">
            <a:off x="7758826" y="2590318"/>
            <a:ext cx="782760" cy="497159"/>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3888908E-F7BB-4632-B311-AAD06DF22C6D}"/>
              </a:ext>
            </a:extLst>
          </p:cNvPr>
          <p:cNvCxnSpPr/>
          <p:nvPr/>
        </p:nvCxnSpPr>
        <p:spPr>
          <a:xfrm flipV="1">
            <a:off x="7202579" y="3441882"/>
            <a:ext cx="1112497" cy="161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3AE31400-EDE2-4C07-8C02-7432E1309045}"/>
              </a:ext>
            </a:extLst>
          </p:cNvPr>
          <p:cNvSpPr/>
          <p:nvPr/>
        </p:nvSpPr>
        <p:spPr>
          <a:xfrm>
            <a:off x="6905140" y="4314482"/>
            <a:ext cx="949191" cy="949191"/>
          </a:xfrm>
          <a:prstGeom prst="ellipse">
            <a:avLst/>
          </a:prstGeom>
          <a:gradFill flip="none" rotWithShape="1">
            <a:gsLst>
              <a:gs pos="50000">
                <a:schemeClr val="bg1">
                  <a:lumMod val="65000"/>
                </a:schemeClr>
              </a:gs>
              <a:gs pos="0">
                <a:schemeClr val="bg1">
                  <a:lumMod val="75000"/>
                </a:schemeClr>
              </a:gs>
            </a:gsLst>
            <a:lin ang="20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cxnSp>
        <p:nvCxnSpPr>
          <p:cNvPr id="51" name="直接连接符 50">
            <a:extLst>
              <a:ext uri="{FF2B5EF4-FFF2-40B4-BE49-F238E27FC236}">
                <a16:creationId xmlns:a16="http://schemas.microsoft.com/office/drawing/2014/main" id="{0ADD2EA6-679A-4551-89CC-C0DD851D0E22}"/>
              </a:ext>
            </a:extLst>
          </p:cNvPr>
          <p:cNvCxnSpPr/>
          <p:nvPr/>
        </p:nvCxnSpPr>
        <p:spPr>
          <a:xfrm rot="21480000" flipV="1">
            <a:off x="7519268" y="3825947"/>
            <a:ext cx="1080587" cy="86481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CEFF6D57-FEC1-4EB4-B414-8E012B9FE3A9}"/>
              </a:ext>
            </a:extLst>
          </p:cNvPr>
          <p:cNvSpPr/>
          <p:nvPr/>
        </p:nvSpPr>
        <p:spPr>
          <a:xfrm>
            <a:off x="8103178" y="4854723"/>
            <a:ext cx="949568" cy="949568"/>
          </a:xfrm>
          <a:prstGeom prst="ellipse">
            <a:avLst/>
          </a:prstGeom>
          <a:gradFill flip="none" rotWithShape="1">
            <a:gsLst>
              <a:gs pos="50000">
                <a:schemeClr val="bg1">
                  <a:lumMod val="65000"/>
                </a:schemeClr>
              </a:gs>
              <a:gs pos="0">
                <a:schemeClr val="bg1">
                  <a:lumMod val="6500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cxnSp>
        <p:nvCxnSpPr>
          <p:cNvPr id="53" name="直接连接符 52">
            <a:extLst>
              <a:ext uri="{FF2B5EF4-FFF2-40B4-BE49-F238E27FC236}">
                <a16:creationId xmlns:a16="http://schemas.microsoft.com/office/drawing/2014/main" id="{440796E9-95B5-4389-98A3-C0AFEEBE5064}"/>
              </a:ext>
            </a:extLst>
          </p:cNvPr>
          <p:cNvCxnSpPr/>
          <p:nvPr/>
        </p:nvCxnSpPr>
        <p:spPr>
          <a:xfrm rot="19380000" flipV="1">
            <a:off x="8229764" y="4147407"/>
            <a:ext cx="1080587" cy="86481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64F9C721-003C-44E8-AF65-3609E93040D6}"/>
              </a:ext>
            </a:extLst>
          </p:cNvPr>
          <p:cNvSpPr/>
          <p:nvPr/>
        </p:nvSpPr>
        <p:spPr>
          <a:xfrm>
            <a:off x="7022113" y="1935271"/>
            <a:ext cx="857922" cy="85792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5" name="椭圆 54">
            <a:extLst>
              <a:ext uri="{FF2B5EF4-FFF2-40B4-BE49-F238E27FC236}">
                <a16:creationId xmlns:a16="http://schemas.microsoft.com/office/drawing/2014/main" id="{0418E7D1-3E63-47A8-BD3F-44E237FC1BB0}"/>
              </a:ext>
            </a:extLst>
          </p:cNvPr>
          <p:cNvSpPr/>
          <p:nvPr/>
        </p:nvSpPr>
        <p:spPr>
          <a:xfrm>
            <a:off x="6312648" y="2952700"/>
            <a:ext cx="1040459" cy="104045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6" name="椭圆 55">
            <a:extLst>
              <a:ext uri="{FF2B5EF4-FFF2-40B4-BE49-F238E27FC236}">
                <a16:creationId xmlns:a16="http://schemas.microsoft.com/office/drawing/2014/main" id="{925EEBE8-C3D3-49CE-96DD-0FC00CCB4CAA}"/>
              </a:ext>
            </a:extLst>
          </p:cNvPr>
          <p:cNvSpPr/>
          <p:nvPr/>
        </p:nvSpPr>
        <p:spPr>
          <a:xfrm>
            <a:off x="6992173" y="4409704"/>
            <a:ext cx="766654" cy="76665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7" name="椭圆 56">
            <a:extLst>
              <a:ext uri="{FF2B5EF4-FFF2-40B4-BE49-F238E27FC236}">
                <a16:creationId xmlns:a16="http://schemas.microsoft.com/office/drawing/2014/main" id="{3C17CB99-160A-47D1-BEC0-9A5727814C23}"/>
              </a:ext>
            </a:extLst>
          </p:cNvPr>
          <p:cNvSpPr/>
          <p:nvPr/>
        </p:nvSpPr>
        <p:spPr>
          <a:xfrm>
            <a:off x="8199382" y="4950927"/>
            <a:ext cx="766816" cy="76681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8" name="椭圆 57">
            <a:extLst>
              <a:ext uri="{FF2B5EF4-FFF2-40B4-BE49-F238E27FC236}">
                <a16:creationId xmlns:a16="http://schemas.microsoft.com/office/drawing/2014/main" id="{5C05FBBD-423D-4A52-AEAB-0BB9BCB02D59}"/>
              </a:ext>
            </a:extLst>
          </p:cNvPr>
          <p:cNvSpPr/>
          <p:nvPr/>
        </p:nvSpPr>
        <p:spPr>
          <a:xfrm>
            <a:off x="8339673" y="2705329"/>
            <a:ext cx="1496800" cy="1496800"/>
          </a:xfrm>
          <a:prstGeom prst="ellipse">
            <a:avLst/>
          </a:prstGeom>
          <a:solidFill>
            <a:schemeClr val="tx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9" name="文本框 58">
            <a:extLst>
              <a:ext uri="{FF2B5EF4-FFF2-40B4-BE49-F238E27FC236}">
                <a16:creationId xmlns:a16="http://schemas.microsoft.com/office/drawing/2014/main" id="{3B49C7BC-5BD0-452B-8181-01D7B7BADBD2}"/>
              </a:ext>
            </a:extLst>
          </p:cNvPr>
          <p:cNvSpPr txBox="1"/>
          <p:nvPr/>
        </p:nvSpPr>
        <p:spPr>
          <a:xfrm>
            <a:off x="8414224" y="2998951"/>
            <a:ext cx="1368042" cy="923330"/>
          </a:xfrm>
          <a:prstGeom prst="rect">
            <a:avLst/>
          </a:prstGeom>
          <a:noFill/>
        </p:spPr>
        <p:txBody>
          <a:bodyPr wrap="square" rtlCol="0">
            <a:spAutoFit/>
          </a:bodyPr>
          <a:lstStyle/>
          <a:p>
            <a:pPr algn="ctr"/>
            <a:r>
              <a:rPr lang="en-US" altLang="zh-CN" dirty="0">
                <a:solidFill>
                  <a:schemeClr val="accent1"/>
                </a:solidFill>
                <a:latin typeface="华文细黑" panose="02010600040101010101" pitchFamily="2" charset="-122"/>
                <a:ea typeface="华文细黑" panose="02010600040101010101" pitchFamily="2" charset="-122"/>
                <a:cs typeface="Arial" pitchFamily="34" charset="0"/>
              </a:rPr>
              <a:t>IOS</a:t>
            </a:r>
          </a:p>
          <a:p>
            <a:pPr algn="ctr"/>
            <a:r>
              <a:rPr lang="zh-CN" altLang="en-US" dirty="0">
                <a:solidFill>
                  <a:schemeClr val="accent1"/>
                </a:solidFill>
                <a:latin typeface="华文细黑" panose="02010600040101010101" pitchFamily="2" charset="-122"/>
                <a:ea typeface="华文细黑" panose="02010600040101010101" pitchFamily="2" charset="-122"/>
                <a:cs typeface="Arial" pitchFamily="34" charset="0"/>
              </a:rPr>
              <a:t>开发技术选型和架构</a:t>
            </a:r>
            <a:endParaRPr lang="en-US" altLang="zh-CN" dirty="0">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60" name="文本框 59">
            <a:extLst>
              <a:ext uri="{FF2B5EF4-FFF2-40B4-BE49-F238E27FC236}">
                <a16:creationId xmlns:a16="http://schemas.microsoft.com/office/drawing/2014/main" id="{A2256DFB-D134-4F85-8572-1073E885D99B}"/>
              </a:ext>
            </a:extLst>
          </p:cNvPr>
          <p:cNvSpPr txBox="1"/>
          <p:nvPr/>
        </p:nvSpPr>
        <p:spPr>
          <a:xfrm>
            <a:off x="6929673" y="2004582"/>
            <a:ext cx="1046159" cy="646331"/>
          </a:xfrm>
          <a:prstGeom prst="rect">
            <a:avLst/>
          </a:prstGeom>
          <a:noFill/>
        </p:spPr>
        <p:txBody>
          <a:bodyPr wrap="square" rtlCol="0">
            <a:spAutoFit/>
          </a:bodyPr>
          <a:lstStyle/>
          <a:p>
            <a:pPr algn="ctr"/>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原生</a:t>
            </a: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APP</a:t>
            </a:r>
          </a:p>
        </p:txBody>
      </p:sp>
      <p:sp>
        <p:nvSpPr>
          <p:cNvPr id="61" name="文本框 60">
            <a:extLst>
              <a:ext uri="{FF2B5EF4-FFF2-40B4-BE49-F238E27FC236}">
                <a16:creationId xmlns:a16="http://schemas.microsoft.com/office/drawing/2014/main" id="{28AE5338-110D-488C-913D-8C3F85AF0546}"/>
              </a:ext>
            </a:extLst>
          </p:cNvPr>
          <p:cNvSpPr txBox="1"/>
          <p:nvPr/>
        </p:nvSpPr>
        <p:spPr>
          <a:xfrm>
            <a:off x="6820918" y="4455064"/>
            <a:ext cx="1046159" cy="646331"/>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SWIFT</a:t>
            </a:r>
          </a:p>
          <a:p>
            <a:pPr algn="ctr"/>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语言</a:t>
            </a:r>
            <a:endParaRPr lang="en-US" altLang="zh-CN"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62" name="文本框 61">
            <a:extLst>
              <a:ext uri="{FF2B5EF4-FFF2-40B4-BE49-F238E27FC236}">
                <a16:creationId xmlns:a16="http://schemas.microsoft.com/office/drawing/2014/main" id="{927BEC5F-9057-480C-8FF9-FC45F3308467}"/>
              </a:ext>
            </a:extLst>
          </p:cNvPr>
          <p:cNvSpPr txBox="1"/>
          <p:nvPr/>
        </p:nvSpPr>
        <p:spPr>
          <a:xfrm>
            <a:off x="8059561" y="5071412"/>
            <a:ext cx="1046159" cy="646331"/>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MVC</a:t>
            </a:r>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架构</a:t>
            </a:r>
            <a:endParaRPr lang="en-US" altLang="zh-CN"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63" name="文本框 62">
            <a:extLst>
              <a:ext uri="{FF2B5EF4-FFF2-40B4-BE49-F238E27FC236}">
                <a16:creationId xmlns:a16="http://schemas.microsoft.com/office/drawing/2014/main" id="{02A923C6-D641-4378-A748-87345AB608AC}"/>
              </a:ext>
            </a:extLst>
          </p:cNvPr>
          <p:cNvSpPr txBox="1"/>
          <p:nvPr/>
        </p:nvSpPr>
        <p:spPr>
          <a:xfrm>
            <a:off x="6284391" y="3215148"/>
            <a:ext cx="1046159" cy="646331"/>
          </a:xfrm>
          <a:prstGeom prst="rect">
            <a:avLst/>
          </a:prstGeom>
          <a:noFill/>
        </p:spPr>
        <p:txBody>
          <a:bodyPr wrap="square" rtlCol="0">
            <a:spAutoFit/>
          </a:bodyPr>
          <a:lstStyle/>
          <a:p>
            <a:pPr algn="ctr"/>
            <a:r>
              <a:rPr lang="en-US" altLang="zh-CN" dirty="0" err="1">
                <a:solidFill>
                  <a:schemeClr val="bg1"/>
                </a:solidFill>
                <a:latin typeface="华文细黑" panose="02010600040101010101" pitchFamily="2" charset="-122"/>
                <a:ea typeface="华文细黑" panose="02010600040101010101" pitchFamily="2" charset="-122"/>
                <a:cs typeface="Arial" pitchFamily="34" charset="0"/>
              </a:rPr>
              <a:t>UIKit</a:t>
            </a:r>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框架</a:t>
            </a:r>
            <a:endParaRPr lang="en-US" altLang="zh-CN" dirty="0">
              <a:solidFill>
                <a:schemeClr val="bg1"/>
              </a:solidFill>
              <a:latin typeface="华文细黑" panose="02010600040101010101" pitchFamily="2" charset="-122"/>
              <a:ea typeface="华文细黑" panose="02010600040101010101" pitchFamily="2" charset="-122"/>
              <a:cs typeface="Arial" pitchFamily="34" charset="0"/>
            </a:endParaRPr>
          </a:p>
        </p:txBody>
      </p:sp>
    </p:spTree>
    <p:extLst>
      <p:ext uri="{BB962C8B-B14F-4D97-AF65-F5344CB8AC3E}">
        <p14:creationId xmlns:p14="http://schemas.microsoft.com/office/powerpoint/2010/main" val="4098998003"/>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2" presetClass="entr" presetSubtype="3" fill="hold" grpId="0" nodeType="withEffect">
                                  <p:stCondLst>
                                    <p:cond delay="3000"/>
                                  </p:stCondLst>
                                  <p:childTnLst>
                                    <p:set>
                                      <p:cBhvr>
                                        <p:cTn id="11" dur="1" fill="hold">
                                          <p:stCondLst>
                                            <p:cond delay="0"/>
                                          </p:stCondLst>
                                        </p:cTn>
                                        <p:tgtEl>
                                          <p:spTgt spid="58"/>
                                        </p:tgtEl>
                                        <p:attrNameLst>
                                          <p:attrName>style.visibility</p:attrName>
                                        </p:attrNameLst>
                                      </p:cBhvr>
                                      <p:to>
                                        <p:strVal val="visible"/>
                                      </p:to>
                                    </p:set>
                                    <p:anim calcmode="lin" valueType="num">
                                      <p:cBhvr additive="base">
                                        <p:cTn id="12" dur="500" fill="hold"/>
                                        <p:tgtEl>
                                          <p:spTgt spid="58"/>
                                        </p:tgtEl>
                                        <p:attrNameLst>
                                          <p:attrName>ppt_x</p:attrName>
                                        </p:attrNameLst>
                                      </p:cBhvr>
                                      <p:tavLst>
                                        <p:tav tm="0">
                                          <p:val>
                                            <p:strVal val="1+#ppt_w/2"/>
                                          </p:val>
                                        </p:tav>
                                        <p:tav tm="100000">
                                          <p:val>
                                            <p:strVal val="#ppt_x"/>
                                          </p:val>
                                        </p:tav>
                                      </p:tavLst>
                                    </p:anim>
                                    <p:anim calcmode="lin" valueType="num">
                                      <p:cBhvr additive="base">
                                        <p:cTn id="13" dur="500" fill="hold"/>
                                        <p:tgtEl>
                                          <p:spTgt spid="58"/>
                                        </p:tgtEl>
                                        <p:attrNameLst>
                                          <p:attrName>ppt_y</p:attrName>
                                        </p:attrNameLst>
                                      </p:cBhvr>
                                      <p:tavLst>
                                        <p:tav tm="0">
                                          <p:val>
                                            <p:strVal val="0-#ppt_h/2"/>
                                          </p:val>
                                        </p:tav>
                                        <p:tav tm="100000">
                                          <p:val>
                                            <p:strVal val="#ppt_y"/>
                                          </p:val>
                                        </p:tav>
                                      </p:tavLst>
                                    </p:anim>
                                  </p:childTnLst>
                                </p:cTn>
                              </p:par>
                              <p:par>
                                <p:cTn id="14" presetID="2" presetClass="entr" presetSubtype="9" fill="hold" grpId="0" nodeType="withEffect">
                                  <p:stCondLst>
                                    <p:cond delay="3000"/>
                                  </p:stCondLst>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grpId="0" nodeType="withEffect">
                                  <p:stCondLst>
                                    <p:cond delay="3000"/>
                                  </p:stCondLst>
                                  <p:childTnLst>
                                    <p:set>
                                      <p:cBhvr>
                                        <p:cTn id="19" dur="1" fill="hold">
                                          <p:stCondLst>
                                            <p:cond delay="0"/>
                                          </p:stCondLst>
                                        </p:cTn>
                                        <p:tgtEl>
                                          <p:spTgt spid="55"/>
                                        </p:tgtEl>
                                        <p:attrNameLst>
                                          <p:attrName>style.visibility</p:attrName>
                                        </p:attrNameLst>
                                      </p:cBhvr>
                                      <p:to>
                                        <p:strVal val="visible"/>
                                      </p:to>
                                    </p:set>
                                    <p:anim calcmode="lin" valueType="num">
                                      <p:cBhvr additive="base">
                                        <p:cTn id="20" dur="500" fill="hold"/>
                                        <p:tgtEl>
                                          <p:spTgt spid="55"/>
                                        </p:tgtEl>
                                        <p:attrNameLst>
                                          <p:attrName>ppt_x</p:attrName>
                                        </p:attrNameLst>
                                      </p:cBhvr>
                                      <p:tavLst>
                                        <p:tav tm="0">
                                          <p:val>
                                            <p:strVal val="0-#ppt_w/2"/>
                                          </p:val>
                                        </p:tav>
                                        <p:tav tm="100000">
                                          <p:val>
                                            <p:strVal val="#ppt_x"/>
                                          </p:val>
                                        </p:tav>
                                      </p:tavLst>
                                    </p:anim>
                                    <p:anim calcmode="lin" valueType="num">
                                      <p:cBhvr additive="base">
                                        <p:cTn id="21" dur="500" fill="hold"/>
                                        <p:tgtEl>
                                          <p:spTgt spid="55"/>
                                        </p:tgtEl>
                                        <p:attrNameLst>
                                          <p:attrName>ppt_y</p:attrName>
                                        </p:attrNameLst>
                                      </p:cBhvr>
                                      <p:tavLst>
                                        <p:tav tm="0">
                                          <p:val>
                                            <p:strVal val="#ppt_y"/>
                                          </p:val>
                                        </p:tav>
                                        <p:tav tm="100000">
                                          <p:val>
                                            <p:strVal val="#ppt_y"/>
                                          </p:val>
                                        </p:tav>
                                      </p:tavLst>
                                    </p:anim>
                                  </p:childTnLst>
                                </p:cTn>
                              </p:par>
                              <p:par>
                                <p:cTn id="22" presetID="2" presetClass="entr" presetSubtype="12" fill="hold" grpId="0" nodeType="withEffect">
                                  <p:stCondLst>
                                    <p:cond delay="300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500" fill="hold"/>
                                        <p:tgtEl>
                                          <p:spTgt spid="56"/>
                                        </p:tgtEl>
                                        <p:attrNameLst>
                                          <p:attrName>ppt_x</p:attrName>
                                        </p:attrNameLst>
                                      </p:cBhvr>
                                      <p:tavLst>
                                        <p:tav tm="0">
                                          <p:val>
                                            <p:strVal val="0-#ppt_w/2"/>
                                          </p:val>
                                        </p:tav>
                                        <p:tav tm="100000">
                                          <p:val>
                                            <p:strVal val="#ppt_x"/>
                                          </p:val>
                                        </p:tav>
                                      </p:tavLst>
                                    </p:anim>
                                    <p:anim calcmode="lin" valueType="num">
                                      <p:cBhvr additive="base">
                                        <p:cTn id="25" dur="500" fill="hold"/>
                                        <p:tgtEl>
                                          <p:spTgt spid="5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3000"/>
                                  </p:stCondLst>
                                  <p:childTnLst>
                                    <p:set>
                                      <p:cBhvr>
                                        <p:cTn id="27" dur="1" fill="hold">
                                          <p:stCondLst>
                                            <p:cond delay="0"/>
                                          </p:stCondLst>
                                        </p:cTn>
                                        <p:tgtEl>
                                          <p:spTgt spid="57"/>
                                        </p:tgtEl>
                                        <p:attrNameLst>
                                          <p:attrName>style.visibility</p:attrName>
                                        </p:attrNameLst>
                                      </p:cBhvr>
                                      <p:to>
                                        <p:strVal val="visible"/>
                                      </p:to>
                                    </p:set>
                                    <p:anim calcmode="lin" valueType="num">
                                      <p:cBhvr additive="base">
                                        <p:cTn id="28" dur="500" fill="hold"/>
                                        <p:tgtEl>
                                          <p:spTgt spid="57"/>
                                        </p:tgtEl>
                                        <p:attrNameLst>
                                          <p:attrName>ppt_x</p:attrName>
                                        </p:attrNameLst>
                                      </p:cBhvr>
                                      <p:tavLst>
                                        <p:tav tm="0">
                                          <p:val>
                                            <p:strVal val="#ppt_x"/>
                                          </p:val>
                                        </p:tav>
                                        <p:tav tm="100000">
                                          <p:val>
                                            <p:strVal val="#ppt_x"/>
                                          </p:val>
                                        </p:tav>
                                      </p:tavLst>
                                    </p:anim>
                                    <p:anim calcmode="lin" valueType="num">
                                      <p:cBhvr additive="base">
                                        <p:cTn id="29" dur="500" fill="hold"/>
                                        <p:tgtEl>
                                          <p:spTgt spid="57"/>
                                        </p:tgtEl>
                                        <p:attrNameLst>
                                          <p:attrName>ppt_y</p:attrName>
                                        </p:attrNameLst>
                                      </p:cBhvr>
                                      <p:tavLst>
                                        <p:tav tm="0">
                                          <p:val>
                                            <p:strVal val="1+#ppt_h/2"/>
                                          </p:val>
                                        </p:tav>
                                        <p:tav tm="100000">
                                          <p:val>
                                            <p:strVal val="#ppt_y"/>
                                          </p:val>
                                        </p:tav>
                                      </p:tavLst>
                                    </p:anim>
                                  </p:childTnLst>
                                </p:cTn>
                              </p:par>
                              <p:par>
                                <p:cTn id="30" presetID="53" presetClass="entr" presetSubtype="16" fill="hold" grpId="0" nodeType="withEffect">
                                  <p:stCondLst>
                                    <p:cond delay="3500"/>
                                  </p:stCondLst>
                                  <p:childTnLst>
                                    <p:set>
                                      <p:cBhvr>
                                        <p:cTn id="31" dur="1" fill="hold">
                                          <p:stCondLst>
                                            <p:cond delay="0"/>
                                          </p:stCondLst>
                                        </p:cTn>
                                        <p:tgtEl>
                                          <p:spTgt spid="60"/>
                                        </p:tgtEl>
                                        <p:attrNameLst>
                                          <p:attrName>style.visibility</p:attrName>
                                        </p:attrNameLst>
                                      </p:cBhvr>
                                      <p:to>
                                        <p:strVal val="visible"/>
                                      </p:to>
                                    </p:set>
                                    <p:anim calcmode="lin" valueType="num">
                                      <p:cBhvr>
                                        <p:cTn id="32" dur="500" fill="hold"/>
                                        <p:tgtEl>
                                          <p:spTgt spid="60"/>
                                        </p:tgtEl>
                                        <p:attrNameLst>
                                          <p:attrName>ppt_w</p:attrName>
                                        </p:attrNameLst>
                                      </p:cBhvr>
                                      <p:tavLst>
                                        <p:tav tm="0">
                                          <p:val>
                                            <p:fltVal val="0"/>
                                          </p:val>
                                        </p:tav>
                                        <p:tav tm="100000">
                                          <p:val>
                                            <p:strVal val="#ppt_w"/>
                                          </p:val>
                                        </p:tav>
                                      </p:tavLst>
                                    </p:anim>
                                    <p:anim calcmode="lin" valueType="num">
                                      <p:cBhvr>
                                        <p:cTn id="33" dur="500" fill="hold"/>
                                        <p:tgtEl>
                                          <p:spTgt spid="60"/>
                                        </p:tgtEl>
                                        <p:attrNameLst>
                                          <p:attrName>ppt_h</p:attrName>
                                        </p:attrNameLst>
                                      </p:cBhvr>
                                      <p:tavLst>
                                        <p:tav tm="0">
                                          <p:val>
                                            <p:fltVal val="0"/>
                                          </p:val>
                                        </p:tav>
                                        <p:tav tm="100000">
                                          <p:val>
                                            <p:strVal val="#ppt_h"/>
                                          </p:val>
                                        </p:tav>
                                      </p:tavLst>
                                    </p:anim>
                                    <p:animEffect transition="in" filter="fade">
                                      <p:cBhvr>
                                        <p:cTn id="34" dur="500"/>
                                        <p:tgtEl>
                                          <p:spTgt spid="60"/>
                                        </p:tgtEl>
                                      </p:cBhvr>
                                    </p:animEffect>
                                  </p:childTnLst>
                                </p:cTn>
                              </p:par>
                              <p:par>
                                <p:cTn id="35" presetID="53" presetClass="entr" presetSubtype="16" fill="hold" grpId="0" nodeType="withEffect">
                                  <p:stCondLst>
                                    <p:cond delay="350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par>
                                <p:cTn id="40" presetID="53" presetClass="entr" presetSubtype="16" fill="hold" grpId="0" nodeType="withEffect">
                                  <p:stCondLst>
                                    <p:cond delay="3500"/>
                                  </p:stCondLst>
                                  <p:childTnLst>
                                    <p:set>
                                      <p:cBhvr>
                                        <p:cTn id="41" dur="1" fill="hold">
                                          <p:stCondLst>
                                            <p:cond delay="0"/>
                                          </p:stCondLst>
                                        </p:cTn>
                                        <p:tgtEl>
                                          <p:spTgt spid="62"/>
                                        </p:tgtEl>
                                        <p:attrNameLst>
                                          <p:attrName>style.visibility</p:attrName>
                                        </p:attrNameLst>
                                      </p:cBhvr>
                                      <p:to>
                                        <p:strVal val="visible"/>
                                      </p:to>
                                    </p:set>
                                    <p:anim calcmode="lin" valueType="num">
                                      <p:cBhvr>
                                        <p:cTn id="42" dur="500" fill="hold"/>
                                        <p:tgtEl>
                                          <p:spTgt spid="62"/>
                                        </p:tgtEl>
                                        <p:attrNameLst>
                                          <p:attrName>ppt_w</p:attrName>
                                        </p:attrNameLst>
                                      </p:cBhvr>
                                      <p:tavLst>
                                        <p:tav tm="0">
                                          <p:val>
                                            <p:fltVal val="0"/>
                                          </p:val>
                                        </p:tav>
                                        <p:tav tm="100000">
                                          <p:val>
                                            <p:strVal val="#ppt_w"/>
                                          </p:val>
                                        </p:tav>
                                      </p:tavLst>
                                    </p:anim>
                                    <p:anim calcmode="lin" valueType="num">
                                      <p:cBhvr>
                                        <p:cTn id="43" dur="500" fill="hold"/>
                                        <p:tgtEl>
                                          <p:spTgt spid="62"/>
                                        </p:tgtEl>
                                        <p:attrNameLst>
                                          <p:attrName>ppt_h</p:attrName>
                                        </p:attrNameLst>
                                      </p:cBhvr>
                                      <p:tavLst>
                                        <p:tav tm="0">
                                          <p:val>
                                            <p:fltVal val="0"/>
                                          </p:val>
                                        </p:tav>
                                        <p:tav tm="100000">
                                          <p:val>
                                            <p:strVal val="#ppt_h"/>
                                          </p:val>
                                        </p:tav>
                                      </p:tavLst>
                                    </p:anim>
                                    <p:animEffect transition="in" filter="fade">
                                      <p:cBhvr>
                                        <p:cTn id="44" dur="500"/>
                                        <p:tgtEl>
                                          <p:spTgt spid="62"/>
                                        </p:tgtEl>
                                      </p:cBhvr>
                                    </p:animEffect>
                                  </p:childTnLst>
                                </p:cTn>
                              </p:par>
                              <p:par>
                                <p:cTn id="45" presetID="53" presetClass="entr" presetSubtype="16" fill="hold" grpId="0" nodeType="withEffect">
                                  <p:stCondLst>
                                    <p:cond delay="3500"/>
                                  </p:stCondLst>
                                  <p:childTnLst>
                                    <p:set>
                                      <p:cBhvr>
                                        <p:cTn id="46" dur="1" fill="hold">
                                          <p:stCondLst>
                                            <p:cond delay="0"/>
                                          </p:stCondLst>
                                        </p:cTn>
                                        <p:tgtEl>
                                          <p:spTgt spid="63"/>
                                        </p:tgtEl>
                                        <p:attrNameLst>
                                          <p:attrName>style.visibility</p:attrName>
                                        </p:attrNameLst>
                                      </p:cBhvr>
                                      <p:to>
                                        <p:strVal val="visible"/>
                                      </p:to>
                                    </p:set>
                                    <p:anim calcmode="lin" valueType="num">
                                      <p:cBhvr>
                                        <p:cTn id="47" dur="500" fill="hold"/>
                                        <p:tgtEl>
                                          <p:spTgt spid="63"/>
                                        </p:tgtEl>
                                        <p:attrNameLst>
                                          <p:attrName>ppt_w</p:attrName>
                                        </p:attrNameLst>
                                      </p:cBhvr>
                                      <p:tavLst>
                                        <p:tav tm="0">
                                          <p:val>
                                            <p:fltVal val="0"/>
                                          </p:val>
                                        </p:tav>
                                        <p:tav tm="100000">
                                          <p:val>
                                            <p:strVal val="#ppt_w"/>
                                          </p:val>
                                        </p:tav>
                                      </p:tavLst>
                                    </p:anim>
                                    <p:anim calcmode="lin" valueType="num">
                                      <p:cBhvr>
                                        <p:cTn id="48" dur="500" fill="hold"/>
                                        <p:tgtEl>
                                          <p:spTgt spid="63"/>
                                        </p:tgtEl>
                                        <p:attrNameLst>
                                          <p:attrName>ppt_h</p:attrName>
                                        </p:attrNameLst>
                                      </p:cBhvr>
                                      <p:tavLst>
                                        <p:tav tm="0">
                                          <p:val>
                                            <p:fltVal val="0"/>
                                          </p:val>
                                        </p:tav>
                                        <p:tav tm="100000">
                                          <p:val>
                                            <p:strVal val="#ppt_h"/>
                                          </p:val>
                                        </p:tav>
                                      </p:tavLst>
                                    </p:anim>
                                    <p:animEffect transition="in" filter="fade">
                                      <p:cBhvr>
                                        <p:cTn id="49" dur="500"/>
                                        <p:tgtEl>
                                          <p:spTgt spid="63"/>
                                        </p:tgtEl>
                                      </p:cBhvr>
                                    </p:animEffect>
                                  </p:childTnLst>
                                </p:cTn>
                              </p:par>
                              <p:par>
                                <p:cTn id="50" presetID="53" presetClass="entr" presetSubtype="16" fill="hold" grpId="0" nodeType="withEffect">
                                  <p:stCondLst>
                                    <p:cond delay="3500"/>
                                  </p:stCondLst>
                                  <p:childTnLst>
                                    <p:set>
                                      <p:cBhvr>
                                        <p:cTn id="51" dur="1" fill="hold">
                                          <p:stCondLst>
                                            <p:cond delay="0"/>
                                          </p:stCondLst>
                                        </p:cTn>
                                        <p:tgtEl>
                                          <p:spTgt spid="59"/>
                                        </p:tgtEl>
                                        <p:attrNameLst>
                                          <p:attrName>style.visibility</p:attrName>
                                        </p:attrNameLst>
                                      </p:cBhvr>
                                      <p:to>
                                        <p:strVal val="visible"/>
                                      </p:to>
                                    </p:set>
                                    <p:anim calcmode="lin" valueType="num">
                                      <p:cBhvr>
                                        <p:cTn id="52" dur="500" fill="hold"/>
                                        <p:tgtEl>
                                          <p:spTgt spid="59"/>
                                        </p:tgtEl>
                                        <p:attrNameLst>
                                          <p:attrName>ppt_w</p:attrName>
                                        </p:attrNameLst>
                                      </p:cBhvr>
                                      <p:tavLst>
                                        <p:tav tm="0">
                                          <p:val>
                                            <p:fltVal val="0"/>
                                          </p:val>
                                        </p:tav>
                                        <p:tav tm="100000">
                                          <p:val>
                                            <p:strVal val="#ppt_w"/>
                                          </p:val>
                                        </p:tav>
                                      </p:tavLst>
                                    </p:anim>
                                    <p:anim calcmode="lin" valueType="num">
                                      <p:cBhvr>
                                        <p:cTn id="53" dur="500" fill="hold"/>
                                        <p:tgtEl>
                                          <p:spTgt spid="59"/>
                                        </p:tgtEl>
                                        <p:attrNameLst>
                                          <p:attrName>ppt_h</p:attrName>
                                        </p:attrNameLst>
                                      </p:cBhvr>
                                      <p:tavLst>
                                        <p:tav tm="0">
                                          <p:val>
                                            <p:fltVal val="0"/>
                                          </p:val>
                                        </p:tav>
                                        <p:tav tm="100000">
                                          <p:val>
                                            <p:strVal val="#ppt_h"/>
                                          </p:val>
                                        </p:tav>
                                      </p:tavLst>
                                    </p:anim>
                                    <p:animEffect transition="in" filter="fade">
                                      <p:cBhvr>
                                        <p:cTn id="54" dur="500"/>
                                        <p:tgtEl>
                                          <p:spTgt spid="59"/>
                                        </p:tgtEl>
                                      </p:cBhvr>
                                    </p:animEffect>
                                  </p:childTnLst>
                                </p:cTn>
                              </p:par>
                              <p:par>
                                <p:cTn id="55" presetID="10" presetClass="entr" presetSubtype="0" fill="hold" grpId="0" nodeType="withEffect">
                                  <p:stCondLst>
                                    <p:cond delay="3000"/>
                                  </p:stCondLst>
                                  <p:childTnLst>
                                    <p:set>
                                      <p:cBhvr>
                                        <p:cTn id="56" dur="1" fill="hold">
                                          <p:stCondLst>
                                            <p:cond delay="0"/>
                                          </p:stCondLst>
                                        </p:cTn>
                                        <p:tgtEl>
                                          <p:spTgt spid="52"/>
                                        </p:tgtEl>
                                        <p:attrNameLst>
                                          <p:attrName>style.visibility</p:attrName>
                                        </p:attrNameLst>
                                      </p:cBhvr>
                                      <p:to>
                                        <p:strVal val="visible"/>
                                      </p:to>
                                    </p:set>
                                    <p:animEffect transition="in" filter="fade">
                                      <p:cBhvr>
                                        <p:cTn id="57" dur="500"/>
                                        <p:tgtEl>
                                          <p:spTgt spid="52"/>
                                        </p:tgtEl>
                                      </p:cBhvr>
                                    </p:animEffect>
                                  </p:childTnLst>
                                </p:cTn>
                              </p:par>
                              <p:par>
                                <p:cTn id="58" presetID="10" presetClass="entr" presetSubtype="0" fill="hold" grpId="0" nodeType="withEffect">
                                  <p:stCondLst>
                                    <p:cond delay="300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par>
                                <p:cTn id="61" presetID="10" presetClass="entr" presetSubtype="0" fill="hold" grpId="0" nodeType="withEffect">
                                  <p:stCondLst>
                                    <p:cond delay="300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300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500"/>
                                        <p:tgtEl>
                                          <p:spTgt spid="47"/>
                                        </p:tgtEl>
                                      </p:cBhvr>
                                    </p:animEffect>
                                  </p:childTnLst>
                                </p:cTn>
                              </p:par>
                              <p:par>
                                <p:cTn id="67" presetID="10" presetClass="entr" presetSubtype="0" fill="hold" grpId="0" nodeType="withEffect">
                                  <p:stCondLst>
                                    <p:cond delay="3000"/>
                                  </p:stCondLst>
                                  <p:childTnLst>
                                    <p:set>
                                      <p:cBhvr>
                                        <p:cTn id="68" dur="1" fill="hold">
                                          <p:stCondLst>
                                            <p:cond delay="0"/>
                                          </p:stCondLst>
                                        </p:cTn>
                                        <p:tgtEl>
                                          <p:spTgt spid="46"/>
                                        </p:tgtEl>
                                        <p:attrNameLst>
                                          <p:attrName>style.visibility</p:attrName>
                                        </p:attrNameLst>
                                      </p:cBhvr>
                                      <p:to>
                                        <p:strVal val="visible"/>
                                      </p:to>
                                    </p:set>
                                    <p:animEffect transition="in" filter="fade">
                                      <p:cBhvr>
                                        <p:cTn id="69" dur="500"/>
                                        <p:tgtEl>
                                          <p:spTgt spid="46"/>
                                        </p:tgtEl>
                                      </p:cBhvr>
                                    </p:animEffect>
                                  </p:childTnLst>
                                </p:cTn>
                              </p:par>
                              <p:par>
                                <p:cTn id="70" presetID="2" presetClass="entr" presetSubtype="8" fill="hold" nodeType="withEffect">
                                  <p:stCondLst>
                                    <p:cond delay="4000"/>
                                  </p:stCondLst>
                                  <p:childTnLst>
                                    <p:set>
                                      <p:cBhvr>
                                        <p:cTn id="71" dur="1" fill="hold">
                                          <p:stCondLst>
                                            <p:cond delay="0"/>
                                          </p:stCondLst>
                                        </p:cTn>
                                        <p:tgtEl>
                                          <p:spTgt spid="21"/>
                                        </p:tgtEl>
                                        <p:attrNameLst>
                                          <p:attrName>style.visibility</p:attrName>
                                        </p:attrNameLst>
                                      </p:cBhvr>
                                      <p:to>
                                        <p:strVal val="visible"/>
                                      </p:to>
                                    </p:set>
                                    <p:anim calcmode="lin" valueType="num">
                                      <p:cBhvr additive="base">
                                        <p:cTn id="72" dur="500" fill="hold"/>
                                        <p:tgtEl>
                                          <p:spTgt spid="21"/>
                                        </p:tgtEl>
                                        <p:attrNameLst>
                                          <p:attrName>ppt_x</p:attrName>
                                        </p:attrNameLst>
                                      </p:cBhvr>
                                      <p:tavLst>
                                        <p:tav tm="0">
                                          <p:val>
                                            <p:strVal val="0-#ppt_w/2"/>
                                          </p:val>
                                        </p:tav>
                                        <p:tav tm="100000">
                                          <p:val>
                                            <p:strVal val="#ppt_x"/>
                                          </p:val>
                                        </p:tav>
                                      </p:tavLst>
                                    </p:anim>
                                    <p:anim calcmode="lin" valueType="num">
                                      <p:cBhvr additive="base">
                                        <p:cTn id="73" dur="500" fill="hold"/>
                                        <p:tgtEl>
                                          <p:spTgt spid="21"/>
                                        </p:tgtEl>
                                        <p:attrNameLst>
                                          <p:attrName>ppt_y</p:attrName>
                                        </p:attrNameLst>
                                      </p:cBhvr>
                                      <p:tavLst>
                                        <p:tav tm="0">
                                          <p:val>
                                            <p:strVal val="#ppt_y"/>
                                          </p:val>
                                        </p:tav>
                                        <p:tav tm="100000">
                                          <p:val>
                                            <p:strVal val="#ppt_y"/>
                                          </p:val>
                                        </p:tav>
                                      </p:tavLst>
                                    </p:anim>
                                  </p:childTnLst>
                                </p:cTn>
                              </p:par>
                              <p:par>
                                <p:cTn id="74" presetID="10" presetClass="entr" presetSubtype="0" fill="hold" grpId="0" nodeType="withEffect">
                                  <p:stCondLst>
                                    <p:cond delay="4500"/>
                                  </p:stCondLst>
                                  <p:iterate type="lt">
                                    <p:tmPct val="10000"/>
                                  </p:iterate>
                                  <p:childTnLst>
                                    <p:set>
                                      <p:cBhvr>
                                        <p:cTn id="75" dur="1" fill="hold">
                                          <p:stCondLst>
                                            <p:cond delay="0"/>
                                          </p:stCondLst>
                                        </p:cTn>
                                        <p:tgtEl>
                                          <p:spTgt spid="19">
                                            <p:txEl>
                                              <p:pRg st="0" end="0"/>
                                            </p:txEl>
                                          </p:spTgt>
                                        </p:tgtEl>
                                        <p:attrNameLst>
                                          <p:attrName>style.visibility</p:attrName>
                                        </p:attrNameLst>
                                      </p:cBhvr>
                                      <p:to>
                                        <p:strVal val="visible"/>
                                      </p:to>
                                    </p:set>
                                    <p:animEffect transition="in" filter="fade">
                                      <p:cBhvr>
                                        <p:cTn id="76" dur="500"/>
                                        <p:tgtEl>
                                          <p:spTgt spid="19">
                                            <p:txEl>
                                              <p:pRg st="0" end="0"/>
                                            </p:txEl>
                                          </p:spTgt>
                                        </p:tgtEl>
                                      </p:cBhvr>
                                    </p:animEffect>
                                  </p:childTnLst>
                                </p:cTn>
                              </p:par>
                              <p:par>
                                <p:cTn id="77" presetID="10" presetClass="entr" presetSubtype="0" fill="hold" grpId="0" nodeType="withEffect">
                                  <p:stCondLst>
                                    <p:cond delay="5000"/>
                                  </p:stCondLst>
                                  <p:iterate type="lt">
                                    <p:tmPct val="10000"/>
                                  </p:iterate>
                                  <p:childTnLst>
                                    <p:set>
                                      <p:cBhvr>
                                        <p:cTn id="78" dur="1" fill="hold">
                                          <p:stCondLst>
                                            <p:cond delay="0"/>
                                          </p:stCondLst>
                                        </p:cTn>
                                        <p:tgtEl>
                                          <p:spTgt spid="20">
                                            <p:txEl>
                                              <p:pRg st="0" end="0"/>
                                            </p:txEl>
                                          </p:spTgt>
                                        </p:tgtEl>
                                        <p:attrNameLst>
                                          <p:attrName>style.visibility</p:attrName>
                                        </p:attrNameLst>
                                      </p:cBhvr>
                                      <p:to>
                                        <p:strVal val="visible"/>
                                      </p:to>
                                    </p:set>
                                    <p:animEffect transition="in" filter="fade">
                                      <p:cBhvr>
                                        <p:cTn id="79" dur="500"/>
                                        <p:tgtEl>
                                          <p:spTgt spid="20">
                                            <p:txEl>
                                              <p:pRg st="0" end="0"/>
                                            </p:txEl>
                                          </p:spTgt>
                                        </p:tgtEl>
                                      </p:cBhvr>
                                    </p:animEffect>
                                  </p:childTnLst>
                                </p:cTn>
                              </p:par>
                              <p:par>
                                <p:cTn id="80" presetID="2" presetClass="entr" presetSubtype="8" fill="hold" nodeType="withEffect">
                                  <p:stCondLst>
                                    <p:cond delay="5500"/>
                                  </p:stCondLst>
                                  <p:childTnLst>
                                    <p:set>
                                      <p:cBhvr>
                                        <p:cTn id="81" dur="1" fill="hold">
                                          <p:stCondLst>
                                            <p:cond delay="0"/>
                                          </p:stCondLst>
                                        </p:cTn>
                                        <p:tgtEl>
                                          <p:spTgt spid="26"/>
                                        </p:tgtEl>
                                        <p:attrNameLst>
                                          <p:attrName>style.visibility</p:attrName>
                                        </p:attrNameLst>
                                      </p:cBhvr>
                                      <p:to>
                                        <p:strVal val="visible"/>
                                      </p:to>
                                    </p:set>
                                    <p:anim calcmode="lin" valueType="num">
                                      <p:cBhvr additive="base">
                                        <p:cTn id="82" dur="500" fill="hold"/>
                                        <p:tgtEl>
                                          <p:spTgt spid="26"/>
                                        </p:tgtEl>
                                        <p:attrNameLst>
                                          <p:attrName>ppt_x</p:attrName>
                                        </p:attrNameLst>
                                      </p:cBhvr>
                                      <p:tavLst>
                                        <p:tav tm="0">
                                          <p:val>
                                            <p:strVal val="0-#ppt_w/2"/>
                                          </p:val>
                                        </p:tav>
                                        <p:tav tm="100000">
                                          <p:val>
                                            <p:strVal val="#ppt_x"/>
                                          </p:val>
                                        </p:tav>
                                      </p:tavLst>
                                    </p:anim>
                                    <p:anim calcmode="lin" valueType="num">
                                      <p:cBhvr additive="base">
                                        <p:cTn id="83" dur="500" fill="hold"/>
                                        <p:tgtEl>
                                          <p:spTgt spid="26"/>
                                        </p:tgtEl>
                                        <p:attrNameLst>
                                          <p:attrName>ppt_y</p:attrName>
                                        </p:attrNameLst>
                                      </p:cBhvr>
                                      <p:tavLst>
                                        <p:tav tm="0">
                                          <p:val>
                                            <p:strVal val="#ppt_y"/>
                                          </p:val>
                                        </p:tav>
                                        <p:tav tm="100000">
                                          <p:val>
                                            <p:strVal val="#ppt_y"/>
                                          </p:val>
                                        </p:tav>
                                      </p:tavLst>
                                    </p:anim>
                                  </p:childTnLst>
                                </p:cTn>
                              </p:par>
                              <p:par>
                                <p:cTn id="84" presetID="10" presetClass="entr" presetSubtype="0" fill="hold" grpId="0" nodeType="withEffect">
                                  <p:stCondLst>
                                    <p:cond delay="6000"/>
                                  </p:stCondLst>
                                  <p:iterate type="lt">
                                    <p:tmPct val="10000"/>
                                  </p:iterate>
                                  <p:childTnLst>
                                    <p:set>
                                      <p:cBhvr>
                                        <p:cTn id="85" dur="1" fill="hold">
                                          <p:stCondLst>
                                            <p:cond delay="0"/>
                                          </p:stCondLst>
                                        </p:cTn>
                                        <p:tgtEl>
                                          <p:spTgt spid="24">
                                            <p:txEl>
                                              <p:pRg st="0" end="0"/>
                                            </p:txEl>
                                          </p:spTgt>
                                        </p:tgtEl>
                                        <p:attrNameLst>
                                          <p:attrName>style.visibility</p:attrName>
                                        </p:attrNameLst>
                                      </p:cBhvr>
                                      <p:to>
                                        <p:strVal val="visible"/>
                                      </p:to>
                                    </p:set>
                                    <p:animEffect transition="in" filter="fade">
                                      <p:cBhvr>
                                        <p:cTn id="86" dur="500"/>
                                        <p:tgtEl>
                                          <p:spTgt spid="24">
                                            <p:txEl>
                                              <p:pRg st="0" end="0"/>
                                            </p:txEl>
                                          </p:spTgt>
                                        </p:tgtEl>
                                      </p:cBhvr>
                                    </p:animEffect>
                                  </p:childTnLst>
                                </p:cTn>
                              </p:par>
                              <p:par>
                                <p:cTn id="87" presetID="10" presetClass="entr" presetSubtype="0" fill="hold" grpId="0" nodeType="withEffect">
                                  <p:stCondLst>
                                    <p:cond delay="6500"/>
                                  </p:stCondLst>
                                  <p:iterate type="lt">
                                    <p:tmPct val="10000"/>
                                  </p:iterate>
                                  <p:childTnLst>
                                    <p:set>
                                      <p:cBhvr>
                                        <p:cTn id="88" dur="1" fill="hold">
                                          <p:stCondLst>
                                            <p:cond delay="0"/>
                                          </p:stCondLst>
                                        </p:cTn>
                                        <p:tgtEl>
                                          <p:spTgt spid="25">
                                            <p:txEl>
                                              <p:pRg st="0" end="0"/>
                                            </p:txEl>
                                          </p:spTgt>
                                        </p:tgtEl>
                                        <p:attrNameLst>
                                          <p:attrName>style.visibility</p:attrName>
                                        </p:attrNameLst>
                                      </p:cBhvr>
                                      <p:to>
                                        <p:strVal val="visible"/>
                                      </p:to>
                                    </p:set>
                                    <p:animEffect transition="in" filter="fade">
                                      <p:cBhvr>
                                        <p:cTn id="89" dur="500"/>
                                        <p:tgtEl>
                                          <p:spTgt spid="25">
                                            <p:txEl>
                                              <p:pRg st="0" end="0"/>
                                            </p:txEl>
                                          </p:spTgt>
                                        </p:tgtEl>
                                      </p:cBhvr>
                                    </p:animEffect>
                                  </p:childTnLst>
                                </p:cTn>
                              </p:par>
                              <p:par>
                                <p:cTn id="90" presetID="2" presetClass="entr" presetSubtype="8" fill="hold" nodeType="withEffect">
                                  <p:stCondLst>
                                    <p:cond delay="7000"/>
                                  </p:stCondLst>
                                  <p:childTnLst>
                                    <p:set>
                                      <p:cBhvr>
                                        <p:cTn id="91" dur="1" fill="hold">
                                          <p:stCondLst>
                                            <p:cond delay="0"/>
                                          </p:stCondLst>
                                        </p:cTn>
                                        <p:tgtEl>
                                          <p:spTgt spid="31"/>
                                        </p:tgtEl>
                                        <p:attrNameLst>
                                          <p:attrName>style.visibility</p:attrName>
                                        </p:attrNameLst>
                                      </p:cBhvr>
                                      <p:to>
                                        <p:strVal val="visible"/>
                                      </p:to>
                                    </p:set>
                                    <p:anim calcmode="lin" valueType="num">
                                      <p:cBhvr additive="base">
                                        <p:cTn id="92" dur="500" fill="hold"/>
                                        <p:tgtEl>
                                          <p:spTgt spid="31"/>
                                        </p:tgtEl>
                                        <p:attrNameLst>
                                          <p:attrName>ppt_x</p:attrName>
                                        </p:attrNameLst>
                                      </p:cBhvr>
                                      <p:tavLst>
                                        <p:tav tm="0">
                                          <p:val>
                                            <p:strVal val="0-#ppt_w/2"/>
                                          </p:val>
                                        </p:tav>
                                        <p:tav tm="100000">
                                          <p:val>
                                            <p:strVal val="#ppt_x"/>
                                          </p:val>
                                        </p:tav>
                                      </p:tavLst>
                                    </p:anim>
                                    <p:anim calcmode="lin" valueType="num">
                                      <p:cBhvr additive="base">
                                        <p:cTn id="93" dur="500" fill="hold"/>
                                        <p:tgtEl>
                                          <p:spTgt spid="31"/>
                                        </p:tgtEl>
                                        <p:attrNameLst>
                                          <p:attrName>ppt_y</p:attrName>
                                        </p:attrNameLst>
                                      </p:cBhvr>
                                      <p:tavLst>
                                        <p:tav tm="0">
                                          <p:val>
                                            <p:strVal val="#ppt_y"/>
                                          </p:val>
                                        </p:tav>
                                        <p:tav tm="100000">
                                          <p:val>
                                            <p:strVal val="#ppt_y"/>
                                          </p:val>
                                        </p:tav>
                                      </p:tavLst>
                                    </p:anim>
                                  </p:childTnLst>
                                </p:cTn>
                              </p:par>
                              <p:par>
                                <p:cTn id="94" presetID="10" presetClass="entr" presetSubtype="0" fill="hold" grpId="0" nodeType="withEffect">
                                  <p:stCondLst>
                                    <p:cond delay="7500"/>
                                  </p:stCondLst>
                                  <p:iterate type="lt">
                                    <p:tmPct val="10000"/>
                                  </p:iterate>
                                  <p:childTnLst>
                                    <p:set>
                                      <p:cBhvr>
                                        <p:cTn id="95" dur="1" fill="hold">
                                          <p:stCondLst>
                                            <p:cond delay="0"/>
                                          </p:stCondLst>
                                        </p:cTn>
                                        <p:tgtEl>
                                          <p:spTgt spid="29">
                                            <p:txEl>
                                              <p:pRg st="0" end="0"/>
                                            </p:txEl>
                                          </p:spTgt>
                                        </p:tgtEl>
                                        <p:attrNameLst>
                                          <p:attrName>style.visibility</p:attrName>
                                        </p:attrNameLst>
                                      </p:cBhvr>
                                      <p:to>
                                        <p:strVal val="visible"/>
                                      </p:to>
                                    </p:set>
                                    <p:animEffect transition="in" filter="fade">
                                      <p:cBhvr>
                                        <p:cTn id="96" dur="500"/>
                                        <p:tgtEl>
                                          <p:spTgt spid="29">
                                            <p:txEl>
                                              <p:pRg st="0" end="0"/>
                                            </p:txEl>
                                          </p:spTgt>
                                        </p:tgtEl>
                                      </p:cBhvr>
                                    </p:animEffect>
                                  </p:childTnLst>
                                </p:cTn>
                              </p:par>
                              <p:par>
                                <p:cTn id="97" presetID="10" presetClass="entr" presetSubtype="0" fill="hold" grpId="0" nodeType="withEffect">
                                  <p:stCondLst>
                                    <p:cond delay="8000"/>
                                  </p:stCondLst>
                                  <p:iterate type="lt">
                                    <p:tmPct val="10000"/>
                                  </p:iterate>
                                  <p:childTnLst>
                                    <p:set>
                                      <p:cBhvr>
                                        <p:cTn id="98" dur="1" fill="hold">
                                          <p:stCondLst>
                                            <p:cond delay="0"/>
                                          </p:stCondLst>
                                        </p:cTn>
                                        <p:tgtEl>
                                          <p:spTgt spid="30">
                                            <p:txEl>
                                              <p:pRg st="0" end="0"/>
                                            </p:txEl>
                                          </p:spTgt>
                                        </p:tgtEl>
                                        <p:attrNameLst>
                                          <p:attrName>style.visibility</p:attrName>
                                        </p:attrNameLst>
                                      </p:cBhvr>
                                      <p:to>
                                        <p:strVal val="visible"/>
                                      </p:to>
                                    </p:set>
                                    <p:animEffect transition="in" filter="fade">
                                      <p:cBhvr>
                                        <p:cTn id="99" dur="500"/>
                                        <p:tgtEl>
                                          <p:spTgt spid="30">
                                            <p:txEl>
                                              <p:pRg st="0" end="0"/>
                                            </p:txEl>
                                          </p:spTgt>
                                        </p:tgtEl>
                                      </p:cBhvr>
                                    </p:animEffect>
                                  </p:childTnLst>
                                </p:cTn>
                              </p:par>
                              <p:par>
                                <p:cTn id="100" presetID="2" presetClass="entr" presetSubtype="8" fill="hold" nodeType="withEffect">
                                  <p:stCondLst>
                                    <p:cond delay="8500"/>
                                  </p:stCondLst>
                                  <p:childTnLst>
                                    <p:set>
                                      <p:cBhvr>
                                        <p:cTn id="101" dur="1" fill="hold">
                                          <p:stCondLst>
                                            <p:cond delay="0"/>
                                          </p:stCondLst>
                                        </p:cTn>
                                        <p:tgtEl>
                                          <p:spTgt spid="40"/>
                                        </p:tgtEl>
                                        <p:attrNameLst>
                                          <p:attrName>style.visibility</p:attrName>
                                        </p:attrNameLst>
                                      </p:cBhvr>
                                      <p:to>
                                        <p:strVal val="visible"/>
                                      </p:to>
                                    </p:set>
                                    <p:anim calcmode="lin" valueType="num">
                                      <p:cBhvr additive="base">
                                        <p:cTn id="102" dur="500" fill="hold"/>
                                        <p:tgtEl>
                                          <p:spTgt spid="40"/>
                                        </p:tgtEl>
                                        <p:attrNameLst>
                                          <p:attrName>ppt_x</p:attrName>
                                        </p:attrNameLst>
                                      </p:cBhvr>
                                      <p:tavLst>
                                        <p:tav tm="0">
                                          <p:val>
                                            <p:strVal val="0-#ppt_w/2"/>
                                          </p:val>
                                        </p:tav>
                                        <p:tav tm="100000">
                                          <p:val>
                                            <p:strVal val="#ppt_x"/>
                                          </p:val>
                                        </p:tav>
                                      </p:tavLst>
                                    </p:anim>
                                    <p:anim calcmode="lin" valueType="num">
                                      <p:cBhvr additive="base">
                                        <p:cTn id="103" dur="500" fill="hold"/>
                                        <p:tgtEl>
                                          <p:spTgt spid="40"/>
                                        </p:tgtEl>
                                        <p:attrNameLst>
                                          <p:attrName>ppt_y</p:attrName>
                                        </p:attrNameLst>
                                      </p:cBhvr>
                                      <p:tavLst>
                                        <p:tav tm="0">
                                          <p:val>
                                            <p:strVal val="#ppt_y"/>
                                          </p:val>
                                        </p:tav>
                                        <p:tav tm="100000">
                                          <p:val>
                                            <p:strVal val="#ppt_y"/>
                                          </p:val>
                                        </p:tav>
                                      </p:tavLst>
                                    </p:anim>
                                  </p:childTnLst>
                                </p:cTn>
                              </p:par>
                              <p:par>
                                <p:cTn id="104" presetID="10" presetClass="entr" presetSubtype="0" fill="hold" grpId="0" nodeType="withEffect">
                                  <p:stCondLst>
                                    <p:cond delay="9000"/>
                                  </p:stCondLst>
                                  <p:iterate type="lt">
                                    <p:tmPct val="10000"/>
                                  </p:iterate>
                                  <p:childTnLst>
                                    <p:set>
                                      <p:cBhvr>
                                        <p:cTn id="105" dur="1" fill="hold">
                                          <p:stCondLst>
                                            <p:cond delay="0"/>
                                          </p:stCondLst>
                                        </p:cTn>
                                        <p:tgtEl>
                                          <p:spTgt spid="38">
                                            <p:txEl>
                                              <p:pRg st="0" end="0"/>
                                            </p:txEl>
                                          </p:spTgt>
                                        </p:tgtEl>
                                        <p:attrNameLst>
                                          <p:attrName>style.visibility</p:attrName>
                                        </p:attrNameLst>
                                      </p:cBhvr>
                                      <p:to>
                                        <p:strVal val="visible"/>
                                      </p:to>
                                    </p:set>
                                    <p:animEffect transition="in" filter="fade">
                                      <p:cBhvr>
                                        <p:cTn id="106" dur="500"/>
                                        <p:tgtEl>
                                          <p:spTgt spid="38">
                                            <p:txEl>
                                              <p:pRg st="0" end="0"/>
                                            </p:txEl>
                                          </p:spTgt>
                                        </p:tgtEl>
                                      </p:cBhvr>
                                    </p:animEffect>
                                  </p:childTnLst>
                                </p:cTn>
                              </p:par>
                              <p:par>
                                <p:cTn id="107" presetID="10" presetClass="entr" presetSubtype="0" fill="hold" grpId="0" nodeType="withEffect">
                                  <p:stCondLst>
                                    <p:cond delay="9500"/>
                                  </p:stCondLst>
                                  <p:iterate type="lt">
                                    <p:tmPct val="10000"/>
                                  </p:iterate>
                                  <p:childTnLst>
                                    <p:set>
                                      <p:cBhvr>
                                        <p:cTn id="108" dur="1" fill="hold">
                                          <p:stCondLst>
                                            <p:cond delay="0"/>
                                          </p:stCondLst>
                                        </p:cTn>
                                        <p:tgtEl>
                                          <p:spTgt spid="39">
                                            <p:txEl>
                                              <p:pRg st="0" end="0"/>
                                            </p:txEl>
                                          </p:spTgt>
                                        </p:tgtEl>
                                        <p:attrNameLst>
                                          <p:attrName>style.visibility</p:attrName>
                                        </p:attrNameLst>
                                      </p:cBhvr>
                                      <p:to>
                                        <p:strVal val="visible"/>
                                      </p:to>
                                    </p:set>
                                    <p:animEffect transition="in" filter="fade">
                                      <p:cBhvr>
                                        <p:cTn id="109" dur="500"/>
                                        <p:tgtEl>
                                          <p:spTgt spid="39">
                                            <p:txEl>
                                              <p:pRg st="0" end="0"/>
                                            </p:txEl>
                                          </p:spTgt>
                                        </p:tgtEl>
                                      </p:cBhvr>
                                    </p:animEffect>
                                  </p:childTnLst>
                                </p:cTn>
                              </p:par>
                              <p:par>
                                <p:cTn id="110" presetID="22" presetClass="entr" presetSubtype="2" fill="hold" nodeType="withEffect">
                                  <p:stCondLst>
                                    <p:cond delay="4000"/>
                                  </p:stCondLst>
                                  <p:childTnLst>
                                    <p:set>
                                      <p:cBhvr>
                                        <p:cTn id="111" dur="1" fill="hold">
                                          <p:stCondLst>
                                            <p:cond delay="0"/>
                                          </p:stCondLst>
                                        </p:cTn>
                                        <p:tgtEl>
                                          <p:spTgt spid="48"/>
                                        </p:tgtEl>
                                        <p:attrNameLst>
                                          <p:attrName>style.visibility</p:attrName>
                                        </p:attrNameLst>
                                      </p:cBhvr>
                                      <p:to>
                                        <p:strVal val="visible"/>
                                      </p:to>
                                    </p:set>
                                    <p:animEffect transition="in" filter="wipe(right)">
                                      <p:cBhvr>
                                        <p:cTn id="112" dur="500"/>
                                        <p:tgtEl>
                                          <p:spTgt spid="48"/>
                                        </p:tgtEl>
                                      </p:cBhvr>
                                    </p:animEffect>
                                  </p:childTnLst>
                                </p:cTn>
                              </p:par>
                              <p:par>
                                <p:cTn id="113" presetID="22" presetClass="entr" presetSubtype="2" fill="hold" nodeType="withEffect">
                                  <p:stCondLst>
                                    <p:cond delay="4000"/>
                                  </p:stCondLst>
                                  <p:childTnLst>
                                    <p:set>
                                      <p:cBhvr>
                                        <p:cTn id="114" dur="1" fill="hold">
                                          <p:stCondLst>
                                            <p:cond delay="0"/>
                                          </p:stCondLst>
                                        </p:cTn>
                                        <p:tgtEl>
                                          <p:spTgt spid="49"/>
                                        </p:tgtEl>
                                        <p:attrNameLst>
                                          <p:attrName>style.visibility</p:attrName>
                                        </p:attrNameLst>
                                      </p:cBhvr>
                                      <p:to>
                                        <p:strVal val="visible"/>
                                      </p:to>
                                    </p:set>
                                    <p:animEffect transition="in" filter="wipe(right)">
                                      <p:cBhvr>
                                        <p:cTn id="115" dur="500"/>
                                        <p:tgtEl>
                                          <p:spTgt spid="49"/>
                                        </p:tgtEl>
                                      </p:cBhvr>
                                    </p:animEffect>
                                  </p:childTnLst>
                                </p:cTn>
                              </p:par>
                              <p:par>
                                <p:cTn id="116" presetID="22" presetClass="entr" presetSubtype="2" fill="hold" nodeType="withEffect">
                                  <p:stCondLst>
                                    <p:cond delay="4000"/>
                                  </p:stCondLst>
                                  <p:childTnLst>
                                    <p:set>
                                      <p:cBhvr>
                                        <p:cTn id="117" dur="1" fill="hold">
                                          <p:stCondLst>
                                            <p:cond delay="0"/>
                                          </p:stCondLst>
                                        </p:cTn>
                                        <p:tgtEl>
                                          <p:spTgt spid="51"/>
                                        </p:tgtEl>
                                        <p:attrNameLst>
                                          <p:attrName>style.visibility</p:attrName>
                                        </p:attrNameLst>
                                      </p:cBhvr>
                                      <p:to>
                                        <p:strVal val="visible"/>
                                      </p:to>
                                    </p:set>
                                    <p:animEffect transition="in" filter="wipe(right)">
                                      <p:cBhvr>
                                        <p:cTn id="118" dur="500"/>
                                        <p:tgtEl>
                                          <p:spTgt spid="51"/>
                                        </p:tgtEl>
                                      </p:cBhvr>
                                    </p:animEffect>
                                  </p:childTnLst>
                                </p:cTn>
                              </p:par>
                              <p:par>
                                <p:cTn id="119" presetID="22" presetClass="entr" presetSubtype="2" fill="hold" nodeType="withEffect">
                                  <p:stCondLst>
                                    <p:cond delay="4000"/>
                                  </p:stCondLst>
                                  <p:childTnLst>
                                    <p:set>
                                      <p:cBhvr>
                                        <p:cTn id="120" dur="1" fill="hold">
                                          <p:stCondLst>
                                            <p:cond delay="0"/>
                                          </p:stCondLst>
                                        </p:cTn>
                                        <p:tgtEl>
                                          <p:spTgt spid="53"/>
                                        </p:tgtEl>
                                        <p:attrNameLst>
                                          <p:attrName>style.visibility</p:attrName>
                                        </p:attrNameLst>
                                      </p:cBhvr>
                                      <p:to>
                                        <p:strVal val="visible"/>
                                      </p:to>
                                    </p:set>
                                    <p:animEffect transition="in" filter="wipe(right)">
                                      <p:cBhvr>
                                        <p:cTn id="12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0" grpId="0" build="p"/>
      <p:bldP spid="24" grpId="0" build="p"/>
      <p:bldP spid="25" grpId="0" build="p"/>
      <p:bldP spid="29" grpId="0" build="p"/>
      <p:bldP spid="30" grpId="0" build="p"/>
      <p:bldP spid="38" grpId="0" build="p"/>
      <p:bldP spid="39" grpId="0" build="p"/>
      <p:bldP spid="43" grpId="0" animBg="1"/>
      <p:bldP spid="44" grpId="0" animBg="1"/>
      <p:bldP spid="46" grpId="0" animBg="1"/>
      <p:bldP spid="47" grpId="0" animBg="1"/>
      <p:bldP spid="50" grpId="0" animBg="1"/>
      <p:bldP spid="52" grpId="0" animBg="1"/>
      <p:bldP spid="54" grpId="0" animBg="1"/>
      <p:bldP spid="55" grpId="0" animBg="1"/>
      <p:bldP spid="56" grpId="0" animBg="1"/>
      <p:bldP spid="57" grpId="0" animBg="1"/>
      <p:bldP spid="58" grpId="0" animBg="1"/>
      <p:bldP spid="59" grpId="0"/>
      <p:bldP spid="60" grpId="0"/>
      <p:bldP spid="61" grpId="0"/>
      <p:bldP spid="62" grpId="0"/>
      <p:bldP spid="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9028B43-68C8-4E04-9B3D-B948BDF18041}"/>
              </a:ext>
            </a:extLst>
          </p:cNvPr>
          <p:cNvPicPr>
            <a:picLocks noChangeAspect="1"/>
          </p:cNvPicPr>
          <p:nvPr/>
        </p:nvPicPr>
        <p:blipFill>
          <a:blip r:embed="rId2"/>
          <a:stretch>
            <a:fillRect/>
          </a:stretch>
        </p:blipFill>
        <p:spPr>
          <a:xfrm>
            <a:off x="324925" y="391029"/>
            <a:ext cx="800169" cy="731583"/>
          </a:xfrm>
          <a:prstGeom prst="rect">
            <a:avLst/>
          </a:prstGeom>
        </p:spPr>
      </p:pic>
      <p:sp>
        <p:nvSpPr>
          <p:cNvPr id="3" name="标题 1">
            <a:extLst>
              <a:ext uri="{FF2B5EF4-FFF2-40B4-BE49-F238E27FC236}">
                <a16:creationId xmlns:a16="http://schemas.microsoft.com/office/drawing/2014/main" id="{E407AFD9-584D-4E55-8478-D81A074D2530}"/>
              </a:ext>
            </a:extLst>
          </p:cNvPr>
          <p:cNvSpPr txBox="1">
            <a:spLocks/>
          </p:cNvSpPr>
          <p:nvPr/>
        </p:nvSpPr>
        <p:spPr>
          <a:xfrm>
            <a:off x="1231635" y="391029"/>
            <a:ext cx="5258480" cy="682623"/>
          </a:xfrm>
          <a:prstGeom prst="rect">
            <a:avLst/>
          </a:prstGeom>
        </p:spPr>
        <p:txBody>
          <a:bodyPr vert="horz" lIns="91440" tIns="45720" rIns="91440" bIns="45720" rtlCol="0" anchor="ctr">
            <a:normAutofit/>
          </a:bodyPr>
          <a:lstStyle>
            <a:lvl1pPr>
              <a:lnSpc>
                <a:spcPct val="90000"/>
              </a:lnSpc>
              <a:spcBef>
                <a:spcPct val="0"/>
              </a:spcBef>
              <a:buNone/>
              <a:defRPr sz="3200" b="1">
                <a:latin typeface="微软雅黑" pitchFamily="34" charset="-122"/>
                <a:ea typeface="微软雅黑" pitchFamily="34" charset="-122"/>
                <a:cs typeface="+mj-cs"/>
              </a:defRPr>
            </a:lvl1pPr>
          </a:lstStyle>
          <a:p>
            <a:r>
              <a:rPr lang="zh-CN" altLang="en-US" dirty="0"/>
              <a:t>技术选型及架构</a:t>
            </a:r>
          </a:p>
        </p:txBody>
      </p:sp>
      <p:grpSp>
        <p:nvGrpSpPr>
          <p:cNvPr id="14" name="组合 13">
            <a:extLst>
              <a:ext uri="{FF2B5EF4-FFF2-40B4-BE49-F238E27FC236}">
                <a16:creationId xmlns:a16="http://schemas.microsoft.com/office/drawing/2014/main" id="{21B1744B-8CE3-4119-A2DA-178A7ECEE890}"/>
              </a:ext>
            </a:extLst>
          </p:cNvPr>
          <p:cNvGrpSpPr/>
          <p:nvPr/>
        </p:nvGrpSpPr>
        <p:grpSpPr>
          <a:xfrm>
            <a:off x="10423250" y="0"/>
            <a:ext cx="1768750" cy="6858000"/>
            <a:chOff x="10423250" y="0"/>
            <a:chExt cx="1768750" cy="6858000"/>
          </a:xfrm>
        </p:grpSpPr>
        <p:sp>
          <p:nvSpPr>
            <p:cNvPr id="5" name="矩形 4">
              <a:extLst>
                <a:ext uri="{FF2B5EF4-FFF2-40B4-BE49-F238E27FC236}">
                  <a16:creationId xmlns:a16="http://schemas.microsoft.com/office/drawing/2014/main" id="{4EDE4852-9672-4186-8FC0-1D43868FB5F6}"/>
                </a:ext>
              </a:extLst>
            </p:cNvPr>
            <p:cNvSpPr/>
            <p:nvPr/>
          </p:nvSpPr>
          <p:spPr>
            <a:xfrm>
              <a:off x="10671142" y="0"/>
              <a:ext cx="15208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ADF053B-5074-4FB3-95E6-94DFEDAF8C4C}"/>
                </a:ext>
              </a:extLst>
            </p:cNvPr>
            <p:cNvSpPr txBox="1"/>
            <p:nvPr/>
          </p:nvSpPr>
          <p:spPr>
            <a:xfrm>
              <a:off x="10796833" y="1900287"/>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项目简介</a:t>
              </a:r>
            </a:p>
          </p:txBody>
        </p:sp>
        <p:sp>
          <p:nvSpPr>
            <p:cNvPr id="7" name="文本框 6">
              <a:extLst>
                <a:ext uri="{FF2B5EF4-FFF2-40B4-BE49-F238E27FC236}">
                  <a16:creationId xmlns:a16="http://schemas.microsoft.com/office/drawing/2014/main" id="{657E5DF6-A456-48D2-90B6-FFC8DD8A2B9F}"/>
                </a:ext>
              </a:extLst>
            </p:cNvPr>
            <p:cNvSpPr txBox="1"/>
            <p:nvPr/>
          </p:nvSpPr>
          <p:spPr>
            <a:xfrm>
              <a:off x="10796833" y="2630013"/>
              <a:ext cx="1395166"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主要功能描述</a:t>
              </a:r>
            </a:p>
          </p:txBody>
        </p:sp>
        <p:sp>
          <p:nvSpPr>
            <p:cNvPr id="8" name="文本框 7">
              <a:extLst>
                <a:ext uri="{FF2B5EF4-FFF2-40B4-BE49-F238E27FC236}">
                  <a16:creationId xmlns:a16="http://schemas.microsoft.com/office/drawing/2014/main" id="{46129F64-B2AD-4F09-AC5C-5378B25AAE73}"/>
                </a:ext>
              </a:extLst>
            </p:cNvPr>
            <p:cNvSpPr txBox="1"/>
            <p:nvPr/>
          </p:nvSpPr>
          <p:spPr>
            <a:xfrm>
              <a:off x="10796833" y="3667515"/>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技术选型及架构</a:t>
              </a:r>
            </a:p>
          </p:txBody>
        </p:sp>
        <p:sp>
          <p:nvSpPr>
            <p:cNvPr id="9" name="文本框 8">
              <a:extLst>
                <a:ext uri="{FF2B5EF4-FFF2-40B4-BE49-F238E27FC236}">
                  <a16:creationId xmlns:a16="http://schemas.microsoft.com/office/drawing/2014/main" id="{5308557E-669E-4892-8582-4E3AD3289055}"/>
                </a:ext>
              </a:extLst>
            </p:cNvPr>
            <p:cNvSpPr txBox="1"/>
            <p:nvPr/>
          </p:nvSpPr>
          <p:spPr>
            <a:xfrm>
              <a:off x="10796833" y="4705017"/>
              <a:ext cx="1395167" cy="707886"/>
            </a:xfrm>
            <a:prstGeom prst="rect">
              <a:avLst/>
            </a:prstGeom>
            <a:noFill/>
          </p:spPr>
          <p:txBody>
            <a:bodyPr wrap="square" rtlCol="0">
              <a:spAutoFit/>
            </a:bodyPr>
            <a:lstStyle/>
            <a:p>
              <a:r>
                <a:rPr lang="en-US" altLang="zh-CN" sz="2000" b="1" dirty="0" err="1">
                  <a:solidFill>
                    <a:schemeClr val="bg1"/>
                  </a:solidFill>
                  <a:latin typeface="微软雅黑" panose="020B0503020204020204" pitchFamily="34" charset="-122"/>
                  <a:ea typeface="微软雅黑" panose="020B0503020204020204" pitchFamily="34" charset="-122"/>
                </a:rPr>
                <a:t>Github</a:t>
              </a:r>
              <a:r>
                <a:rPr lang="zh-CN" altLang="en-US" sz="2000" b="1" dirty="0">
                  <a:solidFill>
                    <a:schemeClr val="bg1"/>
                  </a:solidFill>
                  <a:latin typeface="微软雅黑" panose="020B0503020204020204" pitchFamily="34" charset="-122"/>
                  <a:ea typeface="微软雅黑" panose="020B0503020204020204" pitchFamily="34" charset="-122"/>
                </a:rPr>
                <a:t>仓库地址</a:t>
              </a:r>
            </a:p>
          </p:txBody>
        </p:sp>
        <p:sp>
          <p:nvSpPr>
            <p:cNvPr id="10" name="文本框 9">
              <a:extLst>
                <a:ext uri="{FF2B5EF4-FFF2-40B4-BE49-F238E27FC236}">
                  <a16:creationId xmlns:a16="http://schemas.microsoft.com/office/drawing/2014/main" id="{86137CAE-A07C-48BB-B8BD-5599879C2CCD}"/>
                </a:ext>
              </a:extLst>
            </p:cNvPr>
            <p:cNvSpPr txBox="1"/>
            <p:nvPr/>
          </p:nvSpPr>
          <p:spPr>
            <a:xfrm>
              <a:off x="10796832" y="5742521"/>
              <a:ext cx="1395167" cy="707886"/>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进程计划及分工</a:t>
              </a:r>
            </a:p>
          </p:txBody>
        </p:sp>
        <p:sp>
          <p:nvSpPr>
            <p:cNvPr id="11" name="文本框 10">
              <a:extLst>
                <a:ext uri="{FF2B5EF4-FFF2-40B4-BE49-F238E27FC236}">
                  <a16:creationId xmlns:a16="http://schemas.microsoft.com/office/drawing/2014/main" id="{3B06E96D-4FBF-403D-8B6B-EC5580BA732A}"/>
                </a:ext>
              </a:extLst>
            </p:cNvPr>
            <p:cNvSpPr txBox="1"/>
            <p:nvPr/>
          </p:nvSpPr>
          <p:spPr>
            <a:xfrm>
              <a:off x="10796833" y="1170561"/>
              <a:ext cx="1395167"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项目名称</a:t>
              </a:r>
            </a:p>
          </p:txBody>
        </p:sp>
        <p:sp>
          <p:nvSpPr>
            <p:cNvPr id="12" name="等腰三角形 11">
              <a:extLst>
                <a:ext uri="{FF2B5EF4-FFF2-40B4-BE49-F238E27FC236}">
                  <a16:creationId xmlns:a16="http://schemas.microsoft.com/office/drawing/2014/main" id="{744FD289-EF39-4BDA-8E22-FCEA93FC281C}"/>
                </a:ext>
              </a:extLst>
            </p:cNvPr>
            <p:cNvSpPr/>
            <p:nvPr/>
          </p:nvSpPr>
          <p:spPr>
            <a:xfrm rot="16200000">
              <a:off x="10368850" y="3878423"/>
              <a:ext cx="365570" cy="25677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155B0F06-D388-40AB-9807-47163B79AA9A}"/>
                </a:ext>
              </a:extLst>
            </p:cNvPr>
            <p:cNvPicPr>
              <a:picLocks noChangeAspect="1"/>
            </p:cNvPicPr>
            <p:nvPr/>
          </p:nvPicPr>
          <p:blipFill>
            <a:blip r:embed="rId3"/>
            <a:stretch>
              <a:fillRect/>
            </a:stretch>
          </p:blipFill>
          <p:spPr>
            <a:xfrm>
              <a:off x="11073405" y="96588"/>
              <a:ext cx="793670" cy="819551"/>
            </a:xfrm>
            <a:prstGeom prst="rect">
              <a:avLst/>
            </a:prstGeom>
          </p:spPr>
        </p:pic>
      </p:grpSp>
      <p:sp>
        <p:nvSpPr>
          <p:cNvPr id="64" name="文本框 63">
            <a:extLst>
              <a:ext uri="{FF2B5EF4-FFF2-40B4-BE49-F238E27FC236}">
                <a16:creationId xmlns:a16="http://schemas.microsoft.com/office/drawing/2014/main" id="{880D5F07-A997-48A0-9C67-2F07058486D9}"/>
              </a:ext>
            </a:extLst>
          </p:cNvPr>
          <p:cNvSpPr txBox="1"/>
          <p:nvPr/>
        </p:nvSpPr>
        <p:spPr>
          <a:xfrm>
            <a:off x="1631405" y="1742747"/>
            <a:ext cx="1613820" cy="646331"/>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cs typeface="Arial" pitchFamily="34" charset="0"/>
              </a:defRPr>
            </a:lvl1pPr>
          </a:lstStyle>
          <a:p>
            <a:r>
              <a:rPr lang="zh-CN" altLang="en-US" dirty="0"/>
              <a:t>原</a:t>
            </a:r>
            <a:r>
              <a:rPr lang="zh-CN" altLang="en-US"/>
              <a:t>生 </a:t>
            </a:r>
            <a:r>
              <a:rPr lang="en-US" altLang="zh-CN" dirty="0"/>
              <a:t>APP</a:t>
            </a:r>
          </a:p>
          <a:p>
            <a:endParaRPr lang="en-US" altLang="zh-CN" dirty="0"/>
          </a:p>
        </p:txBody>
      </p:sp>
      <p:sp>
        <p:nvSpPr>
          <p:cNvPr id="65" name="文本框 64">
            <a:extLst>
              <a:ext uri="{FF2B5EF4-FFF2-40B4-BE49-F238E27FC236}">
                <a16:creationId xmlns:a16="http://schemas.microsoft.com/office/drawing/2014/main" id="{1488E3CE-95B9-4FDB-B4DE-DD2DBC0B62D7}"/>
              </a:ext>
            </a:extLst>
          </p:cNvPr>
          <p:cNvSpPr txBox="1"/>
          <p:nvPr/>
        </p:nvSpPr>
        <p:spPr>
          <a:xfrm>
            <a:off x="1631404" y="2078210"/>
            <a:ext cx="3561081" cy="329321"/>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zh-CN" altLang="en-US" dirty="0"/>
              <a:t>偏向交互，注重用户体验，流畅性更好。</a:t>
            </a:r>
          </a:p>
        </p:txBody>
      </p:sp>
      <p:grpSp>
        <p:nvGrpSpPr>
          <p:cNvPr id="66" name="组合 65">
            <a:extLst>
              <a:ext uri="{FF2B5EF4-FFF2-40B4-BE49-F238E27FC236}">
                <a16:creationId xmlns:a16="http://schemas.microsoft.com/office/drawing/2014/main" id="{37330EF1-4B91-458C-8D1B-4129817417D2}"/>
              </a:ext>
            </a:extLst>
          </p:cNvPr>
          <p:cNvGrpSpPr/>
          <p:nvPr/>
        </p:nvGrpSpPr>
        <p:grpSpPr>
          <a:xfrm>
            <a:off x="1318649" y="1800536"/>
            <a:ext cx="352611" cy="278538"/>
            <a:chOff x="1318649" y="4242684"/>
            <a:chExt cx="352611" cy="278538"/>
          </a:xfrm>
        </p:grpSpPr>
        <p:sp>
          <p:nvSpPr>
            <p:cNvPr id="67" name="矩形 66">
              <a:extLst>
                <a:ext uri="{FF2B5EF4-FFF2-40B4-BE49-F238E27FC236}">
                  <a16:creationId xmlns:a16="http://schemas.microsoft.com/office/drawing/2014/main" id="{F836E6F5-1CC6-449D-A651-2C85F402E430}"/>
                </a:ext>
              </a:extLst>
            </p:cNvPr>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295437C5-285E-4E04-9B39-BD72C2A19684}"/>
                </a:ext>
              </a:extLst>
            </p:cNvPr>
            <p:cNvSpPr txBox="1"/>
            <p:nvPr/>
          </p:nvSpPr>
          <p:spPr>
            <a:xfrm>
              <a:off x="1318649" y="4242684"/>
              <a:ext cx="352611" cy="278538"/>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itchFamily="34" charset="0"/>
                </a:rPr>
                <a:t>01</a:t>
              </a:r>
              <a:endParaRPr lang="zh-CN" altLang="en-US" sz="11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sp>
        <p:nvSpPr>
          <p:cNvPr id="69" name="文本框 68">
            <a:extLst>
              <a:ext uri="{FF2B5EF4-FFF2-40B4-BE49-F238E27FC236}">
                <a16:creationId xmlns:a16="http://schemas.microsoft.com/office/drawing/2014/main" id="{497AAE63-9B5D-4D79-8452-CE3B83A404AB}"/>
              </a:ext>
            </a:extLst>
          </p:cNvPr>
          <p:cNvSpPr txBox="1"/>
          <p:nvPr/>
        </p:nvSpPr>
        <p:spPr>
          <a:xfrm>
            <a:off x="1631404" y="2809075"/>
            <a:ext cx="2316342" cy="646331"/>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cs typeface="Arial" pitchFamily="34" charset="0"/>
              </a:defRPr>
            </a:lvl1pPr>
          </a:lstStyle>
          <a:p>
            <a:r>
              <a:rPr lang="en-US" altLang="zh-CN" dirty="0"/>
              <a:t>Material Design</a:t>
            </a:r>
            <a:endParaRPr lang="zh-CN" altLang="en-US" dirty="0"/>
          </a:p>
          <a:p>
            <a:endParaRPr lang="en-US" altLang="zh-CN" dirty="0"/>
          </a:p>
        </p:txBody>
      </p:sp>
      <p:sp>
        <p:nvSpPr>
          <p:cNvPr id="70" name="文本框 69">
            <a:extLst>
              <a:ext uri="{FF2B5EF4-FFF2-40B4-BE49-F238E27FC236}">
                <a16:creationId xmlns:a16="http://schemas.microsoft.com/office/drawing/2014/main" id="{63B22505-500F-48CA-A91D-5BE71C847292}"/>
              </a:ext>
            </a:extLst>
          </p:cNvPr>
          <p:cNvSpPr txBox="1"/>
          <p:nvPr/>
        </p:nvSpPr>
        <p:spPr>
          <a:xfrm>
            <a:off x="1631405" y="3144538"/>
            <a:ext cx="3561080" cy="311560"/>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en-US" altLang="zh-CN" dirty="0"/>
              <a:t>Google</a:t>
            </a:r>
            <a:r>
              <a:rPr lang="zh-CN" altLang="en-US" dirty="0"/>
              <a:t>开发和推荐的设计语言规范。</a:t>
            </a:r>
          </a:p>
        </p:txBody>
      </p:sp>
      <p:grpSp>
        <p:nvGrpSpPr>
          <p:cNvPr id="71" name="组合 70">
            <a:extLst>
              <a:ext uri="{FF2B5EF4-FFF2-40B4-BE49-F238E27FC236}">
                <a16:creationId xmlns:a16="http://schemas.microsoft.com/office/drawing/2014/main" id="{8B749A51-5C43-4022-A2F3-66918A267FB2}"/>
              </a:ext>
            </a:extLst>
          </p:cNvPr>
          <p:cNvGrpSpPr/>
          <p:nvPr/>
        </p:nvGrpSpPr>
        <p:grpSpPr>
          <a:xfrm>
            <a:off x="1318649" y="2866864"/>
            <a:ext cx="352611" cy="278538"/>
            <a:chOff x="1318649" y="4242684"/>
            <a:chExt cx="352611" cy="278538"/>
          </a:xfrm>
        </p:grpSpPr>
        <p:sp>
          <p:nvSpPr>
            <p:cNvPr id="72" name="矩形 71">
              <a:extLst>
                <a:ext uri="{FF2B5EF4-FFF2-40B4-BE49-F238E27FC236}">
                  <a16:creationId xmlns:a16="http://schemas.microsoft.com/office/drawing/2014/main" id="{6C26D74A-1721-458C-AB05-3FD0EA35952D}"/>
                </a:ext>
              </a:extLst>
            </p:cNvPr>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A9E984B9-AF73-4BD8-B454-58143E2B792C}"/>
                </a:ext>
              </a:extLst>
            </p:cNvPr>
            <p:cNvSpPr txBox="1"/>
            <p:nvPr/>
          </p:nvSpPr>
          <p:spPr>
            <a:xfrm>
              <a:off x="1318649" y="4242684"/>
              <a:ext cx="352611" cy="278538"/>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itchFamily="34" charset="0"/>
                </a:rPr>
                <a:t>02</a:t>
              </a:r>
              <a:endParaRPr lang="zh-CN" altLang="en-US" sz="11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sp>
        <p:nvSpPr>
          <p:cNvPr id="74" name="文本框 73">
            <a:extLst>
              <a:ext uri="{FF2B5EF4-FFF2-40B4-BE49-F238E27FC236}">
                <a16:creationId xmlns:a16="http://schemas.microsoft.com/office/drawing/2014/main" id="{269ACF33-9FEA-48B9-84D2-F929243EEEA1}"/>
              </a:ext>
            </a:extLst>
          </p:cNvPr>
          <p:cNvSpPr txBox="1"/>
          <p:nvPr/>
        </p:nvSpPr>
        <p:spPr>
          <a:xfrm>
            <a:off x="1631405" y="3875403"/>
            <a:ext cx="1613820" cy="646331"/>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cs typeface="Arial" pitchFamily="34" charset="0"/>
              </a:defRPr>
            </a:lvl1pPr>
          </a:lstStyle>
          <a:p>
            <a:r>
              <a:rPr lang="en-US" altLang="zh-CN"/>
              <a:t>Java</a:t>
            </a:r>
            <a:r>
              <a:rPr lang="zh-CN" altLang="en-US"/>
              <a:t>和</a:t>
            </a:r>
            <a:r>
              <a:rPr lang="en-US" altLang="zh-CN" dirty="0" err="1"/>
              <a:t>Kotlin</a:t>
            </a:r>
            <a:endParaRPr lang="zh-CN" altLang="en-US" dirty="0"/>
          </a:p>
          <a:p>
            <a:endParaRPr lang="en-US" altLang="zh-CN" dirty="0"/>
          </a:p>
        </p:txBody>
      </p:sp>
      <p:sp>
        <p:nvSpPr>
          <p:cNvPr id="75" name="文本框 74">
            <a:extLst>
              <a:ext uri="{FF2B5EF4-FFF2-40B4-BE49-F238E27FC236}">
                <a16:creationId xmlns:a16="http://schemas.microsoft.com/office/drawing/2014/main" id="{170E6CDC-E8F8-4D3E-A6A0-4E5AF4FB7AC3}"/>
              </a:ext>
            </a:extLst>
          </p:cNvPr>
          <p:cNvSpPr txBox="1"/>
          <p:nvPr/>
        </p:nvSpPr>
        <p:spPr>
          <a:xfrm>
            <a:off x="1631405" y="4210866"/>
            <a:ext cx="3908842" cy="566309"/>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en-US" altLang="zh-CN" dirty="0"/>
              <a:t>Java</a:t>
            </a:r>
            <a:r>
              <a:rPr lang="zh-CN" altLang="en-US" dirty="0"/>
              <a:t>是传统的安卓开发语言，但目前官方</a:t>
            </a:r>
            <a:r>
              <a:rPr lang="zh-CN" altLang="en-US"/>
              <a:t>支持的</a:t>
            </a:r>
            <a:r>
              <a:rPr lang="en-US" altLang="zh-CN" dirty="0" err="1"/>
              <a:t>Kotlin</a:t>
            </a:r>
            <a:r>
              <a:rPr lang="zh-CN" altLang="en-US" dirty="0"/>
              <a:t>在很多地方有更高效的表现。</a:t>
            </a:r>
          </a:p>
        </p:txBody>
      </p:sp>
      <p:grpSp>
        <p:nvGrpSpPr>
          <p:cNvPr id="76" name="组合 75">
            <a:extLst>
              <a:ext uri="{FF2B5EF4-FFF2-40B4-BE49-F238E27FC236}">
                <a16:creationId xmlns:a16="http://schemas.microsoft.com/office/drawing/2014/main" id="{BB296D64-1B28-44A6-B5F5-DCBB64446821}"/>
              </a:ext>
            </a:extLst>
          </p:cNvPr>
          <p:cNvGrpSpPr/>
          <p:nvPr/>
        </p:nvGrpSpPr>
        <p:grpSpPr>
          <a:xfrm>
            <a:off x="1318649" y="3933192"/>
            <a:ext cx="352611" cy="278538"/>
            <a:chOff x="1318649" y="4242684"/>
            <a:chExt cx="352611" cy="278538"/>
          </a:xfrm>
        </p:grpSpPr>
        <p:sp>
          <p:nvSpPr>
            <p:cNvPr id="77" name="矩形 76">
              <a:extLst>
                <a:ext uri="{FF2B5EF4-FFF2-40B4-BE49-F238E27FC236}">
                  <a16:creationId xmlns:a16="http://schemas.microsoft.com/office/drawing/2014/main" id="{17E9821C-25AA-43FE-8490-4F47C61212AA}"/>
                </a:ext>
              </a:extLst>
            </p:cNvPr>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id="{54B1263D-A652-4B7D-A2C1-E049FFFE00F7}"/>
                </a:ext>
              </a:extLst>
            </p:cNvPr>
            <p:cNvSpPr txBox="1"/>
            <p:nvPr/>
          </p:nvSpPr>
          <p:spPr>
            <a:xfrm>
              <a:off x="1318649" y="4242684"/>
              <a:ext cx="352611" cy="278538"/>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itchFamily="34" charset="0"/>
                </a:rPr>
                <a:t>03</a:t>
              </a:r>
              <a:endParaRPr lang="zh-CN" altLang="en-US" sz="11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sp>
        <p:nvSpPr>
          <p:cNvPr id="79" name="文本框 78">
            <a:extLst>
              <a:ext uri="{FF2B5EF4-FFF2-40B4-BE49-F238E27FC236}">
                <a16:creationId xmlns:a16="http://schemas.microsoft.com/office/drawing/2014/main" id="{10FAF0A4-4C39-47D0-8B72-9D02BD8053EE}"/>
              </a:ext>
            </a:extLst>
          </p:cNvPr>
          <p:cNvSpPr txBox="1"/>
          <p:nvPr/>
        </p:nvSpPr>
        <p:spPr>
          <a:xfrm>
            <a:off x="1631405" y="4954029"/>
            <a:ext cx="1613820" cy="369332"/>
          </a:xfrm>
          <a:prstGeom prst="rect">
            <a:avLst/>
          </a:prstGeom>
          <a:noFill/>
        </p:spPr>
        <p:txBody>
          <a:bodyPr wrap="square" rtlCol="0">
            <a:spAutoFit/>
          </a:bodyPr>
          <a:lstStyle>
            <a:defPPr>
              <a:defRPr lang="zh-CN"/>
            </a:defPPr>
            <a:lvl1pPr>
              <a:defRPr b="1">
                <a:solidFill>
                  <a:schemeClr val="accent1"/>
                </a:solidFill>
                <a:latin typeface="微软雅黑" panose="020B0503020204020204" pitchFamily="34" charset="-122"/>
                <a:ea typeface="微软雅黑" panose="020B0503020204020204" pitchFamily="34" charset="-122"/>
                <a:cs typeface="Arial" pitchFamily="34" charset="0"/>
              </a:defRPr>
            </a:lvl1pPr>
          </a:lstStyle>
          <a:p>
            <a:r>
              <a:rPr lang="en-US" altLang="zh-CN"/>
              <a:t>MVP</a:t>
            </a:r>
            <a:r>
              <a:rPr lang="zh-CN" altLang="en-US"/>
              <a:t>架构</a:t>
            </a:r>
            <a:endParaRPr lang="en-US" altLang="zh-CN" dirty="0"/>
          </a:p>
        </p:txBody>
      </p:sp>
      <p:sp>
        <p:nvSpPr>
          <p:cNvPr id="80" name="文本框 79">
            <a:extLst>
              <a:ext uri="{FF2B5EF4-FFF2-40B4-BE49-F238E27FC236}">
                <a16:creationId xmlns:a16="http://schemas.microsoft.com/office/drawing/2014/main" id="{7EB8A9F7-E849-4F29-90FE-29247279F883}"/>
              </a:ext>
            </a:extLst>
          </p:cNvPr>
          <p:cNvSpPr txBox="1"/>
          <p:nvPr/>
        </p:nvSpPr>
        <p:spPr>
          <a:xfrm>
            <a:off x="1631405" y="5277195"/>
            <a:ext cx="4907754" cy="311560"/>
          </a:xfrm>
          <a:prstGeom prst="rect">
            <a:avLst/>
          </a:prstGeom>
          <a:noFill/>
        </p:spPr>
        <p:txBody>
          <a:bodyPr wrap="square" rtlCol="0">
            <a:spAutoFit/>
          </a:bodyPr>
          <a:lstStyle>
            <a:defPPr>
              <a:defRPr lang="zh-CN"/>
            </a:defPPr>
            <a:lvl1pPr algn="just">
              <a:lnSpc>
                <a:spcPct val="110000"/>
              </a:lnSpc>
              <a:defRPr sz="1400">
                <a:solidFill>
                  <a:schemeClr val="tx1">
                    <a:lumMod val="75000"/>
                  </a:schemeClr>
                </a:solidFill>
                <a:latin typeface="微软雅黑" panose="020B0503020204020204" pitchFamily="34" charset="-122"/>
                <a:ea typeface="微软雅黑" panose="020B0503020204020204" pitchFamily="34" charset="-122"/>
                <a:cs typeface="Arial" pitchFamily="34" charset="0"/>
              </a:defRPr>
            </a:lvl1pPr>
          </a:lstStyle>
          <a:p>
            <a:r>
              <a:rPr lang="en-US" altLang="zh-CN" dirty="0"/>
              <a:t>MVC</a:t>
            </a:r>
            <a:r>
              <a:rPr lang="zh-CN" altLang="en-US" dirty="0"/>
              <a:t>模式在安卓的一种变体</a:t>
            </a:r>
          </a:p>
        </p:txBody>
      </p:sp>
      <p:grpSp>
        <p:nvGrpSpPr>
          <p:cNvPr id="81" name="组合 80">
            <a:extLst>
              <a:ext uri="{FF2B5EF4-FFF2-40B4-BE49-F238E27FC236}">
                <a16:creationId xmlns:a16="http://schemas.microsoft.com/office/drawing/2014/main" id="{58789067-D69D-4773-B13C-8E0659993C85}"/>
              </a:ext>
            </a:extLst>
          </p:cNvPr>
          <p:cNvGrpSpPr/>
          <p:nvPr/>
        </p:nvGrpSpPr>
        <p:grpSpPr>
          <a:xfrm>
            <a:off x="1318649" y="4999521"/>
            <a:ext cx="352611" cy="278538"/>
            <a:chOff x="1318649" y="4242684"/>
            <a:chExt cx="352611" cy="278538"/>
          </a:xfrm>
        </p:grpSpPr>
        <p:sp>
          <p:nvSpPr>
            <p:cNvPr id="82" name="矩形 81">
              <a:extLst>
                <a:ext uri="{FF2B5EF4-FFF2-40B4-BE49-F238E27FC236}">
                  <a16:creationId xmlns:a16="http://schemas.microsoft.com/office/drawing/2014/main" id="{B58A5719-CFBA-4E79-B69E-9AA5DDAB455F}"/>
                </a:ext>
              </a:extLst>
            </p:cNvPr>
            <p:cNvSpPr/>
            <p:nvPr/>
          </p:nvSpPr>
          <p:spPr>
            <a:xfrm>
              <a:off x="1389761" y="4275577"/>
              <a:ext cx="196101" cy="19610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a:extLst>
                <a:ext uri="{FF2B5EF4-FFF2-40B4-BE49-F238E27FC236}">
                  <a16:creationId xmlns:a16="http://schemas.microsoft.com/office/drawing/2014/main" id="{E51E0D23-9CC8-4940-9D1E-58BEB110DDA2}"/>
                </a:ext>
              </a:extLst>
            </p:cNvPr>
            <p:cNvSpPr txBox="1"/>
            <p:nvPr/>
          </p:nvSpPr>
          <p:spPr>
            <a:xfrm>
              <a:off x="1318649" y="4242684"/>
              <a:ext cx="352611" cy="278538"/>
            </a:xfrm>
            <a:prstGeom prst="rect">
              <a:avLst/>
            </a:prstGeom>
            <a:noFill/>
          </p:spPr>
          <p:txBody>
            <a:bodyPr wrap="square" rtlCol="0">
              <a:spAutoFit/>
            </a:bodyPr>
            <a:lstStyle/>
            <a:p>
              <a:pPr algn="ctr">
                <a:lnSpc>
                  <a:spcPct val="110000"/>
                </a:lnSpc>
              </a:pPr>
              <a:r>
                <a:rPr lang="en-US" altLang="zh-CN" sz="1100" dirty="0">
                  <a:solidFill>
                    <a:schemeClr val="bg1"/>
                  </a:solidFill>
                  <a:latin typeface="华文细黑" panose="02010600040101010101" pitchFamily="2" charset="-122"/>
                  <a:ea typeface="华文细黑" panose="02010600040101010101" pitchFamily="2" charset="-122"/>
                  <a:cs typeface="Arial" pitchFamily="34" charset="0"/>
                </a:rPr>
                <a:t>04</a:t>
              </a:r>
              <a:endParaRPr lang="zh-CN" altLang="en-US" sz="11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sp>
        <p:nvSpPr>
          <p:cNvPr id="84" name="Freeform 6">
            <a:extLst>
              <a:ext uri="{FF2B5EF4-FFF2-40B4-BE49-F238E27FC236}">
                <a16:creationId xmlns:a16="http://schemas.microsoft.com/office/drawing/2014/main" id="{356695FE-4EA9-4A41-9F28-38C4050746F8}"/>
              </a:ext>
            </a:extLst>
          </p:cNvPr>
          <p:cNvSpPr/>
          <p:nvPr/>
        </p:nvSpPr>
        <p:spPr bwMode="auto">
          <a:xfrm>
            <a:off x="6204857" y="1836738"/>
            <a:ext cx="3747298" cy="3952582"/>
          </a:xfrm>
          <a:custGeom>
            <a:avLst/>
            <a:gdLst>
              <a:gd name="T0" fmla="*/ 151 w 456"/>
              <a:gd name="T1" fmla="*/ 0 h 481"/>
              <a:gd name="T2" fmla="*/ 214 w 456"/>
              <a:gd name="T3" fmla="*/ 58 h 481"/>
              <a:gd name="T4" fmla="*/ 214 w 456"/>
              <a:gd name="T5" fmla="*/ 56 h 481"/>
              <a:gd name="T6" fmla="*/ 294 w 456"/>
              <a:gd name="T7" fmla="*/ 106 h 481"/>
              <a:gd name="T8" fmla="*/ 294 w 456"/>
              <a:gd name="T9" fmla="*/ 106 h 481"/>
              <a:gd name="T10" fmla="*/ 349 w 456"/>
              <a:gd name="T11" fmla="*/ 91 h 481"/>
              <a:gd name="T12" fmla="*/ 456 w 456"/>
              <a:gd name="T13" fmla="*/ 198 h 481"/>
              <a:gd name="T14" fmla="*/ 349 w 456"/>
              <a:gd name="T15" fmla="*/ 305 h 481"/>
              <a:gd name="T16" fmla="*/ 346 w 456"/>
              <a:gd name="T17" fmla="*/ 304 h 481"/>
              <a:gd name="T18" fmla="*/ 349 w 456"/>
              <a:gd name="T19" fmla="*/ 305 h 481"/>
              <a:gd name="T20" fmla="*/ 329 w 456"/>
              <a:gd name="T21" fmla="*/ 388 h 481"/>
              <a:gd name="T22" fmla="*/ 329 w 456"/>
              <a:gd name="T23" fmla="*/ 387 h 481"/>
              <a:gd name="T24" fmla="*/ 344 w 456"/>
              <a:gd name="T25" fmla="*/ 426 h 481"/>
              <a:gd name="T26" fmla="*/ 288 w 456"/>
              <a:gd name="T27" fmla="*/ 481 h 481"/>
              <a:gd name="T28" fmla="*/ 233 w 456"/>
              <a:gd name="T29" fmla="*/ 426 h 481"/>
              <a:gd name="T30" fmla="*/ 269 w 456"/>
              <a:gd name="T31" fmla="*/ 374 h 481"/>
              <a:gd name="T32" fmla="*/ 268 w 456"/>
              <a:gd name="T33" fmla="*/ 374 h 481"/>
              <a:gd name="T34" fmla="*/ 296 w 456"/>
              <a:gd name="T35" fmla="*/ 291 h 481"/>
              <a:gd name="T36" fmla="*/ 285 w 456"/>
              <a:gd name="T37" fmla="*/ 283 h 481"/>
              <a:gd name="T38" fmla="*/ 287 w 456"/>
              <a:gd name="T39" fmla="*/ 284 h 481"/>
              <a:gd name="T40" fmla="*/ 200 w 456"/>
              <a:gd name="T41" fmla="*/ 353 h 481"/>
              <a:gd name="T42" fmla="*/ 200 w 456"/>
              <a:gd name="T43" fmla="*/ 352 h 481"/>
              <a:gd name="T44" fmla="*/ 200 w 456"/>
              <a:gd name="T45" fmla="*/ 359 h 481"/>
              <a:gd name="T46" fmla="*/ 143 w 456"/>
              <a:gd name="T47" fmla="*/ 416 h 481"/>
              <a:gd name="T48" fmla="*/ 86 w 456"/>
              <a:gd name="T49" fmla="*/ 359 h 481"/>
              <a:gd name="T50" fmla="*/ 143 w 456"/>
              <a:gd name="T51" fmla="*/ 302 h 481"/>
              <a:gd name="T52" fmla="*/ 160 w 456"/>
              <a:gd name="T53" fmla="*/ 305 h 481"/>
              <a:gd name="T54" fmla="*/ 160 w 456"/>
              <a:gd name="T55" fmla="*/ 304 h 481"/>
              <a:gd name="T56" fmla="*/ 249 w 456"/>
              <a:gd name="T57" fmla="*/ 236 h 481"/>
              <a:gd name="T58" fmla="*/ 245 w 456"/>
              <a:gd name="T59" fmla="*/ 224 h 481"/>
              <a:gd name="T60" fmla="*/ 246 w 456"/>
              <a:gd name="T61" fmla="*/ 227 h 481"/>
              <a:gd name="T62" fmla="*/ 139 w 456"/>
              <a:gd name="T63" fmla="*/ 240 h 481"/>
              <a:gd name="T64" fmla="*/ 139 w 456"/>
              <a:gd name="T65" fmla="*/ 239 h 481"/>
              <a:gd name="T66" fmla="*/ 75 w 456"/>
              <a:gd name="T67" fmla="*/ 274 h 481"/>
              <a:gd name="T68" fmla="*/ 0 w 456"/>
              <a:gd name="T69" fmla="*/ 199 h 481"/>
              <a:gd name="T70" fmla="*/ 75 w 456"/>
              <a:gd name="T71" fmla="*/ 123 h 481"/>
              <a:gd name="T72" fmla="*/ 141 w 456"/>
              <a:gd name="T73" fmla="*/ 161 h 481"/>
              <a:gd name="T74" fmla="*/ 141 w 456"/>
              <a:gd name="T75" fmla="*/ 161 h 481"/>
              <a:gd name="T76" fmla="*/ 246 w 456"/>
              <a:gd name="T77" fmla="*/ 170 h 481"/>
              <a:gd name="T78" fmla="*/ 157 w 456"/>
              <a:gd name="T79" fmla="*/ 127 h 481"/>
              <a:gd name="T80" fmla="*/ 157 w 456"/>
              <a:gd name="T81" fmla="*/ 127 h 481"/>
              <a:gd name="T82" fmla="*/ 151 w 456"/>
              <a:gd name="T83" fmla="*/ 128 h 481"/>
              <a:gd name="T84" fmla="*/ 87 w 456"/>
              <a:gd name="T85" fmla="*/ 64 h 481"/>
              <a:gd name="T86" fmla="*/ 151 w 456"/>
              <a:gd name="T87"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6" h="481">
                <a:moveTo>
                  <a:pt x="151" y="0"/>
                </a:moveTo>
                <a:cubicBezTo>
                  <a:pt x="184" y="0"/>
                  <a:pt x="211" y="25"/>
                  <a:pt x="214" y="58"/>
                </a:cubicBezTo>
                <a:cubicBezTo>
                  <a:pt x="214" y="57"/>
                  <a:pt x="214" y="57"/>
                  <a:pt x="214" y="56"/>
                </a:cubicBezTo>
                <a:cubicBezTo>
                  <a:pt x="238" y="102"/>
                  <a:pt x="265" y="119"/>
                  <a:pt x="294" y="106"/>
                </a:cubicBezTo>
                <a:cubicBezTo>
                  <a:pt x="294" y="106"/>
                  <a:pt x="294" y="106"/>
                  <a:pt x="294" y="106"/>
                </a:cubicBezTo>
                <a:cubicBezTo>
                  <a:pt x="310" y="96"/>
                  <a:pt x="329" y="91"/>
                  <a:pt x="349" y="91"/>
                </a:cubicBezTo>
                <a:cubicBezTo>
                  <a:pt x="408" y="91"/>
                  <a:pt x="456" y="138"/>
                  <a:pt x="456" y="198"/>
                </a:cubicBezTo>
                <a:cubicBezTo>
                  <a:pt x="456" y="257"/>
                  <a:pt x="408" y="305"/>
                  <a:pt x="349" y="305"/>
                </a:cubicBezTo>
                <a:cubicBezTo>
                  <a:pt x="348" y="305"/>
                  <a:pt x="347" y="305"/>
                  <a:pt x="346" y="304"/>
                </a:cubicBezTo>
                <a:cubicBezTo>
                  <a:pt x="347" y="305"/>
                  <a:pt x="348" y="305"/>
                  <a:pt x="349" y="305"/>
                </a:cubicBezTo>
                <a:cubicBezTo>
                  <a:pt x="327" y="333"/>
                  <a:pt x="320" y="361"/>
                  <a:pt x="329" y="388"/>
                </a:cubicBezTo>
                <a:cubicBezTo>
                  <a:pt x="329" y="387"/>
                  <a:pt x="329" y="387"/>
                  <a:pt x="329" y="387"/>
                </a:cubicBezTo>
                <a:cubicBezTo>
                  <a:pt x="338" y="397"/>
                  <a:pt x="344" y="411"/>
                  <a:pt x="344" y="426"/>
                </a:cubicBezTo>
                <a:cubicBezTo>
                  <a:pt x="344" y="456"/>
                  <a:pt x="319" y="481"/>
                  <a:pt x="288" y="481"/>
                </a:cubicBezTo>
                <a:cubicBezTo>
                  <a:pt x="258" y="481"/>
                  <a:pt x="233" y="456"/>
                  <a:pt x="233" y="426"/>
                </a:cubicBezTo>
                <a:cubicBezTo>
                  <a:pt x="233" y="402"/>
                  <a:pt x="248" y="381"/>
                  <a:pt x="269" y="374"/>
                </a:cubicBezTo>
                <a:cubicBezTo>
                  <a:pt x="269" y="374"/>
                  <a:pt x="269" y="374"/>
                  <a:pt x="268" y="374"/>
                </a:cubicBezTo>
                <a:cubicBezTo>
                  <a:pt x="292" y="351"/>
                  <a:pt x="301" y="323"/>
                  <a:pt x="296" y="291"/>
                </a:cubicBezTo>
                <a:cubicBezTo>
                  <a:pt x="302" y="294"/>
                  <a:pt x="286" y="284"/>
                  <a:pt x="285" y="283"/>
                </a:cubicBezTo>
                <a:cubicBezTo>
                  <a:pt x="286" y="284"/>
                  <a:pt x="286" y="284"/>
                  <a:pt x="287" y="284"/>
                </a:cubicBezTo>
                <a:cubicBezTo>
                  <a:pt x="259" y="282"/>
                  <a:pt x="230" y="305"/>
                  <a:pt x="200" y="353"/>
                </a:cubicBezTo>
                <a:cubicBezTo>
                  <a:pt x="200" y="352"/>
                  <a:pt x="200" y="352"/>
                  <a:pt x="200" y="352"/>
                </a:cubicBezTo>
                <a:cubicBezTo>
                  <a:pt x="200" y="354"/>
                  <a:pt x="200" y="357"/>
                  <a:pt x="200" y="359"/>
                </a:cubicBezTo>
                <a:cubicBezTo>
                  <a:pt x="200" y="391"/>
                  <a:pt x="175" y="416"/>
                  <a:pt x="143" y="416"/>
                </a:cubicBezTo>
                <a:cubicBezTo>
                  <a:pt x="112" y="416"/>
                  <a:pt x="86" y="391"/>
                  <a:pt x="86" y="359"/>
                </a:cubicBezTo>
                <a:cubicBezTo>
                  <a:pt x="86" y="328"/>
                  <a:pt x="112" y="302"/>
                  <a:pt x="143" y="302"/>
                </a:cubicBezTo>
                <a:cubicBezTo>
                  <a:pt x="149" y="302"/>
                  <a:pt x="155" y="303"/>
                  <a:pt x="160" y="305"/>
                </a:cubicBezTo>
                <a:cubicBezTo>
                  <a:pt x="160" y="304"/>
                  <a:pt x="160" y="304"/>
                  <a:pt x="160" y="304"/>
                </a:cubicBezTo>
                <a:cubicBezTo>
                  <a:pt x="209" y="296"/>
                  <a:pt x="239" y="274"/>
                  <a:pt x="249" y="236"/>
                </a:cubicBezTo>
                <a:cubicBezTo>
                  <a:pt x="250" y="237"/>
                  <a:pt x="246" y="227"/>
                  <a:pt x="245" y="224"/>
                </a:cubicBezTo>
                <a:cubicBezTo>
                  <a:pt x="246" y="225"/>
                  <a:pt x="246" y="226"/>
                  <a:pt x="246" y="227"/>
                </a:cubicBezTo>
                <a:cubicBezTo>
                  <a:pt x="207" y="206"/>
                  <a:pt x="171" y="210"/>
                  <a:pt x="139" y="240"/>
                </a:cubicBezTo>
                <a:cubicBezTo>
                  <a:pt x="139" y="239"/>
                  <a:pt x="139" y="239"/>
                  <a:pt x="139" y="239"/>
                </a:cubicBezTo>
                <a:cubicBezTo>
                  <a:pt x="126" y="260"/>
                  <a:pt x="102" y="274"/>
                  <a:pt x="75" y="274"/>
                </a:cubicBezTo>
                <a:cubicBezTo>
                  <a:pt x="34" y="274"/>
                  <a:pt x="0" y="240"/>
                  <a:pt x="0" y="199"/>
                </a:cubicBezTo>
                <a:cubicBezTo>
                  <a:pt x="0" y="157"/>
                  <a:pt x="34" y="123"/>
                  <a:pt x="75" y="123"/>
                </a:cubicBezTo>
                <a:cubicBezTo>
                  <a:pt x="103" y="123"/>
                  <a:pt x="128" y="138"/>
                  <a:pt x="141" y="161"/>
                </a:cubicBezTo>
                <a:cubicBezTo>
                  <a:pt x="141" y="161"/>
                  <a:pt x="141" y="161"/>
                  <a:pt x="141" y="161"/>
                </a:cubicBezTo>
                <a:cubicBezTo>
                  <a:pt x="176" y="187"/>
                  <a:pt x="211" y="190"/>
                  <a:pt x="246" y="170"/>
                </a:cubicBezTo>
                <a:cubicBezTo>
                  <a:pt x="237" y="141"/>
                  <a:pt x="207" y="127"/>
                  <a:pt x="157" y="127"/>
                </a:cubicBezTo>
                <a:cubicBezTo>
                  <a:pt x="157" y="127"/>
                  <a:pt x="157" y="127"/>
                  <a:pt x="157" y="127"/>
                </a:cubicBezTo>
                <a:cubicBezTo>
                  <a:pt x="155" y="128"/>
                  <a:pt x="153" y="128"/>
                  <a:pt x="151" y="128"/>
                </a:cubicBezTo>
                <a:cubicBezTo>
                  <a:pt x="116" y="128"/>
                  <a:pt x="87" y="99"/>
                  <a:pt x="87" y="64"/>
                </a:cubicBezTo>
                <a:cubicBezTo>
                  <a:pt x="87" y="29"/>
                  <a:pt x="116" y="0"/>
                  <a:pt x="151" y="0"/>
                </a:cubicBezTo>
                <a:close/>
              </a:path>
            </a:pathLst>
          </a:custGeom>
          <a:solidFill>
            <a:schemeClr val="tx1">
              <a:lumMod val="40000"/>
              <a:lumOff val="60000"/>
            </a:schemeClr>
          </a:solidFill>
          <a:ln>
            <a:noFill/>
          </a:ln>
        </p:spPr>
        <p:txBody>
          <a:bodyPr vert="horz" wrap="square" lIns="121920" tIns="60960" rIns="121920" bIns="60960" numCol="1" anchor="t" anchorCtr="0" compatLnSpc="1"/>
          <a:lstStyle/>
          <a:p>
            <a:endParaRPr lang="zh-CN" altLang="en-US" sz="2400">
              <a:solidFill>
                <a:prstClr val="black"/>
              </a:solidFill>
            </a:endParaRPr>
          </a:p>
        </p:txBody>
      </p:sp>
      <p:sp>
        <p:nvSpPr>
          <p:cNvPr id="85" name="椭圆 84">
            <a:extLst>
              <a:ext uri="{FF2B5EF4-FFF2-40B4-BE49-F238E27FC236}">
                <a16:creationId xmlns:a16="http://schemas.microsoft.com/office/drawing/2014/main" id="{676BAFF9-CB6A-4465-9AC4-EC622C99A09C}"/>
              </a:ext>
            </a:extLst>
          </p:cNvPr>
          <p:cNvSpPr/>
          <p:nvPr/>
        </p:nvSpPr>
        <p:spPr>
          <a:xfrm>
            <a:off x="6205410" y="2849226"/>
            <a:ext cx="1241249" cy="1241249"/>
          </a:xfrm>
          <a:prstGeom prst="ellipse">
            <a:avLst/>
          </a:prstGeom>
          <a:gradFill flip="none" rotWithShape="1">
            <a:gsLst>
              <a:gs pos="50000">
                <a:schemeClr val="bg1">
                  <a:lumMod val="65000"/>
                </a:schemeClr>
              </a:gs>
              <a:gs pos="0">
                <a:schemeClr val="bg1">
                  <a:lumMod val="75000"/>
                </a:scheme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86" name="椭圆 85">
            <a:extLst>
              <a:ext uri="{FF2B5EF4-FFF2-40B4-BE49-F238E27FC236}">
                <a16:creationId xmlns:a16="http://schemas.microsoft.com/office/drawing/2014/main" id="{A450487B-5FE8-4506-88B3-91375C9807BC}"/>
              </a:ext>
            </a:extLst>
          </p:cNvPr>
          <p:cNvSpPr/>
          <p:nvPr/>
        </p:nvSpPr>
        <p:spPr>
          <a:xfrm>
            <a:off x="8215001" y="2590318"/>
            <a:ext cx="1737155" cy="1737155"/>
          </a:xfrm>
          <a:prstGeom prst="ellipse">
            <a:avLst/>
          </a:prstGeom>
          <a:gradFill flip="none" rotWithShape="1">
            <a:gsLst>
              <a:gs pos="38000">
                <a:schemeClr val="bg1">
                  <a:lumMod val="65000"/>
                </a:schemeClr>
              </a:gs>
              <a:gs pos="0">
                <a:schemeClr val="bg1">
                  <a:lumMod val="75000"/>
                </a:schemeClr>
              </a:gs>
            </a:gsLst>
            <a:lin ang="9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87" name="椭圆 86">
            <a:extLst>
              <a:ext uri="{FF2B5EF4-FFF2-40B4-BE49-F238E27FC236}">
                <a16:creationId xmlns:a16="http://schemas.microsoft.com/office/drawing/2014/main" id="{1086AC08-1266-4E78-ABF4-8A28C7306762}"/>
              </a:ext>
            </a:extLst>
          </p:cNvPr>
          <p:cNvSpPr/>
          <p:nvPr/>
        </p:nvSpPr>
        <p:spPr>
          <a:xfrm>
            <a:off x="6917119" y="1831891"/>
            <a:ext cx="1058713" cy="1058713"/>
          </a:xfrm>
          <a:prstGeom prst="ellipse">
            <a:avLst/>
          </a:prstGeom>
          <a:gradFill flip="none" rotWithShape="1">
            <a:gsLst>
              <a:gs pos="50000">
                <a:schemeClr val="bg1">
                  <a:lumMod val="65000"/>
                </a:schemeClr>
              </a:gs>
              <a:gs pos="0">
                <a:schemeClr val="bg1">
                  <a:lumMod val="75000"/>
                </a:schemeClr>
              </a:gs>
            </a:gsLst>
            <a:lin ang="27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cxnSp>
        <p:nvCxnSpPr>
          <p:cNvPr id="88" name="直接连接符 87">
            <a:extLst>
              <a:ext uri="{FF2B5EF4-FFF2-40B4-BE49-F238E27FC236}">
                <a16:creationId xmlns:a16="http://schemas.microsoft.com/office/drawing/2014/main" id="{49EA10AC-9207-473B-BF6F-FAD6B9B170B5}"/>
              </a:ext>
            </a:extLst>
          </p:cNvPr>
          <p:cNvCxnSpPr/>
          <p:nvPr/>
        </p:nvCxnSpPr>
        <p:spPr>
          <a:xfrm rot="180000">
            <a:off x="7758826" y="2590318"/>
            <a:ext cx="782760" cy="497159"/>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00511AC5-FC4D-4DAA-BBFE-506FD3C2BF42}"/>
              </a:ext>
            </a:extLst>
          </p:cNvPr>
          <p:cNvCxnSpPr/>
          <p:nvPr/>
        </p:nvCxnSpPr>
        <p:spPr>
          <a:xfrm flipV="1">
            <a:off x="7202579" y="3441882"/>
            <a:ext cx="1112497" cy="1612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椭圆 89">
            <a:extLst>
              <a:ext uri="{FF2B5EF4-FFF2-40B4-BE49-F238E27FC236}">
                <a16:creationId xmlns:a16="http://schemas.microsoft.com/office/drawing/2014/main" id="{824B85D6-6084-410F-BA26-37840F18CC5E}"/>
              </a:ext>
            </a:extLst>
          </p:cNvPr>
          <p:cNvSpPr/>
          <p:nvPr/>
        </p:nvSpPr>
        <p:spPr>
          <a:xfrm>
            <a:off x="6905140" y="4314482"/>
            <a:ext cx="949191" cy="949191"/>
          </a:xfrm>
          <a:prstGeom prst="ellipse">
            <a:avLst/>
          </a:prstGeom>
          <a:gradFill flip="none" rotWithShape="1">
            <a:gsLst>
              <a:gs pos="50000">
                <a:schemeClr val="bg1">
                  <a:lumMod val="65000"/>
                </a:schemeClr>
              </a:gs>
              <a:gs pos="0">
                <a:schemeClr val="bg1">
                  <a:lumMod val="75000"/>
                </a:schemeClr>
              </a:gs>
            </a:gsLst>
            <a:lin ang="20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cxnSp>
        <p:nvCxnSpPr>
          <p:cNvPr id="91" name="直接连接符 90">
            <a:extLst>
              <a:ext uri="{FF2B5EF4-FFF2-40B4-BE49-F238E27FC236}">
                <a16:creationId xmlns:a16="http://schemas.microsoft.com/office/drawing/2014/main" id="{C53F68E1-BDA3-4A70-A884-7737634EAC00}"/>
              </a:ext>
            </a:extLst>
          </p:cNvPr>
          <p:cNvCxnSpPr/>
          <p:nvPr/>
        </p:nvCxnSpPr>
        <p:spPr>
          <a:xfrm rot="21480000" flipV="1">
            <a:off x="7519268" y="3825947"/>
            <a:ext cx="1080587" cy="86481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1D86D6A6-B8E2-42F5-AB0D-960C8DB7C77F}"/>
              </a:ext>
            </a:extLst>
          </p:cNvPr>
          <p:cNvSpPr/>
          <p:nvPr/>
        </p:nvSpPr>
        <p:spPr>
          <a:xfrm>
            <a:off x="8103178" y="4854723"/>
            <a:ext cx="949568" cy="949568"/>
          </a:xfrm>
          <a:prstGeom prst="ellipse">
            <a:avLst/>
          </a:prstGeom>
          <a:gradFill flip="none" rotWithShape="1">
            <a:gsLst>
              <a:gs pos="50000">
                <a:schemeClr val="bg1">
                  <a:lumMod val="65000"/>
                </a:schemeClr>
              </a:gs>
              <a:gs pos="0">
                <a:schemeClr val="bg1">
                  <a:lumMod val="6500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cxnSp>
        <p:nvCxnSpPr>
          <p:cNvPr id="93" name="直接连接符 92">
            <a:extLst>
              <a:ext uri="{FF2B5EF4-FFF2-40B4-BE49-F238E27FC236}">
                <a16:creationId xmlns:a16="http://schemas.microsoft.com/office/drawing/2014/main" id="{9D0E845E-8C79-41C1-A920-130E7CC9F707}"/>
              </a:ext>
            </a:extLst>
          </p:cNvPr>
          <p:cNvCxnSpPr/>
          <p:nvPr/>
        </p:nvCxnSpPr>
        <p:spPr>
          <a:xfrm rot="19380000" flipV="1">
            <a:off x="8229764" y="4147407"/>
            <a:ext cx="1080587" cy="86481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4" name="椭圆 93">
            <a:extLst>
              <a:ext uri="{FF2B5EF4-FFF2-40B4-BE49-F238E27FC236}">
                <a16:creationId xmlns:a16="http://schemas.microsoft.com/office/drawing/2014/main" id="{9E49C322-B721-4945-AAFC-A2C7E50963D7}"/>
              </a:ext>
            </a:extLst>
          </p:cNvPr>
          <p:cNvSpPr/>
          <p:nvPr/>
        </p:nvSpPr>
        <p:spPr>
          <a:xfrm>
            <a:off x="7022113" y="1935271"/>
            <a:ext cx="857922" cy="85792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95" name="椭圆 94">
            <a:extLst>
              <a:ext uri="{FF2B5EF4-FFF2-40B4-BE49-F238E27FC236}">
                <a16:creationId xmlns:a16="http://schemas.microsoft.com/office/drawing/2014/main" id="{E14C8551-6068-4612-9640-EDA7A3BE054E}"/>
              </a:ext>
            </a:extLst>
          </p:cNvPr>
          <p:cNvSpPr/>
          <p:nvPr/>
        </p:nvSpPr>
        <p:spPr>
          <a:xfrm>
            <a:off x="6312648" y="2952700"/>
            <a:ext cx="1040459" cy="104045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96" name="椭圆 95">
            <a:extLst>
              <a:ext uri="{FF2B5EF4-FFF2-40B4-BE49-F238E27FC236}">
                <a16:creationId xmlns:a16="http://schemas.microsoft.com/office/drawing/2014/main" id="{1277A28F-443D-4F57-950C-28809FD11468}"/>
              </a:ext>
            </a:extLst>
          </p:cNvPr>
          <p:cNvSpPr/>
          <p:nvPr/>
        </p:nvSpPr>
        <p:spPr>
          <a:xfrm>
            <a:off x="6992173" y="4409704"/>
            <a:ext cx="766654" cy="76665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97" name="椭圆 96">
            <a:extLst>
              <a:ext uri="{FF2B5EF4-FFF2-40B4-BE49-F238E27FC236}">
                <a16:creationId xmlns:a16="http://schemas.microsoft.com/office/drawing/2014/main" id="{37ABFFE2-F592-4012-B219-F88CF2CDD39F}"/>
              </a:ext>
            </a:extLst>
          </p:cNvPr>
          <p:cNvSpPr/>
          <p:nvPr/>
        </p:nvSpPr>
        <p:spPr>
          <a:xfrm>
            <a:off x="8199382" y="4950927"/>
            <a:ext cx="766816" cy="76681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98" name="椭圆 97">
            <a:extLst>
              <a:ext uri="{FF2B5EF4-FFF2-40B4-BE49-F238E27FC236}">
                <a16:creationId xmlns:a16="http://schemas.microsoft.com/office/drawing/2014/main" id="{0A65AFE1-60D7-4598-9D38-D27F88ACAC17}"/>
              </a:ext>
            </a:extLst>
          </p:cNvPr>
          <p:cNvSpPr/>
          <p:nvPr/>
        </p:nvSpPr>
        <p:spPr>
          <a:xfrm>
            <a:off x="8339673" y="2705329"/>
            <a:ext cx="1496800" cy="1496800"/>
          </a:xfrm>
          <a:prstGeom prst="ellipse">
            <a:avLst/>
          </a:prstGeom>
          <a:solidFill>
            <a:schemeClr val="tx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99" name="文本框 98">
            <a:extLst>
              <a:ext uri="{FF2B5EF4-FFF2-40B4-BE49-F238E27FC236}">
                <a16:creationId xmlns:a16="http://schemas.microsoft.com/office/drawing/2014/main" id="{FB015811-1499-48D6-B88C-1D663C907DCC}"/>
              </a:ext>
            </a:extLst>
          </p:cNvPr>
          <p:cNvSpPr txBox="1"/>
          <p:nvPr/>
        </p:nvSpPr>
        <p:spPr>
          <a:xfrm>
            <a:off x="8414224" y="2998951"/>
            <a:ext cx="1368042" cy="923330"/>
          </a:xfrm>
          <a:prstGeom prst="rect">
            <a:avLst/>
          </a:prstGeom>
          <a:noFill/>
        </p:spPr>
        <p:txBody>
          <a:bodyPr wrap="square" rtlCol="0">
            <a:spAutoFit/>
          </a:bodyPr>
          <a:lstStyle/>
          <a:p>
            <a:pPr algn="ctr"/>
            <a:r>
              <a:rPr lang="zh-CN" altLang="en-US" dirty="0">
                <a:solidFill>
                  <a:schemeClr val="accent1"/>
                </a:solidFill>
                <a:latin typeface="华文细黑" panose="02010600040101010101" pitchFamily="2" charset="-122"/>
                <a:ea typeface="华文细黑" panose="02010600040101010101" pitchFamily="2" charset="-122"/>
                <a:cs typeface="Arial" pitchFamily="34" charset="0"/>
              </a:rPr>
              <a:t>安卓</a:t>
            </a:r>
            <a:endParaRPr lang="en-US" altLang="zh-CN" dirty="0">
              <a:solidFill>
                <a:schemeClr val="accent1"/>
              </a:solidFill>
              <a:latin typeface="华文细黑" panose="02010600040101010101" pitchFamily="2" charset="-122"/>
              <a:ea typeface="华文细黑" panose="02010600040101010101" pitchFamily="2" charset="-122"/>
              <a:cs typeface="Arial" pitchFamily="34" charset="0"/>
            </a:endParaRPr>
          </a:p>
          <a:p>
            <a:pPr algn="ctr"/>
            <a:r>
              <a:rPr lang="zh-CN" altLang="en-US" dirty="0">
                <a:solidFill>
                  <a:schemeClr val="accent1"/>
                </a:solidFill>
                <a:latin typeface="华文细黑" panose="02010600040101010101" pitchFamily="2" charset="-122"/>
                <a:ea typeface="华文细黑" panose="02010600040101010101" pitchFamily="2" charset="-122"/>
                <a:cs typeface="Arial" pitchFamily="34" charset="0"/>
              </a:rPr>
              <a:t>开发技术选型和架构</a:t>
            </a:r>
            <a:endParaRPr lang="en-US" altLang="zh-CN" dirty="0">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100" name="文本框 99">
            <a:extLst>
              <a:ext uri="{FF2B5EF4-FFF2-40B4-BE49-F238E27FC236}">
                <a16:creationId xmlns:a16="http://schemas.microsoft.com/office/drawing/2014/main" id="{9775A47D-1FDB-40D8-86E0-18DB32117F8A}"/>
              </a:ext>
            </a:extLst>
          </p:cNvPr>
          <p:cNvSpPr txBox="1"/>
          <p:nvPr/>
        </p:nvSpPr>
        <p:spPr>
          <a:xfrm>
            <a:off x="6929673" y="2004582"/>
            <a:ext cx="1046159" cy="646331"/>
          </a:xfrm>
          <a:prstGeom prst="rect">
            <a:avLst/>
          </a:prstGeom>
          <a:noFill/>
        </p:spPr>
        <p:txBody>
          <a:bodyPr wrap="square" rtlCol="0">
            <a:spAutoFit/>
          </a:bodyPr>
          <a:lstStyle/>
          <a:p>
            <a:pPr algn="ctr"/>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原生</a:t>
            </a: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APP</a:t>
            </a:r>
          </a:p>
        </p:txBody>
      </p:sp>
      <p:sp>
        <p:nvSpPr>
          <p:cNvPr id="101" name="文本框 100">
            <a:extLst>
              <a:ext uri="{FF2B5EF4-FFF2-40B4-BE49-F238E27FC236}">
                <a16:creationId xmlns:a16="http://schemas.microsoft.com/office/drawing/2014/main" id="{FB097E89-5C43-4FDB-A44D-AAB43A2347E7}"/>
              </a:ext>
            </a:extLst>
          </p:cNvPr>
          <p:cNvSpPr txBox="1"/>
          <p:nvPr/>
        </p:nvSpPr>
        <p:spPr>
          <a:xfrm>
            <a:off x="6820918" y="4455064"/>
            <a:ext cx="1046159" cy="646331"/>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Java</a:t>
            </a:r>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和</a:t>
            </a:r>
            <a:r>
              <a:rPr lang="en-US" altLang="zh-CN" dirty="0" err="1">
                <a:solidFill>
                  <a:schemeClr val="bg1"/>
                </a:solidFill>
                <a:latin typeface="华文细黑" panose="02010600040101010101" pitchFamily="2" charset="-122"/>
                <a:ea typeface="华文细黑" panose="02010600040101010101" pitchFamily="2" charset="-122"/>
                <a:cs typeface="Arial" pitchFamily="34" charset="0"/>
              </a:rPr>
              <a:t>Kotlin</a:t>
            </a:r>
            <a:endParaRPr lang="en-US" altLang="zh-CN"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102" name="文本框 101">
            <a:extLst>
              <a:ext uri="{FF2B5EF4-FFF2-40B4-BE49-F238E27FC236}">
                <a16:creationId xmlns:a16="http://schemas.microsoft.com/office/drawing/2014/main" id="{9DC114ED-0E0C-42C0-94AC-F381AF5F50E7}"/>
              </a:ext>
            </a:extLst>
          </p:cNvPr>
          <p:cNvSpPr txBox="1"/>
          <p:nvPr/>
        </p:nvSpPr>
        <p:spPr>
          <a:xfrm>
            <a:off x="8059561" y="5071412"/>
            <a:ext cx="1046159" cy="646331"/>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MVP</a:t>
            </a:r>
            <a:r>
              <a:rPr lang="zh-CN" altLang="en-US" dirty="0">
                <a:solidFill>
                  <a:schemeClr val="bg1"/>
                </a:solidFill>
                <a:latin typeface="华文细黑" panose="02010600040101010101" pitchFamily="2" charset="-122"/>
                <a:ea typeface="华文细黑" panose="02010600040101010101" pitchFamily="2" charset="-122"/>
                <a:cs typeface="Arial" pitchFamily="34" charset="0"/>
              </a:rPr>
              <a:t>架构</a:t>
            </a:r>
            <a:endParaRPr lang="en-US" altLang="zh-CN" dirty="0">
              <a:solidFill>
                <a:schemeClr val="bg1"/>
              </a:solidFill>
              <a:latin typeface="华文细黑" panose="02010600040101010101" pitchFamily="2" charset="-122"/>
              <a:ea typeface="华文细黑" panose="02010600040101010101" pitchFamily="2" charset="-122"/>
              <a:cs typeface="Arial" pitchFamily="34" charset="0"/>
            </a:endParaRPr>
          </a:p>
        </p:txBody>
      </p:sp>
      <p:sp>
        <p:nvSpPr>
          <p:cNvPr id="103" name="文本框 102">
            <a:extLst>
              <a:ext uri="{FF2B5EF4-FFF2-40B4-BE49-F238E27FC236}">
                <a16:creationId xmlns:a16="http://schemas.microsoft.com/office/drawing/2014/main" id="{6A58EE68-7D6A-472D-803D-5AA263235654}"/>
              </a:ext>
            </a:extLst>
          </p:cNvPr>
          <p:cNvSpPr txBox="1"/>
          <p:nvPr/>
        </p:nvSpPr>
        <p:spPr>
          <a:xfrm>
            <a:off x="6284391" y="3215148"/>
            <a:ext cx="1236819" cy="646331"/>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cs typeface="Arial" pitchFamily="34" charset="0"/>
              </a:rPr>
              <a:t>Material Design</a:t>
            </a:r>
          </a:p>
        </p:txBody>
      </p:sp>
    </p:spTree>
    <p:extLst>
      <p:ext uri="{BB962C8B-B14F-4D97-AF65-F5344CB8AC3E}">
        <p14:creationId xmlns:p14="http://schemas.microsoft.com/office/powerpoint/2010/main" val="644152736"/>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0"/>
                                  </p:stCondLst>
                                  <p:childTnLst>
                                    <p:set>
                                      <p:cBhvr>
                                        <p:cTn id="6" dur="1" fill="hold">
                                          <p:stCondLst>
                                            <p:cond delay="0"/>
                                          </p:stCondLst>
                                        </p:cTn>
                                        <p:tgtEl>
                                          <p:spTgt spid="84"/>
                                        </p:tgtEl>
                                        <p:attrNameLst>
                                          <p:attrName>style.visibility</p:attrName>
                                        </p:attrNameLst>
                                      </p:cBhvr>
                                      <p:to>
                                        <p:strVal val="visible"/>
                                      </p:to>
                                    </p:set>
                                    <p:anim calcmode="lin" valueType="num">
                                      <p:cBhvr>
                                        <p:cTn id="7" dur="500" fill="hold"/>
                                        <p:tgtEl>
                                          <p:spTgt spid="84"/>
                                        </p:tgtEl>
                                        <p:attrNameLst>
                                          <p:attrName>ppt_w</p:attrName>
                                        </p:attrNameLst>
                                      </p:cBhvr>
                                      <p:tavLst>
                                        <p:tav tm="0">
                                          <p:val>
                                            <p:fltVal val="0"/>
                                          </p:val>
                                        </p:tav>
                                        <p:tav tm="100000">
                                          <p:val>
                                            <p:strVal val="#ppt_w"/>
                                          </p:val>
                                        </p:tav>
                                      </p:tavLst>
                                    </p:anim>
                                    <p:anim calcmode="lin" valueType="num">
                                      <p:cBhvr>
                                        <p:cTn id="8" dur="500" fill="hold"/>
                                        <p:tgtEl>
                                          <p:spTgt spid="84"/>
                                        </p:tgtEl>
                                        <p:attrNameLst>
                                          <p:attrName>ppt_h</p:attrName>
                                        </p:attrNameLst>
                                      </p:cBhvr>
                                      <p:tavLst>
                                        <p:tav tm="0">
                                          <p:val>
                                            <p:fltVal val="0"/>
                                          </p:val>
                                        </p:tav>
                                        <p:tav tm="100000">
                                          <p:val>
                                            <p:strVal val="#ppt_h"/>
                                          </p:val>
                                        </p:tav>
                                      </p:tavLst>
                                    </p:anim>
                                    <p:animEffect transition="in" filter="fade">
                                      <p:cBhvr>
                                        <p:cTn id="9" dur="500"/>
                                        <p:tgtEl>
                                          <p:spTgt spid="84"/>
                                        </p:tgtEl>
                                      </p:cBhvr>
                                    </p:animEffect>
                                  </p:childTnLst>
                                </p:cTn>
                              </p:par>
                              <p:par>
                                <p:cTn id="10" presetID="2" presetClass="entr" presetSubtype="3" fill="hold" grpId="0" nodeType="withEffect">
                                  <p:stCondLst>
                                    <p:cond delay="300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fill="hold"/>
                                        <p:tgtEl>
                                          <p:spTgt spid="98"/>
                                        </p:tgtEl>
                                        <p:attrNameLst>
                                          <p:attrName>ppt_x</p:attrName>
                                        </p:attrNameLst>
                                      </p:cBhvr>
                                      <p:tavLst>
                                        <p:tav tm="0">
                                          <p:val>
                                            <p:strVal val="1+#ppt_w/2"/>
                                          </p:val>
                                        </p:tav>
                                        <p:tav tm="100000">
                                          <p:val>
                                            <p:strVal val="#ppt_x"/>
                                          </p:val>
                                        </p:tav>
                                      </p:tavLst>
                                    </p:anim>
                                    <p:anim calcmode="lin" valueType="num">
                                      <p:cBhvr additive="base">
                                        <p:cTn id="13" dur="500" fill="hold"/>
                                        <p:tgtEl>
                                          <p:spTgt spid="98"/>
                                        </p:tgtEl>
                                        <p:attrNameLst>
                                          <p:attrName>ppt_y</p:attrName>
                                        </p:attrNameLst>
                                      </p:cBhvr>
                                      <p:tavLst>
                                        <p:tav tm="0">
                                          <p:val>
                                            <p:strVal val="0-#ppt_h/2"/>
                                          </p:val>
                                        </p:tav>
                                        <p:tav tm="100000">
                                          <p:val>
                                            <p:strVal val="#ppt_y"/>
                                          </p:val>
                                        </p:tav>
                                      </p:tavLst>
                                    </p:anim>
                                  </p:childTnLst>
                                </p:cTn>
                              </p:par>
                              <p:par>
                                <p:cTn id="14" presetID="2" presetClass="entr" presetSubtype="9" fill="hold" grpId="0" nodeType="withEffect">
                                  <p:stCondLst>
                                    <p:cond delay="3000"/>
                                  </p:stCondLst>
                                  <p:childTnLst>
                                    <p:set>
                                      <p:cBhvr>
                                        <p:cTn id="15" dur="1" fill="hold">
                                          <p:stCondLst>
                                            <p:cond delay="0"/>
                                          </p:stCondLst>
                                        </p:cTn>
                                        <p:tgtEl>
                                          <p:spTgt spid="94"/>
                                        </p:tgtEl>
                                        <p:attrNameLst>
                                          <p:attrName>style.visibility</p:attrName>
                                        </p:attrNameLst>
                                      </p:cBhvr>
                                      <p:to>
                                        <p:strVal val="visible"/>
                                      </p:to>
                                    </p:set>
                                    <p:anim calcmode="lin" valueType="num">
                                      <p:cBhvr additive="base">
                                        <p:cTn id="16" dur="500" fill="hold"/>
                                        <p:tgtEl>
                                          <p:spTgt spid="94"/>
                                        </p:tgtEl>
                                        <p:attrNameLst>
                                          <p:attrName>ppt_x</p:attrName>
                                        </p:attrNameLst>
                                      </p:cBhvr>
                                      <p:tavLst>
                                        <p:tav tm="0">
                                          <p:val>
                                            <p:strVal val="0-#ppt_w/2"/>
                                          </p:val>
                                        </p:tav>
                                        <p:tav tm="100000">
                                          <p:val>
                                            <p:strVal val="#ppt_x"/>
                                          </p:val>
                                        </p:tav>
                                      </p:tavLst>
                                    </p:anim>
                                    <p:anim calcmode="lin" valueType="num">
                                      <p:cBhvr additive="base">
                                        <p:cTn id="17" dur="500" fill="hold"/>
                                        <p:tgtEl>
                                          <p:spTgt spid="94"/>
                                        </p:tgtEl>
                                        <p:attrNameLst>
                                          <p:attrName>ppt_y</p:attrName>
                                        </p:attrNameLst>
                                      </p:cBhvr>
                                      <p:tavLst>
                                        <p:tav tm="0">
                                          <p:val>
                                            <p:strVal val="0-#ppt_h/2"/>
                                          </p:val>
                                        </p:tav>
                                        <p:tav tm="100000">
                                          <p:val>
                                            <p:strVal val="#ppt_y"/>
                                          </p:val>
                                        </p:tav>
                                      </p:tavLst>
                                    </p:anim>
                                  </p:childTnLst>
                                </p:cTn>
                              </p:par>
                              <p:par>
                                <p:cTn id="18" presetID="2" presetClass="entr" presetSubtype="8" fill="hold" grpId="0" nodeType="withEffect">
                                  <p:stCondLst>
                                    <p:cond delay="3000"/>
                                  </p:stCondLst>
                                  <p:childTnLst>
                                    <p:set>
                                      <p:cBhvr>
                                        <p:cTn id="19" dur="1" fill="hold">
                                          <p:stCondLst>
                                            <p:cond delay="0"/>
                                          </p:stCondLst>
                                        </p:cTn>
                                        <p:tgtEl>
                                          <p:spTgt spid="95"/>
                                        </p:tgtEl>
                                        <p:attrNameLst>
                                          <p:attrName>style.visibility</p:attrName>
                                        </p:attrNameLst>
                                      </p:cBhvr>
                                      <p:to>
                                        <p:strVal val="visible"/>
                                      </p:to>
                                    </p:set>
                                    <p:anim calcmode="lin" valueType="num">
                                      <p:cBhvr additive="base">
                                        <p:cTn id="20" dur="500" fill="hold"/>
                                        <p:tgtEl>
                                          <p:spTgt spid="95"/>
                                        </p:tgtEl>
                                        <p:attrNameLst>
                                          <p:attrName>ppt_x</p:attrName>
                                        </p:attrNameLst>
                                      </p:cBhvr>
                                      <p:tavLst>
                                        <p:tav tm="0">
                                          <p:val>
                                            <p:strVal val="0-#ppt_w/2"/>
                                          </p:val>
                                        </p:tav>
                                        <p:tav tm="100000">
                                          <p:val>
                                            <p:strVal val="#ppt_x"/>
                                          </p:val>
                                        </p:tav>
                                      </p:tavLst>
                                    </p:anim>
                                    <p:anim calcmode="lin" valueType="num">
                                      <p:cBhvr additive="base">
                                        <p:cTn id="21" dur="500" fill="hold"/>
                                        <p:tgtEl>
                                          <p:spTgt spid="95"/>
                                        </p:tgtEl>
                                        <p:attrNameLst>
                                          <p:attrName>ppt_y</p:attrName>
                                        </p:attrNameLst>
                                      </p:cBhvr>
                                      <p:tavLst>
                                        <p:tav tm="0">
                                          <p:val>
                                            <p:strVal val="#ppt_y"/>
                                          </p:val>
                                        </p:tav>
                                        <p:tav tm="100000">
                                          <p:val>
                                            <p:strVal val="#ppt_y"/>
                                          </p:val>
                                        </p:tav>
                                      </p:tavLst>
                                    </p:anim>
                                  </p:childTnLst>
                                </p:cTn>
                              </p:par>
                              <p:par>
                                <p:cTn id="22" presetID="2" presetClass="entr" presetSubtype="12" fill="hold" grpId="0" nodeType="withEffect">
                                  <p:stCondLst>
                                    <p:cond delay="3000"/>
                                  </p:stCondLst>
                                  <p:childTnLst>
                                    <p:set>
                                      <p:cBhvr>
                                        <p:cTn id="23" dur="1" fill="hold">
                                          <p:stCondLst>
                                            <p:cond delay="0"/>
                                          </p:stCondLst>
                                        </p:cTn>
                                        <p:tgtEl>
                                          <p:spTgt spid="96"/>
                                        </p:tgtEl>
                                        <p:attrNameLst>
                                          <p:attrName>style.visibility</p:attrName>
                                        </p:attrNameLst>
                                      </p:cBhvr>
                                      <p:to>
                                        <p:strVal val="visible"/>
                                      </p:to>
                                    </p:set>
                                    <p:anim calcmode="lin" valueType="num">
                                      <p:cBhvr additive="base">
                                        <p:cTn id="24" dur="500" fill="hold"/>
                                        <p:tgtEl>
                                          <p:spTgt spid="96"/>
                                        </p:tgtEl>
                                        <p:attrNameLst>
                                          <p:attrName>ppt_x</p:attrName>
                                        </p:attrNameLst>
                                      </p:cBhvr>
                                      <p:tavLst>
                                        <p:tav tm="0">
                                          <p:val>
                                            <p:strVal val="0-#ppt_w/2"/>
                                          </p:val>
                                        </p:tav>
                                        <p:tav tm="100000">
                                          <p:val>
                                            <p:strVal val="#ppt_x"/>
                                          </p:val>
                                        </p:tav>
                                      </p:tavLst>
                                    </p:anim>
                                    <p:anim calcmode="lin" valueType="num">
                                      <p:cBhvr additive="base">
                                        <p:cTn id="25" dur="500" fill="hold"/>
                                        <p:tgtEl>
                                          <p:spTgt spid="9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3000"/>
                                  </p:stCondLst>
                                  <p:childTnLst>
                                    <p:set>
                                      <p:cBhvr>
                                        <p:cTn id="27" dur="1" fill="hold">
                                          <p:stCondLst>
                                            <p:cond delay="0"/>
                                          </p:stCondLst>
                                        </p:cTn>
                                        <p:tgtEl>
                                          <p:spTgt spid="97"/>
                                        </p:tgtEl>
                                        <p:attrNameLst>
                                          <p:attrName>style.visibility</p:attrName>
                                        </p:attrNameLst>
                                      </p:cBhvr>
                                      <p:to>
                                        <p:strVal val="visible"/>
                                      </p:to>
                                    </p:set>
                                    <p:anim calcmode="lin" valueType="num">
                                      <p:cBhvr additive="base">
                                        <p:cTn id="28" dur="500" fill="hold"/>
                                        <p:tgtEl>
                                          <p:spTgt spid="97"/>
                                        </p:tgtEl>
                                        <p:attrNameLst>
                                          <p:attrName>ppt_x</p:attrName>
                                        </p:attrNameLst>
                                      </p:cBhvr>
                                      <p:tavLst>
                                        <p:tav tm="0">
                                          <p:val>
                                            <p:strVal val="#ppt_x"/>
                                          </p:val>
                                        </p:tav>
                                        <p:tav tm="100000">
                                          <p:val>
                                            <p:strVal val="#ppt_x"/>
                                          </p:val>
                                        </p:tav>
                                      </p:tavLst>
                                    </p:anim>
                                    <p:anim calcmode="lin" valueType="num">
                                      <p:cBhvr additive="base">
                                        <p:cTn id="29" dur="500" fill="hold"/>
                                        <p:tgtEl>
                                          <p:spTgt spid="97"/>
                                        </p:tgtEl>
                                        <p:attrNameLst>
                                          <p:attrName>ppt_y</p:attrName>
                                        </p:attrNameLst>
                                      </p:cBhvr>
                                      <p:tavLst>
                                        <p:tav tm="0">
                                          <p:val>
                                            <p:strVal val="1+#ppt_h/2"/>
                                          </p:val>
                                        </p:tav>
                                        <p:tav tm="100000">
                                          <p:val>
                                            <p:strVal val="#ppt_y"/>
                                          </p:val>
                                        </p:tav>
                                      </p:tavLst>
                                    </p:anim>
                                  </p:childTnLst>
                                </p:cTn>
                              </p:par>
                              <p:par>
                                <p:cTn id="30" presetID="53" presetClass="entr" presetSubtype="16" fill="hold" grpId="0" nodeType="withEffect">
                                  <p:stCondLst>
                                    <p:cond delay="3500"/>
                                  </p:stCondLst>
                                  <p:childTnLst>
                                    <p:set>
                                      <p:cBhvr>
                                        <p:cTn id="31" dur="1" fill="hold">
                                          <p:stCondLst>
                                            <p:cond delay="0"/>
                                          </p:stCondLst>
                                        </p:cTn>
                                        <p:tgtEl>
                                          <p:spTgt spid="100"/>
                                        </p:tgtEl>
                                        <p:attrNameLst>
                                          <p:attrName>style.visibility</p:attrName>
                                        </p:attrNameLst>
                                      </p:cBhvr>
                                      <p:to>
                                        <p:strVal val="visible"/>
                                      </p:to>
                                    </p:set>
                                    <p:anim calcmode="lin" valueType="num">
                                      <p:cBhvr>
                                        <p:cTn id="32" dur="500" fill="hold"/>
                                        <p:tgtEl>
                                          <p:spTgt spid="100"/>
                                        </p:tgtEl>
                                        <p:attrNameLst>
                                          <p:attrName>ppt_w</p:attrName>
                                        </p:attrNameLst>
                                      </p:cBhvr>
                                      <p:tavLst>
                                        <p:tav tm="0">
                                          <p:val>
                                            <p:fltVal val="0"/>
                                          </p:val>
                                        </p:tav>
                                        <p:tav tm="100000">
                                          <p:val>
                                            <p:strVal val="#ppt_w"/>
                                          </p:val>
                                        </p:tav>
                                      </p:tavLst>
                                    </p:anim>
                                    <p:anim calcmode="lin" valueType="num">
                                      <p:cBhvr>
                                        <p:cTn id="33" dur="500" fill="hold"/>
                                        <p:tgtEl>
                                          <p:spTgt spid="100"/>
                                        </p:tgtEl>
                                        <p:attrNameLst>
                                          <p:attrName>ppt_h</p:attrName>
                                        </p:attrNameLst>
                                      </p:cBhvr>
                                      <p:tavLst>
                                        <p:tav tm="0">
                                          <p:val>
                                            <p:fltVal val="0"/>
                                          </p:val>
                                        </p:tav>
                                        <p:tav tm="100000">
                                          <p:val>
                                            <p:strVal val="#ppt_h"/>
                                          </p:val>
                                        </p:tav>
                                      </p:tavLst>
                                    </p:anim>
                                    <p:animEffect transition="in" filter="fade">
                                      <p:cBhvr>
                                        <p:cTn id="34" dur="500"/>
                                        <p:tgtEl>
                                          <p:spTgt spid="100"/>
                                        </p:tgtEl>
                                      </p:cBhvr>
                                    </p:animEffect>
                                  </p:childTnLst>
                                </p:cTn>
                              </p:par>
                              <p:par>
                                <p:cTn id="35" presetID="53" presetClass="entr" presetSubtype="16" fill="hold" grpId="0" nodeType="withEffect">
                                  <p:stCondLst>
                                    <p:cond delay="3500"/>
                                  </p:stCondLst>
                                  <p:childTnLst>
                                    <p:set>
                                      <p:cBhvr>
                                        <p:cTn id="36" dur="1" fill="hold">
                                          <p:stCondLst>
                                            <p:cond delay="0"/>
                                          </p:stCondLst>
                                        </p:cTn>
                                        <p:tgtEl>
                                          <p:spTgt spid="101"/>
                                        </p:tgtEl>
                                        <p:attrNameLst>
                                          <p:attrName>style.visibility</p:attrName>
                                        </p:attrNameLst>
                                      </p:cBhvr>
                                      <p:to>
                                        <p:strVal val="visible"/>
                                      </p:to>
                                    </p:set>
                                    <p:anim calcmode="lin" valueType="num">
                                      <p:cBhvr>
                                        <p:cTn id="37" dur="500" fill="hold"/>
                                        <p:tgtEl>
                                          <p:spTgt spid="101"/>
                                        </p:tgtEl>
                                        <p:attrNameLst>
                                          <p:attrName>ppt_w</p:attrName>
                                        </p:attrNameLst>
                                      </p:cBhvr>
                                      <p:tavLst>
                                        <p:tav tm="0">
                                          <p:val>
                                            <p:fltVal val="0"/>
                                          </p:val>
                                        </p:tav>
                                        <p:tav tm="100000">
                                          <p:val>
                                            <p:strVal val="#ppt_w"/>
                                          </p:val>
                                        </p:tav>
                                      </p:tavLst>
                                    </p:anim>
                                    <p:anim calcmode="lin" valueType="num">
                                      <p:cBhvr>
                                        <p:cTn id="38" dur="500" fill="hold"/>
                                        <p:tgtEl>
                                          <p:spTgt spid="101"/>
                                        </p:tgtEl>
                                        <p:attrNameLst>
                                          <p:attrName>ppt_h</p:attrName>
                                        </p:attrNameLst>
                                      </p:cBhvr>
                                      <p:tavLst>
                                        <p:tav tm="0">
                                          <p:val>
                                            <p:fltVal val="0"/>
                                          </p:val>
                                        </p:tav>
                                        <p:tav tm="100000">
                                          <p:val>
                                            <p:strVal val="#ppt_h"/>
                                          </p:val>
                                        </p:tav>
                                      </p:tavLst>
                                    </p:anim>
                                    <p:animEffect transition="in" filter="fade">
                                      <p:cBhvr>
                                        <p:cTn id="39" dur="500"/>
                                        <p:tgtEl>
                                          <p:spTgt spid="101"/>
                                        </p:tgtEl>
                                      </p:cBhvr>
                                    </p:animEffect>
                                  </p:childTnLst>
                                </p:cTn>
                              </p:par>
                              <p:par>
                                <p:cTn id="40" presetID="53" presetClass="entr" presetSubtype="16" fill="hold" grpId="0" nodeType="withEffect">
                                  <p:stCondLst>
                                    <p:cond delay="3500"/>
                                  </p:stCondLst>
                                  <p:childTnLst>
                                    <p:set>
                                      <p:cBhvr>
                                        <p:cTn id="41" dur="1" fill="hold">
                                          <p:stCondLst>
                                            <p:cond delay="0"/>
                                          </p:stCondLst>
                                        </p:cTn>
                                        <p:tgtEl>
                                          <p:spTgt spid="102"/>
                                        </p:tgtEl>
                                        <p:attrNameLst>
                                          <p:attrName>style.visibility</p:attrName>
                                        </p:attrNameLst>
                                      </p:cBhvr>
                                      <p:to>
                                        <p:strVal val="visible"/>
                                      </p:to>
                                    </p:set>
                                    <p:anim calcmode="lin" valueType="num">
                                      <p:cBhvr>
                                        <p:cTn id="42" dur="500" fill="hold"/>
                                        <p:tgtEl>
                                          <p:spTgt spid="102"/>
                                        </p:tgtEl>
                                        <p:attrNameLst>
                                          <p:attrName>ppt_w</p:attrName>
                                        </p:attrNameLst>
                                      </p:cBhvr>
                                      <p:tavLst>
                                        <p:tav tm="0">
                                          <p:val>
                                            <p:fltVal val="0"/>
                                          </p:val>
                                        </p:tav>
                                        <p:tav tm="100000">
                                          <p:val>
                                            <p:strVal val="#ppt_w"/>
                                          </p:val>
                                        </p:tav>
                                      </p:tavLst>
                                    </p:anim>
                                    <p:anim calcmode="lin" valueType="num">
                                      <p:cBhvr>
                                        <p:cTn id="43" dur="500" fill="hold"/>
                                        <p:tgtEl>
                                          <p:spTgt spid="102"/>
                                        </p:tgtEl>
                                        <p:attrNameLst>
                                          <p:attrName>ppt_h</p:attrName>
                                        </p:attrNameLst>
                                      </p:cBhvr>
                                      <p:tavLst>
                                        <p:tav tm="0">
                                          <p:val>
                                            <p:fltVal val="0"/>
                                          </p:val>
                                        </p:tav>
                                        <p:tav tm="100000">
                                          <p:val>
                                            <p:strVal val="#ppt_h"/>
                                          </p:val>
                                        </p:tav>
                                      </p:tavLst>
                                    </p:anim>
                                    <p:animEffect transition="in" filter="fade">
                                      <p:cBhvr>
                                        <p:cTn id="44" dur="500"/>
                                        <p:tgtEl>
                                          <p:spTgt spid="102"/>
                                        </p:tgtEl>
                                      </p:cBhvr>
                                    </p:animEffect>
                                  </p:childTnLst>
                                </p:cTn>
                              </p:par>
                              <p:par>
                                <p:cTn id="45" presetID="53" presetClass="entr" presetSubtype="16" fill="hold" grpId="0" nodeType="withEffect">
                                  <p:stCondLst>
                                    <p:cond delay="3500"/>
                                  </p:stCondLst>
                                  <p:childTnLst>
                                    <p:set>
                                      <p:cBhvr>
                                        <p:cTn id="46" dur="1" fill="hold">
                                          <p:stCondLst>
                                            <p:cond delay="0"/>
                                          </p:stCondLst>
                                        </p:cTn>
                                        <p:tgtEl>
                                          <p:spTgt spid="103"/>
                                        </p:tgtEl>
                                        <p:attrNameLst>
                                          <p:attrName>style.visibility</p:attrName>
                                        </p:attrNameLst>
                                      </p:cBhvr>
                                      <p:to>
                                        <p:strVal val="visible"/>
                                      </p:to>
                                    </p:set>
                                    <p:anim calcmode="lin" valueType="num">
                                      <p:cBhvr>
                                        <p:cTn id="47" dur="500" fill="hold"/>
                                        <p:tgtEl>
                                          <p:spTgt spid="103"/>
                                        </p:tgtEl>
                                        <p:attrNameLst>
                                          <p:attrName>ppt_w</p:attrName>
                                        </p:attrNameLst>
                                      </p:cBhvr>
                                      <p:tavLst>
                                        <p:tav tm="0">
                                          <p:val>
                                            <p:fltVal val="0"/>
                                          </p:val>
                                        </p:tav>
                                        <p:tav tm="100000">
                                          <p:val>
                                            <p:strVal val="#ppt_w"/>
                                          </p:val>
                                        </p:tav>
                                      </p:tavLst>
                                    </p:anim>
                                    <p:anim calcmode="lin" valueType="num">
                                      <p:cBhvr>
                                        <p:cTn id="48" dur="500" fill="hold"/>
                                        <p:tgtEl>
                                          <p:spTgt spid="103"/>
                                        </p:tgtEl>
                                        <p:attrNameLst>
                                          <p:attrName>ppt_h</p:attrName>
                                        </p:attrNameLst>
                                      </p:cBhvr>
                                      <p:tavLst>
                                        <p:tav tm="0">
                                          <p:val>
                                            <p:fltVal val="0"/>
                                          </p:val>
                                        </p:tav>
                                        <p:tav tm="100000">
                                          <p:val>
                                            <p:strVal val="#ppt_h"/>
                                          </p:val>
                                        </p:tav>
                                      </p:tavLst>
                                    </p:anim>
                                    <p:animEffect transition="in" filter="fade">
                                      <p:cBhvr>
                                        <p:cTn id="49" dur="500"/>
                                        <p:tgtEl>
                                          <p:spTgt spid="103"/>
                                        </p:tgtEl>
                                      </p:cBhvr>
                                    </p:animEffect>
                                  </p:childTnLst>
                                </p:cTn>
                              </p:par>
                              <p:par>
                                <p:cTn id="50" presetID="53" presetClass="entr" presetSubtype="16" fill="hold" grpId="0" nodeType="withEffect">
                                  <p:stCondLst>
                                    <p:cond delay="3500"/>
                                  </p:stCondLst>
                                  <p:childTnLst>
                                    <p:set>
                                      <p:cBhvr>
                                        <p:cTn id="51" dur="1" fill="hold">
                                          <p:stCondLst>
                                            <p:cond delay="0"/>
                                          </p:stCondLst>
                                        </p:cTn>
                                        <p:tgtEl>
                                          <p:spTgt spid="99"/>
                                        </p:tgtEl>
                                        <p:attrNameLst>
                                          <p:attrName>style.visibility</p:attrName>
                                        </p:attrNameLst>
                                      </p:cBhvr>
                                      <p:to>
                                        <p:strVal val="visible"/>
                                      </p:to>
                                    </p:set>
                                    <p:anim calcmode="lin" valueType="num">
                                      <p:cBhvr>
                                        <p:cTn id="52" dur="500" fill="hold"/>
                                        <p:tgtEl>
                                          <p:spTgt spid="99"/>
                                        </p:tgtEl>
                                        <p:attrNameLst>
                                          <p:attrName>ppt_w</p:attrName>
                                        </p:attrNameLst>
                                      </p:cBhvr>
                                      <p:tavLst>
                                        <p:tav tm="0">
                                          <p:val>
                                            <p:fltVal val="0"/>
                                          </p:val>
                                        </p:tav>
                                        <p:tav tm="100000">
                                          <p:val>
                                            <p:strVal val="#ppt_w"/>
                                          </p:val>
                                        </p:tav>
                                      </p:tavLst>
                                    </p:anim>
                                    <p:anim calcmode="lin" valueType="num">
                                      <p:cBhvr>
                                        <p:cTn id="53" dur="500" fill="hold"/>
                                        <p:tgtEl>
                                          <p:spTgt spid="99"/>
                                        </p:tgtEl>
                                        <p:attrNameLst>
                                          <p:attrName>ppt_h</p:attrName>
                                        </p:attrNameLst>
                                      </p:cBhvr>
                                      <p:tavLst>
                                        <p:tav tm="0">
                                          <p:val>
                                            <p:fltVal val="0"/>
                                          </p:val>
                                        </p:tav>
                                        <p:tav tm="100000">
                                          <p:val>
                                            <p:strVal val="#ppt_h"/>
                                          </p:val>
                                        </p:tav>
                                      </p:tavLst>
                                    </p:anim>
                                    <p:animEffect transition="in" filter="fade">
                                      <p:cBhvr>
                                        <p:cTn id="54" dur="500"/>
                                        <p:tgtEl>
                                          <p:spTgt spid="99"/>
                                        </p:tgtEl>
                                      </p:cBhvr>
                                    </p:animEffect>
                                  </p:childTnLst>
                                </p:cTn>
                              </p:par>
                              <p:par>
                                <p:cTn id="55" presetID="10" presetClass="entr" presetSubtype="0" fill="hold" grpId="0" nodeType="withEffect">
                                  <p:stCondLst>
                                    <p:cond delay="300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500"/>
                                        <p:tgtEl>
                                          <p:spTgt spid="92"/>
                                        </p:tgtEl>
                                      </p:cBhvr>
                                    </p:animEffect>
                                  </p:childTnLst>
                                </p:cTn>
                              </p:par>
                              <p:par>
                                <p:cTn id="58" presetID="10" presetClass="entr" presetSubtype="0" fill="hold" grpId="0" nodeType="withEffect">
                                  <p:stCondLst>
                                    <p:cond delay="300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grpId="0" nodeType="withEffect">
                                  <p:stCondLst>
                                    <p:cond delay="300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par>
                                <p:cTn id="64" presetID="10" presetClass="entr" presetSubtype="0" fill="hold" grpId="0" nodeType="withEffect">
                                  <p:stCondLst>
                                    <p:cond delay="3000"/>
                                  </p:stCondLst>
                                  <p:childTnLst>
                                    <p:set>
                                      <p:cBhvr>
                                        <p:cTn id="65" dur="1" fill="hold">
                                          <p:stCondLst>
                                            <p:cond delay="0"/>
                                          </p:stCondLst>
                                        </p:cTn>
                                        <p:tgtEl>
                                          <p:spTgt spid="87"/>
                                        </p:tgtEl>
                                        <p:attrNameLst>
                                          <p:attrName>style.visibility</p:attrName>
                                        </p:attrNameLst>
                                      </p:cBhvr>
                                      <p:to>
                                        <p:strVal val="visible"/>
                                      </p:to>
                                    </p:set>
                                    <p:animEffect transition="in" filter="fade">
                                      <p:cBhvr>
                                        <p:cTn id="66" dur="500"/>
                                        <p:tgtEl>
                                          <p:spTgt spid="87"/>
                                        </p:tgtEl>
                                      </p:cBhvr>
                                    </p:animEffect>
                                  </p:childTnLst>
                                </p:cTn>
                              </p:par>
                              <p:par>
                                <p:cTn id="67" presetID="10" presetClass="entr" presetSubtype="0" fill="hold" grpId="0" nodeType="withEffect">
                                  <p:stCondLst>
                                    <p:cond delay="3000"/>
                                  </p:stCondLst>
                                  <p:childTnLst>
                                    <p:set>
                                      <p:cBhvr>
                                        <p:cTn id="68" dur="1" fill="hold">
                                          <p:stCondLst>
                                            <p:cond delay="0"/>
                                          </p:stCondLst>
                                        </p:cTn>
                                        <p:tgtEl>
                                          <p:spTgt spid="86"/>
                                        </p:tgtEl>
                                        <p:attrNameLst>
                                          <p:attrName>style.visibility</p:attrName>
                                        </p:attrNameLst>
                                      </p:cBhvr>
                                      <p:to>
                                        <p:strVal val="visible"/>
                                      </p:to>
                                    </p:set>
                                    <p:animEffect transition="in" filter="fade">
                                      <p:cBhvr>
                                        <p:cTn id="69" dur="500"/>
                                        <p:tgtEl>
                                          <p:spTgt spid="86"/>
                                        </p:tgtEl>
                                      </p:cBhvr>
                                    </p:animEffect>
                                  </p:childTnLst>
                                </p:cTn>
                              </p:par>
                              <p:par>
                                <p:cTn id="70" presetID="2" presetClass="entr" presetSubtype="8" fill="hold" nodeType="withEffect">
                                  <p:stCondLst>
                                    <p:cond delay="4000"/>
                                  </p:stCondLst>
                                  <p:childTnLst>
                                    <p:set>
                                      <p:cBhvr>
                                        <p:cTn id="71" dur="1" fill="hold">
                                          <p:stCondLst>
                                            <p:cond delay="0"/>
                                          </p:stCondLst>
                                        </p:cTn>
                                        <p:tgtEl>
                                          <p:spTgt spid="66"/>
                                        </p:tgtEl>
                                        <p:attrNameLst>
                                          <p:attrName>style.visibility</p:attrName>
                                        </p:attrNameLst>
                                      </p:cBhvr>
                                      <p:to>
                                        <p:strVal val="visible"/>
                                      </p:to>
                                    </p:set>
                                    <p:anim calcmode="lin" valueType="num">
                                      <p:cBhvr additive="base">
                                        <p:cTn id="72" dur="500" fill="hold"/>
                                        <p:tgtEl>
                                          <p:spTgt spid="66"/>
                                        </p:tgtEl>
                                        <p:attrNameLst>
                                          <p:attrName>ppt_x</p:attrName>
                                        </p:attrNameLst>
                                      </p:cBhvr>
                                      <p:tavLst>
                                        <p:tav tm="0">
                                          <p:val>
                                            <p:strVal val="0-#ppt_w/2"/>
                                          </p:val>
                                        </p:tav>
                                        <p:tav tm="100000">
                                          <p:val>
                                            <p:strVal val="#ppt_x"/>
                                          </p:val>
                                        </p:tav>
                                      </p:tavLst>
                                    </p:anim>
                                    <p:anim calcmode="lin" valueType="num">
                                      <p:cBhvr additive="base">
                                        <p:cTn id="73" dur="500" fill="hold"/>
                                        <p:tgtEl>
                                          <p:spTgt spid="66"/>
                                        </p:tgtEl>
                                        <p:attrNameLst>
                                          <p:attrName>ppt_y</p:attrName>
                                        </p:attrNameLst>
                                      </p:cBhvr>
                                      <p:tavLst>
                                        <p:tav tm="0">
                                          <p:val>
                                            <p:strVal val="#ppt_y"/>
                                          </p:val>
                                        </p:tav>
                                        <p:tav tm="100000">
                                          <p:val>
                                            <p:strVal val="#ppt_y"/>
                                          </p:val>
                                        </p:tav>
                                      </p:tavLst>
                                    </p:anim>
                                  </p:childTnLst>
                                </p:cTn>
                              </p:par>
                              <p:par>
                                <p:cTn id="74" presetID="10" presetClass="entr" presetSubtype="0" fill="hold" grpId="0" nodeType="withEffect">
                                  <p:stCondLst>
                                    <p:cond delay="4500"/>
                                  </p:stCondLst>
                                  <p:iterate type="lt">
                                    <p:tmPct val="10000"/>
                                  </p:iterate>
                                  <p:childTnLst>
                                    <p:set>
                                      <p:cBhvr>
                                        <p:cTn id="75" dur="1" fill="hold">
                                          <p:stCondLst>
                                            <p:cond delay="0"/>
                                          </p:stCondLst>
                                        </p:cTn>
                                        <p:tgtEl>
                                          <p:spTgt spid="64">
                                            <p:txEl>
                                              <p:pRg st="0" end="0"/>
                                            </p:txEl>
                                          </p:spTgt>
                                        </p:tgtEl>
                                        <p:attrNameLst>
                                          <p:attrName>style.visibility</p:attrName>
                                        </p:attrNameLst>
                                      </p:cBhvr>
                                      <p:to>
                                        <p:strVal val="visible"/>
                                      </p:to>
                                    </p:set>
                                    <p:animEffect transition="in" filter="fade">
                                      <p:cBhvr>
                                        <p:cTn id="76" dur="500"/>
                                        <p:tgtEl>
                                          <p:spTgt spid="64">
                                            <p:txEl>
                                              <p:pRg st="0" end="0"/>
                                            </p:txEl>
                                          </p:spTgt>
                                        </p:tgtEl>
                                      </p:cBhvr>
                                    </p:animEffect>
                                  </p:childTnLst>
                                </p:cTn>
                              </p:par>
                              <p:par>
                                <p:cTn id="77" presetID="10" presetClass="entr" presetSubtype="0" fill="hold" grpId="0" nodeType="withEffect">
                                  <p:stCondLst>
                                    <p:cond delay="5000"/>
                                  </p:stCondLst>
                                  <p:iterate type="lt">
                                    <p:tmPct val="10000"/>
                                  </p:iterate>
                                  <p:childTnLst>
                                    <p:set>
                                      <p:cBhvr>
                                        <p:cTn id="78" dur="1" fill="hold">
                                          <p:stCondLst>
                                            <p:cond delay="0"/>
                                          </p:stCondLst>
                                        </p:cTn>
                                        <p:tgtEl>
                                          <p:spTgt spid="65">
                                            <p:txEl>
                                              <p:pRg st="0" end="0"/>
                                            </p:txEl>
                                          </p:spTgt>
                                        </p:tgtEl>
                                        <p:attrNameLst>
                                          <p:attrName>style.visibility</p:attrName>
                                        </p:attrNameLst>
                                      </p:cBhvr>
                                      <p:to>
                                        <p:strVal val="visible"/>
                                      </p:to>
                                    </p:set>
                                    <p:animEffect transition="in" filter="fade">
                                      <p:cBhvr>
                                        <p:cTn id="79" dur="500"/>
                                        <p:tgtEl>
                                          <p:spTgt spid="65">
                                            <p:txEl>
                                              <p:pRg st="0" end="0"/>
                                            </p:txEl>
                                          </p:spTgt>
                                        </p:tgtEl>
                                      </p:cBhvr>
                                    </p:animEffect>
                                  </p:childTnLst>
                                </p:cTn>
                              </p:par>
                              <p:par>
                                <p:cTn id="80" presetID="2" presetClass="entr" presetSubtype="8" fill="hold" nodeType="withEffect">
                                  <p:stCondLst>
                                    <p:cond delay="5500"/>
                                  </p:stCondLst>
                                  <p:childTnLst>
                                    <p:set>
                                      <p:cBhvr>
                                        <p:cTn id="81" dur="1" fill="hold">
                                          <p:stCondLst>
                                            <p:cond delay="0"/>
                                          </p:stCondLst>
                                        </p:cTn>
                                        <p:tgtEl>
                                          <p:spTgt spid="71"/>
                                        </p:tgtEl>
                                        <p:attrNameLst>
                                          <p:attrName>style.visibility</p:attrName>
                                        </p:attrNameLst>
                                      </p:cBhvr>
                                      <p:to>
                                        <p:strVal val="visible"/>
                                      </p:to>
                                    </p:set>
                                    <p:anim calcmode="lin" valueType="num">
                                      <p:cBhvr additive="base">
                                        <p:cTn id="82" dur="500" fill="hold"/>
                                        <p:tgtEl>
                                          <p:spTgt spid="71"/>
                                        </p:tgtEl>
                                        <p:attrNameLst>
                                          <p:attrName>ppt_x</p:attrName>
                                        </p:attrNameLst>
                                      </p:cBhvr>
                                      <p:tavLst>
                                        <p:tav tm="0">
                                          <p:val>
                                            <p:strVal val="0-#ppt_w/2"/>
                                          </p:val>
                                        </p:tav>
                                        <p:tav tm="100000">
                                          <p:val>
                                            <p:strVal val="#ppt_x"/>
                                          </p:val>
                                        </p:tav>
                                      </p:tavLst>
                                    </p:anim>
                                    <p:anim calcmode="lin" valueType="num">
                                      <p:cBhvr additive="base">
                                        <p:cTn id="83" dur="500" fill="hold"/>
                                        <p:tgtEl>
                                          <p:spTgt spid="71"/>
                                        </p:tgtEl>
                                        <p:attrNameLst>
                                          <p:attrName>ppt_y</p:attrName>
                                        </p:attrNameLst>
                                      </p:cBhvr>
                                      <p:tavLst>
                                        <p:tav tm="0">
                                          <p:val>
                                            <p:strVal val="#ppt_y"/>
                                          </p:val>
                                        </p:tav>
                                        <p:tav tm="100000">
                                          <p:val>
                                            <p:strVal val="#ppt_y"/>
                                          </p:val>
                                        </p:tav>
                                      </p:tavLst>
                                    </p:anim>
                                  </p:childTnLst>
                                </p:cTn>
                              </p:par>
                              <p:par>
                                <p:cTn id="84" presetID="10" presetClass="entr" presetSubtype="0" fill="hold" grpId="0" nodeType="withEffect">
                                  <p:stCondLst>
                                    <p:cond delay="6000"/>
                                  </p:stCondLst>
                                  <p:iterate type="lt">
                                    <p:tmPct val="10000"/>
                                  </p:iterate>
                                  <p:childTnLst>
                                    <p:set>
                                      <p:cBhvr>
                                        <p:cTn id="85" dur="1" fill="hold">
                                          <p:stCondLst>
                                            <p:cond delay="0"/>
                                          </p:stCondLst>
                                        </p:cTn>
                                        <p:tgtEl>
                                          <p:spTgt spid="69">
                                            <p:txEl>
                                              <p:pRg st="0" end="0"/>
                                            </p:txEl>
                                          </p:spTgt>
                                        </p:tgtEl>
                                        <p:attrNameLst>
                                          <p:attrName>style.visibility</p:attrName>
                                        </p:attrNameLst>
                                      </p:cBhvr>
                                      <p:to>
                                        <p:strVal val="visible"/>
                                      </p:to>
                                    </p:set>
                                    <p:animEffect transition="in" filter="fade">
                                      <p:cBhvr>
                                        <p:cTn id="86" dur="500"/>
                                        <p:tgtEl>
                                          <p:spTgt spid="69">
                                            <p:txEl>
                                              <p:pRg st="0" end="0"/>
                                            </p:txEl>
                                          </p:spTgt>
                                        </p:tgtEl>
                                      </p:cBhvr>
                                    </p:animEffect>
                                  </p:childTnLst>
                                </p:cTn>
                              </p:par>
                              <p:par>
                                <p:cTn id="87" presetID="10" presetClass="entr" presetSubtype="0" fill="hold" grpId="0" nodeType="withEffect">
                                  <p:stCondLst>
                                    <p:cond delay="6500"/>
                                  </p:stCondLst>
                                  <p:iterate type="lt">
                                    <p:tmPct val="10000"/>
                                  </p:iterate>
                                  <p:childTnLst>
                                    <p:set>
                                      <p:cBhvr>
                                        <p:cTn id="88" dur="1" fill="hold">
                                          <p:stCondLst>
                                            <p:cond delay="0"/>
                                          </p:stCondLst>
                                        </p:cTn>
                                        <p:tgtEl>
                                          <p:spTgt spid="70">
                                            <p:txEl>
                                              <p:pRg st="0" end="0"/>
                                            </p:txEl>
                                          </p:spTgt>
                                        </p:tgtEl>
                                        <p:attrNameLst>
                                          <p:attrName>style.visibility</p:attrName>
                                        </p:attrNameLst>
                                      </p:cBhvr>
                                      <p:to>
                                        <p:strVal val="visible"/>
                                      </p:to>
                                    </p:set>
                                    <p:animEffect transition="in" filter="fade">
                                      <p:cBhvr>
                                        <p:cTn id="89" dur="500"/>
                                        <p:tgtEl>
                                          <p:spTgt spid="70">
                                            <p:txEl>
                                              <p:pRg st="0" end="0"/>
                                            </p:txEl>
                                          </p:spTgt>
                                        </p:tgtEl>
                                      </p:cBhvr>
                                    </p:animEffect>
                                  </p:childTnLst>
                                </p:cTn>
                              </p:par>
                              <p:par>
                                <p:cTn id="90" presetID="2" presetClass="entr" presetSubtype="8" fill="hold" nodeType="withEffect">
                                  <p:stCondLst>
                                    <p:cond delay="7000"/>
                                  </p:stCondLst>
                                  <p:childTnLst>
                                    <p:set>
                                      <p:cBhvr>
                                        <p:cTn id="91" dur="1" fill="hold">
                                          <p:stCondLst>
                                            <p:cond delay="0"/>
                                          </p:stCondLst>
                                        </p:cTn>
                                        <p:tgtEl>
                                          <p:spTgt spid="76"/>
                                        </p:tgtEl>
                                        <p:attrNameLst>
                                          <p:attrName>style.visibility</p:attrName>
                                        </p:attrNameLst>
                                      </p:cBhvr>
                                      <p:to>
                                        <p:strVal val="visible"/>
                                      </p:to>
                                    </p:set>
                                    <p:anim calcmode="lin" valueType="num">
                                      <p:cBhvr additive="base">
                                        <p:cTn id="92" dur="500" fill="hold"/>
                                        <p:tgtEl>
                                          <p:spTgt spid="76"/>
                                        </p:tgtEl>
                                        <p:attrNameLst>
                                          <p:attrName>ppt_x</p:attrName>
                                        </p:attrNameLst>
                                      </p:cBhvr>
                                      <p:tavLst>
                                        <p:tav tm="0">
                                          <p:val>
                                            <p:strVal val="0-#ppt_w/2"/>
                                          </p:val>
                                        </p:tav>
                                        <p:tav tm="100000">
                                          <p:val>
                                            <p:strVal val="#ppt_x"/>
                                          </p:val>
                                        </p:tav>
                                      </p:tavLst>
                                    </p:anim>
                                    <p:anim calcmode="lin" valueType="num">
                                      <p:cBhvr additive="base">
                                        <p:cTn id="93" dur="500" fill="hold"/>
                                        <p:tgtEl>
                                          <p:spTgt spid="76"/>
                                        </p:tgtEl>
                                        <p:attrNameLst>
                                          <p:attrName>ppt_y</p:attrName>
                                        </p:attrNameLst>
                                      </p:cBhvr>
                                      <p:tavLst>
                                        <p:tav tm="0">
                                          <p:val>
                                            <p:strVal val="#ppt_y"/>
                                          </p:val>
                                        </p:tav>
                                        <p:tav tm="100000">
                                          <p:val>
                                            <p:strVal val="#ppt_y"/>
                                          </p:val>
                                        </p:tav>
                                      </p:tavLst>
                                    </p:anim>
                                  </p:childTnLst>
                                </p:cTn>
                              </p:par>
                              <p:par>
                                <p:cTn id="94" presetID="10" presetClass="entr" presetSubtype="0" fill="hold" grpId="0" nodeType="withEffect">
                                  <p:stCondLst>
                                    <p:cond delay="7500"/>
                                  </p:stCondLst>
                                  <p:iterate type="lt">
                                    <p:tmPct val="10000"/>
                                  </p:iterate>
                                  <p:childTnLst>
                                    <p:set>
                                      <p:cBhvr>
                                        <p:cTn id="95" dur="1" fill="hold">
                                          <p:stCondLst>
                                            <p:cond delay="0"/>
                                          </p:stCondLst>
                                        </p:cTn>
                                        <p:tgtEl>
                                          <p:spTgt spid="74">
                                            <p:txEl>
                                              <p:pRg st="0" end="0"/>
                                            </p:txEl>
                                          </p:spTgt>
                                        </p:tgtEl>
                                        <p:attrNameLst>
                                          <p:attrName>style.visibility</p:attrName>
                                        </p:attrNameLst>
                                      </p:cBhvr>
                                      <p:to>
                                        <p:strVal val="visible"/>
                                      </p:to>
                                    </p:set>
                                    <p:animEffect transition="in" filter="fade">
                                      <p:cBhvr>
                                        <p:cTn id="96" dur="500"/>
                                        <p:tgtEl>
                                          <p:spTgt spid="74">
                                            <p:txEl>
                                              <p:pRg st="0" end="0"/>
                                            </p:txEl>
                                          </p:spTgt>
                                        </p:tgtEl>
                                      </p:cBhvr>
                                    </p:animEffect>
                                  </p:childTnLst>
                                </p:cTn>
                              </p:par>
                              <p:par>
                                <p:cTn id="97" presetID="10" presetClass="entr" presetSubtype="0" fill="hold" grpId="0" nodeType="withEffect">
                                  <p:stCondLst>
                                    <p:cond delay="8000"/>
                                  </p:stCondLst>
                                  <p:iterate type="lt">
                                    <p:tmPct val="10000"/>
                                  </p:iterate>
                                  <p:childTnLst>
                                    <p:set>
                                      <p:cBhvr>
                                        <p:cTn id="98" dur="1" fill="hold">
                                          <p:stCondLst>
                                            <p:cond delay="0"/>
                                          </p:stCondLst>
                                        </p:cTn>
                                        <p:tgtEl>
                                          <p:spTgt spid="75">
                                            <p:txEl>
                                              <p:pRg st="0" end="0"/>
                                            </p:txEl>
                                          </p:spTgt>
                                        </p:tgtEl>
                                        <p:attrNameLst>
                                          <p:attrName>style.visibility</p:attrName>
                                        </p:attrNameLst>
                                      </p:cBhvr>
                                      <p:to>
                                        <p:strVal val="visible"/>
                                      </p:to>
                                    </p:set>
                                    <p:animEffect transition="in" filter="fade">
                                      <p:cBhvr>
                                        <p:cTn id="99" dur="500"/>
                                        <p:tgtEl>
                                          <p:spTgt spid="75">
                                            <p:txEl>
                                              <p:pRg st="0" end="0"/>
                                            </p:txEl>
                                          </p:spTgt>
                                        </p:tgtEl>
                                      </p:cBhvr>
                                    </p:animEffect>
                                  </p:childTnLst>
                                </p:cTn>
                              </p:par>
                              <p:par>
                                <p:cTn id="100" presetID="2" presetClass="entr" presetSubtype="8" fill="hold" nodeType="withEffect">
                                  <p:stCondLst>
                                    <p:cond delay="8500"/>
                                  </p:stCondLst>
                                  <p:childTnLst>
                                    <p:set>
                                      <p:cBhvr>
                                        <p:cTn id="101" dur="1" fill="hold">
                                          <p:stCondLst>
                                            <p:cond delay="0"/>
                                          </p:stCondLst>
                                        </p:cTn>
                                        <p:tgtEl>
                                          <p:spTgt spid="81"/>
                                        </p:tgtEl>
                                        <p:attrNameLst>
                                          <p:attrName>style.visibility</p:attrName>
                                        </p:attrNameLst>
                                      </p:cBhvr>
                                      <p:to>
                                        <p:strVal val="visible"/>
                                      </p:to>
                                    </p:set>
                                    <p:anim calcmode="lin" valueType="num">
                                      <p:cBhvr additive="base">
                                        <p:cTn id="102" dur="500" fill="hold"/>
                                        <p:tgtEl>
                                          <p:spTgt spid="81"/>
                                        </p:tgtEl>
                                        <p:attrNameLst>
                                          <p:attrName>ppt_x</p:attrName>
                                        </p:attrNameLst>
                                      </p:cBhvr>
                                      <p:tavLst>
                                        <p:tav tm="0">
                                          <p:val>
                                            <p:strVal val="0-#ppt_w/2"/>
                                          </p:val>
                                        </p:tav>
                                        <p:tav tm="100000">
                                          <p:val>
                                            <p:strVal val="#ppt_x"/>
                                          </p:val>
                                        </p:tav>
                                      </p:tavLst>
                                    </p:anim>
                                    <p:anim calcmode="lin" valueType="num">
                                      <p:cBhvr additive="base">
                                        <p:cTn id="103" dur="500" fill="hold"/>
                                        <p:tgtEl>
                                          <p:spTgt spid="81"/>
                                        </p:tgtEl>
                                        <p:attrNameLst>
                                          <p:attrName>ppt_y</p:attrName>
                                        </p:attrNameLst>
                                      </p:cBhvr>
                                      <p:tavLst>
                                        <p:tav tm="0">
                                          <p:val>
                                            <p:strVal val="#ppt_y"/>
                                          </p:val>
                                        </p:tav>
                                        <p:tav tm="100000">
                                          <p:val>
                                            <p:strVal val="#ppt_y"/>
                                          </p:val>
                                        </p:tav>
                                      </p:tavLst>
                                    </p:anim>
                                  </p:childTnLst>
                                </p:cTn>
                              </p:par>
                              <p:par>
                                <p:cTn id="104" presetID="10" presetClass="entr" presetSubtype="0" fill="hold" grpId="0" nodeType="withEffect">
                                  <p:stCondLst>
                                    <p:cond delay="9000"/>
                                  </p:stCondLst>
                                  <p:iterate type="lt">
                                    <p:tmPct val="10000"/>
                                  </p:iterate>
                                  <p:childTnLst>
                                    <p:set>
                                      <p:cBhvr>
                                        <p:cTn id="105" dur="1" fill="hold">
                                          <p:stCondLst>
                                            <p:cond delay="0"/>
                                          </p:stCondLst>
                                        </p:cTn>
                                        <p:tgtEl>
                                          <p:spTgt spid="79">
                                            <p:txEl>
                                              <p:pRg st="0" end="0"/>
                                            </p:txEl>
                                          </p:spTgt>
                                        </p:tgtEl>
                                        <p:attrNameLst>
                                          <p:attrName>style.visibility</p:attrName>
                                        </p:attrNameLst>
                                      </p:cBhvr>
                                      <p:to>
                                        <p:strVal val="visible"/>
                                      </p:to>
                                    </p:set>
                                    <p:animEffect transition="in" filter="fade">
                                      <p:cBhvr>
                                        <p:cTn id="106" dur="500"/>
                                        <p:tgtEl>
                                          <p:spTgt spid="79">
                                            <p:txEl>
                                              <p:pRg st="0" end="0"/>
                                            </p:txEl>
                                          </p:spTgt>
                                        </p:tgtEl>
                                      </p:cBhvr>
                                    </p:animEffect>
                                  </p:childTnLst>
                                </p:cTn>
                              </p:par>
                              <p:par>
                                <p:cTn id="107" presetID="10" presetClass="entr" presetSubtype="0" fill="hold" grpId="0" nodeType="withEffect">
                                  <p:stCondLst>
                                    <p:cond delay="9500"/>
                                  </p:stCondLst>
                                  <p:iterate type="lt">
                                    <p:tmPct val="10000"/>
                                  </p:iterate>
                                  <p:childTnLst>
                                    <p:set>
                                      <p:cBhvr>
                                        <p:cTn id="108" dur="1" fill="hold">
                                          <p:stCondLst>
                                            <p:cond delay="0"/>
                                          </p:stCondLst>
                                        </p:cTn>
                                        <p:tgtEl>
                                          <p:spTgt spid="80">
                                            <p:txEl>
                                              <p:pRg st="0" end="0"/>
                                            </p:txEl>
                                          </p:spTgt>
                                        </p:tgtEl>
                                        <p:attrNameLst>
                                          <p:attrName>style.visibility</p:attrName>
                                        </p:attrNameLst>
                                      </p:cBhvr>
                                      <p:to>
                                        <p:strVal val="visible"/>
                                      </p:to>
                                    </p:set>
                                    <p:animEffect transition="in" filter="fade">
                                      <p:cBhvr>
                                        <p:cTn id="109" dur="500"/>
                                        <p:tgtEl>
                                          <p:spTgt spid="80">
                                            <p:txEl>
                                              <p:pRg st="0" end="0"/>
                                            </p:txEl>
                                          </p:spTgt>
                                        </p:tgtEl>
                                      </p:cBhvr>
                                    </p:animEffect>
                                  </p:childTnLst>
                                </p:cTn>
                              </p:par>
                              <p:par>
                                <p:cTn id="110" presetID="22" presetClass="entr" presetSubtype="2" fill="hold" nodeType="withEffect">
                                  <p:stCondLst>
                                    <p:cond delay="4000"/>
                                  </p:stCondLst>
                                  <p:childTnLst>
                                    <p:set>
                                      <p:cBhvr>
                                        <p:cTn id="111" dur="1" fill="hold">
                                          <p:stCondLst>
                                            <p:cond delay="0"/>
                                          </p:stCondLst>
                                        </p:cTn>
                                        <p:tgtEl>
                                          <p:spTgt spid="88"/>
                                        </p:tgtEl>
                                        <p:attrNameLst>
                                          <p:attrName>style.visibility</p:attrName>
                                        </p:attrNameLst>
                                      </p:cBhvr>
                                      <p:to>
                                        <p:strVal val="visible"/>
                                      </p:to>
                                    </p:set>
                                    <p:animEffect transition="in" filter="wipe(right)">
                                      <p:cBhvr>
                                        <p:cTn id="112" dur="500"/>
                                        <p:tgtEl>
                                          <p:spTgt spid="88"/>
                                        </p:tgtEl>
                                      </p:cBhvr>
                                    </p:animEffect>
                                  </p:childTnLst>
                                </p:cTn>
                              </p:par>
                              <p:par>
                                <p:cTn id="113" presetID="22" presetClass="entr" presetSubtype="2" fill="hold" nodeType="withEffect">
                                  <p:stCondLst>
                                    <p:cond delay="4000"/>
                                  </p:stCondLst>
                                  <p:childTnLst>
                                    <p:set>
                                      <p:cBhvr>
                                        <p:cTn id="114" dur="1" fill="hold">
                                          <p:stCondLst>
                                            <p:cond delay="0"/>
                                          </p:stCondLst>
                                        </p:cTn>
                                        <p:tgtEl>
                                          <p:spTgt spid="89"/>
                                        </p:tgtEl>
                                        <p:attrNameLst>
                                          <p:attrName>style.visibility</p:attrName>
                                        </p:attrNameLst>
                                      </p:cBhvr>
                                      <p:to>
                                        <p:strVal val="visible"/>
                                      </p:to>
                                    </p:set>
                                    <p:animEffect transition="in" filter="wipe(right)">
                                      <p:cBhvr>
                                        <p:cTn id="115" dur="500"/>
                                        <p:tgtEl>
                                          <p:spTgt spid="89"/>
                                        </p:tgtEl>
                                      </p:cBhvr>
                                    </p:animEffect>
                                  </p:childTnLst>
                                </p:cTn>
                              </p:par>
                              <p:par>
                                <p:cTn id="116" presetID="22" presetClass="entr" presetSubtype="2" fill="hold" nodeType="withEffect">
                                  <p:stCondLst>
                                    <p:cond delay="4000"/>
                                  </p:stCondLst>
                                  <p:childTnLst>
                                    <p:set>
                                      <p:cBhvr>
                                        <p:cTn id="117" dur="1" fill="hold">
                                          <p:stCondLst>
                                            <p:cond delay="0"/>
                                          </p:stCondLst>
                                        </p:cTn>
                                        <p:tgtEl>
                                          <p:spTgt spid="91"/>
                                        </p:tgtEl>
                                        <p:attrNameLst>
                                          <p:attrName>style.visibility</p:attrName>
                                        </p:attrNameLst>
                                      </p:cBhvr>
                                      <p:to>
                                        <p:strVal val="visible"/>
                                      </p:to>
                                    </p:set>
                                    <p:animEffect transition="in" filter="wipe(right)">
                                      <p:cBhvr>
                                        <p:cTn id="118" dur="500"/>
                                        <p:tgtEl>
                                          <p:spTgt spid="91"/>
                                        </p:tgtEl>
                                      </p:cBhvr>
                                    </p:animEffect>
                                  </p:childTnLst>
                                </p:cTn>
                              </p:par>
                              <p:par>
                                <p:cTn id="119" presetID="22" presetClass="entr" presetSubtype="2" fill="hold" nodeType="withEffect">
                                  <p:stCondLst>
                                    <p:cond delay="4000"/>
                                  </p:stCondLst>
                                  <p:childTnLst>
                                    <p:set>
                                      <p:cBhvr>
                                        <p:cTn id="120" dur="1" fill="hold">
                                          <p:stCondLst>
                                            <p:cond delay="0"/>
                                          </p:stCondLst>
                                        </p:cTn>
                                        <p:tgtEl>
                                          <p:spTgt spid="93"/>
                                        </p:tgtEl>
                                        <p:attrNameLst>
                                          <p:attrName>style.visibility</p:attrName>
                                        </p:attrNameLst>
                                      </p:cBhvr>
                                      <p:to>
                                        <p:strVal val="visible"/>
                                      </p:to>
                                    </p:set>
                                    <p:animEffect transition="in" filter="wipe(right)">
                                      <p:cBhvr>
                                        <p:cTn id="121"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uild="p"/>
      <p:bldP spid="65" grpId="0" build="p"/>
      <p:bldP spid="69" grpId="0" build="p"/>
      <p:bldP spid="70" grpId="0" build="p"/>
      <p:bldP spid="74" grpId="0" build="p"/>
      <p:bldP spid="75" grpId="0" build="p"/>
      <p:bldP spid="79" grpId="0" build="p"/>
      <p:bldP spid="80" grpId="0" build="p"/>
      <p:bldP spid="84" grpId="0" animBg="1"/>
      <p:bldP spid="85" grpId="0" animBg="1"/>
      <p:bldP spid="86" grpId="0" animBg="1"/>
      <p:bldP spid="87" grpId="0" animBg="1"/>
      <p:bldP spid="90" grpId="0" animBg="1"/>
      <p:bldP spid="92" grpId="0" animBg="1"/>
      <p:bldP spid="94" grpId="0" animBg="1"/>
      <p:bldP spid="95" grpId="0" animBg="1"/>
      <p:bldP spid="96" grpId="0" animBg="1"/>
      <p:bldP spid="97" grpId="0" animBg="1"/>
      <p:bldP spid="98" grpId="0" animBg="1"/>
      <p:bldP spid="99" grpId="0"/>
      <p:bldP spid="100" grpId="0"/>
      <p:bldP spid="101" grpId="0"/>
      <p:bldP spid="102" grpId="0"/>
      <p:bldP spid="103" grpId="0"/>
    </p:bldLst>
  </p:timing>
</p:sld>
</file>

<file path=ppt/theme/theme1.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861</Words>
  <Application>Microsoft Office PowerPoint</Application>
  <PresentationFormat>宽屏</PresentationFormat>
  <Paragraphs>180</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华文细黑</vt:lpstr>
      <vt:lpstr>宋体</vt:lpstr>
      <vt:lpstr>微软雅黑</vt:lpstr>
      <vt:lpstr>Arial</vt:lpstr>
      <vt:lpstr>Calibri</vt:lpstr>
      <vt:lpstr>Calibri Light</vt:lpstr>
      <vt:lpstr>Verdana</vt:lpstr>
      <vt:lpstr>Wingdings</vt:lpstr>
      <vt:lpstr>第一PPT，www.1ppt.com</vt:lpstr>
      <vt:lpstr>PowerPoint 演示文稿</vt:lpstr>
      <vt:lpstr>PowerPoint 演示文稿</vt:lpstr>
      <vt:lpstr>项目简介</vt:lpstr>
      <vt:lpstr>PowerPoint 演示文稿</vt:lpstr>
      <vt:lpstr>主要功能描述</vt:lpstr>
      <vt:lpstr>PowerPoint 演示文稿</vt:lpstr>
      <vt:lpstr>技术选型及架构</vt:lpstr>
      <vt:lpstr>PowerPoint 演示文稿</vt:lpstr>
      <vt:lpstr>PowerPoint 演示文稿</vt:lpstr>
      <vt:lpstr>PowerPoint 演示文稿</vt:lpstr>
      <vt:lpstr>PowerPoint 演示文稿</vt:lpstr>
      <vt:lpstr>Github仓库地址</vt:lpstr>
      <vt:lpstr>PowerPoint 演示文稿</vt:lpstr>
      <vt:lpstr>进程计划及分工</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王 力田·</cp:lastModifiedBy>
  <cp:revision>442</cp:revision>
  <dcterms:created xsi:type="dcterms:W3CDTF">2016-04-18T02:22:00Z</dcterms:created>
  <dcterms:modified xsi:type="dcterms:W3CDTF">2019-11-19T15:05:46Z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