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5A9B-87BA-4688-A05A-5C0C4833562A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079D-8874-4103-AA20-0C10492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44AFE-64BC-4FBF-A1A4-427E6116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A70C45-306E-423D-9A5D-D720702EB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09997-07B2-46EC-83D9-61E4B02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26CEF-A869-4791-903F-ED951F1D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EE0-5FEC-4D44-8D63-0E668CBE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C49F5-9F31-4595-BEB5-42FAA115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D1509-8D45-430F-ABC2-214CE906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7AA8F-2759-445F-978F-ED9A0E3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FCB9B-9B7C-466B-810B-6F3FC2D4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F5E7B-09DB-47B7-8CA6-3A1B628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ED6E6D-6B42-4D8E-A6E7-566EB47D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50EF2-B112-4CD4-8EFB-7A66566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48221-8BED-4778-8400-1960ED1F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8C611-56A4-4B76-9122-17A4B7BB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9F797-CF19-4B9A-A8A5-C8E3ADC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A913-F0FA-4681-83E5-792A6757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DDD4D-5961-4CF2-9DE4-9330F0F8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208F8-0B7B-43BC-9398-88812FD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058E4-843E-4355-833F-571D20D0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6F10-B3BA-4A41-A2BE-D1427F0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CA951-F35A-463A-8C5E-6A2B9567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1C449-4C4D-4451-AF47-5448D854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60E75-6AE9-438A-81A9-F3DB7906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6BE08-ED36-4CDF-A919-980F6F20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29C2-9205-4624-95D6-8E247DF0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2BFC-2895-4A52-9468-69FA185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27995-C649-4B11-B440-238E2A4E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3E210-AC2A-4150-BDA0-4C78125EF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A2B4E-3DB8-427F-BA6C-4E4FC076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09B16-9041-490D-AF6A-5D860D39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79B78-A3FD-48CF-9F2F-93BE30D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5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A805-2EDD-4BE4-8A13-9C00ABEA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5B91C-A370-42B7-AE21-8FC07742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04295B-622C-45CB-8237-872DDCB9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A51769-7F03-4186-A76F-E4911860E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C6E98-429D-4B05-8CF4-973A88DDF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DA00A-9ED4-4839-A9A0-34D2047C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1149D6-85E1-4D66-8A19-EBFA617B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BD3B3-5DAB-45D5-BAD7-206DCE40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2155E-EB5D-4A8D-9BA8-44FF275B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2ACAD-382A-4CA2-B416-8C040684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34698A-96D6-4F4B-9132-07BC20D6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9DC13-2F8E-4FE1-AD12-D9D06DA2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9DDCF7-BCE0-47F6-89F1-286AB9E9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CDEE62-0DBA-49B5-87A2-8C725282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F9FC2-D012-4FA4-9785-8206203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4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0041-A0A6-4998-9A85-B2B237AB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85E9D-9DE1-43C3-A2A9-1E4BBC18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FED8B-D12F-4688-BAB3-091E7BA19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112A0-609F-42B2-A535-124D7114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E7FED-60E4-47BC-95C8-7BCEC428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24876-0E34-4C85-A111-B9173616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0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9B0A-CDDB-495F-9A39-3988A68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45CE48-5017-4631-8E99-97B50BF5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3A8B0-C1D6-4809-9F0D-03066BD7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36731-4845-4868-8A39-3A5590AB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543BE-F1C5-44F6-99EF-257343D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8B020-E88A-4BB7-A7BE-880502C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F39101-1F2B-4ABB-A656-E4EFA18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6E21C-ADC5-416F-A48F-772528A4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AEB0D-1B70-4B00-B7E6-A03DCDB45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D4F0-2126-4C6D-884C-21766A7BDFA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6EADB-88FA-40C8-B3A1-330BA415D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8A220-C69B-4C43-AAC0-BB004692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B80E-5856-4C10-82DC-B579C9A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EEBD5C-4FB3-4B29-8FC5-7D3F382ACA78}"/>
              </a:ext>
            </a:extLst>
          </p:cNvPr>
          <p:cNvSpPr txBox="1"/>
          <p:nvPr/>
        </p:nvSpPr>
        <p:spPr>
          <a:xfrm>
            <a:off x="160256" y="282804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1DFF2B-2DA2-4451-A011-98DECCDB5F75}"/>
              </a:ext>
            </a:extLst>
          </p:cNvPr>
          <p:cNvSpPr txBox="1"/>
          <p:nvPr/>
        </p:nvSpPr>
        <p:spPr>
          <a:xfrm>
            <a:off x="329937" y="1008668"/>
            <a:ext cx="306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数据类型（六种）：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1.number( int ,float ,double)</a:t>
            </a:r>
          </a:p>
          <a:p>
            <a:r>
              <a:rPr lang="en-US" altLang="zh-CN" dirty="0"/>
              <a:t>2.string(</a:t>
            </a:r>
            <a:r>
              <a:rPr lang="zh-CN" altLang="en-US" dirty="0"/>
              <a:t>字符串）</a:t>
            </a:r>
            <a:endParaRPr lang="en-US" altLang="zh-CN" dirty="0"/>
          </a:p>
          <a:p>
            <a:r>
              <a:rPr lang="en-US" altLang="zh-CN" dirty="0"/>
              <a:t>3.List </a:t>
            </a:r>
            <a:r>
              <a:rPr lang="zh-CN" altLang="en-US" dirty="0"/>
              <a:t>（列表）</a:t>
            </a:r>
            <a:endParaRPr lang="en-US" altLang="zh-CN" dirty="0"/>
          </a:p>
          <a:p>
            <a:r>
              <a:rPr lang="en-US" altLang="zh-CN" dirty="0"/>
              <a:t>4.Tuple</a:t>
            </a:r>
            <a:r>
              <a:rPr lang="zh-CN" altLang="en-US" dirty="0"/>
              <a:t>（元组）</a:t>
            </a:r>
            <a:endParaRPr lang="en-US" altLang="zh-CN" dirty="0"/>
          </a:p>
          <a:p>
            <a:r>
              <a:rPr lang="en-US" altLang="zh-CN" dirty="0"/>
              <a:t>5.Sets (</a:t>
            </a:r>
            <a:r>
              <a:rPr lang="zh-CN" altLang="en-US" dirty="0"/>
              <a:t>集合）</a:t>
            </a:r>
            <a:endParaRPr lang="en-US" altLang="zh-CN" dirty="0"/>
          </a:p>
          <a:p>
            <a:r>
              <a:rPr lang="en-US" altLang="zh-CN" dirty="0"/>
              <a:t>6.Dictionary(</a:t>
            </a:r>
            <a:r>
              <a:rPr lang="zh-CN" altLang="en-US" dirty="0"/>
              <a:t>字典）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929804-F79E-4057-B890-7C1D79CF852B}"/>
              </a:ext>
            </a:extLst>
          </p:cNvPr>
          <p:cNvSpPr txBox="1"/>
          <p:nvPr/>
        </p:nvSpPr>
        <p:spPr>
          <a:xfrm>
            <a:off x="4392891" y="424206"/>
            <a:ext cx="746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变量的定义方式：直接给变量名赋值即可，系统会自动识别其数据类型（与强类型语言有很大的区别，变量的类型随着值的改变而改变）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26F924-24B1-4FBE-AA00-6C16DF53DDC4}"/>
              </a:ext>
            </a:extLst>
          </p:cNvPr>
          <p:cNvSpPr txBox="1"/>
          <p:nvPr/>
        </p:nvSpPr>
        <p:spPr>
          <a:xfrm>
            <a:off x="4534292" y="1743959"/>
            <a:ext cx="364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单行注释：</a:t>
            </a:r>
            <a:r>
              <a:rPr lang="en-US" altLang="zh-CN" dirty="0"/>
              <a:t>#   </a:t>
            </a:r>
            <a:r>
              <a:rPr lang="zh-CN" altLang="en-US" dirty="0"/>
              <a:t>被单行注释的内容</a:t>
            </a:r>
            <a:endParaRPr lang="en-US" altLang="zh-CN" dirty="0"/>
          </a:p>
          <a:p>
            <a:r>
              <a:rPr lang="zh-CN" altLang="en-US" dirty="0"/>
              <a:t>多行注释：“”“    </a:t>
            </a:r>
            <a:endParaRPr lang="en-US" altLang="zh-CN" dirty="0"/>
          </a:p>
          <a:p>
            <a:r>
              <a:rPr lang="en-US" altLang="zh-CN" dirty="0"/>
              <a:t>                        </a:t>
            </a:r>
            <a:r>
              <a:rPr lang="zh-CN" altLang="en-US" dirty="0"/>
              <a:t>被多行注释的内容</a:t>
            </a:r>
            <a:r>
              <a:rPr lang="en-US" altLang="zh-CN" dirty="0"/>
              <a:t>            </a:t>
            </a:r>
          </a:p>
          <a:p>
            <a:r>
              <a:rPr lang="en-US" altLang="zh-CN" dirty="0"/>
              <a:t>                   </a:t>
            </a:r>
            <a:r>
              <a:rPr lang="zh-CN" altLang="en-US" dirty="0"/>
              <a:t>“”“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A7CB9-FE2F-445F-B711-0493EEF3182D}"/>
              </a:ext>
            </a:extLst>
          </p:cNvPr>
          <p:cNvSpPr txBox="1"/>
          <p:nvPr/>
        </p:nvSpPr>
        <p:spPr>
          <a:xfrm>
            <a:off x="235670" y="3685880"/>
            <a:ext cx="1111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运算符与其他语言大致相同</a:t>
            </a:r>
            <a:r>
              <a:rPr lang="en-US" altLang="zh-CN" dirty="0"/>
              <a:t>,</a:t>
            </a:r>
            <a:r>
              <a:rPr lang="zh-CN" altLang="en-US" dirty="0"/>
              <a:t>但算术运算符中，乘方用**计算，代替了</a:t>
            </a:r>
            <a:r>
              <a:rPr lang="en-US" altLang="zh-CN" dirty="0"/>
              <a:t>pow</a:t>
            </a:r>
            <a:r>
              <a:rPr lang="zh-CN" altLang="en-US" dirty="0"/>
              <a:t>函数，逻辑运算符与其他都不同，且用</a:t>
            </a:r>
            <a:r>
              <a:rPr lang="en-US" altLang="zh-CN" dirty="0"/>
              <a:t>and</a:t>
            </a:r>
            <a:r>
              <a:rPr lang="zh-CN" altLang="en-US" dirty="0"/>
              <a:t>表示，或用</a:t>
            </a:r>
            <a:r>
              <a:rPr lang="en-US" altLang="zh-CN" dirty="0"/>
              <a:t>or</a:t>
            </a:r>
            <a:r>
              <a:rPr lang="zh-CN" altLang="en-US" dirty="0"/>
              <a:t>表示，非用</a:t>
            </a:r>
            <a:r>
              <a:rPr lang="en-US" altLang="zh-CN" dirty="0"/>
              <a:t>not</a:t>
            </a:r>
            <a:r>
              <a:rPr lang="zh-CN" altLang="en-US" dirty="0"/>
              <a:t>表示，另外还多了成员运算符和身份运算符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成员运算符中</a:t>
            </a:r>
            <a:r>
              <a:rPr lang="en-US" altLang="zh-CN" dirty="0"/>
              <a:t>in </a:t>
            </a:r>
            <a:r>
              <a:rPr lang="zh-CN" altLang="en-US" dirty="0"/>
              <a:t>和</a:t>
            </a:r>
            <a:r>
              <a:rPr lang="en-US" altLang="zh-CN" dirty="0"/>
              <a:t>not in</a:t>
            </a:r>
            <a:r>
              <a:rPr lang="zh-CN" altLang="en-US" dirty="0"/>
              <a:t>分别表示的意思是如果 </a:t>
            </a:r>
            <a:r>
              <a:rPr lang="en-US" altLang="zh-CN" dirty="0"/>
              <a:t>x </a:t>
            </a:r>
            <a:r>
              <a:rPr lang="zh-CN" altLang="en-US" dirty="0"/>
              <a:t>在 </a:t>
            </a:r>
            <a:r>
              <a:rPr lang="en-US" altLang="zh-CN" dirty="0"/>
              <a:t>y </a:t>
            </a:r>
            <a:r>
              <a:rPr lang="zh-CN" altLang="en-US" dirty="0"/>
              <a:t>序列中返回 </a:t>
            </a:r>
            <a:r>
              <a:rPr lang="en-US" altLang="zh-CN" dirty="0"/>
              <a:t>True</a:t>
            </a:r>
            <a:r>
              <a:rPr lang="zh-CN" altLang="en-US" dirty="0"/>
              <a:t>。如果 </a:t>
            </a:r>
            <a:r>
              <a:rPr lang="en-US" altLang="zh-CN" dirty="0"/>
              <a:t>x </a:t>
            </a:r>
            <a:r>
              <a:rPr lang="zh-CN" altLang="en-US" dirty="0"/>
              <a:t>不在 </a:t>
            </a:r>
            <a:r>
              <a:rPr lang="en-US" altLang="zh-CN" dirty="0"/>
              <a:t>y </a:t>
            </a:r>
            <a:r>
              <a:rPr lang="zh-CN" altLang="en-US" dirty="0"/>
              <a:t>序列中返回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身份运算符中</a:t>
            </a:r>
            <a:r>
              <a:rPr lang="en-US" altLang="zh-CN" dirty="0"/>
              <a:t>is </a:t>
            </a:r>
            <a:r>
              <a:rPr lang="zh-CN" altLang="en-US" dirty="0"/>
              <a:t>和 </a:t>
            </a:r>
            <a:r>
              <a:rPr lang="en-US" altLang="zh-CN" dirty="0"/>
              <a:t>not is </a:t>
            </a:r>
            <a:r>
              <a:rPr lang="zh-CN" altLang="en-US" dirty="0"/>
              <a:t>用于表示两个对象的存储单元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C9A2EA-3736-44BE-BFDE-318F5E743963}"/>
              </a:ext>
            </a:extLst>
          </p:cNvPr>
          <p:cNvSpPr txBox="1"/>
          <p:nvPr/>
        </p:nvSpPr>
        <p:spPr>
          <a:xfrm>
            <a:off x="518474" y="528843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格式控制符：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1F5D49-59A9-40BC-89A5-01587C08E4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6419" y="5363262"/>
            <a:ext cx="5579804" cy="9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6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C95F6-405C-4FA4-9212-8304040812D5}"/>
              </a:ext>
            </a:extLst>
          </p:cNvPr>
          <p:cNvSpPr txBox="1"/>
          <p:nvPr/>
        </p:nvSpPr>
        <p:spPr>
          <a:xfrm>
            <a:off x="0" y="7968"/>
            <a:ext cx="23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文件操作：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7F7E8B-2D49-4D70-AE52-31882C2BC995}"/>
              </a:ext>
            </a:extLst>
          </p:cNvPr>
          <p:cNvSpPr txBox="1"/>
          <p:nvPr/>
        </p:nvSpPr>
        <p:spPr>
          <a:xfrm>
            <a:off x="0" y="453759"/>
            <a:ext cx="550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打开文件：</a:t>
            </a:r>
            <a:r>
              <a:rPr lang="en-US" altLang="zh-CN" dirty="0"/>
              <a:t>f = open(“file path”,”</a:t>
            </a:r>
            <a:r>
              <a:rPr lang="zh-CN" altLang="en-US" dirty="0"/>
              <a:t>打开方式</a:t>
            </a:r>
            <a:r>
              <a:rPr lang="en-US" altLang="zh-CN" dirty="0"/>
              <a:t>”)</a:t>
            </a:r>
          </a:p>
          <a:p>
            <a:r>
              <a:rPr lang="zh-CN" altLang="en-US" dirty="0"/>
              <a:t>读：</a:t>
            </a:r>
            <a:r>
              <a:rPr lang="en-US" altLang="zh-CN" dirty="0" err="1"/>
              <a:t>f.read</a:t>
            </a:r>
            <a:r>
              <a:rPr lang="en-US" altLang="zh-CN" dirty="0"/>
              <a:t>()       </a:t>
            </a:r>
            <a:r>
              <a:rPr lang="zh-CN" altLang="en-US" dirty="0"/>
              <a:t>写：</a:t>
            </a:r>
            <a:r>
              <a:rPr lang="en-US" altLang="zh-CN" dirty="0" err="1"/>
              <a:t>f.write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关闭文件流：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508AF9-10E5-4225-9E31-3540B5044C0A}"/>
              </a:ext>
            </a:extLst>
          </p:cNvPr>
          <p:cNvSpPr/>
          <p:nvPr/>
        </p:nvSpPr>
        <p:spPr>
          <a:xfrm>
            <a:off x="94268" y="1847654"/>
            <a:ext cx="5033907" cy="453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19B430-D8E8-421F-A532-BB06BBC73E0F}"/>
              </a:ext>
            </a:extLst>
          </p:cNvPr>
          <p:cNvCxnSpPr>
            <a:cxnSpLocks/>
          </p:cNvCxnSpPr>
          <p:nvPr/>
        </p:nvCxnSpPr>
        <p:spPr>
          <a:xfrm>
            <a:off x="895539" y="1834782"/>
            <a:ext cx="0" cy="45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2E78872-1031-4266-A8C4-998BFC2C5D87}"/>
              </a:ext>
            </a:extLst>
          </p:cNvPr>
          <p:cNvSpPr txBox="1"/>
          <p:nvPr/>
        </p:nvSpPr>
        <p:spPr>
          <a:xfrm>
            <a:off x="989814" y="1376314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文件打开模式：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5894BD-86F5-4F5A-A775-F1F01C473177}"/>
              </a:ext>
            </a:extLst>
          </p:cNvPr>
          <p:cNvCxnSpPr>
            <a:cxnSpLocks/>
          </p:cNvCxnSpPr>
          <p:nvPr/>
        </p:nvCxnSpPr>
        <p:spPr>
          <a:xfrm>
            <a:off x="94268" y="2356701"/>
            <a:ext cx="5033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26146B7-7205-4615-90DE-B33D2ED3C8F8}"/>
              </a:ext>
            </a:extLst>
          </p:cNvPr>
          <p:cNvCxnSpPr>
            <a:cxnSpLocks/>
          </p:cNvCxnSpPr>
          <p:nvPr/>
        </p:nvCxnSpPr>
        <p:spPr>
          <a:xfrm>
            <a:off x="94259" y="2857893"/>
            <a:ext cx="5033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9B341B-3BFB-47FB-AA7B-F06CC04E17BB}"/>
              </a:ext>
            </a:extLst>
          </p:cNvPr>
          <p:cNvCxnSpPr>
            <a:cxnSpLocks/>
          </p:cNvCxnSpPr>
          <p:nvPr/>
        </p:nvCxnSpPr>
        <p:spPr>
          <a:xfrm>
            <a:off x="105248" y="3464351"/>
            <a:ext cx="5022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BA5706-7CE0-4126-88BD-877E1F58B622}"/>
              </a:ext>
            </a:extLst>
          </p:cNvPr>
          <p:cNvCxnSpPr>
            <a:cxnSpLocks/>
          </p:cNvCxnSpPr>
          <p:nvPr/>
        </p:nvCxnSpPr>
        <p:spPr>
          <a:xfrm>
            <a:off x="94258" y="4011105"/>
            <a:ext cx="5033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3E5E17B-3CB6-4F0D-A2B1-71C715BA9EB6}"/>
              </a:ext>
            </a:extLst>
          </p:cNvPr>
          <p:cNvCxnSpPr>
            <a:cxnSpLocks/>
          </p:cNvCxnSpPr>
          <p:nvPr/>
        </p:nvCxnSpPr>
        <p:spPr>
          <a:xfrm>
            <a:off x="94258" y="4653699"/>
            <a:ext cx="5033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E8C4FC9-6A6E-4571-A002-BA837D526B0A}"/>
              </a:ext>
            </a:extLst>
          </p:cNvPr>
          <p:cNvCxnSpPr>
            <a:cxnSpLocks/>
          </p:cNvCxnSpPr>
          <p:nvPr/>
        </p:nvCxnSpPr>
        <p:spPr>
          <a:xfrm>
            <a:off x="105248" y="5258586"/>
            <a:ext cx="5022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EE2E339-E94F-4B1C-9203-E92AE2E44953}"/>
              </a:ext>
            </a:extLst>
          </p:cNvPr>
          <p:cNvSpPr txBox="1"/>
          <p:nvPr/>
        </p:nvSpPr>
        <p:spPr>
          <a:xfrm>
            <a:off x="169690" y="1935695"/>
            <a:ext cx="7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3ACA97-37AE-4501-A56F-78FDC601C2DA}"/>
              </a:ext>
            </a:extLst>
          </p:cNvPr>
          <p:cNvSpPr txBox="1"/>
          <p:nvPr/>
        </p:nvSpPr>
        <p:spPr>
          <a:xfrm>
            <a:off x="2168165" y="1926153"/>
            <a:ext cx="82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903E74-8CA0-4606-9EEC-69E853E8E4CE}"/>
              </a:ext>
            </a:extLst>
          </p:cNvPr>
          <p:cNvCxnSpPr>
            <a:cxnSpLocks/>
          </p:cNvCxnSpPr>
          <p:nvPr/>
        </p:nvCxnSpPr>
        <p:spPr>
          <a:xfrm>
            <a:off x="94258" y="5825765"/>
            <a:ext cx="5033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104A71-27CF-4F09-8ED2-B475AFF1B21A}"/>
              </a:ext>
            </a:extLst>
          </p:cNvPr>
          <p:cNvSpPr txBox="1"/>
          <p:nvPr/>
        </p:nvSpPr>
        <p:spPr>
          <a:xfrm>
            <a:off x="320525" y="2403950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F15569-5AC0-4CD1-AD29-92B6F5C3A983}"/>
              </a:ext>
            </a:extLst>
          </p:cNvPr>
          <p:cNvSpPr txBox="1"/>
          <p:nvPr/>
        </p:nvSpPr>
        <p:spPr>
          <a:xfrm>
            <a:off x="320524" y="3000178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C4C134-77BE-4732-93A8-4B15F07F3AAB}"/>
              </a:ext>
            </a:extLst>
          </p:cNvPr>
          <p:cNvSpPr txBox="1"/>
          <p:nvPr/>
        </p:nvSpPr>
        <p:spPr>
          <a:xfrm>
            <a:off x="305564" y="4167158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25C60-AD36-44EB-8C39-C4EE86A6CAF5}"/>
              </a:ext>
            </a:extLst>
          </p:cNvPr>
          <p:cNvSpPr txBox="1"/>
          <p:nvPr/>
        </p:nvSpPr>
        <p:spPr>
          <a:xfrm>
            <a:off x="320523" y="3551898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06E07A-2F3C-4340-AF48-B54219635E69}"/>
              </a:ext>
            </a:extLst>
          </p:cNvPr>
          <p:cNvSpPr txBox="1"/>
          <p:nvPr/>
        </p:nvSpPr>
        <p:spPr>
          <a:xfrm>
            <a:off x="317757" y="5396099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25D7AB-2EE6-4ECA-8A39-BD21EFF2EFDC}"/>
              </a:ext>
            </a:extLst>
          </p:cNvPr>
          <p:cNvSpPr txBox="1"/>
          <p:nvPr/>
        </p:nvSpPr>
        <p:spPr>
          <a:xfrm>
            <a:off x="305557" y="4761144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A23733-1364-4804-BB1F-49FB4BEC1B15}"/>
              </a:ext>
            </a:extLst>
          </p:cNvPr>
          <p:cNvSpPr txBox="1"/>
          <p:nvPr/>
        </p:nvSpPr>
        <p:spPr>
          <a:xfrm>
            <a:off x="282806" y="5938772"/>
            <a:ext cx="5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1677CA-38CE-4308-8A52-CEB33548036B}"/>
              </a:ext>
            </a:extLst>
          </p:cNvPr>
          <p:cNvSpPr txBox="1"/>
          <p:nvPr/>
        </p:nvSpPr>
        <p:spPr>
          <a:xfrm>
            <a:off x="864500" y="2451642"/>
            <a:ext cx="467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读模式</a:t>
            </a:r>
            <a:r>
              <a:rPr lang="en-US" altLang="zh-CN" sz="1400" dirty="0"/>
              <a:t>(</a:t>
            </a:r>
            <a:r>
              <a:rPr lang="zh-CN" altLang="en-US" sz="1400" dirty="0"/>
              <a:t>默认模式</a:t>
            </a:r>
            <a:r>
              <a:rPr lang="en-US" altLang="zh-CN" sz="1400" dirty="0"/>
              <a:t>),</a:t>
            </a:r>
            <a:r>
              <a:rPr lang="zh-CN" altLang="en-US" sz="1400" dirty="0"/>
              <a:t>若文件不存在抛出异常</a:t>
            </a:r>
            <a:endParaRPr lang="en-US" altLang="zh-CN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AAEBB9-EED7-4869-88B1-C91815903EBC}"/>
              </a:ext>
            </a:extLst>
          </p:cNvPr>
          <p:cNvSpPr txBox="1"/>
          <p:nvPr/>
        </p:nvSpPr>
        <p:spPr>
          <a:xfrm>
            <a:off x="866507" y="2960690"/>
            <a:ext cx="427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写模式，若文件不存在，创建新文件，若文件已存在，先清空原有内容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5D88FF-42CA-44BA-9D2F-5DF6A26D7753}"/>
              </a:ext>
            </a:extLst>
          </p:cNvPr>
          <p:cNvSpPr txBox="1"/>
          <p:nvPr/>
        </p:nvSpPr>
        <p:spPr>
          <a:xfrm>
            <a:off x="852300" y="3571222"/>
            <a:ext cx="37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写模式，创建新文件，若文件已存在抛出异常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749808-2570-4A9B-9091-3E43E792464E}"/>
              </a:ext>
            </a:extLst>
          </p:cNvPr>
          <p:cNvSpPr txBox="1"/>
          <p:nvPr/>
        </p:nvSpPr>
        <p:spPr>
          <a:xfrm>
            <a:off x="903399" y="4176108"/>
            <a:ext cx="361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追加模式，不覆盖原有内容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6021C8-7E10-4CCB-972A-8A038342C8D0}"/>
              </a:ext>
            </a:extLst>
          </p:cNvPr>
          <p:cNvSpPr txBox="1"/>
          <p:nvPr/>
        </p:nvSpPr>
        <p:spPr>
          <a:xfrm>
            <a:off x="923811" y="4814178"/>
            <a:ext cx="405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二进制模式（可与其他模式组合使用）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7EB20EE-D697-4441-A720-861EA92B4AB5}"/>
              </a:ext>
            </a:extLst>
          </p:cNvPr>
          <p:cNvSpPr txBox="1"/>
          <p:nvPr/>
        </p:nvSpPr>
        <p:spPr>
          <a:xfrm>
            <a:off x="895539" y="5382532"/>
            <a:ext cx="358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文本模式，默认模式（可省略）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FD4CB1E-A5B5-42B5-B105-E8D9AC4D5465}"/>
              </a:ext>
            </a:extLst>
          </p:cNvPr>
          <p:cNvSpPr txBox="1"/>
          <p:nvPr/>
        </p:nvSpPr>
        <p:spPr>
          <a:xfrm>
            <a:off x="895539" y="5927775"/>
            <a:ext cx="386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读，写模式（可与别的模式组合使用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7B1E4B-CC77-444E-A042-7DDB3EB3FC60}"/>
              </a:ext>
            </a:extLst>
          </p:cNvPr>
          <p:cNvSpPr txBox="1"/>
          <p:nvPr/>
        </p:nvSpPr>
        <p:spPr>
          <a:xfrm>
            <a:off x="5354424" y="192634"/>
            <a:ext cx="550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with</a:t>
            </a:r>
            <a:r>
              <a:rPr lang="zh-CN" altLang="en-US" dirty="0"/>
              <a:t>语句读写文件：</a:t>
            </a:r>
            <a:endParaRPr lang="en-US" altLang="zh-CN" dirty="0"/>
          </a:p>
          <a:p>
            <a:r>
              <a:rPr lang="en-US" altLang="zh-CN" dirty="0"/>
              <a:t>         with open(“file </a:t>
            </a:r>
            <a:r>
              <a:rPr lang="en-US" altLang="zh-CN" dirty="0" err="1"/>
              <a:t>path”,”mode</a:t>
            </a:r>
            <a:r>
              <a:rPr lang="en-US" altLang="zh-CN" dirty="0"/>
              <a:t>”) as </a:t>
            </a:r>
            <a:r>
              <a:rPr lang="zh-CN" altLang="en-US" dirty="0"/>
              <a:t>变量名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优点：可以自动管理资源，确保文件流被正确关闭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6CF556B-F678-4D7F-A343-D5690906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45" y="1418685"/>
            <a:ext cx="5998263" cy="145820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40C01C7-3AC4-45F5-BE81-EAECE7E7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85" y="3725110"/>
            <a:ext cx="6664751" cy="942364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6401BDA-49B6-48AD-8F2D-777CB0BE1A01}"/>
              </a:ext>
            </a:extLst>
          </p:cNvPr>
          <p:cNvSpPr txBox="1"/>
          <p:nvPr/>
        </p:nvSpPr>
        <p:spPr>
          <a:xfrm>
            <a:off x="5221685" y="3132692"/>
            <a:ext cx="53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另外也可同时两个文件，一个读，一个写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AC70E0D-35C5-481A-92D7-4D42D31C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50" y="4761303"/>
            <a:ext cx="2895600" cy="101917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E64C3D-F64D-401A-85FE-1730FC730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864" y="4755267"/>
            <a:ext cx="29813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EE4419-60B0-45A2-9F16-44069AFF3319}"/>
              </a:ext>
            </a:extLst>
          </p:cNvPr>
          <p:cNvSpPr txBox="1"/>
          <p:nvPr/>
        </p:nvSpPr>
        <p:spPr>
          <a:xfrm>
            <a:off x="348792" y="329938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二进制文件读写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415BEF-4A51-463F-917F-A6BEFC99CFE7}"/>
              </a:ext>
            </a:extLst>
          </p:cNvPr>
          <p:cNvSpPr txBox="1"/>
          <p:nvPr/>
        </p:nvSpPr>
        <p:spPr>
          <a:xfrm>
            <a:off x="0" y="927697"/>
            <a:ext cx="18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pickle</a:t>
            </a:r>
            <a:r>
              <a:rPr lang="zh-CN" altLang="en-US" dirty="0"/>
              <a:t>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4EC59C-27EA-41EB-9C0D-2862C722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456"/>
            <a:ext cx="5490279" cy="291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78C5A2-5294-433C-B766-E86EFD19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35" y="1525456"/>
            <a:ext cx="5747601" cy="34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ECF226-FC29-48B5-AB5D-F02C68F9BAA8}"/>
              </a:ext>
            </a:extLst>
          </p:cNvPr>
          <p:cNvSpPr txBox="1"/>
          <p:nvPr/>
        </p:nvSpPr>
        <p:spPr>
          <a:xfrm>
            <a:off x="51846" y="56561"/>
            <a:ext cx="484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列表（</a:t>
            </a:r>
            <a:r>
              <a:rPr lang="en-US" altLang="zh-CN" dirty="0"/>
              <a:t>List)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写在方括号之间、用逗号分隔开的数值列表。列表内的项目不必全是相同的类型。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8A007B-46CA-4094-BCB3-BF511DCFAF58}"/>
              </a:ext>
            </a:extLst>
          </p:cNvPr>
          <p:cNvSpPr txBox="1"/>
          <p:nvPr/>
        </p:nvSpPr>
        <p:spPr>
          <a:xfrm>
            <a:off x="5958486" y="333560"/>
            <a:ext cx="28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列表中一些常用的方法：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63A846-7F65-4F16-9266-C9972C848474}"/>
              </a:ext>
            </a:extLst>
          </p:cNvPr>
          <p:cNvSpPr txBox="1"/>
          <p:nvPr/>
        </p:nvSpPr>
        <p:spPr>
          <a:xfrm>
            <a:off x="0" y="1168924"/>
            <a:ext cx="515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构造列表的四种方法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使用一对方括号来表示空列表</a:t>
            </a:r>
            <a:r>
              <a:rPr lang="en-US" altLang="zh-CN" dirty="0"/>
              <a:t>[ ]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使用方括号，其中的项用逗号隔开</a:t>
            </a:r>
            <a:r>
              <a:rPr lang="en-US" altLang="zh-CN" dirty="0"/>
              <a:t>[a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c]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使用列表推导式：</a:t>
            </a:r>
            <a:r>
              <a:rPr lang="en-US" altLang="zh-CN" dirty="0"/>
              <a:t>[x for x in </a:t>
            </a:r>
            <a:r>
              <a:rPr lang="en-US" altLang="zh-CN" dirty="0" err="1"/>
              <a:t>iterable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使用类型的构造器：</a:t>
            </a:r>
            <a:r>
              <a:rPr lang="en-US" altLang="zh-CN" dirty="0"/>
              <a:t>list()</a:t>
            </a:r>
            <a:r>
              <a:rPr lang="zh-CN" altLang="en-US" dirty="0"/>
              <a:t> 或 </a:t>
            </a:r>
            <a:r>
              <a:rPr lang="en-US" altLang="zh-CN" dirty="0"/>
              <a:t>list(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285A1E-4306-4563-8038-08FBBB28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2646252"/>
            <a:ext cx="4011107" cy="21704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F485CA-AF19-4743-8203-FEDB8FC4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" y="4896527"/>
            <a:ext cx="5220152" cy="15850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B3EB81-FBDF-4356-982D-E1705A9E9F3A}"/>
              </a:ext>
            </a:extLst>
          </p:cNvPr>
          <p:cNvSpPr txBox="1"/>
          <p:nvPr/>
        </p:nvSpPr>
        <p:spPr>
          <a:xfrm>
            <a:off x="5958485" y="979891"/>
            <a:ext cx="5693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1.append(key)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尾插函数</a:t>
            </a:r>
            <a:endParaRPr lang="en-US" altLang="zh-CN" dirty="0"/>
          </a:p>
          <a:p>
            <a:r>
              <a:rPr lang="en-US" altLang="zh-CN" dirty="0"/>
              <a:t>2.insert(</a:t>
            </a:r>
            <a:r>
              <a:rPr lang="en-US" altLang="zh-CN" dirty="0" err="1"/>
              <a:t>index,key</a:t>
            </a:r>
            <a:r>
              <a:rPr lang="en-US" altLang="zh-CN" dirty="0"/>
              <a:t>)  //</a:t>
            </a:r>
            <a:r>
              <a:rPr lang="zh-CN" altLang="en-US" dirty="0"/>
              <a:t>插入到指定位置</a:t>
            </a:r>
            <a:endParaRPr lang="en-US" altLang="zh-CN" dirty="0"/>
          </a:p>
          <a:p>
            <a:r>
              <a:rPr lang="en-US" altLang="zh-CN" dirty="0"/>
              <a:t>3.pop()   //</a:t>
            </a:r>
            <a:r>
              <a:rPr lang="zh-CN" altLang="en-US" dirty="0"/>
              <a:t>与栈类似，弹出列表尾部元素</a:t>
            </a:r>
            <a:endParaRPr lang="en-US" altLang="zh-CN" dirty="0"/>
          </a:p>
          <a:p>
            <a:r>
              <a:rPr lang="en-US" altLang="zh-CN" dirty="0"/>
              <a:t>4.Extend(list)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在原列表尾部加上另一个列表</a:t>
            </a:r>
            <a:endParaRPr lang="en-US" altLang="zh-CN" dirty="0"/>
          </a:p>
          <a:p>
            <a:r>
              <a:rPr lang="en-US" altLang="zh-CN" dirty="0"/>
              <a:t>5.index(key)    //</a:t>
            </a:r>
            <a:r>
              <a:rPr lang="zh-CN" altLang="en-US" dirty="0"/>
              <a:t>返回第一个值为</a:t>
            </a:r>
            <a:r>
              <a:rPr lang="en-US" altLang="zh-CN" dirty="0"/>
              <a:t>key</a:t>
            </a:r>
            <a:r>
              <a:rPr lang="zh-CN" altLang="en-US" dirty="0"/>
              <a:t>的元素的下标，若不存在则抛出异常</a:t>
            </a:r>
            <a:endParaRPr lang="en-US" altLang="zh-CN" dirty="0"/>
          </a:p>
          <a:p>
            <a:r>
              <a:rPr lang="en-US" altLang="zh-CN" dirty="0"/>
              <a:t>6.reverse()  // </a:t>
            </a:r>
            <a:r>
              <a:rPr lang="zh-CN" altLang="en-US" dirty="0"/>
              <a:t>逆置列表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 err="1"/>
              <a:t>list.sort</a:t>
            </a:r>
            <a:r>
              <a:rPr lang="en-US" altLang="zh-CN" dirty="0"/>
              <a:t>(reverse = True / False)   //</a:t>
            </a:r>
            <a:r>
              <a:rPr lang="zh-CN" altLang="en-US" dirty="0"/>
              <a:t>对列表进行排序，</a:t>
            </a:r>
            <a:r>
              <a:rPr lang="en-US" altLang="zh-CN" dirty="0"/>
              <a:t>reverse</a:t>
            </a:r>
            <a:r>
              <a:rPr lang="zh-CN" altLang="en-US" dirty="0"/>
              <a:t>决定升序或降序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E3CE73-C318-4752-8D98-F33B05638478}"/>
              </a:ext>
            </a:extLst>
          </p:cNvPr>
          <p:cNvSpPr txBox="1"/>
          <p:nvPr/>
        </p:nvSpPr>
        <p:spPr>
          <a:xfrm>
            <a:off x="5958485" y="3635374"/>
            <a:ext cx="19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列表推导式：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20B3BA-CB8D-41BD-8C7C-3A5B876F77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1933" y="3731493"/>
            <a:ext cx="3628574" cy="8970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AA9C51-9D50-4342-A345-BD348AB4CD04}"/>
              </a:ext>
            </a:extLst>
          </p:cNvPr>
          <p:cNvSpPr txBox="1"/>
          <p:nvPr/>
        </p:nvSpPr>
        <p:spPr>
          <a:xfrm>
            <a:off x="5958485" y="5184742"/>
            <a:ext cx="176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切片：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B9DBCDC-3166-4819-9961-8460C7BAB1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1289" y="5260519"/>
            <a:ext cx="5274310" cy="12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C35B3D-D6F9-4AFC-AB80-8B36C5634CFF}"/>
              </a:ext>
            </a:extLst>
          </p:cNvPr>
          <p:cNvSpPr txBox="1"/>
          <p:nvPr/>
        </p:nvSpPr>
        <p:spPr>
          <a:xfrm>
            <a:off x="150829" y="339365"/>
            <a:ext cx="4883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元组：与列表类似，不同之处在于元组的元素不能修改。</a:t>
            </a:r>
          </a:p>
          <a:p>
            <a:r>
              <a:rPr lang="zh-CN" altLang="en-US" dirty="0"/>
              <a:t>       元组使用小括号，列表使用方括号。</a:t>
            </a:r>
          </a:p>
          <a:p>
            <a:r>
              <a:rPr lang="zh-CN" altLang="en-US" dirty="0"/>
              <a:t>      元组创建很简单，只需要在括号中添加元素，并使用逗号隔开即可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24E0EE-B4AC-4B8E-8787-DCE87FAE863B}"/>
              </a:ext>
            </a:extLst>
          </p:cNvPr>
          <p:cNvSpPr txBox="1"/>
          <p:nvPr/>
        </p:nvSpPr>
        <p:spPr>
          <a:xfrm>
            <a:off x="414778" y="2093691"/>
            <a:ext cx="347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构造元组的方法（与列表类似）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858EA-F5B8-4209-8365-A6E72AEA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9" y="2535838"/>
            <a:ext cx="2708785" cy="1649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D83C8C-A6E8-4ECB-9078-F04C47D1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" y="4681352"/>
            <a:ext cx="5177765" cy="11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0623-FF1F-43CD-B143-37725E713270}"/>
              </a:ext>
            </a:extLst>
          </p:cNvPr>
          <p:cNvSpPr txBox="1"/>
          <p:nvPr/>
        </p:nvSpPr>
        <p:spPr>
          <a:xfrm>
            <a:off x="0" y="0"/>
            <a:ext cx="5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字典：</a:t>
            </a:r>
            <a:endParaRPr lang="en-US" altLang="zh-CN" dirty="0"/>
          </a:p>
          <a:p>
            <a:r>
              <a:rPr lang="zh-CN" altLang="en-US" dirty="0"/>
              <a:t>字典是另一种可变容器模型，且可存储任意类型对象。</a:t>
            </a:r>
          </a:p>
          <a:p>
            <a:r>
              <a:rPr lang="zh-CN" altLang="en-US" dirty="0"/>
              <a:t>字典的每个键值</a:t>
            </a:r>
            <a:r>
              <a:rPr lang="en-US" altLang="zh-CN" dirty="0"/>
              <a:t>(key=&gt;value)</a:t>
            </a:r>
            <a:r>
              <a:rPr lang="zh-CN" altLang="en-US" dirty="0"/>
              <a:t>对用冒号</a:t>
            </a:r>
            <a:r>
              <a:rPr lang="en-US" altLang="zh-CN" dirty="0"/>
              <a:t> </a:t>
            </a:r>
            <a:r>
              <a:rPr lang="en-US" altLang="zh-CN" b="1" dirty="0"/>
              <a:t>: </a:t>
            </a:r>
            <a:r>
              <a:rPr lang="zh-CN" altLang="en-US" dirty="0"/>
              <a:t>分割，每个对之间用逗号</a:t>
            </a:r>
            <a:r>
              <a:rPr lang="en-US" altLang="zh-CN" dirty="0"/>
              <a:t> </a:t>
            </a:r>
            <a:r>
              <a:rPr lang="en-US" altLang="zh-CN" b="1" dirty="0"/>
              <a:t>, </a:t>
            </a:r>
            <a:r>
              <a:rPr lang="zh-CN" altLang="en-US" dirty="0"/>
              <a:t>分割，整个字典包括在花括号</a:t>
            </a:r>
            <a:r>
              <a:rPr lang="en-US" altLang="zh-CN" b="1" dirty="0"/>
              <a:t>{ }</a:t>
            </a:r>
            <a:r>
              <a:rPr lang="zh-CN" altLang="en-US" dirty="0"/>
              <a:t>中 </a:t>
            </a:r>
            <a:r>
              <a:rPr lang="en-US" altLang="zh-CN" dirty="0"/>
              <a:t>,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75CD81-7B21-4D31-A26D-0EE3DCA585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07304"/>
            <a:ext cx="5274310" cy="3847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E8CFE2-72B9-435C-A9B5-48F9C736563C}"/>
              </a:ext>
            </a:extLst>
          </p:cNvPr>
          <p:cNvSpPr txBox="1"/>
          <p:nvPr/>
        </p:nvSpPr>
        <p:spPr>
          <a:xfrm>
            <a:off x="0" y="5373278"/>
            <a:ext cx="614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zip</a:t>
            </a:r>
            <a:r>
              <a:rPr lang="zh-CN" altLang="en-US" dirty="0"/>
              <a:t>函数可以将两个列表转换成一个字典，前一个参数作为</a:t>
            </a:r>
            <a:r>
              <a:rPr lang="en-US" altLang="zh-CN" dirty="0"/>
              <a:t>key</a:t>
            </a:r>
            <a:r>
              <a:rPr lang="zh-CN" altLang="en-US" dirty="0"/>
              <a:t>，后面一个参数作为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0118B-C17A-497F-A611-4B8470F0FDDB}"/>
              </a:ext>
            </a:extLst>
          </p:cNvPr>
          <p:cNvSpPr txBox="1"/>
          <p:nvPr/>
        </p:nvSpPr>
        <p:spPr>
          <a:xfrm>
            <a:off x="6419654" y="319917"/>
            <a:ext cx="28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注：只能通过</a:t>
            </a:r>
            <a:r>
              <a:rPr lang="en-US" altLang="zh-CN" dirty="0"/>
              <a:t>key</a:t>
            </a:r>
            <a:r>
              <a:rPr lang="zh-CN" altLang="en-US" dirty="0"/>
              <a:t>来访问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F51A6-0662-4E06-A9C6-47473A8BF87F}"/>
              </a:ext>
            </a:extLst>
          </p:cNvPr>
          <p:cNvSpPr txBox="1"/>
          <p:nvPr/>
        </p:nvSpPr>
        <p:spPr>
          <a:xfrm>
            <a:off x="6702458" y="1932495"/>
            <a:ext cx="20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遍历字典的技巧：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D4DD04-4108-4936-AE6D-213CDC35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4" y="2476590"/>
            <a:ext cx="4625741" cy="15088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683325-6289-4FBF-A6B8-E969DE18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54" y="4252244"/>
            <a:ext cx="1417443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9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CF3A5C-1DA8-4D4D-89A8-588D4FBC3BF1}"/>
              </a:ext>
            </a:extLst>
          </p:cNvPr>
          <p:cNvSpPr txBox="1"/>
          <p:nvPr/>
        </p:nvSpPr>
        <p:spPr>
          <a:xfrm>
            <a:off x="565608" y="405353"/>
            <a:ext cx="443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表示一类元素的集合，用花括号表示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77514D-F767-4775-B034-BB768D702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752" y="1621884"/>
            <a:ext cx="5274310" cy="2803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FC50C2-DF67-4759-89C8-3CBFDD41D5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5731" y="1621884"/>
            <a:ext cx="51435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E4DCAF-6B01-4861-B689-A93F087535B2}"/>
              </a:ext>
            </a:extLst>
          </p:cNvPr>
          <p:cNvSpPr txBox="1"/>
          <p:nvPr/>
        </p:nvSpPr>
        <p:spPr>
          <a:xfrm>
            <a:off x="329937" y="329938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循环与判断：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5A4B12-43B6-457F-8F4A-2E9116B36F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67043"/>
            <a:ext cx="5274310" cy="1748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F2219F-3BAF-4D00-84FD-47B1A8FC5F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29938"/>
            <a:ext cx="5274310" cy="21863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319DA2-2C05-4CB7-80C6-57F4F2C7B9E8}"/>
              </a:ext>
            </a:extLst>
          </p:cNvPr>
          <p:cNvSpPr/>
          <p:nvPr/>
        </p:nvSpPr>
        <p:spPr>
          <a:xfrm>
            <a:off x="558381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在循环结束时可以加一个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表示如果循环已经结束了则执行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里的语句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若循环提前结束 如碰到了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语句，则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中的语句则不会被执行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8328B9-5258-43A4-A796-BC46DCD6CB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9937" y="842167"/>
            <a:ext cx="266700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6BD76C-FA78-4DEB-AA24-A637B7CEF279}"/>
              </a:ext>
            </a:extLst>
          </p:cNvPr>
          <p:cNvSpPr txBox="1"/>
          <p:nvPr/>
        </p:nvSpPr>
        <p:spPr>
          <a:xfrm>
            <a:off x="546754" y="395926"/>
            <a:ext cx="338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函数的定义：</a:t>
            </a:r>
            <a:endParaRPr lang="en-US" altLang="zh-CN" dirty="0"/>
          </a:p>
          <a:p>
            <a:r>
              <a:rPr lang="en-US" altLang="zh-CN" dirty="0"/>
              <a:t>	def  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       </a:t>
            </a:r>
            <a:r>
              <a:rPr lang="zh-CN" altLang="en-US" dirty="0"/>
              <a:t>函数体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FF6310-A7AB-4121-85C4-E635492C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9" y="1674022"/>
            <a:ext cx="4823878" cy="3208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2A58F1-07E5-423E-8519-99A694E18F1C}"/>
              </a:ext>
            </a:extLst>
          </p:cNvPr>
          <p:cNvSpPr txBox="1"/>
          <p:nvPr/>
        </p:nvSpPr>
        <p:spPr>
          <a:xfrm>
            <a:off x="5599522" y="556181"/>
            <a:ext cx="404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其中参数列表中的参数可以有初值，调用时可以只传入没有初值的参数，也可以两个都传入。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5E545-1206-4FCE-9D8F-64EBA642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9" y="4976045"/>
            <a:ext cx="3894157" cy="1486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675F56-61B9-435E-8655-C0BFF7DF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99" y="1651160"/>
            <a:ext cx="4717189" cy="3231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E002BD-EE02-4871-AE5F-232D92480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999" y="5379719"/>
            <a:ext cx="3619814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5319C9-9F9C-4D7C-9CCC-0E91F6E19376}"/>
              </a:ext>
            </a:extLst>
          </p:cNvPr>
          <p:cNvSpPr txBox="1"/>
          <p:nvPr/>
        </p:nvSpPr>
        <p:spPr>
          <a:xfrm>
            <a:off x="0" y="102257"/>
            <a:ext cx="121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BEC478-EEAD-4743-983B-887B52AE239B}"/>
              </a:ext>
            </a:extLst>
          </p:cNvPr>
          <p:cNvSpPr txBox="1"/>
          <p:nvPr/>
        </p:nvSpPr>
        <p:spPr>
          <a:xfrm>
            <a:off x="0" y="548975"/>
            <a:ext cx="221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类的定义：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en-US" altLang="zh-CN" dirty="0"/>
              <a:t>class  </a:t>
            </a:r>
            <a:r>
              <a:rPr lang="zh-CN" altLang="en-US" dirty="0"/>
              <a:t>类名：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成员方法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32FF6D-DDF3-40FF-875B-39C40CE1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301"/>
            <a:ext cx="4496190" cy="34140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BFAFB8-3CAE-4A74-9E89-6AED4D7A28DE}"/>
              </a:ext>
            </a:extLst>
          </p:cNvPr>
          <p:cNvSpPr txBox="1"/>
          <p:nvPr/>
        </p:nvSpPr>
        <p:spPr>
          <a:xfrm>
            <a:off x="3893270" y="417806"/>
            <a:ext cx="7013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成员变量中：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xx   </a:t>
            </a:r>
            <a:r>
              <a:rPr lang="zh-CN" altLang="en-US" dirty="0"/>
              <a:t>表示共有变量</a:t>
            </a:r>
            <a:endParaRPr lang="en-US" altLang="zh-CN" dirty="0"/>
          </a:p>
          <a:p>
            <a:r>
              <a:rPr lang="en-US" altLang="zh-CN" dirty="0"/>
              <a:t>       _xx  </a:t>
            </a:r>
            <a:r>
              <a:rPr lang="zh-CN" altLang="en-US" dirty="0"/>
              <a:t>单前置下划线表示私有私有化属性或方法，类对象和子类可以访问，</a:t>
            </a:r>
            <a:r>
              <a:rPr lang="en-US" altLang="zh-CN" dirty="0"/>
              <a:t>from </a:t>
            </a:r>
            <a:r>
              <a:rPr lang="en-US" altLang="zh-CN" dirty="0" err="1"/>
              <a:t>somemodule</a:t>
            </a:r>
            <a:r>
              <a:rPr lang="en-US" altLang="zh-CN" dirty="0"/>
              <a:t> import *</a:t>
            </a:r>
            <a:r>
              <a:rPr lang="zh-CN" altLang="en-US" dirty="0"/>
              <a:t>禁止导入</a:t>
            </a:r>
            <a:endParaRPr lang="en-US" altLang="zh-CN" dirty="0"/>
          </a:p>
          <a:p>
            <a:r>
              <a:rPr lang="en-US" altLang="zh-CN" dirty="0"/>
              <a:t>       __xx  </a:t>
            </a:r>
            <a:r>
              <a:rPr lang="zh-CN" altLang="en-US" dirty="0"/>
              <a:t>双前置下划线，私有化属性或方法，无法在外部直接访问（名字重整所以访问不到</a:t>
            </a:r>
            <a:r>
              <a:rPr lang="en-US" altLang="zh-CN" dirty="0"/>
              <a:t>),</a:t>
            </a:r>
            <a:r>
              <a:rPr lang="zh-CN" altLang="en-US" dirty="0"/>
              <a:t>只能通过</a:t>
            </a:r>
            <a:r>
              <a:rPr lang="en-US" altLang="zh-CN" dirty="0"/>
              <a:t>set get</a:t>
            </a:r>
            <a:r>
              <a:rPr lang="zh-CN" altLang="en-US" dirty="0"/>
              <a:t>方法获取</a:t>
            </a:r>
            <a:endParaRPr lang="en-US" altLang="zh-CN" dirty="0"/>
          </a:p>
          <a:p>
            <a:r>
              <a:rPr lang="en-US" altLang="zh-CN" dirty="0"/>
              <a:t>      xx_	</a:t>
            </a:r>
            <a:r>
              <a:rPr lang="zh-CN" altLang="en-US" dirty="0"/>
              <a:t>单后置下划线，用于避免与</a:t>
            </a:r>
            <a:r>
              <a:rPr lang="en-US" altLang="zh-CN" dirty="0"/>
              <a:t>Python</a:t>
            </a:r>
            <a:r>
              <a:rPr lang="zh-CN" altLang="en-US" dirty="0"/>
              <a:t>关键词的冲突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6CFD6E-EAC0-4056-B378-E2610C58548D}"/>
              </a:ext>
            </a:extLst>
          </p:cNvPr>
          <p:cNvSpPr txBox="1"/>
          <p:nvPr/>
        </p:nvSpPr>
        <p:spPr>
          <a:xfrm>
            <a:off x="4138366" y="3280528"/>
            <a:ext cx="676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另外，在构造函数中定义的变量，也可以被看错成员变量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9426A4-7AE3-4658-B976-F76A9CFA3C14}"/>
              </a:ext>
            </a:extLst>
          </p:cNvPr>
          <p:cNvSpPr txBox="1"/>
          <p:nvPr/>
        </p:nvSpPr>
        <p:spPr>
          <a:xfrm>
            <a:off x="4308049" y="4223208"/>
            <a:ext cx="70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实例化对象以及调用成员方法和变量的方法：对象名</a:t>
            </a:r>
            <a:r>
              <a:rPr lang="en-US" altLang="zh-CN" dirty="0"/>
              <a:t>.</a:t>
            </a:r>
            <a:r>
              <a:rPr lang="zh-CN" altLang="en-US" dirty="0"/>
              <a:t>方法</a:t>
            </a:r>
            <a:r>
              <a:rPr lang="en-US" altLang="zh-CN" dirty="0"/>
              <a:t>/</a:t>
            </a:r>
            <a:r>
              <a:rPr lang="zh-CN" altLang="en-US" dirty="0"/>
              <a:t>变量名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742BC0-EA71-4C6E-BE69-3A047613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49" y="4592540"/>
            <a:ext cx="4160881" cy="1950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007AD-8701-4BD3-943C-6780F6474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419" y="4592540"/>
            <a:ext cx="2484335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0F5649-FB8C-4FB1-A2B5-EBCBCAF269B7}"/>
              </a:ext>
            </a:extLst>
          </p:cNvPr>
          <p:cNvSpPr txBox="1"/>
          <p:nvPr/>
        </p:nvSpPr>
        <p:spPr>
          <a:xfrm>
            <a:off x="0" y="103695"/>
            <a:ext cx="575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类的继承以及方法的重写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A642B-1760-4C57-A6EB-1969B909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" y="626276"/>
            <a:ext cx="5109328" cy="4191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BA8199-E72C-4652-9DA0-D24508DD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" y="4952835"/>
            <a:ext cx="4755292" cy="19051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3DCBE4-C19F-4DAD-A0DC-A94C4C036474}"/>
              </a:ext>
            </a:extLst>
          </p:cNvPr>
          <p:cNvSpPr txBox="1"/>
          <p:nvPr/>
        </p:nvSpPr>
        <p:spPr>
          <a:xfrm>
            <a:off x="5618375" y="2998478"/>
            <a:ext cx="584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构造函数也可重写，写法是：类名</a:t>
            </a:r>
            <a:r>
              <a:rPr lang="en-US" altLang="zh-CN" dirty="0"/>
              <a:t>.__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zh-CN" altLang="en-US" dirty="0"/>
              <a:t>原构造方法参数列表</a:t>
            </a:r>
            <a:r>
              <a:rPr lang="en-US" altLang="zh-CN" dirty="0"/>
              <a:t>)</a:t>
            </a:r>
            <a:r>
              <a:rPr lang="zh-CN" altLang="en-US" dirty="0"/>
              <a:t>，但在重写时必须有原来的参数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C7F0A-4319-4D1C-8E67-3FBE0B6CF396}"/>
              </a:ext>
            </a:extLst>
          </p:cNvPr>
          <p:cNvSpPr txBox="1"/>
          <p:nvPr/>
        </p:nvSpPr>
        <p:spPr>
          <a:xfrm>
            <a:off x="5618375" y="288361"/>
            <a:ext cx="536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继承的方法：在类名后面的括号内写上父类类名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8192D1-1EF1-424B-8764-8F14F187A05A}"/>
              </a:ext>
            </a:extLst>
          </p:cNvPr>
          <p:cNvSpPr txBox="1"/>
          <p:nvPr/>
        </p:nvSpPr>
        <p:spPr>
          <a:xfrm>
            <a:off x="5618375" y="4903984"/>
            <a:ext cx="55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方法的重写：直接将函数体改为自己想要的部分即可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FAE99D-6477-4EC0-BA9F-1CAC9F1C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46" y="638604"/>
            <a:ext cx="4760303" cy="2202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B703D4-7545-4AF7-BE99-7B8E11CF9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375" y="3644809"/>
            <a:ext cx="4305837" cy="10668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8DE284-E3ED-49C5-B474-026969B37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375" y="5497711"/>
            <a:ext cx="5265876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6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1035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53</cp:revision>
  <dcterms:created xsi:type="dcterms:W3CDTF">2019-06-15T09:00:53Z</dcterms:created>
  <dcterms:modified xsi:type="dcterms:W3CDTF">2019-06-16T08:32:52Z</dcterms:modified>
</cp:coreProperties>
</file>