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75" autoAdjust="0"/>
  </p:normalViewPr>
  <p:slideViewPr>
    <p:cSldViewPr snapToGrid="0">
      <p:cViewPr varScale="1">
        <p:scale>
          <a:sx n="66" d="100"/>
          <a:sy n="66" d="100"/>
        </p:scale>
        <p:origin x="130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B8BDE-C4A3-4E6A-8A03-3C12664E57F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F4F92-2D49-485C-8AF9-406DAC2DFA1D}" type="slidenum">
              <a:rPr lang="zh-CN" altLang="en-US" smtClean="0"/>
              <a:t>‹#›</a:t>
            </a:fld>
            <a:endParaRPr lang="zh-CN" altLang="en-US"/>
          </a:p>
        </p:txBody>
      </p:sp>
    </p:spTree>
    <p:extLst>
      <p:ext uri="{BB962C8B-B14F-4D97-AF65-F5344CB8AC3E}">
        <p14:creationId xmlns:p14="http://schemas.microsoft.com/office/powerpoint/2010/main" val="111881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#include&lt;bits/</a:t>
            </a:r>
            <a:r>
              <a:rPr lang="en-US" altLang="zh-CN" b="0" dirty="0" err="1"/>
              <a:t>stdc</a:t>
            </a:r>
            <a:r>
              <a:rPr lang="en-US" altLang="zh-CN" b="0" dirty="0"/>
              <a:t>++.h&gt; </a:t>
            </a:r>
          </a:p>
          <a:p>
            <a:r>
              <a:rPr lang="en-US" altLang="zh-CN" b="0" dirty="0"/>
              <a:t>using namespace std;</a:t>
            </a:r>
          </a:p>
          <a:p>
            <a:r>
              <a:rPr lang="en-US" altLang="zh-CN" b="0" dirty="0"/>
              <a:t>bool </a:t>
            </a:r>
            <a:r>
              <a:rPr lang="en-US" altLang="zh-CN" b="0" dirty="0" err="1"/>
              <a:t>isMatch</a:t>
            </a:r>
            <a:r>
              <a:rPr lang="en-US" altLang="zh-CN" b="0" dirty="0"/>
              <a:t>(char </a:t>
            </a:r>
            <a:r>
              <a:rPr lang="en-US" altLang="zh-CN" b="0" dirty="0" err="1"/>
              <a:t>left,char</a:t>
            </a:r>
            <a:r>
              <a:rPr lang="en-US" altLang="zh-CN" b="0" dirty="0"/>
              <a:t> right){</a:t>
            </a:r>
          </a:p>
          <a:p>
            <a:r>
              <a:rPr lang="en-US" altLang="zh-CN" b="0" dirty="0"/>
              <a:t>	if(left == '(' &amp;&amp; right == ')'){</a:t>
            </a:r>
          </a:p>
          <a:p>
            <a:r>
              <a:rPr lang="en-US" altLang="zh-CN" b="0" dirty="0"/>
              <a:t>		return true;</a:t>
            </a:r>
          </a:p>
          <a:p>
            <a:r>
              <a:rPr lang="en-US" altLang="zh-CN" b="0" dirty="0"/>
              <a:t>	}</a:t>
            </a:r>
          </a:p>
          <a:p>
            <a:r>
              <a:rPr lang="en-US" altLang="zh-CN" b="0" dirty="0"/>
              <a:t>	if(left == '{' &amp;&amp; right == '}'){</a:t>
            </a:r>
          </a:p>
          <a:p>
            <a:r>
              <a:rPr lang="en-US" altLang="zh-CN" b="0" dirty="0"/>
              <a:t>		return true;</a:t>
            </a:r>
          </a:p>
          <a:p>
            <a:r>
              <a:rPr lang="en-US" altLang="zh-CN" b="0" dirty="0"/>
              <a:t>	}</a:t>
            </a:r>
          </a:p>
          <a:p>
            <a:r>
              <a:rPr lang="en-US" altLang="zh-CN" b="0" dirty="0"/>
              <a:t>	if(left == '[' &amp;&amp; right == ']'){</a:t>
            </a:r>
          </a:p>
          <a:p>
            <a:r>
              <a:rPr lang="en-US" altLang="zh-CN" b="0" dirty="0"/>
              <a:t>		return true;</a:t>
            </a:r>
          </a:p>
          <a:p>
            <a:r>
              <a:rPr lang="en-US" altLang="zh-CN" b="0" dirty="0"/>
              <a:t>	}</a:t>
            </a:r>
          </a:p>
          <a:p>
            <a:r>
              <a:rPr lang="en-US" altLang="zh-CN" b="0" dirty="0"/>
              <a:t>}</a:t>
            </a:r>
          </a:p>
          <a:p>
            <a:r>
              <a:rPr lang="en-US" altLang="zh-CN" b="0" dirty="0"/>
              <a:t>int main(void){</a:t>
            </a:r>
          </a:p>
          <a:p>
            <a:r>
              <a:rPr lang="en-US" altLang="zh-CN" b="0" dirty="0"/>
              <a:t>	stack&lt;char&gt; *s = new stack&lt;char&gt;();	</a:t>
            </a:r>
          </a:p>
          <a:p>
            <a:r>
              <a:rPr lang="en-US" altLang="zh-CN" b="0" dirty="0"/>
              <a:t>	char cha[1000];</a:t>
            </a:r>
          </a:p>
          <a:p>
            <a:r>
              <a:rPr lang="en-US" altLang="zh-CN" b="0" dirty="0"/>
              <a:t>	gets(cha);</a:t>
            </a:r>
          </a:p>
          <a:p>
            <a:r>
              <a:rPr lang="en-US" altLang="zh-CN" b="0" dirty="0"/>
              <a:t>	int </a:t>
            </a:r>
            <a:r>
              <a:rPr lang="en-US" altLang="zh-CN" b="0" dirty="0" err="1"/>
              <a:t>i</a:t>
            </a:r>
            <a:r>
              <a:rPr lang="en-US" altLang="zh-CN" b="0" dirty="0"/>
              <a:t> = 0;</a:t>
            </a:r>
          </a:p>
          <a:p>
            <a:r>
              <a:rPr lang="en-US" altLang="zh-CN" b="0" dirty="0"/>
              <a:t>	for(int </a:t>
            </a:r>
            <a:r>
              <a:rPr lang="en-US" altLang="zh-CN" b="0" dirty="0" err="1"/>
              <a:t>i</a:t>
            </a:r>
            <a:r>
              <a:rPr lang="en-US" altLang="zh-CN" b="0" dirty="0"/>
              <a:t> = 0;cha[</a:t>
            </a:r>
            <a:r>
              <a:rPr lang="en-US" altLang="zh-CN" b="0" dirty="0" err="1"/>
              <a:t>i</a:t>
            </a:r>
            <a:r>
              <a:rPr lang="en-US" altLang="zh-CN" b="0" dirty="0"/>
              <a:t>];</a:t>
            </a:r>
            <a:r>
              <a:rPr lang="en-US" altLang="zh-CN" b="0" dirty="0" err="1"/>
              <a:t>i</a:t>
            </a:r>
            <a:r>
              <a:rPr lang="en-US" altLang="zh-CN" b="0" dirty="0"/>
              <a:t>++){</a:t>
            </a:r>
          </a:p>
          <a:p>
            <a:r>
              <a:rPr lang="en-US" altLang="zh-CN" b="0" dirty="0"/>
              <a:t>		if(cha[</a:t>
            </a:r>
            <a:r>
              <a:rPr lang="en-US" altLang="zh-CN" b="0" dirty="0" err="1"/>
              <a:t>i</a:t>
            </a:r>
            <a:r>
              <a:rPr lang="en-US" altLang="zh-CN" b="0" dirty="0"/>
              <a:t>] == '{' || cha[</a:t>
            </a:r>
            <a:r>
              <a:rPr lang="en-US" altLang="zh-CN" b="0" dirty="0" err="1"/>
              <a:t>i</a:t>
            </a:r>
            <a:r>
              <a:rPr lang="en-US" altLang="zh-CN" b="0" dirty="0"/>
              <a:t>] == '(' || cha[</a:t>
            </a:r>
            <a:r>
              <a:rPr lang="en-US" altLang="zh-CN" b="0" dirty="0" err="1"/>
              <a:t>i</a:t>
            </a:r>
            <a:r>
              <a:rPr lang="en-US" altLang="zh-CN" b="0" dirty="0"/>
              <a:t>] == '['){</a:t>
            </a:r>
          </a:p>
          <a:p>
            <a:r>
              <a:rPr lang="en-US" altLang="zh-CN" b="0" dirty="0"/>
              <a:t>			s-&gt;push(cha[</a:t>
            </a:r>
            <a:r>
              <a:rPr lang="en-US" altLang="zh-CN" b="0" dirty="0" err="1"/>
              <a:t>i</a:t>
            </a:r>
            <a:r>
              <a:rPr lang="en-US" altLang="zh-CN" b="0" dirty="0"/>
              <a:t>]);</a:t>
            </a:r>
          </a:p>
          <a:p>
            <a:r>
              <a:rPr lang="en-US" altLang="zh-CN" b="0" dirty="0"/>
              <a:t>		}</a:t>
            </a:r>
          </a:p>
          <a:p>
            <a:r>
              <a:rPr lang="en-US" altLang="zh-CN" b="0" dirty="0"/>
              <a:t>		if(cha[</a:t>
            </a:r>
            <a:r>
              <a:rPr lang="en-US" altLang="zh-CN" b="0" dirty="0" err="1"/>
              <a:t>i</a:t>
            </a:r>
            <a:r>
              <a:rPr lang="en-US" altLang="zh-CN" b="0" dirty="0"/>
              <a:t>] == ']' || cha[</a:t>
            </a:r>
            <a:r>
              <a:rPr lang="en-US" altLang="zh-CN" b="0" dirty="0" err="1"/>
              <a:t>i</a:t>
            </a:r>
            <a:r>
              <a:rPr lang="en-US" altLang="zh-CN" b="0" dirty="0"/>
              <a:t>] == '}' || cha[</a:t>
            </a:r>
            <a:r>
              <a:rPr lang="en-US" altLang="zh-CN" b="0" dirty="0" err="1"/>
              <a:t>i</a:t>
            </a:r>
            <a:r>
              <a:rPr lang="en-US" altLang="zh-CN" b="0" dirty="0"/>
              <a:t>] == ')'){</a:t>
            </a:r>
          </a:p>
          <a:p>
            <a:r>
              <a:rPr lang="en-US" altLang="zh-CN" b="0" dirty="0"/>
              <a:t>			if(s-&gt;empty()){</a:t>
            </a:r>
          </a:p>
          <a:p>
            <a:r>
              <a:rPr lang="en-US" altLang="zh-CN" b="0" dirty="0"/>
              <a:t>				</a:t>
            </a:r>
            <a:r>
              <a:rPr lang="en-US" altLang="zh-CN" b="0" dirty="0" err="1"/>
              <a:t>cout</a:t>
            </a:r>
            <a:r>
              <a:rPr lang="en-US" altLang="zh-CN" b="0" dirty="0"/>
              <a:t>&lt;&lt;"</a:t>
            </a:r>
            <a:r>
              <a:rPr lang="zh-CN" altLang="en-US" b="0" dirty="0"/>
              <a:t>不匹配</a:t>
            </a:r>
            <a:r>
              <a:rPr lang="en-US" altLang="zh-CN" b="0" dirty="0"/>
              <a:t>"&lt;&lt;</a:t>
            </a:r>
            <a:r>
              <a:rPr lang="en-US" altLang="zh-CN" b="0" dirty="0" err="1"/>
              <a:t>endl</a:t>
            </a:r>
            <a:r>
              <a:rPr lang="en-US" altLang="zh-CN" b="0" dirty="0"/>
              <a:t>;</a:t>
            </a:r>
          </a:p>
          <a:p>
            <a:r>
              <a:rPr lang="en-US" altLang="zh-CN" b="0" dirty="0"/>
              <a:t>				return 0;</a:t>
            </a:r>
          </a:p>
          <a:p>
            <a:r>
              <a:rPr lang="en-US" altLang="zh-CN" b="0" dirty="0"/>
              <a:t>			}else{</a:t>
            </a:r>
          </a:p>
          <a:p>
            <a:r>
              <a:rPr lang="en-US" altLang="zh-CN" b="0" dirty="0"/>
              <a:t>				if(</a:t>
            </a:r>
            <a:r>
              <a:rPr lang="en-US" altLang="zh-CN" b="0" dirty="0" err="1"/>
              <a:t>isMatch</a:t>
            </a:r>
            <a:r>
              <a:rPr lang="en-US" altLang="zh-CN" b="0" dirty="0"/>
              <a:t>(s-&gt;top(),cha[</a:t>
            </a:r>
            <a:r>
              <a:rPr lang="en-US" altLang="zh-CN" b="0" dirty="0" err="1"/>
              <a:t>i</a:t>
            </a:r>
            <a:r>
              <a:rPr lang="en-US" altLang="zh-CN" b="0" dirty="0"/>
              <a:t>])){</a:t>
            </a:r>
          </a:p>
          <a:p>
            <a:r>
              <a:rPr lang="en-US" altLang="zh-CN" b="0" dirty="0"/>
              <a:t>					s-&gt;pop();</a:t>
            </a:r>
          </a:p>
          <a:p>
            <a:r>
              <a:rPr lang="en-US" altLang="zh-CN" b="0" dirty="0"/>
              <a:t>				}else{</a:t>
            </a:r>
          </a:p>
          <a:p>
            <a:r>
              <a:rPr lang="en-US" altLang="zh-CN" b="0" dirty="0"/>
              <a:t>					</a:t>
            </a:r>
            <a:r>
              <a:rPr lang="en-US" altLang="zh-CN" b="0" dirty="0" err="1"/>
              <a:t>cout</a:t>
            </a:r>
            <a:r>
              <a:rPr lang="en-US" altLang="zh-CN" b="0" dirty="0"/>
              <a:t>&lt;&lt;"</a:t>
            </a:r>
            <a:r>
              <a:rPr lang="zh-CN" altLang="en-US" b="0" dirty="0"/>
              <a:t>不匹配</a:t>
            </a:r>
            <a:r>
              <a:rPr lang="en-US" altLang="zh-CN" b="0" dirty="0"/>
              <a:t>";</a:t>
            </a:r>
          </a:p>
          <a:p>
            <a:r>
              <a:rPr lang="en-US" altLang="zh-CN" b="0" dirty="0"/>
              <a:t>				}</a:t>
            </a:r>
          </a:p>
          <a:p>
            <a:r>
              <a:rPr lang="en-US" altLang="zh-CN" b="0" dirty="0"/>
              <a:t>			}</a:t>
            </a:r>
          </a:p>
          <a:p>
            <a:r>
              <a:rPr lang="en-US" altLang="zh-CN" b="0" dirty="0"/>
              <a:t>		}</a:t>
            </a:r>
          </a:p>
          <a:p>
            <a:r>
              <a:rPr lang="en-US" altLang="zh-CN" b="0" dirty="0"/>
              <a:t>	} </a:t>
            </a:r>
          </a:p>
          <a:p>
            <a:r>
              <a:rPr lang="en-US" altLang="zh-CN" b="0" dirty="0"/>
              <a:t>	if(s-&gt;empty()){</a:t>
            </a:r>
          </a:p>
          <a:p>
            <a:r>
              <a:rPr lang="en-US" altLang="zh-CN" b="0" dirty="0"/>
              <a:t>		</a:t>
            </a:r>
            <a:r>
              <a:rPr lang="en-US" altLang="zh-CN" b="0" dirty="0" err="1"/>
              <a:t>cout</a:t>
            </a:r>
            <a:r>
              <a:rPr lang="en-US" altLang="zh-CN" b="0" dirty="0"/>
              <a:t>&lt;&lt;"</a:t>
            </a:r>
            <a:r>
              <a:rPr lang="zh-CN" altLang="en-US" b="0" dirty="0"/>
              <a:t>匹配</a:t>
            </a:r>
            <a:r>
              <a:rPr lang="en-US" altLang="zh-CN" b="0" dirty="0"/>
              <a:t>";</a:t>
            </a:r>
          </a:p>
          <a:p>
            <a:r>
              <a:rPr lang="en-US" altLang="zh-CN" b="0" dirty="0"/>
              <a:t>	}else{</a:t>
            </a:r>
          </a:p>
          <a:p>
            <a:r>
              <a:rPr lang="en-US" altLang="zh-CN" b="0" dirty="0"/>
              <a:t>		</a:t>
            </a:r>
            <a:r>
              <a:rPr lang="en-US" altLang="zh-CN" b="0" dirty="0" err="1"/>
              <a:t>cout</a:t>
            </a:r>
            <a:r>
              <a:rPr lang="en-US" altLang="zh-CN" b="0" dirty="0"/>
              <a:t>&lt;&lt;"</a:t>
            </a:r>
            <a:r>
              <a:rPr lang="zh-CN" altLang="en-US" b="0" dirty="0"/>
              <a:t>不匹配</a:t>
            </a:r>
            <a:r>
              <a:rPr lang="en-US" altLang="zh-CN" b="0" dirty="0"/>
              <a:t>";		</a:t>
            </a:r>
          </a:p>
          <a:p>
            <a:r>
              <a:rPr lang="en-US" altLang="zh-CN" b="0" dirty="0"/>
              <a:t>	}</a:t>
            </a:r>
          </a:p>
          <a:p>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1</a:t>
            </a:fld>
            <a:endParaRPr lang="zh-CN" altLang="en-US"/>
          </a:p>
        </p:txBody>
      </p:sp>
    </p:spTree>
    <p:extLst>
      <p:ext uri="{BB962C8B-B14F-4D97-AF65-F5344CB8AC3E}">
        <p14:creationId xmlns:p14="http://schemas.microsoft.com/office/powerpoint/2010/main" val="32437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#include&lt;bits/</a:t>
            </a:r>
            <a:r>
              <a:rPr lang="en-US" altLang="zh-CN" dirty="0" err="1"/>
              <a:t>stdc</a:t>
            </a:r>
            <a:r>
              <a:rPr lang="en-US" altLang="zh-CN" dirty="0"/>
              <a:t>++.h&gt;</a:t>
            </a:r>
          </a:p>
          <a:p>
            <a:r>
              <a:rPr lang="en-US" altLang="zh-CN" dirty="0"/>
              <a:t>using namespace std;</a:t>
            </a:r>
          </a:p>
          <a:p>
            <a:r>
              <a:rPr lang="en-US" altLang="zh-CN" dirty="0"/>
              <a:t>int main(void){</a:t>
            </a:r>
          </a:p>
          <a:p>
            <a:r>
              <a:rPr lang="en-US" altLang="zh-CN" dirty="0"/>
              <a:t>	stack&lt;int&gt; *s = new stack&lt;int&gt;();</a:t>
            </a:r>
          </a:p>
          <a:p>
            <a:r>
              <a:rPr lang="en-US" altLang="zh-CN" dirty="0"/>
              <a:t>	char cha[100];</a:t>
            </a:r>
          </a:p>
          <a:p>
            <a:r>
              <a:rPr lang="en-US" altLang="zh-CN" dirty="0"/>
              <a:t>	int num1,num2;</a:t>
            </a:r>
          </a:p>
          <a:p>
            <a:r>
              <a:rPr lang="en-US" altLang="zh-CN" dirty="0"/>
              <a:t>	gets(cha);</a:t>
            </a:r>
          </a:p>
          <a:p>
            <a:r>
              <a:rPr lang="en-US" altLang="zh-CN" dirty="0"/>
              <a:t>	for(int </a:t>
            </a:r>
            <a:r>
              <a:rPr lang="en-US" altLang="zh-CN" dirty="0" err="1"/>
              <a:t>i</a:t>
            </a:r>
            <a:r>
              <a:rPr lang="en-US" altLang="zh-CN" dirty="0"/>
              <a:t> = 0;cha[</a:t>
            </a:r>
            <a:r>
              <a:rPr lang="en-US" altLang="zh-CN" dirty="0" err="1"/>
              <a:t>i</a:t>
            </a:r>
            <a:r>
              <a:rPr lang="en-US" altLang="zh-CN" dirty="0"/>
              <a:t>];</a:t>
            </a:r>
            <a:r>
              <a:rPr lang="en-US" altLang="zh-CN" dirty="0" err="1"/>
              <a:t>i</a:t>
            </a:r>
            <a:r>
              <a:rPr lang="en-US" altLang="zh-CN" dirty="0"/>
              <a:t>++){</a:t>
            </a:r>
          </a:p>
          <a:p>
            <a:r>
              <a:rPr lang="en-US" altLang="zh-CN" dirty="0"/>
              <a:t>		if(cha[</a:t>
            </a:r>
            <a:r>
              <a:rPr lang="en-US" altLang="zh-CN" dirty="0" err="1"/>
              <a:t>i</a:t>
            </a:r>
            <a:r>
              <a:rPr lang="en-US" altLang="zh-CN" dirty="0"/>
              <a:t>] &gt;= '0' &amp;&amp; cha[</a:t>
            </a:r>
            <a:r>
              <a:rPr lang="en-US" altLang="zh-CN" dirty="0" err="1"/>
              <a:t>i</a:t>
            </a:r>
            <a:r>
              <a:rPr lang="en-US" altLang="zh-CN" dirty="0"/>
              <a:t>] &lt;= '9'){</a:t>
            </a:r>
          </a:p>
          <a:p>
            <a:r>
              <a:rPr lang="en-US" altLang="zh-CN" dirty="0"/>
              <a:t>			int num = cha[</a:t>
            </a:r>
            <a:r>
              <a:rPr lang="en-US" altLang="zh-CN" dirty="0" err="1"/>
              <a:t>i</a:t>
            </a:r>
            <a:r>
              <a:rPr lang="en-US" altLang="zh-CN" dirty="0"/>
              <a:t>] - '0';</a:t>
            </a:r>
          </a:p>
          <a:p>
            <a:r>
              <a:rPr lang="en-US" altLang="zh-CN" dirty="0"/>
              <a:t>			s-&gt;push(num);	</a:t>
            </a:r>
          </a:p>
          <a:p>
            <a:r>
              <a:rPr lang="en-US" altLang="zh-CN" dirty="0"/>
              <a:t>		}</a:t>
            </a:r>
          </a:p>
          <a:p>
            <a:r>
              <a:rPr lang="en-US" altLang="zh-CN" dirty="0"/>
              <a:t>		if(cha[</a:t>
            </a:r>
            <a:r>
              <a:rPr lang="en-US" altLang="zh-CN" dirty="0" err="1"/>
              <a:t>i</a:t>
            </a:r>
            <a:r>
              <a:rPr lang="en-US" altLang="zh-CN" dirty="0"/>
              <a:t>] == '+' || cha[</a:t>
            </a:r>
            <a:r>
              <a:rPr lang="en-US" altLang="zh-CN" dirty="0" err="1"/>
              <a:t>i</a:t>
            </a:r>
            <a:r>
              <a:rPr lang="en-US" altLang="zh-CN" dirty="0"/>
              <a:t>] == '-' || cha[</a:t>
            </a:r>
            <a:r>
              <a:rPr lang="en-US" altLang="zh-CN" dirty="0" err="1"/>
              <a:t>i</a:t>
            </a:r>
            <a:r>
              <a:rPr lang="en-US" altLang="zh-CN" dirty="0"/>
              <a:t>] == '*' || cha[</a:t>
            </a:r>
            <a:r>
              <a:rPr lang="en-US" altLang="zh-CN" dirty="0" err="1"/>
              <a:t>i</a:t>
            </a:r>
            <a:r>
              <a:rPr lang="en-US" altLang="zh-CN" dirty="0"/>
              <a:t>] == '/'){</a:t>
            </a:r>
          </a:p>
          <a:p>
            <a:r>
              <a:rPr lang="en-US" altLang="zh-CN" dirty="0"/>
              <a:t>			if(cha[</a:t>
            </a:r>
            <a:r>
              <a:rPr lang="en-US" altLang="zh-CN" dirty="0" err="1"/>
              <a:t>i</a:t>
            </a:r>
            <a:r>
              <a:rPr lang="en-US" altLang="zh-CN" dirty="0"/>
              <a:t>] == '+'){</a:t>
            </a:r>
          </a:p>
          <a:p>
            <a:r>
              <a:rPr lang="en-US" altLang="zh-CN" dirty="0"/>
              <a:t>				num1 = s-&gt;top();</a:t>
            </a:r>
          </a:p>
          <a:p>
            <a:r>
              <a:rPr lang="en-US" altLang="zh-CN" dirty="0"/>
              <a:t>				s-&gt;pop();</a:t>
            </a:r>
          </a:p>
          <a:p>
            <a:r>
              <a:rPr lang="en-US" altLang="zh-CN" dirty="0"/>
              <a:t>				num2 = s-&gt;top();</a:t>
            </a:r>
          </a:p>
          <a:p>
            <a:r>
              <a:rPr lang="en-US" altLang="zh-CN" dirty="0"/>
              <a:t>				s-&gt;pop();</a:t>
            </a:r>
          </a:p>
          <a:p>
            <a:r>
              <a:rPr lang="en-US" altLang="zh-CN" dirty="0"/>
              <a:t>				s-&gt;push(num1+num2);</a:t>
            </a:r>
          </a:p>
          <a:p>
            <a:r>
              <a:rPr lang="en-US" altLang="zh-CN" dirty="0"/>
              <a:t>			}</a:t>
            </a:r>
          </a:p>
          <a:p>
            <a:r>
              <a:rPr lang="en-US" altLang="zh-CN" dirty="0"/>
              <a:t>			if(cha[</a:t>
            </a:r>
            <a:r>
              <a:rPr lang="en-US" altLang="zh-CN" dirty="0" err="1"/>
              <a:t>i</a:t>
            </a:r>
            <a:r>
              <a:rPr lang="en-US" altLang="zh-CN" dirty="0"/>
              <a:t>] == '-'){</a:t>
            </a:r>
          </a:p>
          <a:p>
            <a:r>
              <a:rPr lang="en-US" altLang="zh-CN" dirty="0"/>
              <a:t>				num1 = s-&gt;top();</a:t>
            </a:r>
          </a:p>
          <a:p>
            <a:r>
              <a:rPr lang="en-US" altLang="zh-CN" dirty="0"/>
              <a:t>				s-&gt;pop();</a:t>
            </a:r>
          </a:p>
          <a:p>
            <a:r>
              <a:rPr lang="en-US" altLang="zh-CN" dirty="0"/>
              <a:t>				num2 = s-&gt;top();</a:t>
            </a:r>
          </a:p>
          <a:p>
            <a:r>
              <a:rPr lang="en-US" altLang="zh-CN" dirty="0"/>
              <a:t>				s-&gt;pop();</a:t>
            </a:r>
          </a:p>
          <a:p>
            <a:r>
              <a:rPr lang="en-US" altLang="zh-CN" dirty="0"/>
              <a:t>				s-&gt;push(num1-num2);</a:t>
            </a:r>
          </a:p>
          <a:p>
            <a:r>
              <a:rPr lang="en-US" altLang="zh-CN" dirty="0"/>
              <a:t>			}</a:t>
            </a:r>
          </a:p>
          <a:p>
            <a:r>
              <a:rPr lang="en-US" altLang="zh-CN" dirty="0"/>
              <a:t>			if(cha[</a:t>
            </a:r>
            <a:r>
              <a:rPr lang="en-US" altLang="zh-CN" dirty="0" err="1"/>
              <a:t>i</a:t>
            </a:r>
            <a:r>
              <a:rPr lang="en-US" altLang="zh-CN" dirty="0"/>
              <a:t>] == '*'){</a:t>
            </a:r>
          </a:p>
          <a:p>
            <a:r>
              <a:rPr lang="en-US" altLang="zh-CN" dirty="0"/>
              <a:t>				num1 = s-&gt;top();</a:t>
            </a:r>
          </a:p>
          <a:p>
            <a:r>
              <a:rPr lang="en-US" altLang="zh-CN" dirty="0"/>
              <a:t>				s-&gt;pop();</a:t>
            </a:r>
          </a:p>
          <a:p>
            <a:r>
              <a:rPr lang="en-US" altLang="zh-CN" dirty="0"/>
              <a:t>				num2 = s-&gt;top();</a:t>
            </a:r>
          </a:p>
          <a:p>
            <a:r>
              <a:rPr lang="en-US" altLang="zh-CN" dirty="0"/>
              <a:t>				s-&gt;pop();</a:t>
            </a:r>
          </a:p>
          <a:p>
            <a:r>
              <a:rPr lang="en-US" altLang="zh-CN" dirty="0"/>
              <a:t>				s-&gt;push(num1*num2);</a:t>
            </a:r>
          </a:p>
          <a:p>
            <a:r>
              <a:rPr lang="en-US" altLang="zh-CN" dirty="0"/>
              <a:t>			}</a:t>
            </a:r>
          </a:p>
          <a:p>
            <a:r>
              <a:rPr lang="en-US" altLang="zh-CN" dirty="0"/>
              <a:t>			if(cha[</a:t>
            </a:r>
            <a:r>
              <a:rPr lang="en-US" altLang="zh-CN" dirty="0" err="1"/>
              <a:t>i</a:t>
            </a:r>
            <a:r>
              <a:rPr lang="en-US" altLang="zh-CN" dirty="0"/>
              <a:t>] == '/'){</a:t>
            </a:r>
          </a:p>
          <a:p>
            <a:r>
              <a:rPr lang="en-US" altLang="zh-CN" dirty="0"/>
              <a:t>				num1 = s-&gt;top();</a:t>
            </a:r>
          </a:p>
          <a:p>
            <a:r>
              <a:rPr lang="en-US" altLang="zh-CN" dirty="0"/>
              <a:t>				s-&gt;pop();</a:t>
            </a:r>
          </a:p>
          <a:p>
            <a:r>
              <a:rPr lang="en-US" altLang="zh-CN" dirty="0"/>
              <a:t>				num2 = s-&gt;top();</a:t>
            </a:r>
          </a:p>
          <a:p>
            <a:r>
              <a:rPr lang="en-US" altLang="zh-CN" dirty="0"/>
              <a:t>				s-&gt;pop();</a:t>
            </a:r>
          </a:p>
          <a:p>
            <a:r>
              <a:rPr lang="en-US" altLang="zh-CN" dirty="0"/>
              <a:t>				s-&gt;push(num1/num2);</a:t>
            </a:r>
          </a:p>
          <a:p>
            <a:r>
              <a:rPr lang="en-US" altLang="zh-CN" dirty="0"/>
              <a:t>			}</a:t>
            </a:r>
          </a:p>
          <a:p>
            <a:r>
              <a:rPr lang="en-US" altLang="zh-CN" dirty="0"/>
              <a:t>		}</a:t>
            </a:r>
          </a:p>
          <a:p>
            <a:r>
              <a:rPr lang="en-US" altLang="zh-CN" dirty="0"/>
              <a:t>	}</a:t>
            </a:r>
          </a:p>
          <a:p>
            <a:r>
              <a:rPr lang="en-US" altLang="zh-CN" dirty="0"/>
              <a:t>	</a:t>
            </a:r>
            <a:r>
              <a:rPr lang="en-US" altLang="zh-CN" dirty="0" err="1"/>
              <a:t>cout</a:t>
            </a:r>
            <a:r>
              <a:rPr lang="en-US" altLang="zh-CN" dirty="0"/>
              <a:t>&lt;&lt;s-&gt;top();</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2</a:t>
            </a:fld>
            <a:endParaRPr lang="zh-CN" altLang="en-US"/>
          </a:p>
        </p:txBody>
      </p:sp>
    </p:spTree>
    <p:extLst>
      <p:ext uri="{BB962C8B-B14F-4D97-AF65-F5344CB8AC3E}">
        <p14:creationId xmlns:p14="http://schemas.microsoft.com/office/powerpoint/2010/main" val="298619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#include&lt;bits/</a:t>
            </a:r>
            <a:r>
              <a:rPr lang="en-US" altLang="zh-CN" dirty="0" err="1"/>
              <a:t>stdc</a:t>
            </a:r>
            <a:r>
              <a:rPr lang="en-US" altLang="zh-CN" dirty="0"/>
              <a:t>++.h&gt;</a:t>
            </a:r>
          </a:p>
          <a:p>
            <a:r>
              <a:rPr lang="en-US" altLang="zh-CN" dirty="0"/>
              <a:t>using namespace std;</a:t>
            </a:r>
          </a:p>
          <a:p>
            <a:r>
              <a:rPr lang="en-US" altLang="zh-CN" dirty="0"/>
              <a:t>int </a:t>
            </a:r>
            <a:r>
              <a:rPr lang="en-US" altLang="zh-CN" dirty="0" err="1"/>
              <a:t>naiveMatch</a:t>
            </a:r>
            <a:r>
              <a:rPr lang="en-US" altLang="zh-CN" dirty="0"/>
              <a:t>(string </a:t>
            </a:r>
            <a:r>
              <a:rPr lang="en-US" altLang="zh-CN" dirty="0" err="1"/>
              <a:t>T,string</a:t>
            </a:r>
            <a:r>
              <a:rPr lang="en-US" altLang="zh-CN" dirty="0"/>
              <a:t> </a:t>
            </a:r>
            <a:r>
              <a:rPr lang="en-US" altLang="zh-CN" dirty="0" err="1"/>
              <a:t>P,int</a:t>
            </a:r>
            <a:r>
              <a:rPr lang="en-US" altLang="zh-CN" dirty="0"/>
              <a:t> </a:t>
            </a:r>
            <a:r>
              <a:rPr lang="en-US" altLang="zh-CN" dirty="0" err="1"/>
              <a:t>startindex</a:t>
            </a:r>
            <a:r>
              <a:rPr lang="en-US" altLang="zh-CN" dirty="0"/>
              <a:t>){</a:t>
            </a:r>
          </a:p>
          <a:p>
            <a:r>
              <a:rPr lang="en-US" altLang="zh-CN" dirty="0"/>
              <a:t>	int </a:t>
            </a:r>
            <a:r>
              <a:rPr lang="en-US" altLang="zh-CN" dirty="0" err="1"/>
              <a:t>lastindex</a:t>
            </a:r>
            <a:r>
              <a:rPr lang="en-US" altLang="zh-CN" dirty="0"/>
              <a:t> = </a:t>
            </a:r>
            <a:r>
              <a:rPr lang="en-US" altLang="zh-CN" dirty="0" err="1"/>
              <a:t>T.length</a:t>
            </a:r>
            <a:r>
              <a:rPr lang="en-US" altLang="zh-CN" dirty="0"/>
              <a:t>()-</a:t>
            </a:r>
            <a:r>
              <a:rPr lang="en-US" altLang="zh-CN" dirty="0" err="1"/>
              <a:t>P.length</a:t>
            </a:r>
            <a:r>
              <a:rPr lang="en-US" altLang="zh-CN" dirty="0"/>
              <a:t>();</a:t>
            </a:r>
          </a:p>
          <a:p>
            <a:r>
              <a:rPr lang="en-US" altLang="zh-CN" dirty="0"/>
              <a:t>	if(</a:t>
            </a:r>
            <a:r>
              <a:rPr lang="en-US" altLang="zh-CN" dirty="0" err="1"/>
              <a:t>startindex</a:t>
            </a:r>
            <a:r>
              <a:rPr lang="en-US" altLang="zh-CN" dirty="0"/>
              <a:t> &gt; </a:t>
            </a:r>
            <a:r>
              <a:rPr lang="en-US" altLang="zh-CN" dirty="0" err="1"/>
              <a:t>lastindex</a:t>
            </a:r>
            <a:r>
              <a:rPr lang="en-US" altLang="zh-CN" dirty="0"/>
              <a:t>){</a:t>
            </a:r>
          </a:p>
          <a:p>
            <a:r>
              <a:rPr lang="en-US" altLang="zh-CN" dirty="0"/>
              <a:t>		return -1;</a:t>
            </a:r>
          </a:p>
          <a:p>
            <a:r>
              <a:rPr lang="en-US" altLang="zh-CN" dirty="0"/>
              <a:t>	}</a:t>
            </a:r>
          </a:p>
          <a:p>
            <a:r>
              <a:rPr lang="en-US" altLang="zh-CN" dirty="0"/>
              <a:t>	int </a:t>
            </a:r>
            <a:r>
              <a:rPr lang="en-US" altLang="zh-CN" dirty="0" err="1"/>
              <a:t>i</a:t>
            </a:r>
            <a:r>
              <a:rPr lang="en-US" altLang="zh-CN" dirty="0"/>
              <a:t> = </a:t>
            </a:r>
            <a:r>
              <a:rPr lang="en-US" altLang="zh-CN" dirty="0" err="1"/>
              <a:t>startindex,j</a:t>
            </a:r>
            <a:r>
              <a:rPr lang="en-US" altLang="zh-CN" dirty="0"/>
              <a:t> = 0;</a:t>
            </a:r>
          </a:p>
          <a:p>
            <a:r>
              <a:rPr lang="en-US" altLang="zh-CN" dirty="0"/>
              <a:t>	while(</a:t>
            </a:r>
            <a:r>
              <a:rPr lang="en-US" altLang="zh-CN" dirty="0" err="1"/>
              <a:t>i</a:t>
            </a:r>
            <a:r>
              <a:rPr lang="en-US" altLang="zh-CN" dirty="0"/>
              <a:t> &lt; </a:t>
            </a:r>
            <a:r>
              <a:rPr lang="en-US" altLang="zh-CN" dirty="0" err="1"/>
              <a:t>T.length</a:t>
            </a:r>
            <a:r>
              <a:rPr lang="en-US" altLang="zh-CN" dirty="0"/>
              <a:t>() &amp;&amp; j &lt; </a:t>
            </a:r>
            <a:r>
              <a:rPr lang="en-US" altLang="zh-CN" dirty="0" err="1"/>
              <a:t>P.length</a:t>
            </a:r>
            <a:r>
              <a:rPr lang="en-US" altLang="zh-CN" dirty="0"/>
              <a:t>()){</a:t>
            </a:r>
          </a:p>
          <a:p>
            <a:r>
              <a:rPr lang="en-US" altLang="zh-CN" dirty="0"/>
              <a:t>		if(T[</a:t>
            </a:r>
            <a:r>
              <a:rPr lang="en-US" altLang="zh-CN" dirty="0" err="1"/>
              <a:t>i</a:t>
            </a:r>
            <a:r>
              <a:rPr lang="en-US" altLang="zh-CN" dirty="0"/>
              <a:t>] == P[j]){</a:t>
            </a:r>
          </a:p>
          <a:p>
            <a:r>
              <a:rPr lang="en-US" altLang="zh-CN" dirty="0"/>
              <a:t>			</a:t>
            </a:r>
            <a:r>
              <a:rPr lang="en-US" altLang="zh-CN" dirty="0" err="1"/>
              <a:t>i</a:t>
            </a:r>
            <a:r>
              <a:rPr lang="en-US" altLang="zh-CN" dirty="0"/>
              <a:t>++;</a:t>
            </a:r>
          </a:p>
          <a:p>
            <a:r>
              <a:rPr lang="en-US" altLang="zh-CN" dirty="0"/>
              <a:t>			</a:t>
            </a:r>
            <a:r>
              <a:rPr lang="en-US" altLang="zh-CN" dirty="0" err="1"/>
              <a:t>j++</a:t>
            </a:r>
            <a:r>
              <a:rPr lang="en-US" altLang="zh-CN" dirty="0"/>
              <a:t>;</a:t>
            </a:r>
          </a:p>
          <a:p>
            <a:r>
              <a:rPr lang="en-US" altLang="zh-CN" dirty="0"/>
              <a:t>		}else{</a:t>
            </a:r>
          </a:p>
          <a:p>
            <a:r>
              <a:rPr lang="en-US" altLang="zh-CN" dirty="0"/>
              <a:t>			</a:t>
            </a:r>
            <a:r>
              <a:rPr lang="en-US" altLang="zh-CN" dirty="0" err="1"/>
              <a:t>i</a:t>
            </a:r>
            <a:r>
              <a:rPr lang="en-US" altLang="zh-CN" dirty="0"/>
              <a:t> = i-j+1;    //</a:t>
            </a:r>
            <a:r>
              <a:rPr lang="zh-CN" altLang="en-US" dirty="0"/>
              <a:t>将遍历起点回到初始位置，然后在加一，</a:t>
            </a:r>
          </a:p>
          <a:p>
            <a:r>
              <a:rPr lang="zh-CN" altLang="en-US" dirty="0"/>
              <a:t>						  </a:t>
            </a:r>
            <a:r>
              <a:rPr lang="en-US" altLang="zh-CN" dirty="0"/>
              <a:t>//</a:t>
            </a:r>
            <a:r>
              <a:rPr lang="zh-CN" altLang="en-US" dirty="0"/>
              <a:t>从起始位置的后一个下标位开始遍历 </a:t>
            </a:r>
          </a:p>
          <a:p>
            <a:r>
              <a:rPr lang="zh-CN" altLang="en-US" dirty="0"/>
              <a:t>			</a:t>
            </a:r>
            <a:r>
              <a:rPr lang="en-US" altLang="zh-CN" dirty="0"/>
              <a:t>j = 0;</a:t>
            </a:r>
          </a:p>
          <a:p>
            <a:r>
              <a:rPr lang="en-US" altLang="zh-CN" dirty="0"/>
              <a:t>		}</a:t>
            </a:r>
          </a:p>
          <a:p>
            <a:r>
              <a:rPr lang="en-US" altLang="zh-CN" dirty="0"/>
              <a:t>	}</a:t>
            </a:r>
          </a:p>
          <a:p>
            <a:r>
              <a:rPr lang="en-US" altLang="zh-CN" dirty="0"/>
              <a:t>	if(j &gt;= </a:t>
            </a:r>
            <a:r>
              <a:rPr lang="en-US" altLang="zh-CN" dirty="0" err="1"/>
              <a:t>P.length</a:t>
            </a:r>
            <a:r>
              <a:rPr lang="en-US" altLang="zh-CN" dirty="0"/>
              <a:t>()){</a:t>
            </a:r>
          </a:p>
          <a:p>
            <a:r>
              <a:rPr lang="en-US" altLang="zh-CN" dirty="0"/>
              <a:t>		return </a:t>
            </a:r>
            <a:r>
              <a:rPr lang="en-US" altLang="zh-CN" dirty="0" err="1"/>
              <a:t>i</a:t>
            </a:r>
            <a:r>
              <a:rPr lang="en-US" altLang="zh-CN" dirty="0"/>
              <a:t>-j;       //</a:t>
            </a:r>
            <a:r>
              <a:rPr lang="zh-CN" altLang="en-US" dirty="0"/>
              <a:t>返回遍历的起始位置 </a:t>
            </a:r>
          </a:p>
          <a:p>
            <a:r>
              <a:rPr lang="zh-CN" altLang="en-US" dirty="0"/>
              <a:t>	</a:t>
            </a:r>
            <a:r>
              <a:rPr lang="en-US" altLang="zh-CN" dirty="0"/>
              <a:t>}else{</a:t>
            </a:r>
          </a:p>
          <a:p>
            <a:r>
              <a:rPr lang="en-US" altLang="zh-CN" dirty="0"/>
              <a:t>		return -1;</a:t>
            </a:r>
          </a:p>
          <a:p>
            <a:r>
              <a:rPr lang="en-US" altLang="zh-CN" dirty="0"/>
              <a:t>	}</a:t>
            </a:r>
          </a:p>
          <a:p>
            <a:r>
              <a:rPr lang="en-US" altLang="zh-CN" dirty="0"/>
              <a:t>}</a:t>
            </a:r>
          </a:p>
          <a:p>
            <a:r>
              <a:rPr lang="en-US" altLang="zh-CN" dirty="0"/>
              <a:t>int main(void){</a:t>
            </a:r>
          </a:p>
          <a:p>
            <a:r>
              <a:rPr lang="en-US" altLang="zh-CN" dirty="0"/>
              <a:t>	string T,P;</a:t>
            </a:r>
          </a:p>
          <a:p>
            <a:r>
              <a:rPr lang="en-US" altLang="zh-CN" dirty="0"/>
              <a:t>	</a:t>
            </a:r>
            <a:r>
              <a:rPr lang="en-US" altLang="zh-CN" dirty="0" err="1"/>
              <a:t>cin</a:t>
            </a:r>
            <a:r>
              <a:rPr lang="en-US" altLang="zh-CN" dirty="0"/>
              <a:t>&gt;&gt;T&gt;&gt;P;</a:t>
            </a:r>
          </a:p>
          <a:p>
            <a:r>
              <a:rPr lang="en-US" altLang="zh-CN" dirty="0"/>
              <a:t>	</a:t>
            </a:r>
            <a:r>
              <a:rPr lang="en-US" altLang="zh-CN" dirty="0" err="1"/>
              <a:t>cout</a:t>
            </a:r>
            <a:r>
              <a:rPr lang="en-US" altLang="zh-CN" dirty="0"/>
              <a:t>&lt;&lt;</a:t>
            </a:r>
            <a:r>
              <a:rPr lang="en-US" altLang="zh-CN" dirty="0" err="1"/>
              <a:t>naiveMatch</a:t>
            </a:r>
            <a:r>
              <a:rPr lang="en-US" altLang="zh-CN" dirty="0"/>
              <a:t>(T,P,0);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3</a:t>
            </a:fld>
            <a:endParaRPr lang="zh-CN" altLang="en-US"/>
          </a:p>
        </p:txBody>
      </p:sp>
    </p:spTree>
    <p:extLst>
      <p:ext uri="{BB962C8B-B14F-4D97-AF65-F5344CB8AC3E}">
        <p14:creationId xmlns:p14="http://schemas.microsoft.com/office/powerpoint/2010/main" val="216688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4</a:t>
            </a:fld>
            <a:endParaRPr lang="zh-CN" altLang="en-US"/>
          </a:p>
        </p:txBody>
      </p:sp>
    </p:spTree>
    <p:extLst>
      <p:ext uri="{BB962C8B-B14F-4D97-AF65-F5344CB8AC3E}">
        <p14:creationId xmlns:p14="http://schemas.microsoft.com/office/powerpoint/2010/main" val="404874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endParaRPr lang="en-US" altLang="zh-CN" dirty="0"/>
          </a:p>
          <a:p>
            <a:r>
              <a:rPr lang="en-US" altLang="zh-CN" dirty="0"/>
              <a:t>void COMPUTE_PREIFX_FUNCTION(string </a:t>
            </a:r>
            <a:r>
              <a:rPr lang="en-US" altLang="zh-CN" dirty="0" err="1"/>
              <a:t>P,int</a:t>
            </a:r>
            <a:r>
              <a:rPr lang="en-US" altLang="zh-CN" dirty="0"/>
              <a:t> *pi)</a:t>
            </a:r>
          </a:p>
          <a:p>
            <a:r>
              <a:rPr lang="en-US" altLang="zh-CN" dirty="0"/>
              <a:t>{</a:t>
            </a:r>
          </a:p>
          <a:p>
            <a:r>
              <a:rPr lang="en-US" altLang="zh-CN" dirty="0"/>
              <a:t>	int m=</a:t>
            </a:r>
            <a:r>
              <a:rPr lang="en-US" altLang="zh-CN" dirty="0" err="1"/>
              <a:t>P.size</a:t>
            </a:r>
            <a:r>
              <a:rPr lang="en-US" altLang="zh-CN" dirty="0"/>
              <a:t>();</a:t>
            </a:r>
          </a:p>
          <a:p>
            <a:r>
              <a:rPr lang="en-US" altLang="zh-CN" dirty="0"/>
              <a:t>	pi[0]=0;</a:t>
            </a:r>
          </a:p>
          <a:p>
            <a:r>
              <a:rPr lang="en-US" altLang="zh-CN" dirty="0"/>
              <a:t>	pi[1]=0;</a:t>
            </a:r>
          </a:p>
          <a:p>
            <a:r>
              <a:rPr lang="en-US" altLang="zh-CN" dirty="0"/>
              <a:t>	int k=0;</a:t>
            </a:r>
          </a:p>
          <a:p>
            <a:r>
              <a:rPr lang="en-US" altLang="zh-CN" dirty="0"/>
              <a:t>	for (int q=2;q&lt;</a:t>
            </a:r>
            <a:r>
              <a:rPr lang="en-US" altLang="zh-CN" dirty="0" err="1"/>
              <a:t>m;q</a:t>
            </a:r>
            <a:r>
              <a:rPr lang="en-US" altLang="zh-CN" dirty="0"/>
              <a:t>++){</a:t>
            </a:r>
          </a:p>
          <a:p>
            <a:r>
              <a:rPr lang="en-US" altLang="zh-CN" dirty="0"/>
              <a:t>		while (k&gt;0&amp;&amp;P[k+1]!=P[q]){</a:t>
            </a:r>
          </a:p>
          <a:p>
            <a:r>
              <a:rPr lang="en-US" altLang="zh-CN" dirty="0"/>
              <a:t>			k=pi[k];</a:t>
            </a:r>
          </a:p>
          <a:p>
            <a:r>
              <a:rPr lang="en-US" altLang="zh-CN" dirty="0"/>
              <a:t>		}</a:t>
            </a:r>
          </a:p>
          <a:p>
            <a:r>
              <a:rPr lang="en-US" altLang="zh-CN" dirty="0"/>
              <a:t>		if (P[k+1]==P[q]){</a:t>
            </a:r>
          </a:p>
          <a:p>
            <a:r>
              <a:rPr lang="en-US" altLang="zh-CN" dirty="0"/>
              <a:t>			k=k+1;</a:t>
            </a:r>
          </a:p>
          <a:p>
            <a:r>
              <a:rPr lang="en-US" altLang="zh-CN" dirty="0"/>
              <a:t>		}</a:t>
            </a:r>
          </a:p>
          <a:p>
            <a:r>
              <a:rPr lang="en-US" altLang="zh-CN" dirty="0"/>
              <a:t>		pi[q]=k;</a:t>
            </a:r>
          </a:p>
          <a:p>
            <a:r>
              <a:rPr lang="en-US" altLang="zh-CN" dirty="0"/>
              <a:t>	}</a:t>
            </a:r>
          </a:p>
          <a:p>
            <a:r>
              <a:rPr lang="en-US" altLang="zh-CN" dirty="0"/>
              <a:t>}</a:t>
            </a:r>
          </a:p>
          <a:p>
            <a:r>
              <a:rPr lang="en-US" altLang="zh-CN" dirty="0"/>
              <a:t>void KMP_MATCHER(string </a:t>
            </a:r>
            <a:r>
              <a:rPr lang="en-US" altLang="zh-CN" dirty="0" err="1"/>
              <a:t>T,string</a:t>
            </a:r>
            <a:r>
              <a:rPr lang="en-US" altLang="zh-CN" dirty="0"/>
              <a:t> </a:t>
            </a:r>
            <a:r>
              <a:rPr lang="en-US" altLang="zh-CN" dirty="0" err="1"/>
              <a:t>P,int</a:t>
            </a:r>
            <a:r>
              <a:rPr lang="en-US" altLang="zh-CN" dirty="0"/>
              <a:t> *pi){</a:t>
            </a:r>
          </a:p>
          <a:p>
            <a:r>
              <a:rPr lang="en-US" altLang="zh-CN" dirty="0"/>
              <a:t>	T="%"+T;</a:t>
            </a:r>
          </a:p>
          <a:p>
            <a:r>
              <a:rPr lang="en-US" altLang="zh-CN" dirty="0"/>
              <a:t>	P="*"+P;</a:t>
            </a:r>
          </a:p>
          <a:p>
            <a:r>
              <a:rPr lang="en-US" altLang="zh-CN" dirty="0"/>
              <a:t>	int m=</a:t>
            </a:r>
            <a:r>
              <a:rPr lang="en-US" altLang="zh-CN" dirty="0" err="1"/>
              <a:t>P.size</a:t>
            </a:r>
            <a:r>
              <a:rPr lang="en-US" altLang="zh-CN" dirty="0"/>
              <a:t>();</a:t>
            </a:r>
          </a:p>
          <a:p>
            <a:r>
              <a:rPr lang="en-US" altLang="zh-CN" dirty="0"/>
              <a:t>	int n=</a:t>
            </a:r>
            <a:r>
              <a:rPr lang="en-US" altLang="zh-CN" dirty="0" err="1"/>
              <a:t>T.size</a:t>
            </a:r>
            <a:r>
              <a:rPr lang="en-US" altLang="zh-CN" dirty="0"/>
              <a:t>();</a:t>
            </a:r>
          </a:p>
          <a:p>
            <a:r>
              <a:rPr lang="en-US" altLang="zh-CN" dirty="0"/>
              <a:t>	int q=0;</a:t>
            </a:r>
          </a:p>
          <a:p>
            <a:r>
              <a:rPr lang="en-US" altLang="zh-CN" dirty="0"/>
              <a:t>	int </a:t>
            </a:r>
            <a:r>
              <a:rPr lang="en-US" altLang="zh-CN" dirty="0" err="1"/>
              <a:t>i</a:t>
            </a:r>
            <a:r>
              <a:rPr lang="en-US" altLang="zh-CN" dirty="0"/>
              <a:t>;</a:t>
            </a:r>
          </a:p>
          <a:p>
            <a:r>
              <a:rPr lang="en-US" altLang="zh-CN" dirty="0"/>
              <a:t>	for (</a:t>
            </a:r>
            <a:r>
              <a:rPr lang="en-US" altLang="zh-CN" dirty="0" err="1"/>
              <a:t>i</a:t>
            </a:r>
            <a:r>
              <a:rPr lang="en-US" altLang="zh-CN" dirty="0"/>
              <a:t>=1;i&lt;</a:t>
            </a:r>
            <a:r>
              <a:rPr lang="en-US" altLang="zh-CN" dirty="0" err="1"/>
              <a:t>n;i</a:t>
            </a:r>
            <a:r>
              <a:rPr lang="en-US" altLang="zh-CN" dirty="0"/>
              <a:t>++){</a:t>
            </a:r>
          </a:p>
          <a:p>
            <a:r>
              <a:rPr lang="en-US" altLang="zh-CN" dirty="0"/>
              <a:t>		while (q&gt;0&amp;&amp;P[q+1]!=T[</a:t>
            </a:r>
            <a:r>
              <a:rPr lang="en-US" altLang="zh-CN" dirty="0" err="1"/>
              <a:t>i</a:t>
            </a:r>
            <a:r>
              <a:rPr lang="en-US" altLang="zh-CN" dirty="0"/>
              <a:t>]){</a:t>
            </a:r>
          </a:p>
          <a:p>
            <a:r>
              <a:rPr lang="en-US" altLang="zh-CN" dirty="0"/>
              <a:t>			q=pi[q];</a:t>
            </a:r>
          </a:p>
          <a:p>
            <a:r>
              <a:rPr lang="en-US" altLang="zh-CN" dirty="0"/>
              <a:t>		}</a:t>
            </a:r>
          </a:p>
          <a:p>
            <a:r>
              <a:rPr lang="en-US" altLang="zh-CN" dirty="0"/>
              <a:t>		if (P[q+1]==T[</a:t>
            </a:r>
            <a:r>
              <a:rPr lang="en-US" altLang="zh-CN" dirty="0" err="1"/>
              <a:t>i</a:t>
            </a:r>
            <a:r>
              <a:rPr lang="en-US" altLang="zh-CN" dirty="0"/>
              <a:t>]){</a:t>
            </a:r>
          </a:p>
          <a:p>
            <a:r>
              <a:rPr lang="en-US" altLang="zh-CN" dirty="0"/>
              <a:t>			q=q+1;</a:t>
            </a:r>
          </a:p>
          <a:p>
            <a:r>
              <a:rPr lang="en-US" altLang="zh-CN" dirty="0"/>
              <a:t>		}</a:t>
            </a:r>
          </a:p>
          <a:p>
            <a:r>
              <a:rPr lang="en-US" altLang="zh-CN" dirty="0"/>
              <a:t>		if (q==m-1){</a:t>
            </a:r>
          </a:p>
          <a:p>
            <a:r>
              <a:rPr lang="en-US" altLang="zh-CN" dirty="0"/>
              <a:t>			</a:t>
            </a:r>
            <a:r>
              <a:rPr lang="en-US" altLang="zh-CN" dirty="0" err="1"/>
              <a:t>cout</a:t>
            </a:r>
            <a:r>
              <a:rPr lang="en-US" altLang="zh-CN" dirty="0"/>
              <a:t>&lt;&lt;"pattern occurs with shift  "&lt;&lt;</a:t>
            </a:r>
            <a:r>
              <a:rPr lang="en-US" altLang="zh-CN" dirty="0" err="1"/>
              <a:t>i</a:t>
            </a:r>
            <a:r>
              <a:rPr lang="en-US" altLang="zh-CN" dirty="0"/>
              <a:t>-q&lt;&lt;</a:t>
            </a:r>
            <a:r>
              <a:rPr lang="en-US" altLang="zh-CN" dirty="0" err="1"/>
              <a:t>endl</a:t>
            </a:r>
            <a:r>
              <a:rPr lang="en-US" altLang="zh-CN" dirty="0"/>
              <a:t>;</a:t>
            </a:r>
          </a:p>
          <a:p>
            <a:r>
              <a:rPr lang="en-US" altLang="zh-CN" dirty="0"/>
              <a:t>			q=pi[q];</a:t>
            </a:r>
          </a:p>
          <a:p>
            <a:r>
              <a:rPr lang="en-US" altLang="zh-CN" dirty="0"/>
              <a:t>		}</a:t>
            </a:r>
          </a:p>
          <a:p>
            <a:r>
              <a:rPr lang="en-US" altLang="zh-CN" dirty="0"/>
              <a:t>	}</a:t>
            </a:r>
          </a:p>
          <a:p>
            <a:r>
              <a:rPr lang="en-US" altLang="zh-CN" dirty="0"/>
              <a:t>}</a:t>
            </a:r>
          </a:p>
          <a:p>
            <a:r>
              <a:rPr lang="en-US" altLang="zh-CN" dirty="0"/>
              <a:t>int main(void){</a:t>
            </a:r>
          </a:p>
          <a:p>
            <a:r>
              <a:rPr lang="en-US" altLang="zh-CN" dirty="0"/>
              <a:t>	string T,P;</a:t>
            </a:r>
          </a:p>
          <a:p>
            <a:r>
              <a:rPr lang="en-US" altLang="zh-CN" dirty="0"/>
              <a:t>	int *next = new int[</a:t>
            </a:r>
            <a:r>
              <a:rPr lang="en-US" altLang="zh-CN" dirty="0" err="1"/>
              <a:t>P.length</a:t>
            </a:r>
            <a:r>
              <a:rPr lang="en-US" altLang="zh-CN" dirty="0"/>
              <a:t>()];</a:t>
            </a:r>
          </a:p>
          <a:p>
            <a:r>
              <a:rPr lang="en-US" altLang="zh-CN" dirty="0"/>
              <a:t>	</a:t>
            </a:r>
            <a:r>
              <a:rPr lang="en-US" altLang="zh-CN" dirty="0" err="1"/>
              <a:t>cin</a:t>
            </a:r>
            <a:r>
              <a:rPr lang="en-US" altLang="zh-CN" dirty="0"/>
              <a:t>&gt;&gt;T&gt;&gt;P;</a:t>
            </a:r>
          </a:p>
          <a:p>
            <a:r>
              <a:rPr lang="en-US" altLang="zh-CN" dirty="0"/>
              <a:t>	COMPUTE_PREIFX_FUNCTION(</a:t>
            </a:r>
            <a:r>
              <a:rPr lang="en-US" altLang="zh-CN" dirty="0" err="1"/>
              <a:t>P,next</a:t>
            </a:r>
            <a:r>
              <a:rPr lang="en-US" altLang="zh-CN" dirty="0"/>
              <a:t>);</a:t>
            </a:r>
          </a:p>
          <a:p>
            <a:r>
              <a:rPr lang="en-US" altLang="zh-CN" dirty="0"/>
              <a:t>	KMP_MATCHER(</a:t>
            </a:r>
            <a:r>
              <a:rPr lang="en-US" altLang="zh-CN" dirty="0" err="1"/>
              <a:t>T,P,next</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5</a:t>
            </a:fld>
            <a:endParaRPr lang="zh-CN" altLang="en-US"/>
          </a:p>
        </p:txBody>
      </p:sp>
    </p:spTree>
    <p:extLst>
      <p:ext uri="{BB962C8B-B14F-4D97-AF65-F5344CB8AC3E}">
        <p14:creationId xmlns:p14="http://schemas.microsoft.com/office/powerpoint/2010/main" val="24472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#include&lt;bits/</a:t>
            </a:r>
            <a:r>
              <a:rPr lang="en-US" altLang="zh-CN" dirty="0" err="1"/>
              <a:t>stdc</a:t>
            </a:r>
            <a:r>
              <a:rPr lang="en-US" altLang="zh-CN" dirty="0"/>
              <a:t>++.h&gt;</a:t>
            </a:r>
          </a:p>
          <a:p>
            <a:r>
              <a:rPr lang="en-US" altLang="zh-CN" dirty="0"/>
              <a:t>using namespace std;</a:t>
            </a:r>
          </a:p>
          <a:p>
            <a:r>
              <a:rPr lang="en-US" altLang="zh-CN" dirty="0"/>
              <a:t>class </a:t>
            </a:r>
            <a:r>
              <a:rPr lang="en-US" altLang="zh-CN" dirty="0" err="1"/>
              <a:t>BNode</a:t>
            </a:r>
            <a:r>
              <a:rPr lang="en-US" altLang="zh-CN" dirty="0"/>
              <a:t>{</a:t>
            </a:r>
          </a:p>
          <a:p>
            <a:r>
              <a:rPr lang="en-US" altLang="zh-CN" dirty="0"/>
              <a:t>	public:</a:t>
            </a:r>
          </a:p>
          <a:p>
            <a:r>
              <a:rPr lang="en-US" altLang="zh-CN" dirty="0"/>
              <a:t>		</a:t>
            </a:r>
            <a:r>
              <a:rPr lang="en-US" altLang="zh-CN" dirty="0" err="1"/>
              <a:t>BNode</a:t>
            </a:r>
            <a:r>
              <a:rPr lang="en-US" altLang="zh-CN" dirty="0"/>
              <a:t> *</a:t>
            </a:r>
            <a:r>
              <a:rPr lang="en-US" altLang="zh-CN" dirty="0" err="1"/>
              <a:t>lchild</a:t>
            </a:r>
            <a:r>
              <a:rPr lang="en-US" altLang="zh-CN" dirty="0"/>
              <a:t>,*</a:t>
            </a:r>
            <a:r>
              <a:rPr lang="en-US" altLang="zh-CN" dirty="0" err="1"/>
              <a:t>rchild</a:t>
            </a:r>
            <a:r>
              <a:rPr lang="en-US" altLang="zh-CN" dirty="0"/>
              <a:t>;</a:t>
            </a:r>
          </a:p>
          <a:p>
            <a:r>
              <a:rPr lang="en-US" altLang="zh-CN" dirty="0"/>
              <a:t>		char data;</a:t>
            </a:r>
          </a:p>
          <a:p>
            <a:r>
              <a:rPr lang="en-US" altLang="zh-CN" dirty="0"/>
              <a:t>		</a:t>
            </a:r>
            <a:r>
              <a:rPr lang="en-US" altLang="zh-CN" dirty="0" err="1"/>
              <a:t>BNode</a:t>
            </a:r>
            <a:r>
              <a:rPr lang="en-US" altLang="zh-CN" dirty="0"/>
              <a:t>(){</a:t>
            </a:r>
          </a:p>
          <a:p>
            <a:r>
              <a:rPr lang="en-US" altLang="zh-CN" dirty="0"/>
              <a:t>			</a:t>
            </a:r>
            <a:r>
              <a:rPr lang="en-US" altLang="zh-CN" dirty="0" err="1"/>
              <a:t>lchild</a:t>
            </a:r>
            <a:r>
              <a:rPr lang="en-US" altLang="zh-CN" dirty="0"/>
              <a:t> = NULL;</a:t>
            </a:r>
          </a:p>
          <a:p>
            <a:r>
              <a:rPr lang="en-US" altLang="zh-CN" dirty="0"/>
              <a:t>			</a:t>
            </a:r>
            <a:r>
              <a:rPr lang="en-US" altLang="zh-CN" dirty="0" err="1"/>
              <a:t>rchild</a:t>
            </a:r>
            <a:r>
              <a:rPr lang="en-US" altLang="zh-CN" dirty="0"/>
              <a:t> = NULL;</a:t>
            </a:r>
          </a:p>
          <a:p>
            <a:r>
              <a:rPr lang="en-US" altLang="zh-CN" dirty="0"/>
              <a:t>		}</a:t>
            </a:r>
          </a:p>
          <a:p>
            <a:r>
              <a:rPr lang="en-US" altLang="zh-CN" dirty="0"/>
              <a:t>};</a:t>
            </a:r>
          </a:p>
          <a:p>
            <a:r>
              <a:rPr lang="en-US" altLang="zh-CN" dirty="0"/>
              <a:t>class </a:t>
            </a:r>
            <a:r>
              <a:rPr lang="en-US" altLang="zh-CN" dirty="0" err="1"/>
              <a:t>BiTree</a:t>
            </a:r>
            <a:r>
              <a:rPr lang="en-US" altLang="zh-CN" dirty="0"/>
              <a:t>{</a:t>
            </a:r>
          </a:p>
          <a:p>
            <a:r>
              <a:rPr lang="en-US" altLang="zh-CN" dirty="0"/>
              <a:t>	public:	</a:t>
            </a:r>
          </a:p>
          <a:p>
            <a:r>
              <a:rPr lang="en-US" altLang="zh-CN" dirty="0"/>
              <a:t>		</a:t>
            </a:r>
            <a:r>
              <a:rPr lang="en-US" altLang="zh-CN" dirty="0" err="1"/>
              <a:t>BNode</a:t>
            </a:r>
            <a:r>
              <a:rPr lang="en-US" altLang="zh-CN" dirty="0"/>
              <a:t> *root;</a:t>
            </a:r>
          </a:p>
          <a:p>
            <a:r>
              <a:rPr lang="en-US" altLang="zh-CN" dirty="0"/>
              <a:t>		</a:t>
            </a:r>
            <a:r>
              <a:rPr lang="en-US" altLang="zh-CN" dirty="0" err="1"/>
              <a:t>BiTree</a:t>
            </a:r>
            <a:r>
              <a:rPr lang="en-US" altLang="zh-CN" dirty="0"/>
              <a:t>(){</a:t>
            </a:r>
          </a:p>
          <a:p>
            <a:r>
              <a:rPr lang="en-US" altLang="zh-CN" dirty="0"/>
              <a:t>			root = NULL;</a:t>
            </a:r>
          </a:p>
          <a:p>
            <a:r>
              <a:rPr lang="en-US" altLang="zh-CN" dirty="0"/>
              <a:t>		}</a:t>
            </a:r>
          </a:p>
          <a:p>
            <a:r>
              <a:rPr lang="en-US" altLang="zh-CN" dirty="0"/>
              <a:t>	void </a:t>
            </a:r>
            <a:r>
              <a:rPr lang="en-US" altLang="zh-CN" dirty="0" err="1"/>
              <a:t>buildTree</a:t>
            </a:r>
            <a:r>
              <a:rPr lang="en-US" altLang="zh-CN" dirty="0"/>
              <a:t>(</a:t>
            </a:r>
            <a:r>
              <a:rPr lang="en-US" altLang="zh-CN" dirty="0" err="1"/>
              <a:t>BNode</a:t>
            </a:r>
            <a:r>
              <a:rPr lang="en-US" altLang="zh-CN" dirty="0"/>
              <a:t> **root);</a:t>
            </a:r>
          </a:p>
          <a:p>
            <a:r>
              <a:rPr lang="en-US" altLang="zh-CN" dirty="0"/>
              <a:t>	void preorder(</a:t>
            </a:r>
            <a:r>
              <a:rPr lang="en-US" altLang="zh-CN" dirty="0" err="1"/>
              <a:t>BNode</a:t>
            </a:r>
            <a:r>
              <a:rPr lang="en-US" altLang="zh-CN" dirty="0"/>
              <a:t> *root);</a:t>
            </a:r>
          </a:p>
          <a:p>
            <a:r>
              <a:rPr lang="en-US" altLang="zh-CN" dirty="0"/>
              <a:t>};</a:t>
            </a:r>
          </a:p>
          <a:p>
            <a:r>
              <a:rPr lang="en-US" altLang="zh-CN" dirty="0"/>
              <a:t>void </a:t>
            </a:r>
            <a:r>
              <a:rPr lang="en-US" altLang="zh-CN" dirty="0" err="1"/>
              <a:t>BiTree</a:t>
            </a:r>
            <a:r>
              <a:rPr lang="en-US" altLang="zh-CN" dirty="0"/>
              <a:t>::</a:t>
            </a:r>
            <a:r>
              <a:rPr lang="en-US" altLang="zh-CN" dirty="0" err="1"/>
              <a:t>buildTree</a:t>
            </a:r>
            <a:r>
              <a:rPr lang="en-US" altLang="zh-CN" dirty="0"/>
              <a:t>(</a:t>
            </a:r>
            <a:r>
              <a:rPr lang="en-US" altLang="zh-CN" dirty="0" err="1"/>
              <a:t>BNode</a:t>
            </a:r>
            <a:r>
              <a:rPr lang="en-US" altLang="zh-CN" dirty="0"/>
              <a:t> **root){</a:t>
            </a:r>
          </a:p>
          <a:p>
            <a:r>
              <a:rPr lang="en-US" altLang="zh-CN" dirty="0"/>
              <a:t>	char </a:t>
            </a:r>
            <a:r>
              <a:rPr lang="en-US" altLang="zh-CN" dirty="0" err="1"/>
              <a:t>ch</a:t>
            </a:r>
            <a:r>
              <a:rPr lang="en-US" altLang="zh-CN" dirty="0"/>
              <a:t>;</a:t>
            </a:r>
          </a:p>
          <a:p>
            <a:r>
              <a:rPr lang="en-US" altLang="zh-CN" dirty="0"/>
              <a:t>	</a:t>
            </a:r>
            <a:r>
              <a:rPr lang="en-US" altLang="zh-CN" dirty="0" err="1"/>
              <a:t>cin</a:t>
            </a:r>
            <a:r>
              <a:rPr lang="en-US" altLang="zh-CN" dirty="0"/>
              <a:t>&gt;&gt;</a:t>
            </a:r>
            <a:r>
              <a:rPr lang="en-US" altLang="zh-CN" dirty="0" err="1"/>
              <a:t>ch</a:t>
            </a:r>
            <a:r>
              <a:rPr lang="en-US" altLang="zh-CN" dirty="0"/>
              <a:t>;</a:t>
            </a:r>
          </a:p>
          <a:p>
            <a:r>
              <a:rPr lang="en-US" altLang="zh-CN" dirty="0"/>
              <a:t>	if(</a:t>
            </a:r>
            <a:r>
              <a:rPr lang="en-US" altLang="zh-CN" dirty="0" err="1"/>
              <a:t>ch</a:t>
            </a:r>
            <a:r>
              <a:rPr lang="en-US" altLang="zh-CN" dirty="0"/>
              <a:t> == '#'){</a:t>
            </a:r>
          </a:p>
          <a:p>
            <a:r>
              <a:rPr lang="en-US" altLang="zh-CN" dirty="0"/>
              <a:t>		*root = NULL;</a:t>
            </a:r>
          </a:p>
          <a:p>
            <a:r>
              <a:rPr lang="en-US" altLang="zh-CN" dirty="0"/>
              <a:t>	}else{</a:t>
            </a:r>
          </a:p>
          <a:p>
            <a:r>
              <a:rPr lang="en-US" altLang="zh-CN" dirty="0"/>
              <a:t>		*root = new </a:t>
            </a:r>
            <a:r>
              <a:rPr lang="en-US" altLang="zh-CN" dirty="0" err="1"/>
              <a:t>BNode</a:t>
            </a:r>
            <a:r>
              <a:rPr lang="en-US" altLang="zh-CN" dirty="0"/>
              <a:t>();</a:t>
            </a:r>
          </a:p>
          <a:p>
            <a:r>
              <a:rPr lang="en-US" altLang="zh-CN" dirty="0"/>
              <a:t>		(*root)-&gt;data = </a:t>
            </a:r>
            <a:r>
              <a:rPr lang="en-US" altLang="zh-CN" dirty="0" err="1"/>
              <a:t>ch</a:t>
            </a:r>
            <a:r>
              <a:rPr lang="en-US" altLang="zh-CN" dirty="0"/>
              <a:t>;</a:t>
            </a:r>
          </a:p>
          <a:p>
            <a:r>
              <a:rPr lang="en-US" altLang="zh-CN" dirty="0"/>
              <a:t>		</a:t>
            </a:r>
            <a:r>
              <a:rPr lang="en-US" altLang="zh-CN" dirty="0" err="1"/>
              <a:t>buildTree</a:t>
            </a:r>
            <a:r>
              <a:rPr lang="en-US" altLang="zh-CN" dirty="0"/>
              <a:t>(&amp;(*root)-&gt;</a:t>
            </a:r>
            <a:r>
              <a:rPr lang="en-US" altLang="zh-CN" dirty="0" err="1"/>
              <a:t>lchild</a:t>
            </a:r>
            <a:r>
              <a:rPr lang="en-US" altLang="zh-CN" dirty="0"/>
              <a:t>);</a:t>
            </a:r>
          </a:p>
          <a:p>
            <a:r>
              <a:rPr lang="en-US" altLang="zh-CN" dirty="0"/>
              <a:t>		</a:t>
            </a:r>
            <a:r>
              <a:rPr lang="en-US" altLang="zh-CN" dirty="0" err="1"/>
              <a:t>buildTree</a:t>
            </a:r>
            <a:r>
              <a:rPr lang="en-US" altLang="zh-CN" dirty="0"/>
              <a:t>(&amp;(*root)-&gt;</a:t>
            </a:r>
            <a:r>
              <a:rPr lang="en-US" altLang="zh-CN" dirty="0" err="1"/>
              <a:t>rchild</a:t>
            </a:r>
            <a:r>
              <a:rPr lang="en-US" altLang="zh-CN" dirty="0"/>
              <a:t>);</a:t>
            </a:r>
          </a:p>
          <a:p>
            <a:r>
              <a:rPr lang="en-US" altLang="zh-CN" dirty="0"/>
              <a:t>	}</a:t>
            </a:r>
          </a:p>
          <a:p>
            <a:r>
              <a:rPr lang="en-US" altLang="zh-CN" dirty="0"/>
              <a:t>}</a:t>
            </a:r>
          </a:p>
          <a:p>
            <a:r>
              <a:rPr lang="en-US" altLang="zh-CN" dirty="0"/>
              <a:t>void </a:t>
            </a:r>
            <a:r>
              <a:rPr lang="en-US" altLang="zh-CN" dirty="0" err="1"/>
              <a:t>BiTree</a:t>
            </a:r>
            <a:r>
              <a:rPr lang="en-US" altLang="zh-CN" dirty="0"/>
              <a:t>::preorder(</a:t>
            </a:r>
            <a:r>
              <a:rPr lang="en-US" altLang="zh-CN" dirty="0" err="1"/>
              <a:t>BNode</a:t>
            </a:r>
            <a:r>
              <a:rPr lang="en-US" altLang="zh-CN" dirty="0"/>
              <a:t> *root){</a:t>
            </a:r>
          </a:p>
          <a:p>
            <a:r>
              <a:rPr lang="en-US" altLang="zh-CN" dirty="0"/>
              <a:t>	if(root == NULL){</a:t>
            </a:r>
          </a:p>
          <a:p>
            <a:r>
              <a:rPr lang="en-US" altLang="zh-CN" dirty="0"/>
              <a:t>		return; </a:t>
            </a:r>
          </a:p>
          <a:p>
            <a:r>
              <a:rPr lang="en-US" altLang="zh-CN" dirty="0"/>
              <a:t>	}else{</a:t>
            </a:r>
          </a:p>
          <a:p>
            <a:r>
              <a:rPr lang="en-US" altLang="zh-CN" dirty="0"/>
              <a:t>		</a:t>
            </a:r>
            <a:r>
              <a:rPr lang="en-US" altLang="zh-CN" dirty="0" err="1"/>
              <a:t>cout</a:t>
            </a:r>
            <a:r>
              <a:rPr lang="en-US" altLang="zh-CN" dirty="0"/>
              <a:t>&lt;&lt;root-&gt;data&lt;&lt;" ";</a:t>
            </a:r>
          </a:p>
          <a:p>
            <a:r>
              <a:rPr lang="en-US" altLang="zh-CN" dirty="0"/>
              <a:t>		preorder(root-&gt;</a:t>
            </a:r>
            <a:r>
              <a:rPr lang="en-US" altLang="zh-CN" dirty="0" err="1"/>
              <a:t>lchild</a:t>
            </a:r>
            <a:r>
              <a:rPr lang="en-US" altLang="zh-CN" dirty="0"/>
              <a:t>);</a:t>
            </a:r>
          </a:p>
          <a:p>
            <a:r>
              <a:rPr lang="en-US" altLang="zh-CN" dirty="0"/>
              <a:t>		preorder(root-&gt;</a:t>
            </a:r>
            <a:r>
              <a:rPr lang="en-US" altLang="zh-CN" dirty="0" err="1"/>
              <a:t>rchild</a:t>
            </a:r>
            <a:r>
              <a:rPr lang="en-US" altLang="zh-CN" dirty="0"/>
              <a:t>);</a:t>
            </a:r>
          </a:p>
          <a:p>
            <a:r>
              <a:rPr lang="en-US" altLang="zh-CN" dirty="0"/>
              <a:t>	}</a:t>
            </a:r>
          </a:p>
          <a:p>
            <a:r>
              <a:rPr lang="en-US" altLang="zh-CN" dirty="0"/>
              <a:t>}</a:t>
            </a:r>
          </a:p>
          <a:p>
            <a:r>
              <a:rPr lang="en-US" altLang="zh-CN" dirty="0"/>
              <a:t>int main(void){</a:t>
            </a:r>
          </a:p>
          <a:p>
            <a:r>
              <a:rPr lang="en-US" altLang="zh-CN" dirty="0"/>
              <a:t>	</a:t>
            </a:r>
            <a:r>
              <a:rPr lang="en-US" altLang="zh-CN" dirty="0" err="1"/>
              <a:t>BiTree</a:t>
            </a:r>
            <a:r>
              <a:rPr lang="en-US" altLang="zh-CN" dirty="0"/>
              <a:t> *</a:t>
            </a:r>
            <a:r>
              <a:rPr lang="en-US" altLang="zh-CN" dirty="0" err="1"/>
              <a:t>bt</a:t>
            </a:r>
            <a:r>
              <a:rPr lang="en-US" altLang="zh-CN" dirty="0"/>
              <a:t> = new </a:t>
            </a:r>
            <a:r>
              <a:rPr lang="en-US" altLang="zh-CN" dirty="0" err="1"/>
              <a:t>BiTree</a:t>
            </a:r>
            <a:r>
              <a:rPr lang="en-US" altLang="zh-CN" dirty="0"/>
              <a:t>();</a:t>
            </a:r>
          </a:p>
          <a:p>
            <a:r>
              <a:rPr lang="en-US" altLang="zh-CN" dirty="0"/>
              <a:t>	</a:t>
            </a:r>
            <a:r>
              <a:rPr lang="en-US" altLang="zh-CN" dirty="0" err="1"/>
              <a:t>bt</a:t>
            </a:r>
            <a:r>
              <a:rPr lang="en-US" altLang="zh-CN" dirty="0"/>
              <a:t>-&gt;</a:t>
            </a:r>
            <a:r>
              <a:rPr lang="en-US" altLang="zh-CN" dirty="0" err="1"/>
              <a:t>buildTree</a:t>
            </a:r>
            <a:r>
              <a:rPr lang="en-US" altLang="zh-CN" dirty="0"/>
              <a:t>(&amp;(</a:t>
            </a:r>
            <a:r>
              <a:rPr lang="en-US" altLang="zh-CN" dirty="0" err="1"/>
              <a:t>bt</a:t>
            </a:r>
            <a:r>
              <a:rPr lang="en-US" altLang="zh-CN" dirty="0"/>
              <a:t>-&gt;root));</a:t>
            </a:r>
          </a:p>
          <a:p>
            <a:r>
              <a:rPr lang="en-US" altLang="zh-CN" dirty="0"/>
              <a:t>	</a:t>
            </a:r>
            <a:r>
              <a:rPr lang="en-US" altLang="zh-CN" dirty="0" err="1"/>
              <a:t>bt</a:t>
            </a:r>
            <a:r>
              <a:rPr lang="en-US" altLang="zh-CN" dirty="0"/>
              <a:t>-&gt;preorder(</a:t>
            </a:r>
            <a:r>
              <a:rPr lang="en-US" altLang="zh-CN" dirty="0" err="1"/>
              <a:t>bt</a:t>
            </a:r>
            <a:r>
              <a:rPr lang="en-US" altLang="zh-CN" dirty="0"/>
              <a:t>-&gt;root);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9</a:t>
            </a:fld>
            <a:endParaRPr lang="zh-CN" altLang="en-US"/>
          </a:p>
        </p:txBody>
      </p:sp>
    </p:spTree>
    <p:extLst>
      <p:ext uri="{BB962C8B-B14F-4D97-AF65-F5344CB8AC3E}">
        <p14:creationId xmlns:p14="http://schemas.microsoft.com/office/powerpoint/2010/main" val="94927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#include&lt;bits/</a:t>
            </a:r>
            <a:r>
              <a:rPr lang="en-US" altLang="zh-CN" dirty="0" err="1"/>
              <a:t>stdc</a:t>
            </a:r>
            <a:r>
              <a:rPr lang="en-US" altLang="zh-CN" dirty="0"/>
              <a:t>++.h&gt;</a:t>
            </a:r>
          </a:p>
          <a:p>
            <a:r>
              <a:rPr lang="en-US" altLang="zh-CN" dirty="0"/>
              <a:t>using namespace std;</a:t>
            </a:r>
          </a:p>
          <a:p>
            <a:r>
              <a:rPr lang="en-US" altLang="zh-CN" dirty="0"/>
              <a:t>class </a:t>
            </a:r>
            <a:r>
              <a:rPr lang="en-US" altLang="zh-CN" dirty="0" err="1"/>
              <a:t>BSNode</a:t>
            </a:r>
            <a:r>
              <a:rPr lang="en-US" altLang="zh-CN" dirty="0"/>
              <a:t>{</a:t>
            </a:r>
          </a:p>
          <a:p>
            <a:r>
              <a:rPr lang="en-US" altLang="zh-CN" dirty="0"/>
              <a:t>	public:</a:t>
            </a:r>
          </a:p>
          <a:p>
            <a:r>
              <a:rPr lang="en-US" altLang="zh-CN" dirty="0"/>
              <a:t>		</a:t>
            </a:r>
            <a:r>
              <a:rPr lang="en-US" altLang="zh-CN" dirty="0" err="1"/>
              <a:t>BSNode</a:t>
            </a:r>
            <a:r>
              <a:rPr lang="en-US" altLang="zh-CN" dirty="0"/>
              <a:t> *</a:t>
            </a:r>
            <a:r>
              <a:rPr lang="en-US" altLang="zh-CN" dirty="0" err="1"/>
              <a:t>lchild</a:t>
            </a:r>
            <a:r>
              <a:rPr lang="en-US" altLang="zh-CN" dirty="0"/>
              <a:t>,*</a:t>
            </a:r>
            <a:r>
              <a:rPr lang="en-US" altLang="zh-CN" dirty="0" err="1"/>
              <a:t>rchild</a:t>
            </a:r>
            <a:r>
              <a:rPr lang="en-US" altLang="zh-CN" dirty="0"/>
              <a:t>;</a:t>
            </a:r>
          </a:p>
          <a:p>
            <a:r>
              <a:rPr lang="en-US" altLang="zh-CN" dirty="0"/>
              <a:t>		int data;</a:t>
            </a:r>
          </a:p>
          <a:p>
            <a:r>
              <a:rPr lang="en-US" altLang="zh-CN" dirty="0"/>
              <a:t>		</a:t>
            </a:r>
            <a:r>
              <a:rPr lang="en-US" altLang="zh-CN" dirty="0" err="1"/>
              <a:t>BSNode</a:t>
            </a:r>
            <a:r>
              <a:rPr lang="en-US" altLang="zh-CN" dirty="0"/>
              <a:t>(){</a:t>
            </a:r>
          </a:p>
          <a:p>
            <a:r>
              <a:rPr lang="en-US" altLang="zh-CN" dirty="0"/>
              <a:t>			</a:t>
            </a:r>
            <a:r>
              <a:rPr lang="en-US" altLang="zh-CN" dirty="0" err="1"/>
              <a:t>lchild</a:t>
            </a:r>
            <a:r>
              <a:rPr lang="en-US" altLang="zh-CN" dirty="0"/>
              <a:t> = NULL;</a:t>
            </a:r>
          </a:p>
          <a:p>
            <a:r>
              <a:rPr lang="en-US" altLang="zh-CN" dirty="0"/>
              <a:t>			</a:t>
            </a:r>
            <a:r>
              <a:rPr lang="en-US" altLang="zh-CN" dirty="0" err="1"/>
              <a:t>rchild</a:t>
            </a:r>
            <a:r>
              <a:rPr lang="en-US" altLang="zh-CN" dirty="0"/>
              <a:t> = NULL;</a:t>
            </a:r>
          </a:p>
          <a:p>
            <a:r>
              <a:rPr lang="en-US" altLang="zh-CN" dirty="0"/>
              <a:t>		}</a:t>
            </a:r>
          </a:p>
          <a:p>
            <a:r>
              <a:rPr lang="en-US" altLang="zh-CN" dirty="0"/>
              <a:t>}; </a:t>
            </a:r>
          </a:p>
          <a:p>
            <a:r>
              <a:rPr lang="en-US" altLang="zh-CN" dirty="0"/>
              <a:t>class </a:t>
            </a:r>
            <a:r>
              <a:rPr lang="en-US" altLang="zh-CN" dirty="0" err="1"/>
              <a:t>BSTree</a:t>
            </a:r>
            <a:r>
              <a:rPr lang="en-US" altLang="zh-CN" dirty="0"/>
              <a:t>{</a:t>
            </a:r>
          </a:p>
          <a:p>
            <a:r>
              <a:rPr lang="en-US" altLang="zh-CN" dirty="0"/>
              <a:t>	public:</a:t>
            </a:r>
          </a:p>
          <a:p>
            <a:r>
              <a:rPr lang="en-US" altLang="zh-CN" dirty="0"/>
              <a:t>		</a:t>
            </a:r>
            <a:r>
              <a:rPr lang="en-US" altLang="zh-CN" dirty="0" err="1"/>
              <a:t>BSNode</a:t>
            </a:r>
            <a:r>
              <a:rPr lang="en-US" altLang="zh-CN" dirty="0"/>
              <a:t> *root;</a:t>
            </a:r>
          </a:p>
          <a:p>
            <a:r>
              <a:rPr lang="en-US" altLang="zh-CN" dirty="0"/>
              <a:t>		</a:t>
            </a:r>
            <a:r>
              <a:rPr lang="en-US" altLang="zh-CN" dirty="0" err="1"/>
              <a:t>BSTree</a:t>
            </a:r>
            <a:r>
              <a:rPr lang="en-US" altLang="zh-CN" dirty="0"/>
              <a:t>(){</a:t>
            </a:r>
          </a:p>
          <a:p>
            <a:r>
              <a:rPr lang="en-US" altLang="zh-CN" dirty="0"/>
              <a:t>			root = NULL;</a:t>
            </a:r>
          </a:p>
          <a:p>
            <a:r>
              <a:rPr lang="en-US" altLang="zh-CN" dirty="0"/>
              <a:t>		}</a:t>
            </a:r>
          </a:p>
          <a:p>
            <a:r>
              <a:rPr lang="en-US" altLang="zh-CN" dirty="0"/>
              <a:t>		void </a:t>
            </a:r>
            <a:r>
              <a:rPr lang="en-US" altLang="zh-CN" dirty="0" err="1"/>
              <a:t>insertNode</a:t>
            </a:r>
            <a:r>
              <a:rPr lang="en-US" altLang="zh-CN" dirty="0"/>
              <a:t>(</a:t>
            </a:r>
            <a:r>
              <a:rPr lang="en-US" altLang="zh-CN" dirty="0" err="1"/>
              <a:t>BSNode</a:t>
            </a:r>
            <a:r>
              <a:rPr lang="en-US" altLang="zh-CN" dirty="0"/>
              <a:t> *&amp;</a:t>
            </a:r>
            <a:r>
              <a:rPr lang="en-US" altLang="zh-CN" dirty="0" err="1"/>
              <a:t>root,int</a:t>
            </a:r>
            <a:r>
              <a:rPr lang="en-US" altLang="zh-CN" dirty="0"/>
              <a:t> value);</a:t>
            </a:r>
          </a:p>
          <a:p>
            <a:r>
              <a:rPr lang="en-US" altLang="zh-CN" dirty="0"/>
              <a:t>		void </a:t>
            </a:r>
            <a:r>
              <a:rPr lang="en-US" altLang="zh-CN" dirty="0" err="1"/>
              <a:t>inorder</a:t>
            </a:r>
            <a:r>
              <a:rPr lang="en-US" altLang="zh-CN" dirty="0"/>
              <a:t>(</a:t>
            </a:r>
            <a:r>
              <a:rPr lang="en-US" altLang="zh-CN" dirty="0" err="1"/>
              <a:t>BSNode</a:t>
            </a:r>
            <a:r>
              <a:rPr lang="en-US" altLang="zh-CN" dirty="0"/>
              <a:t> *root);</a:t>
            </a:r>
          </a:p>
          <a:p>
            <a:r>
              <a:rPr lang="en-US" altLang="zh-CN" dirty="0"/>
              <a:t>		</a:t>
            </a:r>
            <a:r>
              <a:rPr lang="en-US" altLang="zh-CN" dirty="0" err="1"/>
              <a:t>BSNode</a:t>
            </a:r>
            <a:r>
              <a:rPr lang="en-US" altLang="zh-CN" dirty="0"/>
              <a:t>* </a:t>
            </a:r>
            <a:r>
              <a:rPr lang="en-US" altLang="zh-CN" dirty="0" err="1"/>
              <a:t>getMin</a:t>
            </a:r>
            <a:r>
              <a:rPr lang="en-US" altLang="zh-CN" dirty="0"/>
              <a:t>(</a:t>
            </a:r>
            <a:r>
              <a:rPr lang="en-US" altLang="zh-CN" dirty="0" err="1"/>
              <a:t>BSNode</a:t>
            </a:r>
            <a:r>
              <a:rPr lang="en-US" altLang="zh-CN" dirty="0"/>
              <a:t> *root);</a:t>
            </a:r>
          </a:p>
          <a:p>
            <a:r>
              <a:rPr lang="en-US" altLang="zh-CN" dirty="0"/>
              <a:t>		void _delete(</a:t>
            </a:r>
            <a:r>
              <a:rPr lang="en-US" altLang="zh-CN" dirty="0" err="1"/>
              <a:t>BSNode</a:t>
            </a:r>
            <a:r>
              <a:rPr lang="en-US" altLang="zh-CN" dirty="0"/>
              <a:t>*&amp; </a:t>
            </a:r>
            <a:r>
              <a:rPr lang="en-US" altLang="zh-CN" dirty="0" err="1"/>
              <a:t>root,int</a:t>
            </a:r>
            <a:r>
              <a:rPr lang="en-US" altLang="zh-CN" dirty="0"/>
              <a:t> data);</a:t>
            </a:r>
          </a:p>
          <a:p>
            <a:r>
              <a:rPr lang="en-US" altLang="zh-CN" dirty="0"/>
              <a:t>};</a:t>
            </a:r>
          </a:p>
          <a:p>
            <a:r>
              <a:rPr lang="en-US" altLang="zh-CN" dirty="0"/>
              <a:t>void </a:t>
            </a:r>
            <a:r>
              <a:rPr lang="en-US" altLang="zh-CN" dirty="0" err="1"/>
              <a:t>BSTree</a:t>
            </a:r>
            <a:r>
              <a:rPr lang="en-US" altLang="zh-CN" dirty="0"/>
              <a:t>::</a:t>
            </a:r>
            <a:r>
              <a:rPr lang="en-US" altLang="zh-CN" dirty="0" err="1"/>
              <a:t>insertNode</a:t>
            </a:r>
            <a:r>
              <a:rPr lang="en-US" altLang="zh-CN" dirty="0"/>
              <a:t>(</a:t>
            </a:r>
            <a:r>
              <a:rPr lang="en-US" altLang="zh-CN" dirty="0" err="1"/>
              <a:t>BSNode</a:t>
            </a:r>
            <a:r>
              <a:rPr lang="en-US" altLang="zh-CN" dirty="0"/>
              <a:t> *&amp;</a:t>
            </a:r>
            <a:r>
              <a:rPr lang="en-US" altLang="zh-CN" dirty="0" err="1"/>
              <a:t>root,int</a:t>
            </a:r>
            <a:r>
              <a:rPr lang="en-US" altLang="zh-CN" dirty="0"/>
              <a:t> value){</a:t>
            </a:r>
          </a:p>
          <a:p>
            <a:r>
              <a:rPr lang="en-US" altLang="zh-CN" dirty="0"/>
              <a:t>	if(root == NULL){</a:t>
            </a:r>
          </a:p>
          <a:p>
            <a:r>
              <a:rPr lang="en-US" altLang="zh-CN" dirty="0"/>
              <a:t>		root = new </a:t>
            </a:r>
            <a:r>
              <a:rPr lang="en-US" altLang="zh-CN" dirty="0" err="1"/>
              <a:t>BSNode</a:t>
            </a:r>
            <a:r>
              <a:rPr lang="en-US" altLang="zh-CN" dirty="0"/>
              <a:t>();</a:t>
            </a:r>
          </a:p>
          <a:p>
            <a:r>
              <a:rPr lang="en-US" altLang="zh-CN" dirty="0"/>
              <a:t>		root-&gt;</a:t>
            </a:r>
            <a:r>
              <a:rPr lang="en-US" altLang="zh-CN" dirty="0" err="1"/>
              <a:t>lchild</a:t>
            </a:r>
            <a:r>
              <a:rPr lang="en-US" altLang="zh-CN" dirty="0"/>
              <a:t> = NULL;</a:t>
            </a:r>
          </a:p>
          <a:p>
            <a:r>
              <a:rPr lang="en-US" altLang="zh-CN" dirty="0"/>
              <a:t>		root-&gt;</a:t>
            </a:r>
            <a:r>
              <a:rPr lang="en-US" altLang="zh-CN" dirty="0" err="1"/>
              <a:t>rchild</a:t>
            </a:r>
            <a:r>
              <a:rPr lang="en-US" altLang="zh-CN" dirty="0"/>
              <a:t> = NULL;</a:t>
            </a:r>
          </a:p>
          <a:p>
            <a:r>
              <a:rPr lang="en-US" altLang="zh-CN" dirty="0"/>
              <a:t>		root-&gt;data = value;</a:t>
            </a:r>
          </a:p>
          <a:p>
            <a:r>
              <a:rPr lang="en-US" altLang="zh-CN" dirty="0"/>
              <a:t>		return; </a:t>
            </a:r>
          </a:p>
          <a:p>
            <a:r>
              <a:rPr lang="en-US" altLang="zh-CN" dirty="0"/>
              <a:t>	}</a:t>
            </a:r>
          </a:p>
          <a:p>
            <a:r>
              <a:rPr lang="en-US" altLang="zh-CN" dirty="0"/>
              <a:t>	if(value &lt; root-&gt;data){</a:t>
            </a:r>
          </a:p>
          <a:p>
            <a:r>
              <a:rPr lang="en-US" altLang="zh-CN" dirty="0"/>
              <a:t>		</a:t>
            </a:r>
            <a:r>
              <a:rPr lang="en-US" altLang="zh-CN" dirty="0" err="1"/>
              <a:t>insertNode</a:t>
            </a:r>
            <a:r>
              <a:rPr lang="en-US" altLang="zh-CN" dirty="0"/>
              <a:t>(root-&gt;</a:t>
            </a:r>
            <a:r>
              <a:rPr lang="en-US" altLang="zh-CN" dirty="0" err="1"/>
              <a:t>lchild,value</a:t>
            </a:r>
            <a:r>
              <a:rPr lang="en-US" altLang="zh-CN" dirty="0"/>
              <a:t>);</a:t>
            </a:r>
          </a:p>
          <a:p>
            <a:r>
              <a:rPr lang="en-US" altLang="zh-CN" dirty="0"/>
              <a:t>	}else if(value &gt; root-&gt;data){</a:t>
            </a:r>
          </a:p>
          <a:p>
            <a:r>
              <a:rPr lang="en-US" altLang="zh-CN" dirty="0"/>
              <a:t>		</a:t>
            </a:r>
            <a:r>
              <a:rPr lang="en-US" altLang="zh-CN" dirty="0" err="1"/>
              <a:t>insertNode</a:t>
            </a:r>
            <a:r>
              <a:rPr lang="en-US" altLang="zh-CN" dirty="0"/>
              <a:t>(root-&gt;</a:t>
            </a:r>
            <a:r>
              <a:rPr lang="en-US" altLang="zh-CN" dirty="0" err="1"/>
              <a:t>rchild,value</a:t>
            </a:r>
            <a:r>
              <a:rPr lang="en-US" altLang="zh-CN" dirty="0"/>
              <a:t>);</a:t>
            </a:r>
          </a:p>
          <a:p>
            <a:r>
              <a:rPr lang="en-US" altLang="zh-CN" dirty="0"/>
              <a:t>	}else{</a:t>
            </a:r>
          </a:p>
          <a:p>
            <a:r>
              <a:rPr lang="en-US" altLang="zh-CN" dirty="0"/>
              <a:t>		return;</a:t>
            </a:r>
          </a:p>
          <a:p>
            <a:r>
              <a:rPr lang="en-US" altLang="zh-CN" dirty="0"/>
              <a:t>	}</a:t>
            </a:r>
          </a:p>
          <a:p>
            <a:r>
              <a:rPr lang="en-US" altLang="zh-CN" dirty="0"/>
              <a:t>}</a:t>
            </a:r>
          </a:p>
          <a:p>
            <a:r>
              <a:rPr lang="en-US" altLang="zh-CN" dirty="0"/>
              <a:t>void </a:t>
            </a:r>
            <a:r>
              <a:rPr lang="en-US" altLang="zh-CN" dirty="0" err="1"/>
              <a:t>BSTree</a:t>
            </a:r>
            <a:r>
              <a:rPr lang="en-US" altLang="zh-CN" dirty="0"/>
              <a:t>::</a:t>
            </a:r>
            <a:r>
              <a:rPr lang="en-US" altLang="zh-CN" dirty="0" err="1"/>
              <a:t>inorder</a:t>
            </a:r>
            <a:r>
              <a:rPr lang="en-US" altLang="zh-CN" dirty="0"/>
              <a:t>(</a:t>
            </a:r>
            <a:r>
              <a:rPr lang="en-US" altLang="zh-CN" dirty="0" err="1"/>
              <a:t>BSNode</a:t>
            </a:r>
            <a:r>
              <a:rPr lang="en-US" altLang="zh-CN" dirty="0"/>
              <a:t> *root){</a:t>
            </a:r>
          </a:p>
          <a:p>
            <a:r>
              <a:rPr lang="en-US" altLang="zh-CN" dirty="0"/>
              <a:t>	if(root == NULL){</a:t>
            </a:r>
          </a:p>
          <a:p>
            <a:r>
              <a:rPr lang="en-US" altLang="zh-CN" dirty="0"/>
              <a:t>		return; </a:t>
            </a:r>
          </a:p>
          <a:p>
            <a:r>
              <a:rPr lang="en-US" altLang="zh-CN" dirty="0"/>
              <a:t>	}else{</a:t>
            </a:r>
          </a:p>
          <a:p>
            <a:r>
              <a:rPr lang="en-US" altLang="zh-CN" dirty="0"/>
              <a:t>		</a:t>
            </a:r>
          </a:p>
          <a:p>
            <a:r>
              <a:rPr lang="en-US" altLang="zh-CN" dirty="0"/>
              <a:t>		</a:t>
            </a:r>
            <a:r>
              <a:rPr lang="en-US" altLang="zh-CN" dirty="0" err="1"/>
              <a:t>inorder</a:t>
            </a:r>
            <a:r>
              <a:rPr lang="en-US" altLang="zh-CN" dirty="0"/>
              <a:t>(root-&gt;</a:t>
            </a:r>
            <a:r>
              <a:rPr lang="en-US" altLang="zh-CN" dirty="0" err="1"/>
              <a:t>lchild</a:t>
            </a:r>
            <a:r>
              <a:rPr lang="en-US" altLang="zh-CN" dirty="0"/>
              <a:t>);</a:t>
            </a:r>
          </a:p>
          <a:p>
            <a:r>
              <a:rPr lang="en-US" altLang="zh-CN" dirty="0"/>
              <a:t>		</a:t>
            </a:r>
            <a:r>
              <a:rPr lang="en-US" altLang="zh-CN" dirty="0" err="1"/>
              <a:t>cout</a:t>
            </a:r>
            <a:r>
              <a:rPr lang="en-US" altLang="zh-CN" dirty="0"/>
              <a:t>&lt;&lt;root-&gt;data&lt;&lt;" ";</a:t>
            </a:r>
          </a:p>
          <a:p>
            <a:r>
              <a:rPr lang="en-US" altLang="zh-CN" dirty="0"/>
              <a:t>		</a:t>
            </a:r>
            <a:r>
              <a:rPr lang="en-US" altLang="zh-CN" dirty="0" err="1"/>
              <a:t>inorder</a:t>
            </a:r>
            <a:r>
              <a:rPr lang="en-US" altLang="zh-CN" dirty="0"/>
              <a:t>(root-&gt;</a:t>
            </a:r>
            <a:r>
              <a:rPr lang="en-US" altLang="zh-CN" dirty="0" err="1"/>
              <a:t>rchild</a:t>
            </a:r>
            <a:r>
              <a:rPr lang="en-US" altLang="zh-CN" dirty="0"/>
              <a:t>);</a:t>
            </a:r>
          </a:p>
          <a:p>
            <a:r>
              <a:rPr lang="en-US" altLang="zh-CN" dirty="0"/>
              <a:t>	}</a:t>
            </a:r>
          </a:p>
          <a:p>
            <a:r>
              <a:rPr lang="en-US" altLang="zh-CN" dirty="0"/>
              <a:t>}</a:t>
            </a:r>
          </a:p>
          <a:p>
            <a:r>
              <a:rPr lang="en-US" altLang="zh-CN" dirty="0" err="1"/>
              <a:t>BSNode</a:t>
            </a:r>
            <a:r>
              <a:rPr lang="en-US" altLang="zh-CN" dirty="0"/>
              <a:t>* </a:t>
            </a:r>
            <a:r>
              <a:rPr lang="en-US" altLang="zh-CN" dirty="0" err="1"/>
              <a:t>BSTree</a:t>
            </a:r>
            <a:r>
              <a:rPr lang="en-US" altLang="zh-CN" dirty="0"/>
              <a:t>::</a:t>
            </a:r>
            <a:r>
              <a:rPr lang="en-US" altLang="zh-CN" dirty="0" err="1"/>
              <a:t>getMin</a:t>
            </a:r>
            <a:r>
              <a:rPr lang="en-US" altLang="zh-CN" dirty="0"/>
              <a:t>(</a:t>
            </a:r>
            <a:r>
              <a:rPr lang="en-US" altLang="zh-CN" dirty="0" err="1"/>
              <a:t>BSNode</a:t>
            </a:r>
            <a:r>
              <a:rPr lang="en-US" altLang="zh-CN" dirty="0"/>
              <a:t> *root){  //</a:t>
            </a:r>
            <a:r>
              <a:rPr lang="en-US" altLang="zh-CN" dirty="0" err="1"/>
              <a:t>getMax</a:t>
            </a:r>
            <a:r>
              <a:rPr lang="en-US" altLang="zh-CN" dirty="0"/>
              <a:t> </a:t>
            </a:r>
          </a:p>
          <a:p>
            <a:r>
              <a:rPr lang="en-US" altLang="zh-CN" dirty="0"/>
              <a:t>	if(root-&gt;</a:t>
            </a:r>
            <a:r>
              <a:rPr lang="en-US" altLang="zh-CN" dirty="0" err="1"/>
              <a:t>lchild</a:t>
            </a:r>
            <a:r>
              <a:rPr lang="en-US" altLang="zh-CN" dirty="0"/>
              <a:t> == NULL){          //root-&gt;</a:t>
            </a:r>
            <a:r>
              <a:rPr lang="en-US" altLang="zh-CN" dirty="0" err="1"/>
              <a:t>rchild</a:t>
            </a:r>
            <a:r>
              <a:rPr lang="en-US" altLang="zh-CN" dirty="0"/>
              <a:t> == NULL</a:t>
            </a:r>
          </a:p>
          <a:p>
            <a:r>
              <a:rPr lang="en-US" altLang="zh-CN" dirty="0"/>
              <a:t>		return root;</a:t>
            </a:r>
          </a:p>
          <a:p>
            <a:r>
              <a:rPr lang="en-US" altLang="zh-CN" dirty="0"/>
              <a:t>	}else{</a:t>
            </a:r>
          </a:p>
          <a:p>
            <a:r>
              <a:rPr lang="en-US" altLang="zh-CN" dirty="0"/>
              <a:t>		</a:t>
            </a:r>
            <a:r>
              <a:rPr lang="en-US" altLang="zh-CN" dirty="0" err="1"/>
              <a:t>getMin</a:t>
            </a:r>
            <a:r>
              <a:rPr lang="en-US" altLang="zh-CN" dirty="0"/>
              <a:t>(root-&gt;</a:t>
            </a:r>
            <a:r>
              <a:rPr lang="en-US" altLang="zh-CN" dirty="0" err="1"/>
              <a:t>lchild</a:t>
            </a:r>
            <a:r>
              <a:rPr lang="en-US" altLang="zh-CN" dirty="0"/>
              <a:t>);		   //</a:t>
            </a:r>
            <a:r>
              <a:rPr lang="en-US" altLang="zh-CN" dirty="0" err="1"/>
              <a:t>getMax</a:t>
            </a:r>
            <a:r>
              <a:rPr lang="en-US" altLang="zh-CN" dirty="0"/>
              <a:t>(root-&gt;</a:t>
            </a:r>
            <a:r>
              <a:rPr lang="en-US" altLang="zh-CN" dirty="0" err="1"/>
              <a:t>lchild</a:t>
            </a:r>
            <a:r>
              <a:rPr lang="en-US" altLang="zh-CN" dirty="0"/>
              <a:t>)</a:t>
            </a:r>
          </a:p>
          <a:p>
            <a:r>
              <a:rPr lang="en-US" altLang="zh-CN" dirty="0"/>
              <a:t>	}</a:t>
            </a:r>
          </a:p>
          <a:p>
            <a:r>
              <a:rPr lang="en-US" altLang="zh-CN" dirty="0"/>
              <a:t>}</a:t>
            </a:r>
          </a:p>
          <a:p>
            <a:r>
              <a:rPr lang="en-US" altLang="zh-CN" dirty="0"/>
              <a:t>void </a:t>
            </a:r>
            <a:r>
              <a:rPr lang="en-US" altLang="zh-CN" dirty="0" err="1"/>
              <a:t>BSTree</a:t>
            </a:r>
            <a:r>
              <a:rPr lang="en-US" altLang="zh-CN" dirty="0"/>
              <a:t>:: _delete(</a:t>
            </a:r>
            <a:r>
              <a:rPr lang="en-US" altLang="zh-CN" dirty="0" err="1"/>
              <a:t>BSNode</a:t>
            </a:r>
            <a:r>
              <a:rPr lang="en-US" altLang="zh-CN" dirty="0"/>
              <a:t>*&amp; </a:t>
            </a:r>
            <a:r>
              <a:rPr lang="en-US" altLang="zh-CN" dirty="0" err="1"/>
              <a:t>root,int</a:t>
            </a:r>
            <a:r>
              <a:rPr lang="en-US" altLang="zh-CN" dirty="0"/>
              <a:t> data){</a:t>
            </a:r>
          </a:p>
          <a:p>
            <a:r>
              <a:rPr lang="en-US" altLang="zh-CN" dirty="0"/>
              <a:t>	</a:t>
            </a:r>
            <a:r>
              <a:rPr lang="en-US" altLang="zh-CN" dirty="0" err="1"/>
              <a:t>BSNode</a:t>
            </a:r>
            <a:r>
              <a:rPr lang="en-US" altLang="zh-CN" dirty="0"/>
              <a:t> *temp = new </a:t>
            </a:r>
            <a:r>
              <a:rPr lang="en-US" altLang="zh-CN" dirty="0" err="1"/>
              <a:t>BSNode</a:t>
            </a:r>
            <a:r>
              <a:rPr lang="en-US" altLang="zh-CN" dirty="0"/>
              <a:t>();</a:t>
            </a:r>
          </a:p>
          <a:p>
            <a:r>
              <a:rPr lang="en-US" altLang="zh-CN" dirty="0"/>
              <a:t>	if(root == NULL){</a:t>
            </a:r>
          </a:p>
          <a:p>
            <a:r>
              <a:rPr lang="en-US" altLang="zh-CN" dirty="0"/>
              <a:t>		</a:t>
            </a:r>
            <a:r>
              <a:rPr lang="en-US" altLang="zh-CN" dirty="0" err="1"/>
              <a:t>cout</a:t>
            </a:r>
            <a:r>
              <a:rPr lang="en-US" altLang="zh-CN" dirty="0"/>
              <a:t>&lt;&lt;"it is an empty tree"&lt;&lt;</a:t>
            </a:r>
            <a:r>
              <a:rPr lang="en-US" altLang="zh-CN" dirty="0" err="1"/>
              <a:t>endl</a:t>
            </a:r>
            <a:r>
              <a:rPr lang="en-US" altLang="zh-CN" dirty="0"/>
              <a:t>; </a:t>
            </a:r>
          </a:p>
          <a:p>
            <a:r>
              <a:rPr lang="en-US" altLang="zh-CN" dirty="0"/>
              <a:t>		return;</a:t>
            </a:r>
          </a:p>
          <a:p>
            <a:r>
              <a:rPr lang="en-US" altLang="zh-CN" dirty="0"/>
              <a:t>	}</a:t>
            </a:r>
          </a:p>
          <a:p>
            <a:r>
              <a:rPr lang="en-US" altLang="zh-CN" dirty="0"/>
              <a:t>	if(data &lt; root-&gt;data){</a:t>
            </a:r>
          </a:p>
          <a:p>
            <a:r>
              <a:rPr lang="en-US" altLang="zh-CN" dirty="0"/>
              <a:t>		_delete(root-&gt;</a:t>
            </a:r>
            <a:r>
              <a:rPr lang="en-US" altLang="zh-CN" dirty="0" err="1"/>
              <a:t>lchild,data</a:t>
            </a:r>
            <a:r>
              <a:rPr lang="en-US" altLang="zh-CN" dirty="0"/>
              <a:t>);</a:t>
            </a:r>
          </a:p>
          <a:p>
            <a:r>
              <a:rPr lang="en-US" altLang="zh-CN" dirty="0"/>
              <a:t>	}else if(data &gt; root-&gt;data){</a:t>
            </a:r>
          </a:p>
          <a:p>
            <a:r>
              <a:rPr lang="en-US" altLang="zh-CN" dirty="0"/>
              <a:t>		_delete(root-&gt;</a:t>
            </a:r>
            <a:r>
              <a:rPr lang="en-US" altLang="zh-CN" dirty="0" err="1"/>
              <a:t>rchild,data</a:t>
            </a:r>
            <a:r>
              <a:rPr lang="en-US" altLang="zh-CN" dirty="0"/>
              <a:t>);</a:t>
            </a:r>
          </a:p>
          <a:p>
            <a:r>
              <a:rPr lang="en-US" altLang="zh-CN" dirty="0"/>
              <a:t>	}else{</a:t>
            </a:r>
          </a:p>
          <a:p>
            <a:r>
              <a:rPr lang="en-US" altLang="zh-CN" dirty="0"/>
              <a:t>		if(root-&gt;</a:t>
            </a:r>
            <a:r>
              <a:rPr lang="en-US" altLang="zh-CN" dirty="0" err="1"/>
              <a:t>lchild</a:t>
            </a:r>
            <a:r>
              <a:rPr lang="en-US" altLang="zh-CN" dirty="0"/>
              <a:t> == NULL){</a:t>
            </a:r>
          </a:p>
          <a:p>
            <a:r>
              <a:rPr lang="en-US" altLang="zh-CN" dirty="0"/>
              <a:t>			root = root-&gt;</a:t>
            </a:r>
            <a:r>
              <a:rPr lang="en-US" altLang="zh-CN" dirty="0" err="1"/>
              <a:t>rchild</a:t>
            </a:r>
            <a:r>
              <a:rPr lang="en-US" altLang="zh-CN" dirty="0"/>
              <a:t>;</a:t>
            </a:r>
          </a:p>
          <a:p>
            <a:r>
              <a:rPr lang="en-US" altLang="zh-CN" dirty="0"/>
              <a:t>		}else if(root-&gt;</a:t>
            </a:r>
            <a:r>
              <a:rPr lang="en-US" altLang="zh-CN" dirty="0" err="1"/>
              <a:t>rchild</a:t>
            </a:r>
            <a:r>
              <a:rPr lang="en-US" altLang="zh-CN" dirty="0"/>
              <a:t> == NULL){</a:t>
            </a:r>
          </a:p>
          <a:p>
            <a:r>
              <a:rPr lang="en-US" altLang="zh-CN" dirty="0"/>
              <a:t>			root = root-&gt;</a:t>
            </a:r>
            <a:r>
              <a:rPr lang="en-US" altLang="zh-CN" dirty="0" err="1"/>
              <a:t>lchild</a:t>
            </a:r>
            <a:r>
              <a:rPr lang="en-US" altLang="zh-CN" dirty="0"/>
              <a:t>;</a:t>
            </a:r>
          </a:p>
          <a:p>
            <a:r>
              <a:rPr lang="en-US" altLang="zh-CN" dirty="0"/>
              <a:t>		}else{</a:t>
            </a:r>
          </a:p>
          <a:p>
            <a:r>
              <a:rPr lang="en-US" altLang="zh-CN" dirty="0"/>
              <a:t>			temp = </a:t>
            </a:r>
            <a:r>
              <a:rPr lang="en-US" altLang="zh-CN" dirty="0" err="1"/>
              <a:t>getMin</a:t>
            </a:r>
            <a:r>
              <a:rPr lang="en-US" altLang="zh-CN" dirty="0"/>
              <a:t>(root);</a:t>
            </a:r>
          </a:p>
          <a:p>
            <a:r>
              <a:rPr lang="en-US" altLang="zh-CN" dirty="0"/>
              <a:t>			root-&gt;data = temp-&gt;data;</a:t>
            </a:r>
          </a:p>
          <a:p>
            <a:r>
              <a:rPr lang="en-US" altLang="zh-CN" dirty="0"/>
              <a:t>			delete temp;</a:t>
            </a:r>
          </a:p>
          <a:p>
            <a:r>
              <a:rPr lang="en-US" altLang="zh-CN" dirty="0"/>
              <a:t>		}</a:t>
            </a:r>
          </a:p>
          <a:p>
            <a:r>
              <a:rPr lang="en-US" altLang="zh-CN" dirty="0"/>
              <a:t>	}</a:t>
            </a:r>
          </a:p>
          <a:p>
            <a:r>
              <a:rPr lang="en-US" altLang="zh-CN" dirty="0"/>
              <a:t>}</a:t>
            </a:r>
          </a:p>
          <a:p>
            <a:endParaRPr lang="en-US" altLang="zh-CN" dirty="0"/>
          </a:p>
          <a:p>
            <a:r>
              <a:rPr lang="en-US" altLang="zh-CN" dirty="0"/>
              <a:t>int main(void){</a:t>
            </a:r>
          </a:p>
          <a:p>
            <a:r>
              <a:rPr lang="en-US" altLang="zh-CN" dirty="0"/>
              <a:t>	</a:t>
            </a:r>
            <a:r>
              <a:rPr lang="en-US" altLang="zh-CN" dirty="0" err="1"/>
              <a:t>BSTree</a:t>
            </a:r>
            <a:r>
              <a:rPr lang="en-US" altLang="zh-CN" dirty="0"/>
              <a:t>  *</a:t>
            </a:r>
            <a:r>
              <a:rPr lang="en-US" altLang="zh-CN" dirty="0" err="1"/>
              <a:t>bst</a:t>
            </a:r>
            <a:r>
              <a:rPr lang="en-US" altLang="zh-CN" dirty="0"/>
              <a:t> = new </a:t>
            </a:r>
            <a:r>
              <a:rPr lang="en-US" altLang="zh-CN" dirty="0" err="1"/>
              <a:t>BSTree</a:t>
            </a:r>
            <a:r>
              <a:rPr lang="en-US" altLang="zh-CN" dirty="0"/>
              <a:t>();</a:t>
            </a:r>
          </a:p>
          <a:p>
            <a:r>
              <a:rPr lang="en-US" altLang="zh-CN" dirty="0"/>
              <a:t>	for(int </a:t>
            </a:r>
            <a:r>
              <a:rPr lang="en-US" altLang="zh-CN" dirty="0" err="1"/>
              <a:t>i</a:t>
            </a:r>
            <a:r>
              <a:rPr lang="en-US" altLang="zh-CN" dirty="0"/>
              <a:t> = 9;i &gt;= 0;i--){</a:t>
            </a:r>
          </a:p>
          <a:p>
            <a:r>
              <a:rPr lang="en-US" altLang="zh-CN" dirty="0"/>
              <a:t>		</a:t>
            </a:r>
            <a:r>
              <a:rPr lang="en-US" altLang="zh-CN" dirty="0" err="1"/>
              <a:t>bst</a:t>
            </a:r>
            <a:r>
              <a:rPr lang="en-US" altLang="zh-CN" dirty="0"/>
              <a:t>-&gt;</a:t>
            </a:r>
            <a:r>
              <a:rPr lang="en-US" altLang="zh-CN" dirty="0" err="1"/>
              <a:t>insertNode</a:t>
            </a:r>
            <a:r>
              <a:rPr lang="en-US" altLang="zh-CN" dirty="0"/>
              <a:t>(</a:t>
            </a:r>
            <a:r>
              <a:rPr lang="en-US" altLang="zh-CN" dirty="0" err="1"/>
              <a:t>bst</a:t>
            </a:r>
            <a:r>
              <a:rPr lang="en-US" altLang="zh-CN" dirty="0"/>
              <a:t>-&gt;</a:t>
            </a:r>
            <a:r>
              <a:rPr lang="en-US" altLang="zh-CN" dirty="0" err="1"/>
              <a:t>root,i</a:t>
            </a:r>
            <a:r>
              <a:rPr lang="en-US" altLang="zh-CN" dirty="0"/>
              <a:t>);</a:t>
            </a:r>
          </a:p>
          <a:p>
            <a:r>
              <a:rPr lang="en-US" altLang="zh-CN" dirty="0"/>
              <a:t>	}</a:t>
            </a:r>
          </a:p>
          <a:p>
            <a:r>
              <a:rPr lang="en-US" altLang="zh-CN" dirty="0"/>
              <a:t>	</a:t>
            </a:r>
            <a:r>
              <a:rPr lang="en-US" altLang="zh-CN" dirty="0" err="1"/>
              <a:t>bst</a:t>
            </a:r>
            <a:r>
              <a:rPr lang="en-US" altLang="zh-CN" dirty="0"/>
              <a:t>-&gt;</a:t>
            </a:r>
            <a:r>
              <a:rPr lang="en-US" altLang="zh-CN" dirty="0" err="1"/>
              <a:t>inorder</a:t>
            </a:r>
            <a:r>
              <a:rPr lang="en-US" altLang="zh-CN" dirty="0"/>
              <a:t>(</a:t>
            </a:r>
            <a:r>
              <a:rPr lang="en-US" altLang="zh-CN" dirty="0" err="1"/>
              <a:t>bst</a:t>
            </a:r>
            <a:r>
              <a:rPr lang="en-US" altLang="zh-CN" dirty="0"/>
              <a:t>-&gt;root);</a:t>
            </a:r>
          </a:p>
          <a:p>
            <a:r>
              <a:rPr lang="en-US" altLang="zh-CN" dirty="0"/>
              <a:t>	</a:t>
            </a:r>
            <a:r>
              <a:rPr lang="en-US" altLang="zh-CN" dirty="0" err="1"/>
              <a:t>cout</a:t>
            </a:r>
            <a:r>
              <a:rPr lang="en-US" altLang="zh-CN" dirty="0"/>
              <a:t>&lt;&lt;"\n"; </a:t>
            </a:r>
          </a:p>
          <a:p>
            <a:r>
              <a:rPr lang="en-US" altLang="zh-CN" dirty="0"/>
              <a:t>	for(int </a:t>
            </a:r>
            <a:r>
              <a:rPr lang="en-US" altLang="zh-CN" dirty="0" err="1"/>
              <a:t>i</a:t>
            </a:r>
            <a:r>
              <a:rPr lang="en-US" altLang="zh-CN" dirty="0"/>
              <a:t> = 0;i &lt; 8;i++){</a:t>
            </a:r>
          </a:p>
          <a:p>
            <a:r>
              <a:rPr lang="en-US" altLang="zh-CN" dirty="0"/>
              <a:t>		</a:t>
            </a:r>
            <a:r>
              <a:rPr lang="en-US" altLang="zh-CN" dirty="0" err="1"/>
              <a:t>bst</a:t>
            </a:r>
            <a:r>
              <a:rPr lang="en-US" altLang="zh-CN" dirty="0"/>
              <a:t>-&gt;_delete(</a:t>
            </a:r>
            <a:r>
              <a:rPr lang="en-US" altLang="zh-CN" dirty="0" err="1"/>
              <a:t>bst</a:t>
            </a:r>
            <a:r>
              <a:rPr lang="en-US" altLang="zh-CN" dirty="0"/>
              <a:t>-&gt;</a:t>
            </a:r>
            <a:r>
              <a:rPr lang="en-US" altLang="zh-CN" dirty="0" err="1"/>
              <a:t>root,i</a:t>
            </a:r>
            <a:r>
              <a:rPr lang="en-US" altLang="zh-CN" dirty="0"/>
              <a:t>);</a:t>
            </a:r>
          </a:p>
          <a:p>
            <a:r>
              <a:rPr lang="en-US" altLang="zh-CN" dirty="0"/>
              <a:t>	}</a:t>
            </a:r>
          </a:p>
          <a:p>
            <a:r>
              <a:rPr lang="en-US" altLang="zh-CN" dirty="0"/>
              <a:t>	</a:t>
            </a:r>
            <a:r>
              <a:rPr lang="en-US" altLang="zh-CN" dirty="0" err="1"/>
              <a:t>bst</a:t>
            </a:r>
            <a:r>
              <a:rPr lang="en-US" altLang="zh-CN" dirty="0"/>
              <a:t>-&gt;</a:t>
            </a:r>
            <a:r>
              <a:rPr lang="en-US" altLang="zh-CN" dirty="0" err="1"/>
              <a:t>inorder</a:t>
            </a:r>
            <a:r>
              <a:rPr lang="en-US" altLang="zh-CN" dirty="0"/>
              <a:t>(</a:t>
            </a:r>
            <a:r>
              <a:rPr lang="en-US" altLang="zh-CN" dirty="0" err="1"/>
              <a:t>bst</a:t>
            </a:r>
            <a:r>
              <a:rPr lang="en-US" altLang="zh-CN" dirty="0"/>
              <a:t>-&gt;root);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D1F4F92-2D49-485C-8AF9-406DAC2DFA1D}" type="slidenum">
              <a:rPr lang="zh-CN" altLang="en-US" smtClean="0"/>
              <a:t>13</a:t>
            </a:fld>
            <a:endParaRPr lang="zh-CN" altLang="en-US"/>
          </a:p>
        </p:txBody>
      </p:sp>
    </p:spTree>
    <p:extLst>
      <p:ext uri="{BB962C8B-B14F-4D97-AF65-F5344CB8AC3E}">
        <p14:creationId xmlns:p14="http://schemas.microsoft.com/office/powerpoint/2010/main" val="190357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E01C8-3345-420D-9557-A5A53D0F9D3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5A8588-82D5-4708-9488-3E0577343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7EE175-D665-49C1-9B3B-2F7C84487DDC}"/>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A37FE116-F4E2-4024-9D59-9FD0D18B65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B7DE4D-3480-4257-92C8-44644F9087FB}"/>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385206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8B7A-AD0A-459B-95B2-FCFACC5C2E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E48DA0-5BCA-4823-A3F0-34B1DFE5895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3FB04B-5709-45F6-B640-2B9EBD178185}"/>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2C8A1729-07BB-4E76-ABB1-59B7D7F666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1925B1-953D-41F0-BE8E-281EB7028452}"/>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348439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261B97-DECD-4D78-ADE1-FCB3FFD590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3EF4C8-4016-475A-A7CA-01DB364211F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118D0E-5C89-4EF5-A743-55ABB916CE2C}"/>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219902BC-CF59-4ADE-BD23-9EF9FC391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789FCE-435B-41C1-B96F-6BBFD66F2848}"/>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287480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F948D-AF6E-425A-B0A2-30FA65F589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1D154-DA47-469D-8E1C-6B876AA3BE5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1D71BD-ABB3-4284-8F95-B589110CC32C}"/>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ADC8549F-DC65-4272-9F0F-2496F71E9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93AF22-D504-42BF-A074-128F82CC84F2}"/>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73931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E26C7-6B9C-421D-B2B0-39C6977545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E88033-387A-4EDE-9F95-A01287ADD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E898A27-DC7A-4116-9B86-714AF0DC99AB}"/>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78F5CDCE-20C6-45E3-9279-E5C6983371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4D6D4-BCEB-469F-8862-AD3ABADC41B2}"/>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14576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6480A-71E3-4BE3-8E76-ACECC697B0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CFAF3A-ECD9-44A5-BC4A-4D24B39317E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172EB9-16B8-4FD6-ADB5-B860B8A3837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3575EE-5711-4766-BADD-88AE7EDBD784}"/>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6" name="页脚占位符 5">
            <a:extLst>
              <a:ext uri="{FF2B5EF4-FFF2-40B4-BE49-F238E27FC236}">
                <a16:creationId xmlns:a16="http://schemas.microsoft.com/office/drawing/2014/main" id="{662D529A-6ACE-4A96-98EF-D6352E7947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2ED287-5731-4F5F-B99D-9BAF63E3D1F7}"/>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428609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3CACA-E55E-4829-A931-ECC576CB59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3E057D-73F1-4F63-A042-B368675CC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9219B22-CF46-4EE8-A72A-B3C125F4C4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0676EDA-12B7-4FBB-AF42-8D2FAAA56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24DC13A-54BA-424E-B635-953DC4AACF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4C641CD-ABEF-4D44-9B28-2C9C115CB059}"/>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8" name="页脚占位符 7">
            <a:extLst>
              <a:ext uri="{FF2B5EF4-FFF2-40B4-BE49-F238E27FC236}">
                <a16:creationId xmlns:a16="http://schemas.microsoft.com/office/drawing/2014/main" id="{C288858E-5031-40CC-974A-12FDC491E7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B53B5A-EEE1-4554-8C8D-FF665B5BDD5A}"/>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170486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AD312-03AE-4F79-B226-CD4300DFBB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20AB45-216C-4F44-AFB4-C4F110FAF5F5}"/>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4" name="页脚占位符 3">
            <a:extLst>
              <a:ext uri="{FF2B5EF4-FFF2-40B4-BE49-F238E27FC236}">
                <a16:creationId xmlns:a16="http://schemas.microsoft.com/office/drawing/2014/main" id="{9DB23D28-F735-4501-BA40-A6C32EA17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7586DE-D426-48BA-AF4F-D0DBD5ED4402}"/>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280796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9C7BB6-97E7-4D08-8D02-CD1B3D555BF6}"/>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3" name="页脚占位符 2">
            <a:extLst>
              <a:ext uri="{FF2B5EF4-FFF2-40B4-BE49-F238E27FC236}">
                <a16:creationId xmlns:a16="http://schemas.microsoft.com/office/drawing/2014/main" id="{12B0A18E-219D-4F39-8BA0-A40BAA3C6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F265BB-E723-4E02-B57F-FFAE46CFF5F1}"/>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286462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70B2F-8685-480D-9A44-8D7E367430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84F4F60-DBC9-469B-B5E5-43E40F922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AF00B6F-A00C-4811-ADD1-B5A77900D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3AA2C-D91E-43F3-B321-B5D45B7D892C}"/>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6" name="页脚占位符 5">
            <a:extLst>
              <a:ext uri="{FF2B5EF4-FFF2-40B4-BE49-F238E27FC236}">
                <a16:creationId xmlns:a16="http://schemas.microsoft.com/office/drawing/2014/main" id="{43D5451A-2E42-4629-A0FC-3DD35A5FB4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89C12E-B9A7-43B7-8F2A-9ED38B84E0CE}"/>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247938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1519F-6CB8-48A6-A0B9-8958B98B28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109822-A9E3-43D3-9E4E-0B3F06F29E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B935D5-D8E9-4D3C-8A70-2D84AD953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9D1754-5DBC-49CD-99BE-5782FADD3ACD}"/>
              </a:ext>
            </a:extLst>
          </p:cNvPr>
          <p:cNvSpPr>
            <a:spLocks noGrp="1"/>
          </p:cNvSpPr>
          <p:nvPr>
            <p:ph type="dt" sz="half" idx="10"/>
          </p:nvPr>
        </p:nvSpPr>
        <p:spPr/>
        <p:txBody>
          <a:bodyPr/>
          <a:lstStyle/>
          <a:p>
            <a:fld id="{BAEDF18C-F62A-4D20-ACBF-DC0264DC1044}" type="datetimeFigureOut">
              <a:rPr lang="zh-CN" altLang="en-US" smtClean="0"/>
              <a:t>2019/1/24</a:t>
            </a:fld>
            <a:endParaRPr lang="zh-CN" altLang="en-US"/>
          </a:p>
        </p:txBody>
      </p:sp>
      <p:sp>
        <p:nvSpPr>
          <p:cNvPr id="6" name="页脚占位符 5">
            <a:extLst>
              <a:ext uri="{FF2B5EF4-FFF2-40B4-BE49-F238E27FC236}">
                <a16:creationId xmlns:a16="http://schemas.microsoft.com/office/drawing/2014/main" id="{83BE0D96-D8D6-4AAD-AA5B-44B230C7F0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BEBD0F-6C1B-4E62-B34D-41381D32F281}"/>
              </a:ext>
            </a:extLst>
          </p:cNvPr>
          <p:cNvSpPr>
            <a:spLocks noGrp="1"/>
          </p:cNvSpPr>
          <p:nvPr>
            <p:ph type="sldNum" sz="quarter" idx="12"/>
          </p:nvPr>
        </p:nvSpPr>
        <p:spPr/>
        <p:txBody>
          <a:body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361481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931F46-933D-415B-80D3-23941D991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C6D2DB-994F-41DC-90E2-7986BA73B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E28FD3-BB27-4B8F-864B-5F7900006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DF18C-F62A-4D20-ACBF-DC0264DC1044}"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4170A300-99CC-4745-BDE6-BDFAAFC7C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487EA2-4EA9-4740-9A3C-4214599ED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1D417-E91D-49F5-982C-A287C78CF75B}" type="slidenum">
              <a:rPr lang="zh-CN" altLang="en-US" smtClean="0"/>
              <a:t>‹#›</a:t>
            </a:fld>
            <a:endParaRPr lang="zh-CN" altLang="en-US"/>
          </a:p>
        </p:txBody>
      </p:sp>
    </p:spTree>
    <p:extLst>
      <p:ext uri="{BB962C8B-B14F-4D97-AF65-F5344CB8AC3E}">
        <p14:creationId xmlns:p14="http://schemas.microsoft.com/office/powerpoint/2010/main" val="4211606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911027-4697-4236-B739-CFE6340B40FF}"/>
              </a:ext>
            </a:extLst>
          </p:cNvPr>
          <p:cNvSpPr txBox="1"/>
          <p:nvPr/>
        </p:nvSpPr>
        <p:spPr>
          <a:xfrm>
            <a:off x="299803" y="254833"/>
            <a:ext cx="1663908" cy="369332"/>
          </a:xfrm>
          <a:prstGeom prst="rect">
            <a:avLst/>
          </a:prstGeom>
          <a:noFill/>
        </p:spPr>
        <p:txBody>
          <a:bodyPr wrap="square" rtlCol="0">
            <a:spAutoFit/>
          </a:bodyPr>
          <a:lstStyle/>
          <a:p>
            <a:r>
              <a:rPr lang="en-US" altLang="zh-CN" dirty="0"/>
              <a:t>Day6:</a:t>
            </a:r>
            <a:r>
              <a:rPr lang="zh-CN" altLang="en-US" dirty="0"/>
              <a:t>栈的应用</a:t>
            </a:r>
          </a:p>
        </p:txBody>
      </p:sp>
      <p:pic>
        <p:nvPicPr>
          <p:cNvPr id="3" name="图片 2">
            <a:extLst>
              <a:ext uri="{FF2B5EF4-FFF2-40B4-BE49-F238E27FC236}">
                <a16:creationId xmlns:a16="http://schemas.microsoft.com/office/drawing/2014/main" id="{9DFDDD23-916C-41DA-B7C4-815CD14AEF95}"/>
              </a:ext>
            </a:extLst>
          </p:cNvPr>
          <p:cNvPicPr>
            <a:picLocks noChangeAspect="1"/>
          </p:cNvPicPr>
          <p:nvPr/>
        </p:nvPicPr>
        <p:blipFill>
          <a:blip r:embed="rId3"/>
          <a:stretch>
            <a:fillRect/>
          </a:stretch>
        </p:blipFill>
        <p:spPr>
          <a:xfrm>
            <a:off x="214947" y="795625"/>
            <a:ext cx="5169853" cy="3401407"/>
          </a:xfrm>
          <a:prstGeom prst="rect">
            <a:avLst/>
          </a:prstGeom>
        </p:spPr>
      </p:pic>
      <p:sp>
        <p:nvSpPr>
          <p:cNvPr id="5" name="文本框 4">
            <a:extLst>
              <a:ext uri="{FF2B5EF4-FFF2-40B4-BE49-F238E27FC236}">
                <a16:creationId xmlns:a16="http://schemas.microsoft.com/office/drawing/2014/main" id="{DD82E17F-4E27-4B91-8EED-755786A67FBE}"/>
              </a:ext>
            </a:extLst>
          </p:cNvPr>
          <p:cNvSpPr txBox="1"/>
          <p:nvPr/>
        </p:nvSpPr>
        <p:spPr>
          <a:xfrm>
            <a:off x="436880" y="4480560"/>
            <a:ext cx="2255520" cy="1477328"/>
          </a:xfrm>
          <a:prstGeom prst="rect">
            <a:avLst/>
          </a:prstGeom>
          <a:noFill/>
        </p:spPr>
        <p:txBody>
          <a:bodyPr wrap="square" rtlCol="0">
            <a:spAutoFit/>
          </a:bodyPr>
          <a:lstStyle/>
          <a:p>
            <a:r>
              <a:rPr lang="zh-CN" altLang="en-US" dirty="0"/>
              <a:t>思路：每遇到一个左括号就进栈，遇到一个右括号就出栈，知道最后若栈是空的则证明括号是匹配的</a:t>
            </a:r>
          </a:p>
        </p:txBody>
      </p:sp>
      <p:pic>
        <p:nvPicPr>
          <p:cNvPr id="6" name="图片 5">
            <a:extLst>
              <a:ext uri="{FF2B5EF4-FFF2-40B4-BE49-F238E27FC236}">
                <a16:creationId xmlns:a16="http://schemas.microsoft.com/office/drawing/2014/main" id="{1215CC63-739A-4017-A9ED-DBC63897E6D0}"/>
              </a:ext>
            </a:extLst>
          </p:cNvPr>
          <p:cNvPicPr>
            <a:picLocks noChangeAspect="1"/>
          </p:cNvPicPr>
          <p:nvPr/>
        </p:nvPicPr>
        <p:blipFill>
          <a:blip r:embed="rId4"/>
          <a:stretch>
            <a:fillRect/>
          </a:stretch>
        </p:blipFill>
        <p:spPr>
          <a:xfrm>
            <a:off x="5242213" y="624165"/>
            <a:ext cx="6350348" cy="4224410"/>
          </a:xfrm>
          <a:prstGeom prst="rect">
            <a:avLst/>
          </a:prstGeom>
        </p:spPr>
      </p:pic>
    </p:spTree>
    <p:extLst>
      <p:ext uri="{BB962C8B-B14F-4D97-AF65-F5344CB8AC3E}">
        <p14:creationId xmlns:p14="http://schemas.microsoft.com/office/powerpoint/2010/main" val="228738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AD57F6-605E-4719-B1BB-3E48880C7F3C}"/>
              </a:ext>
            </a:extLst>
          </p:cNvPr>
          <p:cNvSpPr txBox="1"/>
          <p:nvPr/>
        </p:nvSpPr>
        <p:spPr>
          <a:xfrm>
            <a:off x="233680" y="152400"/>
            <a:ext cx="1859280" cy="369332"/>
          </a:xfrm>
          <a:prstGeom prst="rect">
            <a:avLst/>
          </a:prstGeom>
          <a:noFill/>
        </p:spPr>
        <p:txBody>
          <a:bodyPr wrap="square" rtlCol="0">
            <a:spAutoFit/>
          </a:bodyPr>
          <a:lstStyle/>
          <a:p>
            <a:r>
              <a:rPr lang="zh-CN" altLang="en-US" b="1" dirty="0"/>
              <a:t>二叉树的遍历：</a:t>
            </a:r>
          </a:p>
        </p:txBody>
      </p:sp>
      <p:sp>
        <p:nvSpPr>
          <p:cNvPr id="5" name="文本框 4">
            <a:extLst>
              <a:ext uri="{FF2B5EF4-FFF2-40B4-BE49-F238E27FC236}">
                <a16:creationId xmlns:a16="http://schemas.microsoft.com/office/drawing/2014/main" id="{10B786C3-E97A-4CE4-B4EF-D5CFB86F721A}"/>
              </a:ext>
            </a:extLst>
          </p:cNvPr>
          <p:cNvSpPr txBox="1"/>
          <p:nvPr/>
        </p:nvSpPr>
        <p:spPr>
          <a:xfrm>
            <a:off x="375920" y="822960"/>
            <a:ext cx="3352800" cy="369332"/>
          </a:xfrm>
          <a:prstGeom prst="rect">
            <a:avLst/>
          </a:prstGeom>
          <a:noFill/>
        </p:spPr>
        <p:txBody>
          <a:bodyPr wrap="square" rtlCol="0">
            <a:spAutoFit/>
          </a:bodyPr>
          <a:lstStyle/>
          <a:p>
            <a:r>
              <a:rPr lang="zh-CN" altLang="en-US" b="1" dirty="0"/>
              <a:t>先序，中序，后序，层序</a:t>
            </a:r>
          </a:p>
        </p:txBody>
      </p:sp>
      <p:sp>
        <p:nvSpPr>
          <p:cNvPr id="7" name="Rectangle 7">
            <a:extLst>
              <a:ext uri="{FF2B5EF4-FFF2-40B4-BE49-F238E27FC236}">
                <a16:creationId xmlns:a16="http://schemas.microsoft.com/office/drawing/2014/main" id="{B9238CA5-2975-4B78-8921-4DA8DC345D28}"/>
              </a:ext>
            </a:extLst>
          </p:cNvPr>
          <p:cNvSpPr>
            <a:spLocks noChangeArrowheads="1"/>
          </p:cNvSpPr>
          <p:nvPr/>
        </p:nvSpPr>
        <p:spPr bwMode="auto">
          <a:xfrm>
            <a:off x="375920" y="1493520"/>
            <a:ext cx="27860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Century Schoolbook" panose="02040604050505020304" pitchFamily="18" charset="0"/>
              </a:rPr>
              <a:t>           A </a:t>
            </a:r>
          </a:p>
          <a:p>
            <a:pPr eaLnBrk="1" hangingPunct="1">
              <a:spcBef>
                <a:spcPct val="50000"/>
              </a:spcBef>
            </a:pPr>
            <a:r>
              <a:rPr lang="en-US" altLang="zh-CN" sz="2400" dirty="0">
                <a:latin typeface="Century Schoolbook" panose="02040604050505020304" pitchFamily="18" charset="0"/>
              </a:rPr>
              <a:t>     </a:t>
            </a:r>
          </a:p>
          <a:p>
            <a:pPr eaLnBrk="1" hangingPunct="1">
              <a:spcBef>
                <a:spcPct val="50000"/>
              </a:spcBef>
            </a:pPr>
            <a:r>
              <a:rPr lang="en-US" altLang="zh-CN" sz="2400" dirty="0">
                <a:latin typeface="Century Schoolbook" panose="02040604050505020304" pitchFamily="18" charset="0"/>
              </a:rPr>
              <a:t>     B           C</a:t>
            </a:r>
          </a:p>
          <a:p>
            <a:pPr eaLnBrk="1" hangingPunct="1">
              <a:spcBef>
                <a:spcPct val="50000"/>
              </a:spcBef>
            </a:pPr>
            <a:endParaRPr lang="en-US" altLang="zh-CN" sz="2400" dirty="0">
              <a:latin typeface="Century Schoolbook" panose="02040604050505020304" pitchFamily="18" charset="0"/>
            </a:endParaRPr>
          </a:p>
          <a:p>
            <a:pPr eaLnBrk="1" hangingPunct="1">
              <a:spcBef>
                <a:spcPct val="50000"/>
              </a:spcBef>
            </a:pPr>
            <a:r>
              <a:rPr lang="en-US" altLang="zh-CN" sz="2400" dirty="0">
                <a:latin typeface="Century Schoolbook" panose="02040604050505020304" pitchFamily="18" charset="0"/>
              </a:rPr>
              <a:t>D       E</a:t>
            </a:r>
          </a:p>
        </p:txBody>
      </p:sp>
      <p:cxnSp>
        <p:nvCxnSpPr>
          <p:cNvPr id="9" name="直接连接符 8">
            <a:extLst>
              <a:ext uri="{FF2B5EF4-FFF2-40B4-BE49-F238E27FC236}">
                <a16:creationId xmlns:a16="http://schemas.microsoft.com/office/drawing/2014/main" id="{E0D57200-C4A3-4771-976F-845DEB145390}"/>
              </a:ext>
            </a:extLst>
          </p:cNvPr>
          <p:cNvCxnSpPr/>
          <p:nvPr/>
        </p:nvCxnSpPr>
        <p:spPr>
          <a:xfrm flipH="1">
            <a:off x="1056640" y="1971040"/>
            <a:ext cx="29464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B8AFD23-F995-40D7-BC3D-E8CD35EAB0B9}"/>
              </a:ext>
            </a:extLst>
          </p:cNvPr>
          <p:cNvCxnSpPr>
            <a:cxnSpLocks/>
          </p:cNvCxnSpPr>
          <p:nvPr/>
        </p:nvCxnSpPr>
        <p:spPr>
          <a:xfrm>
            <a:off x="1733391" y="1971040"/>
            <a:ext cx="298609" cy="67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D83489B-342C-44D1-8C9F-56110F0CB605}"/>
              </a:ext>
            </a:extLst>
          </p:cNvPr>
          <p:cNvCxnSpPr/>
          <p:nvPr/>
        </p:nvCxnSpPr>
        <p:spPr>
          <a:xfrm flipH="1">
            <a:off x="670560" y="3048000"/>
            <a:ext cx="29464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AE87D42-D25A-4D5E-A61F-0B49650E801A}"/>
              </a:ext>
            </a:extLst>
          </p:cNvPr>
          <p:cNvCxnSpPr>
            <a:cxnSpLocks/>
          </p:cNvCxnSpPr>
          <p:nvPr/>
        </p:nvCxnSpPr>
        <p:spPr>
          <a:xfrm>
            <a:off x="1163320" y="3048000"/>
            <a:ext cx="187960" cy="69088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Box 5">
            <a:extLst>
              <a:ext uri="{FF2B5EF4-FFF2-40B4-BE49-F238E27FC236}">
                <a16:creationId xmlns:a16="http://schemas.microsoft.com/office/drawing/2014/main" id="{5306AE1A-96E0-4E77-A83A-189C6F292130}"/>
              </a:ext>
            </a:extLst>
          </p:cNvPr>
          <p:cNvSpPr txBox="1">
            <a:spLocks noChangeArrowheads="1"/>
          </p:cNvSpPr>
          <p:nvPr/>
        </p:nvSpPr>
        <p:spPr bwMode="auto">
          <a:xfrm>
            <a:off x="284480" y="4579461"/>
            <a:ext cx="20367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400" dirty="0">
                <a:latin typeface="Century Schoolbook" panose="02040604050505020304" pitchFamily="18" charset="0"/>
                <a:ea typeface="楷体_GB2312" pitchFamily="49" charset="-122"/>
              </a:rPr>
              <a:t>先序遍历：</a:t>
            </a:r>
          </a:p>
          <a:p>
            <a:pPr algn="just" eaLnBrk="1" hangingPunct="1">
              <a:spcBef>
                <a:spcPct val="50000"/>
              </a:spcBef>
            </a:pPr>
            <a:r>
              <a:rPr lang="zh-CN" altLang="en-US" sz="2400" dirty="0">
                <a:latin typeface="Century Schoolbook" panose="02040604050505020304" pitchFamily="18" charset="0"/>
                <a:ea typeface="楷体_GB2312" pitchFamily="49" charset="-122"/>
              </a:rPr>
              <a:t>中序遍历：</a:t>
            </a:r>
          </a:p>
          <a:p>
            <a:pPr algn="just" eaLnBrk="1" hangingPunct="1">
              <a:spcBef>
                <a:spcPct val="50000"/>
              </a:spcBef>
            </a:pPr>
            <a:r>
              <a:rPr lang="zh-CN" altLang="en-US" sz="2400" dirty="0">
                <a:latin typeface="Century Schoolbook" panose="02040604050505020304" pitchFamily="18" charset="0"/>
                <a:ea typeface="楷体_GB2312" pitchFamily="49" charset="-122"/>
              </a:rPr>
              <a:t>后序遍历：</a:t>
            </a:r>
            <a:endParaRPr lang="en-US" altLang="zh-CN" sz="2400" dirty="0">
              <a:latin typeface="Century Schoolbook" panose="02040604050505020304" pitchFamily="18" charset="0"/>
              <a:ea typeface="楷体_GB2312" pitchFamily="49" charset="-122"/>
            </a:endParaRPr>
          </a:p>
          <a:p>
            <a:pPr algn="just" eaLnBrk="1" hangingPunct="1">
              <a:spcBef>
                <a:spcPct val="50000"/>
              </a:spcBef>
            </a:pPr>
            <a:r>
              <a:rPr lang="zh-CN" altLang="en-US" sz="2400" dirty="0">
                <a:latin typeface="Century Schoolbook" panose="02040604050505020304" pitchFamily="18" charset="0"/>
                <a:ea typeface="楷体_GB2312" pitchFamily="49" charset="-122"/>
              </a:rPr>
              <a:t>层序遍历：</a:t>
            </a:r>
          </a:p>
        </p:txBody>
      </p:sp>
      <p:sp>
        <p:nvSpPr>
          <p:cNvPr id="17" name="Rectangle 12">
            <a:extLst>
              <a:ext uri="{FF2B5EF4-FFF2-40B4-BE49-F238E27FC236}">
                <a16:creationId xmlns:a16="http://schemas.microsoft.com/office/drawing/2014/main" id="{251C3DA3-F6DE-495D-8DDE-767B39934DCF}"/>
              </a:ext>
            </a:extLst>
          </p:cNvPr>
          <p:cNvSpPr>
            <a:spLocks noChangeArrowheads="1"/>
          </p:cNvSpPr>
          <p:nvPr/>
        </p:nvSpPr>
        <p:spPr bwMode="auto">
          <a:xfrm>
            <a:off x="1768951" y="4579462"/>
            <a:ext cx="1827212" cy="212365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dirty="0">
                <a:solidFill>
                  <a:srgbClr val="FF3300"/>
                </a:solidFill>
                <a:effectLst>
                  <a:outerShdw blurRad="38100" dist="38100" dir="2700000" algn="tl">
                    <a:srgbClr val="C0C0C0"/>
                  </a:outerShdw>
                </a:effectLst>
                <a:latin typeface="+mn-lt"/>
              </a:rPr>
              <a:t>A B D E C</a:t>
            </a:r>
          </a:p>
          <a:p>
            <a:pPr fontAlgn="auto">
              <a:spcBef>
                <a:spcPct val="50000"/>
              </a:spcBef>
              <a:spcAft>
                <a:spcPts val="0"/>
              </a:spcAft>
              <a:defRPr/>
            </a:pPr>
            <a:r>
              <a:rPr lang="en-US" altLang="zh-CN" sz="2400" dirty="0">
                <a:solidFill>
                  <a:srgbClr val="FF3300"/>
                </a:solidFill>
                <a:effectLst>
                  <a:outerShdw blurRad="38100" dist="38100" dir="2700000" algn="tl">
                    <a:srgbClr val="C0C0C0"/>
                  </a:outerShdw>
                </a:effectLst>
                <a:latin typeface="+mn-lt"/>
              </a:rPr>
              <a:t>D B E A C</a:t>
            </a:r>
          </a:p>
          <a:p>
            <a:pPr fontAlgn="auto">
              <a:spcBef>
                <a:spcPct val="50000"/>
              </a:spcBef>
              <a:spcAft>
                <a:spcPts val="0"/>
              </a:spcAft>
              <a:defRPr/>
            </a:pPr>
            <a:r>
              <a:rPr lang="en-US" altLang="zh-CN" sz="2400" dirty="0">
                <a:solidFill>
                  <a:srgbClr val="FF3300"/>
                </a:solidFill>
                <a:effectLst>
                  <a:outerShdw blurRad="38100" dist="38100" dir="2700000" algn="tl">
                    <a:srgbClr val="C0C0C0"/>
                  </a:outerShdw>
                </a:effectLst>
                <a:latin typeface="+mn-lt"/>
              </a:rPr>
              <a:t>D E B C A</a:t>
            </a:r>
          </a:p>
          <a:p>
            <a:pPr fontAlgn="auto">
              <a:spcBef>
                <a:spcPct val="50000"/>
              </a:spcBef>
              <a:spcAft>
                <a:spcPts val="0"/>
              </a:spcAft>
              <a:defRPr/>
            </a:pPr>
            <a:r>
              <a:rPr lang="en-US" altLang="zh-CN" sz="2400" dirty="0">
                <a:solidFill>
                  <a:srgbClr val="FF3300"/>
                </a:solidFill>
                <a:effectLst>
                  <a:outerShdw blurRad="38100" dist="38100" dir="2700000" algn="tl">
                    <a:srgbClr val="C0C0C0"/>
                  </a:outerShdw>
                </a:effectLst>
                <a:latin typeface="+mn-lt"/>
              </a:rPr>
              <a:t>A B C D E</a:t>
            </a:r>
          </a:p>
        </p:txBody>
      </p:sp>
      <p:sp>
        <p:nvSpPr>
          <p:cNvPr id="18" name="文本框 17">
            <a:extLst>
              <a:ext uri="{FF2B5EF4-FFF2-40B4-BE49-F238E27FC236}">
                <a16:creationId xmlns:a16="http://schemas.microsoft.com/office/drawing/2014/main" id="{3E6D4F1B-80E6-4727-B794-3FAACB951D5B}"/>
              </a:ext>
            </a:extLst>
          </p:cNvPr>
          <p:cNvSpPr txBox="1"/>
          <p:nvPr/>
        </p:nvSpPr>
        <p:spPr>
          <a:xfrm>
            <a:off x="5049520" y="337066"/>
            <a:ext cx="1859280" cy="369332"/>
          </a:xfrm>
          <a:prstGeom prst="rect">
            <a:avLst/>
          </a:prstGeom>
          <a:noFill/>
        </p:spPr>
        <p:txBody>
          <a:bodyPr wrap="square" rtlCol="0">
            <a:spAutoFit/>
          </a:bodyPr>
          <a:lstStyle/>
          <a:p>
            <a:r>
              <a:rPr lang="zh-CN" altLang="en-US" b="1" dirty="0"/>
              <a:t>先序遍历：</a:t>
            </a:r>
          </a:p>
        </p:txBody>
      </p:sp>
      <p:pic>
        <p:nvPicPr>
          <p:cNvPr id="19" name="图片 18">
            <a:extLst>
              <a:ext uri="{FF2B5EF4-FFF2-40B4-BE49-F238E27FC236}">
                <a16:creationId xmlns:a16="http://schemas.microsoft.com/office/drawing/2014/main" id="{617F56DE-F6E1-44A5-AFC5-B009A5C1A44B}"/>
              </a:ext>
            </a:extLst>
          </p:cNvPr>
          <p:cNvPicPr>
            <a:picLocks noChangeAspect="1"/>
          </p:cNvPicPr>
          <p:nvPr/>
        </p:nvPicPr>
        <p:blipFill>
          <a:blip r:embed="rId2"/>
          <a:stretch>
            <a:fillRect/>
          </a:stretch>
        </p:blipFill>
        <p:spPr>
          <a:xfrm>
            <a:off x="6321569" y="387310"/>
            <a:ext cx="4569951" cy="1919010"/>
          </a:xfrm>
          <a:prstGeom prst="rect">
            <a:avLst/>
          </a:prstGeom>
        </p:spPr>
      </p:pic>
      <p:pic>
        <p:nvPicPr>
          <p:cNvPr id="20" name="图片 19">
            <a:extLst>
              <a:ext uri="{FF2B5EF4-FFF2-40B4-BE49-F238E27FC236}">
                <a16:creationId xmlns:a16="http://schemas.microsoft.com/office/drawing/2014/main" id="{C317F1E1-F42E-4E6F-8E2C-922382BFD6EE}"/>
              </a:ext>
            </a:extLst>
          </p:cNvPr>
          <p:cNvPicPr>
            <a:picLocks noChangeAspect="1"/>
          </p:cNvPicPr>
          <p:nvPr/>
        </p:nvPicPr>
        <p:blipFill>
          <a:blip r:embed="rId3"/>
          <a:stretch>
            <a:fillRect/>
          </a:stretch>
        </p:blipFill>
        <p:spPr>
          <a:xfrm>
            <a:off x="6383093" y="2488902"/>
            <a:ext cx="4569951" cy="2062779"/>
          </a:xfrm>
          <a:prstGeom prst="rect">
            <a:avLst/>
          </a:prstGeom>
        </p:spPr>
      </p:pic>
      <p:sp>
        <p:nvSpPr>
          <p:cNvPr id="21" name="文本框 20">
            <a:extLst>
              <a:ext uri="{FF2B5EF4-FFF2-40B4-BE49-F238E27FC236}">
                <a16:creationId xmlns:a16="http://schemas.microsoft.com/office/drawing/2014/main" id="{56ED21BE-CFF8-4093-AAC5-2D956FF97C7E}"/>
              </a:ext>
            </a:extLst>
          </p:cNvPr>
          <p:cNvSpPr txBox="1"/>
          <p:nvPr/>
        </p:nvSpPr>
        <p:spPr>
          <a:xfrm>
            <a:off x="5049520" y="2488902"/>
            <a:ext cx="1859280" cy="369332"/>
          </a:xfrm>
          <a:prstGeom prst="rect">
            <a:avLst/>
          </a:prstGeom>
          <a:noFill/>
        </p:spPr>
        <p:txBody>
          <a:bodyPr wrap="square" rtlCol="0">
            <a:spAutoFit/>
          </a:bodyPr>
          <a:lstStyle/>
          <a:p>
            <a:r>
              <a:rPr lang="zh-CN" altLang="en-US" b="1" dirty="0"/>
              <a:t>中序遍历：</a:t>
            </a:r>
          </a:p>
        </p:txBody>
      </p:sp>
      <p:pic>
        <p:nvPicPr>
          <p:cNvPr id="22" name="图片 21">
            <a:extLst>
              <a:ext uri="{FF2B5EF4-FFF2-40B4-BE49-F238E27FC236}">
                <a16:creationId xmlns:a16="http://schemas.microsoft.com/office/drawing/2014/main" id="{7CCE8E3E-F44B-48D5-B88D-549422AD86B4}"/>
              </a:ext>
            </a:extLst>
          </p:cNvPr>
          <p:cNvPicPr>
            <a:picLocks noChangeAspect="1"/>
          </p:cNvPicPr>
          <p:nvPr/>
        </p:nvPicPr>
        <p:blipFill>
          <a:blip r:embed="rId4"/>
          <a:stretch>
            <a:fillRect/>
          </a:stretch>
        </p:blipFill>
        <p:spPr>
          <a:xfrm>
            <a:off x="6353072" y="4734263"/>
            <a:ext cx="4599971" cy="2000262"/>
          </a:xfrm>
          <a:prstGeom prst="rect">
            <a:avLst/>
          </a:prstGeom>
        </p:spPr>
      </p:pic>
      <p:sp>
        <p:nvSpPr>
          <p:cNvPr id="24" name="文本框 23">
            <a:extLst>
              <a:ext uri="{FF2B5EF4-FFF2-40B4-BE49-F238E27FC236}">
                <a16:creationId xmlns:a16="http://schemas.microsoft.com/office/drawing/2014/main" id="{3704E51E-7005-46C1-BC09-6DEA5F394551}"/>
              </a:ext>
            </a:extLst>
          </p:cNvPr>
          <p:cNvSpPr txBox="1"/>
          <p:nvPr/>
        </p:nvSpPr>
        <p:spPr>
          <a:xfrm>
            <a:off x="5049520" y="4765040"/>
            <a:ext cx="1859280" cy="369332"/>
          </a:xfrm>
          <a:prstGeom prst="rect">
            <a:avLst/>
          </a:prstGeom>
          <a:noFill/>
        </p:spPr>
        <p:txBody>
          <a:bodyPr wrap="square" rtlCol="0">
            <a:spAutoFit/>
          </a:bodyPr>
          <a:lstStyle/>
          <a:p>
            <a:r>
              <a:rPr lang="zh-CN" altLang="en-US" b="1" dirty="0"/>
              <a:t>后序遍历：</a:t>
            </a:r>
          </a:p>
        </p:txBody>
      </p:sp>
    </p:spTree>
    <p:extLst>
      <p:ext uri="{BB962C8B-B14F-4D97-AF65-F5344CB8AC3E}">
        <p14:creationId xmlns:p14="http://schemas.microsoft.com/office/powerpoint/2010/main" val="228467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1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1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1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26908A-AF6C-4220-A47D-F44B22283004}"/>
              </a:ext>
            </a:extLst>
          </p:cNvPr>
          <p:cNvSpPr txBox="1"/>
          <p:nvPr/>
        </p:nvSpPr>
        <p:spPr>
          <a:xfrm>
            <a:off x="254643" y="347241"/>
            <a:ext cx="2511706" cy="400110"/>
          </a:xfrm>
          <a:prstGeom prst="rect">
            <a:avLst/>
          </a:prstGeom>
          <a:noFill/>
        </p:spPr>
        <p:txBody>
          <a:bodyPr wrap="square" rtlCol="0">
            <a:spAutoFit/>
          </a:bodyPr>
          <a:lstStyle/>
          <a:p>
            <a:r>
              <a:rPr lang="zh-CN" altLang="en-US" sz="2000" b="1" dirty="0"/>
              <a:t>层序遍历（树的宽搜）</a:t>
            </a:r>
          </a:p>
        </p:txBody>
      </p:sp>
      <p:pic>
        <p:nvPicPr>
          <p:cNvPr id="2" name="图片 1">
            <a:extLst>
              <a:ext uri="{FF2B5EF4-FFF2-40B4-BE49-F238E27FC236}">
                <a16:creationId xmlns:a16="http://schemas.microsoft.com/office/drawing/2014/main" id="{A832D7FA-9766-4BC8-835C-611B0D40C1E9}"/>
              </a:ext>
            </a:extLst>
          </p:cNvPr>
          <p:cNvPicPr>
            <a:picLocks noChangeAspect="1"/>
          </p:cNvPicPr>
          <p:nvPr/>
        </p:nvPicPr>
        <p:blipFill>
          <a:blip r:embed="rId2"/>
          <a:stretch>
            <a:fillRect/>
          </a:stretch>
        </p:blipFill>
        <p:spPr>
          <a:xfrm>
            <a:off x="2766349" y="847725"/>
            <a:ext cx="8982075" cy="5162550"/>
          </a:xfrm>
          <a:prstGeom prst="rect">
            <a:avLst/>
          </a:prstGeom>
        </p:spPr>
      </p:pic>
    </p:spTree>
    <p:extLst>
      <p:ext uri="{BB962C8B-B14F-4D97-AF65-F5344CB8AC3E}">
        <p14:creationId xmlns:p14="http://schemas.microsoft.com/office/powerpoint/2010/main" val="43221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61AF326-3CC1-40B4-8B94-36621064285B}"/>
              </a:ext>
            </a:extLst>
          </p:cNvPr>
          <p:cNvSpPr txBox="1"/>
          <p:nvPr/>
        </p:nvSpPr>
        <p:spPr>
          <a:xfrm>
            <a:off x="266217" y="300942"/>
            <a:ext cx="2199191" cy="369332"/>
          </a:xfrm>
          <a:prstGeom prst="rect">
            <a:avLst/>
          </a:prstGeom>
          <a:noFill/>
        </p:spPr>
        <p:txBody>
          <a:bodyPr wrap="square" rtlCol="0">
            <a:spAutoFit/>
          </a:bodyPr>
          <a:lstStyle/>
          <a:p>
            <a:r>
              <a:rPr lang="en-US" altLang="zh-CN" b="1" dirty="0"/>
              <a:t>Day10:</a:t>
            </a:r>
            <a:r>
              <a:rPr lang="zh-CN" altLang="en-US" b="1" dirty="0"/>
              <a:t>二叉搜索树</a:t>
            </a:r>
          </a:p>
        </p:txBody>
      </p:sp>
      <p:pic>
        <p:nvPicPr>
          <p:cNvPr id="7" name="图片 6">
            <a:extLst>
              <a:ext uri="{FF2B5EF4-FFF2-40B4-BE49-F238E27FC236}">
                <a16:creationId xmlns:a16="http://schemas.microsoft.com/office/drawing/2014/main" id="{0ACF0558-6BC2-4029-9ACC-AC9AA09E59BD}"/>
              </a:ext>
            </a:extLst>
          </p:cNvPr>
          <p:cNvPicPr>
            <a:picLocks noChangeAspect="1"/>
          </p:cNvPicPr>
          <p:nvPr/>
        </p:nvPicPr>
        <p:blipFill>
          <a:blip r:embed="rId2"/>
          <a:stretch>
            <a:fillRect/>
          </a:stretch>
        </p:blipFill>
        <p:spPr>
          <a:xfrm>
            <a:off x="4872772" y="1042950"/>
            <a:ext cx="6925689" cy="3809129"/>
          </a:xfrm>
          <a:prstGeom prst="rect">
            <a:avLst/>
          </a:prstGeom>
        </p:spPr>
      </p:pic>
      <p:sp>
        <p:nvSpPr>
          <p:cNvPr id="2" name="文本框 1">
            <a:extLst>
              <a:ext uri="{FF2B5EF4-FFF2-40B4-BE49-F238E27FC236}">
                <a16:creationId xmlns:a16="http://schemas.microsoft.com/office/drawing/2014/main" id="{5BA34215-E000-4994-A955-9E9C2BC7271B}"/>
              </a:ext>
            </a:extLst>
          </p:cNvPr>
          <p:cNvSpPr txBox="1"/>
          <p:nvPr/>
        </p:nvSpPr>
        <p:spPr>
          <a:xfrm>
            <a:off x="266216" y="949124"/>
            <a:ext cx="3970118" cy="4205126"/>
          </a:xfrm>
          <a:prstGeom prst="rect">
            <a:avLst/>
          </a:prstGeom>
          <a:noFill/>
        </p:spPr>
        <p:txBody>
          <a:bodyPr wrap="square" rtlCol="0">
            <a:spAutoFit/>
          </a:bodyPr>
          <a:lstStyle/>
          <a:p>
            <a:pPr>
              <a:lnSpc>
                <a:spcPct val="150000"/>
              </a:lnSpc>
            </a:pPr>
            <a:r>
              <a:rPr lang="en-US" altLang="zh-CN" dirty="0"/>
              <a:t>        </a:t>
            </a:r>
            <a:r>
              <a:rPr lang="zh-CN" altLang="en-US" dirty="0"/>
              <a:t>二叉搜索树：它或者是一棵空树，或者是具有一下性质的树：</a:t>
            </a:r>
          </a:p>
          <a:p>
            <a:pPr>
              <a:lnSpc>
                <a:spcPct val="150000"/>
              </a:lnSpc>
            </a:pPr>
            <a:r>
              <a:rPr lang="zh-CN" altLang="en-US" dirty="0"/>
              <a:t>　　若它的左子树不空，则左子树上所有的结点的值均不大于它根结点的值；</a:t>
            </a:r>
          </a:p>
          <a:p>
            <a:pPr>
              <a:lnSpc>
                <a:spcPct val="150000"/>
              </a:lnSpc>
            </a:pPr>
            <a:r>
              <a:rPr lang="zh-CN" altLang="en-US" dirty="0"/>
              <a:t>　　若它的左子树不空，则左子树上所有的结点的值均不小于它根结点的值；</a:t>
            </a:r>
          </a:p>
          <a:p>
            <a:pPr>
              <a:lnSpc>
                <a:spcPct val="150000"/>
              </a:lnSpc>
            </a:pPr>
            <a:r>
              <a:rPr lang="zh-CN" altLang="en-US" dirty="0"/>
              <a:t>　　它的左右子树也是二叉搜索树。</a:t>
            </a:r>
          </a:p>
          <a:p>
            <a:pPr>
              <a:lnSpc>
                <a:spcPct val="150000"/>
              </a:lnSpc>
            </a:pPr>
            <a:endParaRPr lang="zh-CN" altLang="en-US" dirty="0"/>
          </a:p>
        </p:txBody>
      </p:sp>
      <p:sp>
        <p:nvSpPr>
          <p:cNvPr id="3" name="文本框 2">
            <a:extLst>
              <a:ext uri="{FF2B5EF4-FFF2-40B4-BE49-F238E27FC236}">
                <a16:creationId xmlns:a16="http://schemas.microsoft.com/office/drawing/2014/main" id="{EBE038C3-379B-4765-AA8F-29338E4485ED}"/>
              </a:ext>
            </a:extLst>
          </p:cNvPr>
          <p:cNvSpPr txBox="1"/>
          <p:nvPr/>
        </p:nvSpPr>
        <p:spPr>
          <a:xfrm>
            <a:off x="4872772" y="300942"/>
            <a:ext cx="1223228" cy="369332"/>
          </a:xfrm>
          <a:prstGeom prst="rect">
            <a:avLst/>
          </a:prstGeom>
          <a:noFill/>
        </p:spPr>
        <p:txBody>
          <a:bodyPr wrap="square" rtlCol="0">
            <a:spAutoFit/>
          </a:bodyPr>
          <a:lstStyle/>
          <a:p>
            <a:r>
              <a:rPr lang="zh-CN" altLang="en-US" b="1" dirty="0"/>
              <a:t>插入结点：</a:t>
            </a:r>
          </a:p>
        </p:txBody>
      </p:sp>
      <p:sp>
        <p:nvSpPr>
          <p:cNvPr id="4" name="文本框 3">
            <a:extLst>
              <a:ext uri="{FF2B5EF4-FFF2-40B4-BE49-F238E27FC236}">
                <a16:creationId xmlns:a16="http://schemas.microsoft.com/office/drawing/2014/main" id="{13C713B6-747F-434E-8A59-22E43D437077}"/>
              </a:ext>
            </a:extLst>
          </p:cNvPr>
          <p:cNvSpPr txBox="1"/>
          <p:nvPr/>
        </p:nvSpPr>
        <p:spPr>
          <a:xfrm>
            <a:off x="289365" y="4713680"/>
            <a:ext cx="3229336" cy="881139"/>
          </a:xfrm>
          <a:prstGeom prst="rect">
            <a:avLst/>
          </a:prstGeom>
          <a:noFill/>
        </p:spPr>
        <p:txBody>
          <a:bodyPr wrap="square" rtlCol="0">
            <a:spAutoFit/>
          </a:bodyPr>
          <a:lstStyle/>
          <a:p>
            <a:pPr>
              <a:lnSpc>
                <a:spcPct val="150000"/>
              </a:lnSpc>
            </a:pPr>
            <a:r>
              <a:rPr lang="en-US" altLang="zh-CN" dirty="0"/>
              <a:t>       </a:t>
            </a:r>
            <a:r>
              <a:rPr lang="zh-CN" altLang="en-US" dirty="0"/>
              <a:t>因此采用中序遍历二叉搜索树时它总是有序的</a:t>
            </a:r>
          </a:p>
        </p:txBody>
      </p:sp>
    </p:spTree>
    <p:extLst>
      <p:ext uri="{BB962C8B-B14F-4D97-AF65-F5344CB8AC3E}">
        <p14:creationId xmlns:p14="http://schemas.microsoft.com/office/powerpoint/2010/main" val="427647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9B716-5E61-4B3A-8F41-A916128777C2}"/>
              </a:ext>
            </a:extLst>
          </p:cNvPr>
          <p:cNvSpPr txBox="1"/>
          <p:nvPr/>
        </p:nvSpPr>
        <p:spPr>
          <a:xfrm>
            <a:off x="0" y="0"/>
            <a:ext cx="2558005" cy="369332"/>
          </a:xfrm>
          <a:prstGeom prst="rect">
            <a:avLst/>
          </a:prstGeom>
          <a:noFill/>
        </p:spPr>
        <p:txBody>
          <a:bodyPr wrap="square" rtlCol="0">
            <a:spAutoFit/>
          </a:bodyPr>
          <a:lstStyle/>
          <a:p>
            <a:r>
              <a:rPr lang="zh-CN" altLang="en-US" b="1" dirty="0"/>
              <a:t>二叉搜索树：删查</a:t>
            </a:r>
          </a:p>
        </p:txBody>
      </p:sp>
      <p:sp>
        <p:nvSpPr>
          <p:cNvPr id="5" name="文本框 4">
            <a:extLst>
              <a:ext uri="{FF2B5EF4-FFF2-40B4-BE49-F238E27FC236}">
                <a16:creationId xmlns:a16="http://schemas.microsoft.com/office/drawing/2014/main" id="{6A09BBBD-B38D-464C-A8A8-39BCF23C65D3}"/>
              </a:ext>
            </a:extLst>
          </p:cNvPr>
          <p:cNvSpPr txBox="1"/>
          <p:nvPr/>
        </p:nvSpPr>
        <p:spPr>
          <a:xfrm>
            <a:off x="0" y="425616"/>
            <a:ext cx="4670386" cy="1477328"/>
          </a:xfrm>
          <a:prstGeom prst="rect">
            <a:avLst/>
          </a:prstGeom>
          <a:noFill/>
        </p:spPr>
        <p:txBody>
          <a:bodyPr wrap="square" rtlCol="0">
            <a:spAutoFit/>
          </a:bodyPr>
          <a:lstStyle/>
          <a:p>
            <a:r>
              <a:rPr lang="zh-CN" altLang="en-US" b="1" dirty="0"/>
              <a:t>查找结点：从根结点开始按照一定规则遍历</a:t>
            </a:r>
            <a:r>
              <a:rPr lang="en-US" altLang="zh-CN" b="1" dirty="0"/>
              <a:t>BST</a:t>
            </a:r>
            <a:r>
              <a:rPr lang="zh-CN" altLang="en-US" b="1" dirty="0"/>
              <a:t>，如果查找最小值则遍历</a:t>
            </a:r>
            <a:r>
              <a:rPr lang="en-US" altLang="zh-CN" b="1" dirty="0"/>
              <a:t>BST</a:t>
            </a:r>
            <a:r>
              <a:rPr lang="zh-CN" altLang="en-US" b="1" dirty="0"/>
              <a:t>的左子树直到左子树为空，因为最小值永远在左子树的最下面的一个叶节点处，反之则遍历右子树，直至右子树为空</a:t>
            </a:r>
          </a:p>
        </p:txBody>
      </p:sp>
      <p:sp>
        <p:nvSpPr>
          <p:cNvPr id="8" name="文本框 7">
            <a:extLst>
              <a:ext uri="{FF2B5EF4-FFF2-40B4-BE49-F238E27FC236}">
                <a16:creationId xmlns:a16="http://schemas.microsoft.com/office/drawing/2014/main" id="{D6CC0CA9-2FF5-4EC0-B848-E8EE51DAA14B}"/>
              </a:ext>
            </a:extLst>
          </p:cNvPr>
          <p:cNvSpPr txBox="1"/>
          <p:nvPr/>
        </p:nvSpPr>
        <p:spPr>
          <a:xfrm>
            <a:off x="115747" y="2558005"/>
            <a:ext cx="4109012" cy="3970318"/>
          </a:xfrm>
          <a:prstGeom prst="rect">
            <a:avLst/>
          </a:prstGeom>
          <a:noFill/>
        </p:spPr>
        <p:txBody>
          <a:bodyPr wrap="square" rtlCol="0">
            <a:spAutoFit/>
          </a:bodyPr>
          <a:lstStyle/>
          <a:p>
            <a:r>
              <a:rPr lang="zh-CN" altLang="en-US" dirty="0"/>
              <a:t>      删除结点：如果需要删除的数据比当前结点的值小那么就遍历当前结点的左子树，反之遍历右子树，直到找到了目标值，进行删除，删除又分为三种情况</a:t>
            </a:r>
            <a:endParaRPr lang="en-US" altLang="zh-CN" dirty="0"/>
          </a:p>
          <a:p>
            <a:r>
              <a:rPr lang="en-US" altLang="zh-CN" dirty="0"/>
              <a:t>       1.</a:t>
            </a:r>
            <a:r>
              <a:rPr lang="zh-CN" altLang="en-US" dirty="0"/>
              <a:t>被删除结点为叶结点，直接删除目标结点。</a:t>
            </a:r>
            <a:endParaRPr lang="en-US" altLang="zh-CN" dirty="0"/>
          </a:p>
          <a:p>
            <a:r>
              <a:rPr lang="en-US" altLang="zh-CN" dirty="0"/>
              <a:t>       2.</a:t>
            </a:r>
            <a:r>
              <a:rPr lang="zh-CN" altLang="en-US" dirty="0"/>
              <a:t>被删除结点的左子树或这右子树时空的，直接将非空子树连接到它的双亲结点即可。</a:t>
            </a:r>
            <a:endParaRPr lang="en-US" altLang="zh-CN" dirty="0"/>
          </a:p>
          <a:p>
            <a:r>
              <a:rPr lang="en-US" altLang="zh-CN" dirty="0"/>
              <a:t>       3.</a:t>
            </a:r>
            <a:r>
              <a:rPr lang="zh-CN" altLang="en-US" dirty="0"/>
              <a:t>被删除结点的左右子树都非空时，需要找到右子树中值最小的点，将其值赋给该子树的双亲结点，然后删除该节点。</a:t>
            </a:r>
          </a:p>
        </p:txBody>
      </p:sp>
      <p:pic>
        <p:nvPicPr>
          <p:cNvPr id="9" name="图片 8">
            <a:extLst>
              <a:ext uri="{FF2B5EF4-FFF2-40B4-BE49-F238E27FC236}">
                <a16:creationId xmlns:a16="http://schemas.microsoft.com/office/drawing/2014/main" id="{3296F347-CB37-4CC4-A03F-BD3E77662701}"/>
              </a:ext>
            </a:extLst>
          </p:cNvPr>
          <p:cNvPicPr>
            <a:picLocks noChangeAspect="1"/>
          </p:cNvPicPr>
          <p:nvPr/>
        </p:nvPicPr>
        <p:blipFill>
          <a:blip r:embed="rId3"/>
          <a:stretch>
            <a:fillRect/>
          </a:stretch>
        </p:blipFill>
        <p:spPr>
          <a:xfrm>
            <a:off x="4670386" y="2206809"/>
            <a:ext cx="5311333" cy="4508797"/>
          </a:xfrm>
          <a:prstGeom prst="rect">
            <a:avLst/>
          </a:prstGeom>
        </p:spPr>
      </p:pic>
      <p:pic>
        <p:nvPicPr>
          <p:cNvPr id="10" name="图片 9">
            <a:extLst>
              <a:ext uri="{FF2B5EF4-FFF2-40B4-BE49-F238E27FC236}">
                <a16:creationId xmlns:a16="http://schemas.microsoft.com/office/drawing/2014/main" id="{DAC0547B-259F-4780-B7BF-904494189E99}"/>
              </a:ext>
            </a:extLst>
          </p:cNvPr>
          <p:cNvPicPr>
            <a:picLocks noChangeAspect="1"/>
          </p:cNvPicPr>
          <p:nvPr/>
        </p:nvPicPr>
        <p:blipFill>
          <a:blip r:embed="rId4"/>
          <a:stretch>
            <a:fillRect/>
          </a:stretch>
        </p:blipFill>
        <p:spPr>
          <a:xfrm>
            <a:off x="4670386" y="184666"/>
            <a:ext cx="7097873" cy="1551947"/>
          </a:xfrm>
          <a:prstGeom prst="rect">
            <a:avLst/>
          </a:prstGeom>
        </p:spPr>
      </p:pic>
    </p:spTree>
    <p:extLst>
      <p:ext uri="{BB962C8B-B14F-4D97-AF65-F5344CB8AC3E}">
        <p14:creationId xmlns:p14="http://schemas.microsoft.com/office/powerpoint/2010/main" val="371056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E09C41-33DC-47E3-8EBA-CB86FC28C735}"/>
              </a:ext>
            </a:extLst>
          </p:cNvPr>
          <p:cNvSpPr txBox="1"/>
          <p:nvPr/>
        </p:nvSpPr>
        <p:spPr>
          <a:xfrm>
            <a:off x="254000" y="223520"/>
            <a:ext cx="2631440" cy="400110"/>
          </a:xfrm>
          <a:prstGeom prst="rect">
            <a:avLst/>
          </a:prstGeom>
          <a:noFill/>
        </p:spPr>
        <p:txBody>
          <a:bodyPr wrap="square" rtlCol="0">
            <a:spAutoFit/>
          </a:bodyPr>
          <a:lstStyle/>
          <a:p>
            <a:r>
              <a:rPr lang="zh-CN" altLang="en-US" sz="2000" b="1" dirty="0"/>
              <a:t>计算后缀表达式</a:t>
            </a:r>
          </a:p>
        </p:txBody>
      </p:sp>
      <p:sp>
        <p:nvSpPr>
          <p:cNvPr id="5" name="文本框 4">
            <a:extLst>
              <a:ext uri="{FF2B5EF4-FFF2-40B4-BE49-F238E27FC236}">
                <a16:creationId xmlns:a16="http://schemas.microsoft.com/office/drawing/2014/main" id="{2F0D1DAA-F1B9-4FDB-BD60-0639743BDBE0}"/>
              </a:ext>
            </a:extLst>
          </p:cNvPr>
          <p:cNvSpPr txBox="1"/>
          <p:nvPr/>
        </p:nvSpPr>
        <p:spPr>
          <a:xfrm>
            <a:off x="101600" y="1513840"/>
            <a:ext cx="4450080" cy="2308324"/>
          </a:xfrm>
          <a:prstGeom prst="rect">
            <a:avLst/>
          </a:prstGeom>
          <a:noFill/>
        </p:spPr>
        <p:txBody>
          <a:bodyPr wrap="square" rtlCol="0">
            <a:spAutoFit/>
          </a:bodyPr>
          <a:lstStyle/>
          <a:p>
            <a:r>
              <a:rPr lang="zh-CN" altLang="en-US" sz="2400" b="1" dirty="0"/>
              <a:t>思路：每读取到一个数字字符时将其转化成数字压入栈中，直到读取到一个运算符时，取出栈顶头两个元素进行运算，循环直至字符串读取结束，输出栈顶元素即为表达式的值</a:t>
            </a:r>
          </a:p>
        </p:txBody>
      </p:sp>
      <p:pic>
        <p:nvPicPr>
          <p:cNvPr id="6" name="图片 5">
            <a:extLst>
              <a:ext uri="{FF2B5EF4-FFF2-40B4-BE49-F238E27FC236}">
                <a16:creationId xmlns:a16="http://schemas.microsoft.com/office/drawing/2014/main" id="{F49FEF23-4DAF-4E3B-B718-69EBE81D8CF4}"/>
              </a:ext>
            </a:extLst>
          </p:cNvPr>
          <p:cNvPicPr>
            <a:picLocks noChangeAspect="1"/>
          </p:cNvPicPr>
          <p:nvPr/>
        </p:nvPicPr>
        <p:blipFill>
          <a:blip r:embed="rId3"/>
          <a:stretch>
            <a:fillRect/>
          </a:stretch>
        </p:blipFill>
        <p:spPr>
          <a:xfrm>
            <a:off x="4551680" y="0"/>
            <a:ext cx="5801360" cy="2508047"/>
          </a:xfrm>
          <a:prstGeom prst="rect">
            <a:avLst/>
          </a:prstGeom>
        </p:spPr>
      </p:pic>
      <p:pic>
        <p:nvPicPr>
          <p:cNvPr id="7" name="图片 6">
            <a:extLst>
              <a:ext uri="{FF2B5EF4-FFF2-40B4-BE49-F238E27FC236}">
                <a16:creationId xmlns:a16="http://schemas.microsoft.com/office/drawing/2014/main" id="{04689846-0A60-4EFB-A3F3-08596F9B0EFE}"/>
              </a:ext>
            </a:extLst>
          </p:cNvPr>
          <p:cNvPicPr>
            <a:picLocks noChangeAspect="1"/>
          </p:cNvPicPr>
          <p:nvPr/>
        </p:nvPicPr>
        <p:blipFill>
          <a:blip r:embed="rId4"/>
          <a:stretch>
            <a:fillRect/>
          </a:stretch>
        </p:blipFill>
        <p:spPr>
          <a:xfrm>
            <a:off x="4551680" y="2508047"/>
            <a:ext cx="5008880" cy="2971935"/>
          </a:xfrm>
          <a:prstGeom prst="rect">
            <a:avLst/>
          </a:prstGeom>
        </p:spPr>
      </p:pic>
      <p:pic>
        <p:nvPicPr>
          <p:cNvPr id="8" name="图片 7">
            <a:extLst>
              <a:ext uri="{FF2B5EF4-FFF2-40B4-BE49-F238E27FC236}">
                <a16:creationId xmlns:a16="http://schemas.microsoft.com/office/drawing/2014/main" id="{BC3A29F1-7469-4ACF-BD96-F9C87B6782D1}"/>
              </a:ext>
            </a:extLst>
          </p:cNvPr>
          <p:cNvPicPr>
            <a:picLocks noChangeAspect="1"/>
          </p:cNvPicPr>
          <p:nvPr/>
        </p:nvPicPr>
        <p:blipFill>
          <a:blip r:embed="rId5"/>
          <a:stretch>
            <a:fillRect/>
          </a:stretch>
        </p:blipFill>
        <p:spPr>
          <a:xfrm>
            <a:off x="4551680" y="5479982"/>
            <a:ext cx="3403600" cy="1355339"/>
          </a:xfrm>
          <a:prstGeom prst="rect">
            <a:avLst/>
          </a:prstGeom>
        </p:spPr>
      </p:pic>
    </p:spTree>
    <p:extLst>
      <p:ext uri="{BB962C8B-B14F-4D97-AF65-F5344CB8AC3E}">
        <p14:creationId xmlns:p14="http://schemas.microsoft.com/office/powerpoint/2010/main" val="280358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0965932-34CB-488E-B95D-06F51DE84FB4}"/>
              </a:ext>
            </a:extLst>
          </p:cNvPr>
          <p:cNvSpPr txBox="1"/>
          <p:nvPr/>
        </p:nvSpPr>
        <p:spPr>
          <a:xfrm>
            <a:off x="152400" y="0"/>
            <a:ext cx="2692400" cy="400110"/>
          </a:xfrm>
          <a:prstGeom prst="rect">
            <a:avLst/>
          </a:prstGeom>
          <a:noFill/>
        </p:spPr>
        <p:txBody>
          <a:bodyPr wrap="square" rtlCol="0">
            <a:spAutoFit/>
          </a:bodyPr>
          <a:lstStyle/>
          <a:p>
            <a:r>
              <a:rPr lang="en-US" altLang="zh-CN" sz="2000" b="1" dirty="0"/>
              <a:t>Day7:</a:t>
            </a:r>
            <a:r>
              <a:rPr lang="zh-CN" altLang="en-US" sz="2000" b="1" dirty="0"/>
              <a:t>字符串模式匹配</a:t>
            </a:r>
            <a:r>
              <a:rPr lang="zh-CN" altLang="en-US" dirty="0"/>
              <a:t>：</a:t>
            </a:r>
          </a:p>
        </p:txBody>
      </p:sp>
      <p:sp>
        <p:nvSpPr>
          <p:cNvPr id="6" name="文本框 5">
            <a:extLst>
              <a:ext uri="{FF2B5EF4-FFF2-40B4-BE49-F238E27FC236}">
                <a16:creationId xmlns:a16="http://schemas.microsoft.com/office/drawing/2014/main" id="{3D96990E-3932-4170-8A9B-680F66A06B25}"/>
              </a:ext>
            </a:extLst>
          </p:cNvPr>
          <p:cNvSpPr txBox="1"/>
          <p:nvPr/>
        </p:nvSpPr>
        <p:spPr>
          <a:xfrm>
            <a:off x="386080" y="689094"/>
            <a:ext cx="2458720" cy="369332"/>
          </a:xfrm>
          <a:prstGeom prst="rect">
            <a:avLst/>
          </a:prstGeom>
          <a:noFill/>
        </p:spPr>
        <p:txBody>
          <a:bodyPr wrap="square" rtlCol="0">
            <a:spAutoFit/>
          </a:bodyPr>
          <a:lstStyle/>
          <a:p>
            <a:r>
              <a:rPr lang="zh-CN" altLang="en-US" dirty="0"/>
              <a:t>朴素模式字符串匹配</a:t>
            </a:r>
          </a:p>
        </p:txBody>
      </p:sp>
      <p:sp>
        <p:nvSpPr>
          <p:cNvPr id="3" name="文本框 2">
            <a:extLst>
              <a:ext uri="{FF2B5EF4-FFF2-40B4-BE49-F238E27FC236}">
                <a16:creationId xmlns:a16="http://schemas.microsoft.com/office/drawing/2014/main" id="{088A0678-B4B8-46E4-8E47-3C3A5636C817}"/>
              </a:ext>
            </a:extLst>
          </p:cNvPr>
          <p:cNvSpPr txBox="1"/>
          <p:nvPr/>
        </p:nvSpPr>
        <p:spPr>
          <a:xfrm>
            <a:off x="152400" y="1198880"/>
            <a:ext cx="3464560" cy="2862322"/>
          </a:xfrm>
          <a:prstGeom prst="rect">
            <a:avLst/>
          </a:prstGeom>
          <a:noFill/>
        </p:spPr>
        <p:txBody>
          <a:bodyPr wrap="square" rtlCol="0">
            <a:spAutoFit/>
          </a:bodyPr>
          <a:lstStyle/>
          <a:p>
            <a:r>
              <a:rPr lang="zh-CN" altLang="en-US" sz="2000" b="1" dirty="0"/>
              <a:t>匹配过程：从主串的起始位置和字串的起始位置开始比较，若字串未遍历到尾部发现字串与主串不匹配，则主串从第一次遍历的后一个位置开始重现遍历比较，直到主串从当前起点开始的字串与目标字串都相等时，结束循环。返回起始下标。</a:t>
            </a:r>
          </a:p>
        </p:txBody>
      </p:sp>
      <p:pic>
        <p:nvPicPr>
          <p:cNvPr id="5" name="图片 4">
            <a:extLst>
              <a:ext uri="{FF2B5EF4-FFF2-40B4-BE49-F238E27FC236}">
                <a16:creationId xmlns:a16="http://schemas.microsoft.com/office/drawing/2014/main" id="{F2641985-A8C6-456A-80C6-1AB867444CAD}"/>
              </a:ext>
            </a:extLst>
          </p:cNvPr>
          <p:cNvPicPr>
            <a:picLocks noChangeAspect="1"/>
          </p:cNvPicPr>
          <p:nvPr/>
        </p:nvPicPr>
        <p:blipFill>
          <a:blip r:embed="rId3"/>
          <a:stretch>
            <a:fillRect/>
          </a:stretch>
        </p:blipFill>
        <p:spPr>
          <a:xfrm>
            <a:off x="4063329" y="0"/>
            <a:ext cx="7742591" cy="5060118"/>
          </a:xfrm>
          <a:prstGeom prst="rect">
            <a:avLst/>
          </a:prstGeom>
        </p:spPr>
      </p:pic>
    </p:spTree>
    <p:extLst>
      <p:ext uri="{BB962C8B-B14F-4D97-AF65-F5344CB8AC3E}">
        <p14:creationId xmlns:p14="http://schemas.microsoft.com/office/powerpoint/2010/main" val="159196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65C85D-6FD3-4BC3-83FE-0B77BB8DBDF6}"/>
              </a:ext>
            </a:extLst>
          </p:cNvPr>
          <p:cNvSpPr txBox="1"/>
          <p:nvPr/>
        </p:nvSpPr>
        <p:spPr>
          <a:xfrm>
            <a:off x="304800" y="386080"/>
            <a:ext cx="2245360" cy="461665"/>
          </a:xfrm>
          <a:prstGeom prst="rect">
            <a:avLst/>
          </a:prstGeom>
          <a:noFill/>
        </p:spPr>
        <p:txBody>
          <a:bodyPr wrap="square" rtlCol="0">
            <a:spAutoFit/>
          </a:bodyPr>
          <a:lstStyle/>
          <a:p>
            <a:r>
              <a:rPr lang="en-US" altLang="zh-CN" sz="2400" b="1" dirty="0"/>
              <a:t>Next</a:t>
            </a:r>
            <a:r>
              <a:rPr lang="zh-CN" altLang="en-US" sz="2400" b="1" dirty="0"/>
              <a:t>数组求法</a:t>
            </a:r>
          </a:p>
        </p:txBody>
      </p:sp>
      <p:sp>
        <p:nvSpPr>
          <p:cNvPr id="5" name="文本框 4">
            <a:extLst>
              <a:ext uri="{FF2B5EF4-FFF2-40B4-BE49-F238E27FC236}">
                <a16:creationId xmlns:a16="http://schemas.microsoft.com/office/drawing/2014/main" id="{40F13498-2980-436D-ADCF-5EF4892ED61B}"/>
              </a:ext>
            </a:extLst>
          </p:cNvPr>
          <p:cNvSpPr txBox="1"/>
          <p:nvPr/>
        </p:nvSpPr>
        <p:spPr>
          <a:xfrm>
            <a:off x="304800" y="1188720"/>
            <a:ext cx="3647440" cy="369332"/>
          </a:xfrm>
          <a:prstGeom prst="rect">
            <a:avLst/>
          </a:prstGeom>
          <a:noFill/>
        </p:spPr>
        <p:txBody>
          <a:bodyPr wrap="square" rtlCol="0">
            <a:spAutoFit/>
          </a:bodyPr>
          <a:lstStyle/>
          <a:p>
            <a:r>
              <a:rPr lang="zh-CN" altLang="en-US" dirty="0"/>
              <a:t>假如有一个模式串</a:t>
            </a:r>
            <a:r>
              <a:rPr lang="en-US" altLang="zh-CN" dirty="0"/>
              <a:t>T</a:t>
            </a:r>
            <a:r>
              <a:rPr lang="zh-CN" altLang="en-US" dirty="0"/>
              <a:t>：</a:t>
            </a:r>
            <a:r>
              <a:rPr lang="en-US" altLang="zh-CN" dirty="0" err="1"/>
              <a:t>abcabx</a:t>
            </a:r>
            <a:endParaRPr lang="zh-CN" altLang="en-US" dirty="0"/>
          </a:p>
        </p:txBody>
      </p:sp>
      <p:sp>
        <p:nvSpPr>
          <p:cNvPr id="7" name="文本框 6">
            <a:extLst>
              <a:ext uri="{FF2B5EF4-FFF2-40B4-BE49-F238E27FC236}">
                <a16:creationId xmlns:a16="http://schemas.microsoft.com/office/drawing/2014/main" id="{4AF18F48-C783-4C95-B8EC-B2E992228670}"/>
              </a:ext>
            </a:extLst>
          </p:cNvPr>
          <p:cNvSpPr txBox="1"/>
          <p:nvPr/>
        </p:nvSpPr>
        <p:spPr>
          <a:xfrm>
            <a:off x="50800" y="2011680"/>
            <a:ext cx="5313680" cy="3914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a:t>J = 1 </a:t>
            </a:r>
            <a:r>
              <a:rPr lang="zh-CN" altLang="en-US" sz="2400" dirty="0"/>
              <a:t>是 </a:t>
            </a:r>
            <a:r>
              <a:rPr lang="en-US" altLang="zh-CN" sz="2400" dirty="0"/>
              <a:t>next[1] = -1</a:t>
            </a:r>
            <a:r>
              <a:rPr lang="zh-CN" altLang="en-US" sz="2400" dirty="0"/>
              <a:t>；</a:t>
            </a:r>
            <a:endParaRPr lang="en-US" altLang="zh-CN" sz="2400" dirty="0"/>
          </a:p>
          <a:p>
            <a:pPr marL="342900" indent="-342900">
              <a:lnSpc>
                <a:spcPct val="150000"/>
              </a:lnSpc>
              <a:buFont typeface="Arial" panose="020B0604020202020204" pitchFamily="34" charset="0"/>
              <a:buChar char="•"/>
            </a:pPr>
            <a:r>
              <a:rPr lang="en-US" altLang="zh-CN" sz="2400" dirty="0"/>
              <a:t>J &gt; 1</a:t>
            </a:r>
            <a:r>
              <a:rPr lang="zh-CN" altLang="en-US" sz="2400" dirty="0"/>
              <a:t>时，判断 </a:t>
            </a:r>
            <a:r>
              <a:rPr lang="en-US" altLang="zh-CN" sz="2400" dirty="0"/>
              <a:t>J </a:t>
            </a:r>
            <a:r>
              <a:rPr lang="zh-CN" altLang="en-US" sz="2400" dirty="0"/>
              <a:t>∈</a:t>
            </a:r>
            <a:r>
              <a:rPr lang="en-US" altLang="zh-CN" sz="2400" dirty="0"/>
              <a:t>[1,J-1],</a:t>
            </a:r>
            <a:r>
              <a:rPr lang="zh-CN" altLang="en-US" sz="2400" dirty="0"/>
              <a:t>前缀字符串与后缀字符串是否相等，不相等时</a:t>
            </a:r>
            <a:r>
              <a:rPr lang="en-US" altLang="zh-CN" sz="2400" dirty="0"/>
              <a:t>next[j]</a:t>
            </a:r>
            <a:r>
              <a:rPr lang="zh-CN" altLang="en-US" sz="2400" dirty="0"/>
              <a:t>的值为</a:t>
            </a:r>
            <a:r>
              <a:rPr lang="en-US" altLang="zh-CN" sz="2400" dirty="0"/>
              <a:t>0</a:t>
            </a:r>
          </a:p>
          <a:p>
            <a:pPr marL="342900" indent="-342900">
              <a:lnSpc>
                <a:spcPct val="150000"/>
              </a:lnSpc>
              <a:buFont typeface="Arial" panose="020B0604020202020204" pitchFamily="34" charset="0"/>
              <a:buChar char="•"/>
            </a:pPr>
            <a:r>
              <a:rPr lang="zh-CN" altLang="en-US" sz="2400" dirty="0"/>
              <a:t>相等时：判断最长的相等部分的字符串的长度，若长度为</a:t>
            </a:r>
            <a:r>
              <a:rPr lang="en-US" altLang="zh-CN" sz="2400" dirty="0"/>
              <a:t>d</a:t>
            </a:r>
            <a:r>
              <a:rPr lang="zh-CN" altLang="en-US" sz="2400" dirty="0"/>
              <a:t>，那么</a:t>
            </a:r>
            <a:r>
              <a:rPr lang="en-US" altLang="zh-CN" sz="2400" dirty="0"/>
              <a:t>next[j] </a:t>
            </a:r>
            <a:r>
              <a:rPr lang="zh-CN" altLang="en-US" sz="2400" dirty="0"/>
              <a:t>为</a:t>
            </a:r>
            <a:r>
              <a:rPr lang="en-US" altLang="zh-CN" sz="2400" dirty="0"/>
              <a:t>d.</a:t>
            </a:r>
          </a:p>
        </p:txBody>
      </p:sp>
      <p:sp>
        <p:nvSpPr>
          <p:cNvPr id="8" name="文本框 7">
            <a:extLst>
              <a:ext uri="{FF2B5EF4-FFF2-40B4-BE49-F238E27FC236}">
                <a16:creationId xmlns:a16="http://schemas.microsoft.com/office/drawing/2014/main" id="{F29AF63E-A14C-4F5B-817F-C2E2307950FC}"/>
              </a:ext>
            </a:extLst>
          </p:cNvPr>
          <p:cNvSpPr txBox="1"/>
          <p:nvPr/>
        </p:nvSpPr>
        <p:spPr>
          <a:xfrm>
            <a:off x="5781040" y="128630"/>
            <a:ext cx="4978400" cy="1200329"/>
          </a:xfrm>
          <a:prstGeom prst="rect">
            <a:avLst/>
          </a:prstGeom>
          <a:noFill/>
        </p:spPr>
        <p:txBody>
          <a:bodyPr wrap="square" rtlCol="0">
            <a:spAutoFit/>
          </a:bodyPr>
          <a:lstStyle/>
          <a:p>
            <a:r>
              <a:rPr lang="en-US" altLang="zh-CN" sz="2400" b="1" dirty="0"/>
              <a:t>Eg1</a:t>
            </a:r>
            <a:r>
              <a:rPr lang="zh-CN" altLang="en-US" sz="2400" b="1" dirty="0"/>
              <a:t>：</a:t>
            </a:r>
            <a:endParaRPr lang="en-US" altLang="zh-CN" sz="2400" b="1" dirty="0"/>
          </a:p>
          <a:p>
            <a:r>
              <a:rPr lang="en-US" altLang="zh-CN" sz="2400" b="1" dirty="0"/>
              <a:t> 	</a:t>
            </a:r>
            <a:r>
              <a:rPr lang="zh-CN" altLang="en-US" sz="2400" dirty="0"/>
              <a:t>令</a:t>
            </a:r>
            <a:r>
              <a:rPr lang="en-US" altLang="zh-CN" sz="2400" dirty="0"/>
              <a:t>T:aaaaaaab</a:t>
            </a:r>
          </a:p>
          <a:p>
            <a:r>
              <a:rPr lang="en-US" altLang="zh-CN" sz="2400" b="1" dirty="0"/>
              <a:t>	</a:t>
            </a:r>
            <a:r>
              <a:rPr lang="en-US" altLang="zh-CN" sz="2400" dirty="0"/>
              <a:t>next[j]=-101234567;</a:t>
            </a:r>
            <a:endParaRPr lang="zh-CN" altLang="en-US" sz="2400" b="1" dirty="0"/>
          </a:p>
        </p:txBody>
      </p:sp>
      <p:sp>
        <p:nvSpPr>
          <p:cNvPr id="9" name="文本框 8">
            <a:extLst>
              <a:ext uri="{FF2B5EF4-FFF2-40B4-BE49-F238E27FC236}">
                <a16:creationId xmlns:a16="http://schemas.microsoft.com/office/drawing/2014/main" id="{924EA6F4-F727-436A-B3E3-1BB6C2CCA2F0}"/>
              </a:ext>
            </a:extLst>
          </p:cNvPr>
          <p:cNvSpPr txBox="1"/>
          <p:nvPr/>
        </p:nvSpPr>
        <p:spPr>
          <a:xfrm>
            <a:off x="5781040" y="1820902"/>
            <a:ext cx="4978400" cy="1200329"/>
          </a:xfrm>
          <a:prstGeom prst="rect">
            <a:avLst/>
          </a:prstGeom>
          <a:noFill/>
        </p:spPr>
        <p:txBody>
          <a:bodyPr wrap="square" rtlCol="0">
            <a:spAutoFit/>
          </a:bodyPr>
          <a:lstStyle/>
          <a:p>
            <a:r>
              <a:rPr lang="en-US" altLang="zh-CN" sz="2400" b="1" dirty="0"/>
              <a:t>Eg2</a:t>
            </a:r>
            <a:r>
              <a:rPr lang="zh-CN" altLang="en-US" sz="2400" b="1" dirty="0"/>
              <a:t>：</a:t>
            </a:r>
            <a:endParaRPr lang="en-US" altLang="zh-CN" sz="2400" b="1" dirty="0"/>
          </a:p>
          <a:p>
            <a:r>
              <a:rPr lang="en-US" altLang="zh-CN" sz="2400" b="1" dirty="0"/>
              <a:t> 	</a:t>
            </a:r>
            <a:r>
              <a:rPr lang="zh-CN" altLang="en-US" sz="2400" dirty="0"/>
              <a:t>令</a:t>
            </a:r>
            <a:r>
              <a:rPr lang="en-US" altLang="zh-CN" sz="2400" dirty="0"/>
              <a:t>T:aabcdac</a:t>
            </a:r>
          </a:p>
          <a:p>
            <a:r>
              <a:rPr lang="en-US" altLang="zh-CN" sz="2400" b="1" dirty="0"/>
              <a:t>	</a:t>
            </a:r>
            <a:r>
              <a:rPr lang="en-US" altLang="zh-CN" sz="2400" dirty="0"/>
              <a:t>next[j]=-1010000;</a:t>
            </a:r>
            <a:endParaRPr lang="zh-CN" altLang="en-US" sz="2400" b="1" dirty="0"/>
          </a:p>
        </p:txBody>
      </p:sp>
      <p:sp>
        <p:nvSpPr>
          <p:cNvPr id="11" name="文本框 10">
            <a:extLst>
              <a:ext uri="{FF2B5EF4-FFF2-40B4-BE49-F238E27FC236}">
                <a16:creationId xmlns:a16="http://schemas.microsoft.com/office/drawing/2014/main" id="{D5177679-0107-4A26-9D6C-197AA1480D78}"/>
              </a:ext>
            </a:extLst>
          </p:cNvPr>
          <p:cNvSpPr txBox="1"/>
          <p:nvPr/>
        </p:nvSpPr>
        <p:spPr>
          <a:xfrm>
            <a:off x="5781040" y="3614021"/>
            <a:ext cx="4978400" cy="1200329"/>
          </a:xfrm>
          <a:prstGeom prst="rect">
            <a:avLst/>
          </a:prstGeom>
          <a:noFill/>
        </p:spPr>
        <p:txBody>
          <a:bodyPr wrap="square" rtlCol="0">
            <a:spAutoFit/>
          </a:bodyPr>
          <a:lstStyle/>
          <a:p>
            <a:r>
              <a:rPr lang="en-US" altLang="zh-CN" sz="2400" b="1" dirty="0"/>
              <a:t>Eg3</a:t>
            </a:r>
            <a:r>
              <a:rPr lang="zh-CN" altLang="en-US" sz="2400" b="1" dirty="0"/>
              <a:t>：</a:t>
            </a:r>
            <a:endParaRPr lang="en-US" altLang="zh-CN" sz="2400" b="1" dirty="0"/>
          </a:p>
          <a:p>
            <a:r>
              <a:rPr lang="en-US" altLang="zh-CN" sz="2400" b="1" dirty="0"/>
              <a:t> 	</a:t>
            </a:r>
            <a:r>
              <a:rPr lang="zh-CN" altLang="en-US" sz="2400" dirty="0"/>
              <a:t>令</a:t>
            </a:r>
            <a:r>
              <a:rPr lang="en-US" altLang="zh-CN" sz="2400" dirty="0"/>
              <a:t>T:abcabx</a:t>
            </a:r>
          </a:p>
          <a:p>
            <a:r>
              <a:rPr lang="en-US" altLang="zh-CN" sz="2400" b="1" dirty="0"/>
              <a:t>	</a:t>
            </a:r>
            <a:r>
              <a:rPr lang="en-US" altLang="zh-CN" sz="2400" dirty="0"/>
              <a:t>next[j]=-100012;</a:t>
            </a:r>
            <a:endParaRPr lang="zh-CN" altLang="en-US" sz="2400" b="1" dirty="0"/>
          </a:p>
        </p:txBody>
      </p:sp>
      <p:sp>
        <p:nvSpPr>
          <p:cNvPr id="12" name="文本框 11">
            <a:extLst>
              <a:ext uri="{FF2B5EF4-FFF2-40B4-BE49-F238E27FC236}">
                <a16:creationId xmlns:a16="http://schemas.microsoft.com/office/drawing/2014/main" id="{C34EEC3F-F4FE-44D3-A7D0-6A5508E63DFF}"/>
              </a:ext>
            </a:extLst>
          </p:cNvPr>
          <p:cNvSpPr txBox="1"/>
          <p:nvPr/>
        </p:nvSpPr>
        <p:spPr>
          <a:xfrm>
            <a:off x="5781040" y="5407140"/>
            <a:ext cx="4978400" cy="1200329"/>
          </a:xfrm>
          <a:prstGeom prst="rect">
            <a:avLst/>
          </a:prstGeom>
          <a:noFill/>
        </p:spPr>
        <p:txBody>
          <a:bodyPr wrap="square" rtlCol="0">
            <a:spAutoFit/>
          </a:bodyPr>
          <a:lstStyle/>
          <a:p>
            <a:r>
              <a:rPr lang="en-US" altLang="zh-CN" sz="2400" b="1" dirty="0"/>
              <a:t>Eg3</a:t>
            </a:r>
            <a:r>
              <a:rPr lang="zh-CN" altLang="en-US" sz="2400" b="1" dirty="0"/>
              <a:t>：</a:t>
            </a:r>
            <a:endParaRPr lang="en-US" altLang="zh-CN" sz="2400" b="1" dirty="0"/>
          </a:p>
          <a:p>
            <a:r>
              <a:rPr lang="en-US" altLang="zh-CN" sz="2400" b="1" dirty="0"/>
              <a:t> 	</a:t>
            </a:r>
            <a:r>
              <a:rPr lang="zh-CN" altLang="en-US" sz="2400" dirty="0"/>
              <a:t>令</a:t>
            </a:r>
            <a:r>
              <a:rPr lang="en-US" altLang="zh-CN" sz="2400" dirty="0"/>
              <a:t>T:ababaaaba</a:t>
            </a:r>
          </a:p>
          <a:p>
            <a:r>
              <a:rPr lang="en-US" altLang="zh-CN" sz="2400" b="1" dirty="0"/>
              <a:t>	</a:t>
            </a:r>
            <a:r>
              <a:rPr lang="en-US" altLang="zh-CN" sz="2400" dirty="0"/>
              <a:t>next[j]=-100123112;</a:t>
            </a:r>
            <a:endParaRPr lang="zh-CN" altLang="en-US" sz="2400" b="1" dirty="0"/>
          </a:p>
        </p:txBody>
      </p:sp>
    </p:spTree>
    <p:extLst>
      <p:ext uri="{BB962C8B-B14F-4D97-AF65-F5344CB8AC3E}">
        <p14:creationId xmlns:p14="http://schemas.microsoft.com/office/powerpoint/2010/main" val="41937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1DB79F-2A7D-430D-ACEB-689F3823E58E}"/>
              </a:ext>
            </a:extLst>
          </p:cNvPr>
          <p:cNvSpPr txBox="1"/>
          <p:nvPr/>
        </p:nvSpPr>
        <p:spPr>
          <a:xfrm>
            <a:off x="0" y="203200"/>
            <a:ext cx="2611120" cy="461665"/>
          </a:xfrm>
          <a:prstGeom prst="rect">
            <a:avLst/>
          </a:prstGeom>
          <a:noFill/>
        </p:spPr>
        <p:txBody>
          <a:bodyPr wrap="square" rtlCol="0">
            <a:spAutoFit/>
          </a:bodyPr>
          <a:lstStyle/>
          <a:p>
            <a:r>
              <a:rPr lang="en-US" altLang="zh-CN" sz="2400" b="1" dirty="0"/>
              <a:t>KMP</a:t>
            </a:r>
            <a:r>
              <a:rPr lang="zh-CN" altLang="en-US" sz="2400" b="1" dirty="0"/>
              <a:t>模式匹配：</a:t>
            </a:r>
          </a:p>
        </p:txBody>
      </p:sp>
      <p:pic>
        <p:nvPicPr>
          <p:cNvPr id="5" name="图片 4">
            <a:extLst>
              <a:ext uri="{FF2B5EF4-FFF2-40B4-BE49-F238E27FC236}">
                <a16:creationId xmlns:a16="http://schemas.microsoft.com/office/drawing/2014/main" id="{07D0E7A7-F48F-4092-AC69-73B46709BAE7}"/>
              </a:ext>
            </a:extLst>
          </p:cNvPr>
          <p:cNvPicPr>
            <a:picLocks noChangeAspect="1"/>
          </p:cNvPicPr>
          <p:nvPr/>
        </p:nvPicPr>
        <p:blipFill>
          <a:blip r:embed="rId3"/>
          <a:stretch>
            <a:fillRect/>
          </a:stretch>
        </p:blipFill>
        <p:spPr>
          <a:xfrm>
            <a:off x="0" y="1402079"/>
            <a:ext cx="5364440" cy="3015167"/>
          </a:xfrm>
          <a:prstGeom prst="rect">
            <a:avLst/>
          </a:prstGeom>
        </p:spPr>
      </p:pic>
      <p:sp>
        <p:nvSpPr>
          <p:cNvPr id="6" name="文本框 5">
            <a:extLst>
              <a:ext uri="{FF2B5EF4-FFF2-40B4-BE49-F238E27FC236}">
                <a16:creationId xmlns:a16="http://schemas.microsoft.com/office/drawing/2014/main" id="{CA19880C-4F9A-435C-BF7E-81E1CA072FF5}"/>
              </a:ext>
            </a:extLst>
          </p:cNvPr>
          <p:cNvSpPr txBox="1"/>
          <p:nvPr/>
        </p:nvSpPr>
        <p:spPr>
          <a:xfrm>
            <a:off x="264160" y="904240"/>
            <a:ext cx="2082800" cy="369332"/>
          </a:xfrm>
          <a:prstGeom prst="rect">
            <a:avLst/>
          </a:prstGeom>
          <a:noFill/>
        </p:spPr>
        <p:txBody>
          <a:bodyPr wrap="square" rtlCol="0">
            <a:spAutoFit/>
          </a:bodyPr>
          <a:lstStyle/>
          <a:p>
            <a:r>
              <a:rPr lang="zh-CN" altLang="en-US" dirty="0"/>
              <a:t>求</a:t>
            </a:r>
            <a:r>
              <a:rPr lang="en-US" altLang="zh-CN" dirty="0"/>
              <a:t>next</a:t>
            </a:r>
            <a:r>
              <a:rPr lang="zh-CN" altLang="en-US" dirty="0"/>
              <a:t>数组的实现</a:t>
            </a:r>
          </a:p>
        </p:txBody>
      </p:sp>
      <p:pic>
        <p:nvPicPr>
          <p:cNvPr id="7" name="图片 6">
            <a:extLst>
              <a:ext uri="{FF2B5EF4-FFF2-40B4-BE49-F238E27FC236}">
                <a16:creationId xmlns:a16="http://schemas.microsoft.com/office/drawing/2014/main" id="{B40CE192-EB6C-45E9-AAD0-F0339A302105}"/>
              </a:ext>
            </a:extLst>
          </p:cNvPr>
          <p:cNvPicPr>
            <a:picLocks noChangeAspect="1"/>
          </p:cNvPicPr>
          <p:nvPr/>
        </p:nvPicPr>
        <p:blipFill>
          <a:blip r:embed="rId4"/>
          <a:stretch>
            <a:fillRect/>
          </a:stretch>
        </p:blipFill>
        <p:spPr>
          <a:xfrm>
            <a:off x="5726047" y="1402079"/>
            <a:ext cx="6201794" cy="3728555"/>
          </a:xfrm>
          <a:prstGeom prst="rect">
            <a:avLst/>
          </a:prstGeom>
        </p:spPr>
      </p:pic>
      <p:sp>
        <p:nvSpPr>
          <p:cNvPr id="8" name="文本框 7">
            <a:extLst>
              <a:ext uri="{FF2B5EF4-FFF2-40B4-BE49-F238E27FC236}">
                <a16:creationId xmlns:a16="http://schemas.microsoft.com/office/drawing/2014/main" id="{770D4DCB-A814-45CA-BA20-4662F09498EE}"/>
              </a:ext>
            </a:extLst>
          </p:cNvPr>
          <p:cNvSpPr txBox="1"/>
          <p:nvPr/>
        </p:nvSpPr>
        <p:spPr>
          <a:xfrm>
            <a:off x="5892800" y="904240"/>
            <a:ext cx="1615440" cy="369332"/>
          </a:xfrm>
          <a:prstGeom prst="rect">
            <a:avLst/>
          </a:prstGeom>
          <a:noFill/>
        </p:spPr>
        <p:txBody>
          <a:bodyPr wrap="square" rtlCol="0">
            <a:spAutoFit/>
          </a:bodyPr>
          <a:lstStyle/>
          <a:p>
            <a:r>
              <a:rPr lang="en-US" altLang="zh-CN" dirty="0"/>
              <a:t>KMP</a:t>
            </a:r>
            <a:r>
              <a:rPr lang="zh-CN" altLang="en-US" dirty="0"/>
              <a:t>算法实现</a:t>
            </a:r>
          </a:p>
        </p:txBody>
      </p:sp>
    </p:spTree>
    <p:extLst>
      <p:ext uri="{BB962C8B-B14F-4D97-AF65-F5344CB8AC3E}">
        <p14:creationId xmlns:p14="http://schemas.microsoft.com/office/powerpoint/2010/main" val="322410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A3609D-8F99-4F2A-9F84-375774C509A5}"/>
              </a:ext>
            </a:extLst>
          </p:cNvPr>
          <p:cNvSpPr txBox="1"/>
          <p:nvPr/>
        </p:nvSpPr>
        <p:spPr>
          <a:xfrm>
            <a:off x="111760" y="284480"/>
            <a:ext cx="2804160" cy="369332"/>
          </a:xfrm>
          <a:prstGeom prst="rect">
            <a:avLst/>
          </a:prstGeom>
          <a:noFill/>
        </p:spPr>
        <p:txBody>
          <a:bodyPr wrap="square" rtlCol="0">
            <a:spAutoFit/>
          </a:bodyPr>
          <a:lstStyle/>
          <a:p>
            <a:r>
              <a:rPr lang="en-US" altLang="zh-CN" b="1" dirty="0"/>
              <a:t>Day8:</a:t>
            </a:r>
            <a:r>
              <a:rPr lang="zh-CN" altLang="en-US" b="1" dirty="0"/>
              <a:t>树的一些基本概念：</a:t>
            </a:r>
          </a:p>
        </p:txBody>
      </p:sp>
      <p:sp>
        <p:nvSpPr>
          <p:cNvPr id="5" name="文本框 4">
            <a:extLst>
              <a:ext uri="{FF2B5EF4-FFF2-40B4-BE49-F238E27FC236}">
                <a16:creationId xmlns:a16="http://schemas.microsoft.com/office/drawing/2014/main" id="{F5375A06-2A0A-4E6C-A2C4-893938D5E773}"/>
              </a:ext>
            </a:extLst>
          </p:cNvPr>
          <p:cNvSpPr txBox="1"/>
          <p:nvPr/>
        </p:nvSpPr>
        <p:spPr>
          <a:xfrm>
            <a:off x="111760" y="1271786"/>
            <a:ext cx="60960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 根结点：一棵树的起始结点，对应图中编号</a:t>
            </a:r>
            <a:r>
              <a:rPr lang="en-US" altLang="zh-CN" dirty="0"/>
              <a:t>1</a:t>
            </a:r>
          </a:p>
          <a:p>
            <a:pPr marL="285750" indent="-285750">
              <a:buFont typeface="Arial" panose="020B0604020202020204" pitchFamily="34" charset="0"/>
              <a:buChar char="•"/>
            </a:pPr>
            <a:r>
              <a:rPr lang="en-US" altLang="zh-CN" dirty="0"/>
              <a:t> </a:t>
            </a:r>
            <a:r>
              <a:rPr lang="zh-CN" altLang="en-US" dirty="0"/>
              <a:t>子结点：除了根之外的结点，</a:t>
            </a:r>
            <a:endParaRPr lang="en-US" altLang="zh-CN" dirty="0"/>
          </a:p>
          <a:p>
            <a:pPr marL="285750" indent="-285750">
              <a:buFont typeface="Arial" panose="020B0604020202020204" pitchFamily="34" charset="0"/>
              <a:buChar char="•"/>
            </a:pPr>
            <a:r>
              <a:rPr lang="en-US" altLang="zh-CN" dirty="0"/>
              <a:t> </a:t>
            </a:r>
            <a:r>
              <a:rPr lang="zh-CN" altLang="en-US" dirty="0"/>
              <a:t>叶结点：没有子结点的结点如图中编号</a:t>
            </a:r>
            <a:r>
              <a:rPr lang="en-US" altLang="zh-CN" dirty="0"/>
              <a:t>6</a:t>
            </a:r>
            <a:r>
              <a:rPr lang="zh-CN" altLang="en-US" dirty="0"/>
              <a:t>，</a:t>
            </a:r>
            <a:r>
              <a:rPr lang="en-US" altLang="zh-CN" dirty="0"/>
              <a:t>7</a:t>
            </a:r>
            <a:r>
              <a:rPr lang="zh-CN" altLang="en-US" dirty="0"/>
              <a:t>，</a:t>
            </a:r>
            <a:r>
              <a:rPr lang="en-US" altLang="zh-CN" dirty="0"/>
              <a:t>8</a:t>
            </a:r>
            <a:r>
              <a:rPr lang="zh-CN" altLang="en-US" dirty="0"/>
              <a:t>，</a:t>
            </a:r>
            <a:r>
              <a:rPr lang="en-US" altLang="zh-CN" dirty="0"/>
              <a:t>9</a:t>
            </a:r>
            <a:r>
              <a:rPr lang="zh-CN" altLang="en-US" dirty="0"/>
              <a:t>，</a:t>
            </a:r>
            <a:r>
              <a:rPr lang="en-US" altLang="zh-CN" dirty="0"/>
              <a:t>10</a:t>
            </a:r>
            <a:endParaRPr lang="zh-CN" altLang="en-US" dirty="0"/>
          </a:p>
        </p:txBody>
      </p:sp>
      <p:pic>
        <p:nvPicPr>
          <p:cNvPr id="9" name="图片 8">
            <a:extLst>
              <a:ext uri="{FF2B5EF4-FFF2-40B4-BE49-F238E27FC236}">
                <a16:creationId xmlns:a16="http://schemas.microsoft.com/office/drawing/2014/main" id="{6286CC98-53CB-45B5-B032-F4850D8EC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834" y="81650"/>
            <a:ext cx="5487166" cy="2095792"/>
          </a:xfrm>
          <a:prstGeom prst="rect">
            <a:avLst/>
          </a:prstGeom>
        </p:spPr>
      </p:pic>
      <p:sp>
        <p:nvSpPr>
          <p:cNvPr id="10" name="文本框 9">
            <a:extLst>
              <a:ext uri="{FF2B5EF4-FFF2-40B4-BE49-F238E27FC236}">
                <a16:creationId xmlns:a16="http://schemas.microsoft.com/office/drawing/2014/main" id="{AF3511F3-62E8-43B8-9F06-9D5B7BE4F025}"/>
              </a:ext>
            </a:extLst>
          </p:cNvPr>
          <p:cNvSpPr txBox="1"/>
          <p:nvPr/>
        </p:nvSpPr>
        <p:spPr>
          <a:xfrm>
            <a:off x="111760" y="802640"/>
            <a:ext cx="1066800" cy="369332"/>
          </a:xfrm>
          <a:prstGeom prst="rect">
            <a:avLst/>
          </a:prstGeom>
          <a:noFill/>
        </p:spPr>
        <p:txBody>
          <a:bodyPr wrap="square" rtlCol="0">
            <a:spAutoFit/>
          </a:bodyPr>
          <a:lstStyle/>
          <a:p>
            <a:r>
              <a:rPr lang="zh-CN" altLang="en-US" b="1" dirty="0"/>
              <a:t>结点</a:t>
            </a:r>
          </a:p>
        </p:txBody>
      </p:sp>
      <p:sp>
        <p:nvSpPr>
          <p:cNvPr id="12" name="文本框 11">
            <a:extLst>
              <a:ext uri="{FF2B5EF4-FFF2-40B4-BE49-F238E27FC236}">
                <a16:creationId xmlns:a16="http://schemas.microsoft.com/office/drawing/2014/main" id="{84379DB8-7FC4-423D-B02C-C80B126DD35D}"/>
              </a:ext>
            </a:extLst>
          </p:cNvPr>
          <p:cNvSpPr txBox="1"/>
          <p:nvPr/>
        </p:nvSpPr>
        <p:spPr>
          <a:xfrm>
            <a:off x="162560" y="2881144"/>
            <a:ext cx="4114800" cy="1200329"/>
          </a:xfrm>
          <a:prstGeom prst="rect">
            <a:avLst/>
          </a:prstGeom>
          <a:noFill/>
        </p:spPr>
        <p:txBody>
          <a:bodyPr wrap="square" rtlCol="0">
            <a:spAutoFit/>
          </a:bodyPr>
          <a:lstStyle/>
          <a:p>
            <a:r>
              <a:rPr lang="zh-CN" altLang="en-US" dirty="0"/>
              <a:t>树的高度（深度）：结点的层次从根开始定义，根为第一层，根的孩子为第二层，依次类推，树中结点的最大层次称为树的高度，右图树的高度为</a:t>
            </a:r>
            <a:r>
              <a:rPr lang="en-US" altLang="zh-CN" dirty="0"/>
              <a:t>4</a:t>
            </a:r>
          </a:p>
        </p:txBody>
      </p:sp>
      <p:sp>
        <p:nvSpPr>
          <p:cNvPr id="13" name="文本框 12">
            <a:extLst>
              <a:ext uri="{FF2B5EF4-FFF2-40B4-BE49-F238E27FC236}">
                <a16:creationId xmlns:a16="http://schemas.microsoft.com/office/drawing/2014/main" id="{FA4B1032-648A-4FE0-96ED-A735F7F593A9}"/>
              </a:ext>
            </a:extLst>
          </p:cNvPr>
          <p:cNvSpPr txBox="1"/>
          <p:nvPr/>
        </p:nvSpPr>
        <p:spPr>
          <a:xfrm>
            <a:off x="111760" y="3007360"/>
            <a:ext cx="2082800" cy="369332"/>
          </a:xfrm>
          <a:prstGeom prst="rect">
            <a:avLst/>
          </a:prstGeom>
          <a:noFill/>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EB4604C2-B212-425F-80BB-3705BE2F640A}"/>
              </a:ext>
            </a:extLst>
          </p:cNvPr>
          <p:cNvSpPr txBox="1"/>
          <p:nvPr/>
        </p:nvSpPr>
        <p:spPr>
          <a:xfrm>
            <a:off x="162560" y="4939883"/>
            <a:ext cx="4114800" cy="646331"/>
          </a:xfrm>
          <a:prstGeom prst="rect">
            <a:avLst/>
          </a:prstGeom>
          <a:noFill/>
        </p:spPr>
        <p:txBody>
          <a:bodyPr wrap="square" rtlCol="0">
            <a:spAutoFit/>
          </a:bodyPr>
          <a:lstStyle/>
          <a:p>
            <a:r>
              <a:rPr lang="zh-CN" altLang="en-US" dirty="0"/>
              <a:t>度：指的是该树的某节点的最大子树个数</a:t>
            </a:r>
          </a:p>
        </p:txBody>
      </p:sp>
    </p:spTree>
    <p:extLst>
      <p:ext uri="{BB962C8B-B14F-4D97-AF65-F5344CB8AC3E}">
        <p14:creationId xmlns:p14="http://schemas.microsoft.com/office/powerpoint/2010/main" val="139370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7CF2FE-18C0-4C46-88A5-BAFB6F059135}"/>
              </a:ext>
            </a:extLst>
          </p:cNvPr>
          <p:cNvSpPr txBox="1"/>
          <p:nvPr/>
        </p:nvSpPr>
        <p:spPr>
          <a:xfrm>
            <a:off x="274320" y="84425"/>
            <a:ext cx="1442720" cy="400110"/>
          </a:xfrm>
          <a:prstGeom prst="rect">
            <a:avLst/>
          </a:prstGeom>
          <a:noFill/>
        </p:spPr>
        <p:txBody>
          <a:bodyPr wrap="square" rtlCol="0">
            <a:spAutoFit/>
          </a:bodyPr>
          <a:lstStyle/>
          <a:p>
            <a:r>
              <a:rPr lang="zh-CN" altLang="en-US" sz="2000" b="1" dirty="0"/>
              <a:t>二叉树：</a:t>
            </a:r>
          </a:p>
        </p:txBody>
      </p:sp>
      <p:sp>
        <p:nvSpPr>
          <p:cNvPr id="5" name="文本框 4">
            <a:extLst>
              <a:ext uri="{FF2B5EF4-FFF2-40B4-BE49-F238E27FC236}">
                <a16:creationId xmlns:a16="http://schemas.microsoft.com/office/drawing/2014/main" id="{87FAAB34-31A0-449E-8C0F-991A3D58C660}"/>
              </a:ext>
            </a:extLst>
          </p:cNvPr>
          <p:cNvSpPr txBox="1"/>
          <p:nvPr/>
        </p:nvSpPr>
        <p:spPr>
          <a:xfrm>
            <a:off x="274320" y="912614"/>
            <a:ext cx="4450080" cy="369332"/>
          </a:xfrm>
          <a:prstGeom prst="rect">
            <a:avLst/>
          </a:prstGeom>
          <a:noFill/>
        </p:spPr>
        <p:txBody>
          <a:bodyPr wrap="square" rtlCol="0">
            <a:spAutoFit/>
          </a:bodyPr>
          <a:lstStyle/>
          <a:p>
            <a:r>
              <a:rPr lang="zh-CN" altLang="en-US" dirty="0"/>
              <a:t>二叉树由</a:t>
            </a:r>
            <a:r>
              <a:rPr lang="en-US" altLang="zh-CN" dirty="0"/>
              <a:t>n</a:t>
            </a:r>
            <a:r>
              <a:rPr lang="zh-CN" altLang="en-US" dirty="0"/>
              <a:t>个结点组成，且度为</a:t>
            </a:r>
            <a:r>
              <a:rPr lang="en-US" altLang="zh-CN" dirty="0"/>
              <a:t>2</a:t>
            </a:r>
            <a:r>
              <a:rPr lang="zh-CN" altLang="en-US" dirty="0"/>
              <a:t>的一棵树</a:t>
            </a:r>
          </a:p>
        </p:txBody>
      </p:sp>
      <p:pic>
        <p:nvPicPr>
          <p:cNvPr id="6" name="图片 5">
            <a:extLst>
              <a:ext uri="{FF2B5EF4-FFF2-40B4-BE49-F238E27FC236}">
                <a16:creationId xmlns:a16="http://schemas.microsoft.com/office/drawing/2014/main" id="{C120A55A-3B41-486A-8892-DB5D6C314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594" y="0"/>
            <a:ext cx="5487166" cy="2095792"/>
          </a:xfrm>
          <a:prstGeom prst="rect">
            <a:avLst/>
          </a:prstGeom>
        </p:spPr>
      </p:pic>
      <p:sp>
        <p:nvSpPr>
          <p:cNvPr id="7" name="文本框 6">
            <a:extLst>
              <a:ext uri="{FF2B5EF4-FFF2-40B4-BE49-F238E27FC236}">
                <a16:creationId xmlns:a16="http://schemas.microsoft.com/office/drawing/2014/main" id="{EB9BED6C-07DB-4FA6-9E5C-5B58A1022B80}"/>
              </a:ext>
            </a:extLst>
          </p:cNvPr>
          <p:cNvSpPr txBox="1"/>
          <p:nvPr/>
        </p:nvSpPr>
        <p:spPr>
          <a:xfrm>
            <a:off x="3870960" y="2184400"/>
            <a:ext cx="184731" cy="369332"/>
          </a:xfrm>
          <a:prstGeom prst="rect">
            <a:avLst/>
          </a:prstGeom>
          <a:noFill/>
        </p:spPr>
        <p:txBody>
          <a:bodyPr wrap="none" rtlCol="0">
            <a:spAutoFit/>
          </a:bodyPr>
          <a:lstStyle/>
          <a:p>
            <a:endParaRPr lang="zh-CN" altLang="en-US" dirty="0"/>
          </a:p>
        </p:txBody>
      </p:sp>
      <p:sp>
        <p:nvSpPr>
          <p:cNvPr id="8" name="文本框 7">
            <a:extLst>
              <a:ext uri="{FF2B5EF4-FFF2-40B4-BE49-F238E27FC236}">
                <a16:creationId xmlns:a16="http://schemas.microsoft.com/office/drawing/2014/main" id="{7A2F49EB-FCF8-4C9D-B858-0152D8B7F715}"/>
              </a:ext>
            </a:extLst>
          </p:cNvPr>
          <p:cNvSpPr txBox="1"/>
          <p:nvPr/>
        </p:nvSpPr>
        <p:spPr>
          <a:xfrm>
            <a:off x="274320" y="2926080"/>
            <a:ext cx="4683760" cy="646331"/>
          </a:xfrm>
          <a:prstGeom prst="rect">
            <a:avLst/>
          </a:prstGeom>
          <a:noFill/>
        </p:spPr>
        <p:txBody>
          <a:bodyPr wrap="square" rtlCol="0">
            <a:spAutoFit/>
          </a:bodyPr>
          <a:lstStyle/>
          <a:p>
            <a:r>
              <a:rPr lang="zh-CN" altLang="en-US" dirty="0"/>
              <a:t>满二叉树：最后一层无任何子结点外，每一层上的所有结点都有两个子结点二叉树</a:t>
            </a:r>
          </a:p>
        </p:txBody>
      </p:sp>
      <p:pic>
        <p:nvPicPr>
          <p:cNvPr id="10" name="图片 9">
            <a:extLst>
              <a:ext uri="{FF2B5EF4-FFF2-40B4-BE49-F238E27FC236}">
                <a16:creationId xmlns:a16="http://schemas.microsoft.com/office/drawing/2014/main" id="{4AF7EDF4-C411-44C2-93D4-68B5D40B5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644" y="2687340"/>
            <a:ext cx="2380952" cy="1123810"/>
          </a:xfrm>
          <a:prstGeom prst="rect">
            <a:avLst/>
          </a:prstGeom>
        </p:spPr>
      </p:pic>
      <p:sp>
        <p:nvSpPr>
          <p:cNvPr id="11" name="文本框 10">
            <a:extLst>
              <a:ext uri="{FF2B5EF4-FFF2-40B4-BE49-F238E27FC236}">
                <a16:creationId xmlns:a16="http://schemas.microsoft.com/office/drawing/2014/main" id="{2BF6E0A6-060B-44C6-8F20-B51314EC994C}"/>
              </a:ext>
            </a:extLst>
          </p:cNvPr>
          <p:cNvSpPr txBox="1"/>
          <p:nvPr/>
        </p:nvSpPr>
        <p:spPr>
          <a:xfrm>
            <a:off x="274320" y="4632960"/>
            <a:ext cx="4023360" cy="1754326"/>
          </a:xfrm>
          <a:prstGeom prst="rect">
            <a:avLst/>
          </a:prstGeom>
          <a:noFill/>
        </p:spPr>
        <p:txBody>
          <a:bodyPr wrap="square" rtlCol="0">
            <a:spAutoFit/>
          </a:bodyPr>
          <a:lstStyle/>
          <a:p>
            <a:r>
              <a:rPr lang="zh-CN" altLang="en-US" dirty="0"/>
              <a:t>完全二叉树：若设二叉树的深度为</a:t>
            </a:r>
            <a:r>
              <a:rPr lang="en-US" altLang="zh-CN" dirty="0"/>
              <a:t>h</a:t>
            </a:r>
            <a:r>
              <a:rPr lang="zh-CN" altLang="en-US" dirty="0"/>
              <a:t>，除第</a:t>
            </a:r>
            <a:r>
              <a:rPr lang="en-US" altLang="zh-CN" dirty="0"/>
              <a:t>h</a:t>
            </a:r>
            <a:r>
              <a:rPr lang="zh-CN" altLang="en-US" dirty="0"/>
              <a:t>层外，其他各层（</a:t>
            </a:r>
            <a:r>
              <a:rPr lang="en-US" altLang="zh-CN" dirty="0"/>
              <a:t>1~h-1</a:t>
            </a:r>
            <a:r>
              <a:rPr lang="zh-CN" altLang="en-US" dirty="0"/>
              <a:t>）的节点数都达到最大个数，第</a:t>
            </a:r>
            <a:r>
              <a:rPr lang="en-US" altLang="zh-CN" dirty="0"/>
              <a:t>h</a:t>
            </a:r>
            <a:r>
              <a:rPr lang="zh-CN" altLang="en-US" dirty="0"/>
              <a:t>层所有节点都连续集中在最左边，这就是完全二叉树</a:t>
            </a:r>
          </a:p>
          <a:p>
            <a:endParaRPr lang="zh-CN" altLang="en-US" dirty="0"/>
          </a:p>
        </p:txBody>
      </p:sp>
      <p:pic>
        <p:nvPicPr>
          <p:cNvPr id="12" name="Picture 2" descr="6222">
            <a:extLst>
              <a:ext uri="{FF2B5EF4-FFF2-40B4-BE49-F238E27FC236}">
                <a16:creationId xmlns:a16="http://schemas.microsoft.com/office/drawing/2014/main" id="{E44A7FD4-7B3D-4377-884B-4B90CCCF2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0644" y="4092575"/>
            <a:ext cx="2957513"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11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36F5028-6137-4845-9661-C0BFC7C345B3}"/>
              </a:ext>
            </a:extLst>
          </p:cNvPr>
          <p:cNvSpPr txBox="1"/>
          <p:nvPr/>
        </p:nvSpPr>
        <p:spPr>
          <a:xfrm>
            <a:off x="528320" y="182880"/>
            <a:ext cx="1981200" cy="369332"/>
          </a:xfrm>
          <a:prstGeom prst="rect">
            <a:avLst/>
          </a:prstGeom>
          <a:noFill/>
        </p:spPr>
        <p:txBody>
          <a:bodyPr wrap="square" rtlCol="0">
            <a:spAutoFit/>
          </a:bodyPr>
          <a:lstStyle/>
          <a:p>
            <a:r>
              <a:rPr lang="zh-CN" altLang="en-US" dirty="0"/>
              <a:t>二叉树的性质</a:t>
            </a:r>
          </a:p>
        </p:txBody>
      </p:sp>
      <p:sp>
        <p:nvSpPr>
          <p:cNvPr id="5" name="文本框 4">
            <a:extLst>
              <a:ext uri="{FF2B5EF4-FFF2-40B4-BE49-F238E27FC236}">
                <a16:creationId xmlns:a16="http://schemas.microsoft.com/office/drawing/2014/main" id="{328EA368-F234-465A-A299-34CFAF0BCE53}"/>
              </a:ext>
            </a:extLst>
          </p:cNvPr>
          <p:cNvSpPr txBox="1"/>
          <p:nvPr/>
        </p:nvSpPr>
        <p:spPr>
          <a:xfrm>
            <a:off x="134766" y="695960"/>
            <a:ext cx="6469234" cy="369332"/>
          </a:xfrm>
          <a:prstGeom prst="rect">
            <a:avLst/>
          </a:prstGeom>
          <a:noFill/>
        </p:spPr>
        <p:txBody>
          <a:bodyPr wrap="square" rtlCol="0">
            <a:spAutoFit/>
          </a:bodyPr>
          <a:lstStyle/>
          <a:p>
            <a:r>
              <a:rPr lang="zh-CN" altLang="en-US" dirty="0"/>
              <a:t>性质</a:t>
            </a:r>
            <a:r>
              <a:rPr lang="en-US" altLang="zh-CN" dirty="0"/>
              <a:t>1</a:t>
            </a:r>
            <a:r>
              <a:rPr lang="zh-CN" altLang="en-US" dirty="0"/>
              <a:t>：在二叉树的第</a:t>
            </a:r>
            <a:r>
              <a:rPr lang="en-US" altLang="zh-CN" dirty="0" err="1"/>
              <a:t>i</a:t>
            </a:r>
            <a:r>
              <a:rPr lang="zh-CN" altLang="en-US" dirty="0"/>
              <a:t>层上至多有          个结点（</a:t>
            </a:r>
            <a:r>
              <a:rPr lang="en-US" altLang="zh-CN" dirty="0" err="1"/>
              <a:t>i</a:t>
            </a:r>
            <a:r>
              <a:rPr lang="en-US" altLang="zh-CN" dirty="0"/>
              <a:t> &gt;= 1)</a:t>
            </a:r>
            <a:endParaRPr lang="zh-CN" altLang="en-US" dirty="0"/>
          </a:p>
        </p:txBody>
      </p:sp>
      <p:pic>
        <p:nvPicPr>
          <p:cNvPr id="1028" name="Picture 4" descr="https://gss1.bdstatic.com/9vo3dSag_xI4khGkpoWK1HF6hhy/baike/s%3D26/sign=b80019d95b82b2b7a39f3ec230addb66/fd039245d688d43f9ed0102f7f1ed21b0ff43bf5.jpg">
            <a:extLst>
              <a:ext uri="{FF2B5EF4-FFF2-40B4-BE49-F238E27FC236}">
                <a16:creationId xmlns:a16="http://schemas.microsoft.com/office/drawing/2014/main" id="{5AEE46A9-BF62-40C6-A87F-2C7E6FFBC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065" y="716280"/>
            <a:ext cx="443867" cy="27314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315EB72-98FB-4B18-9078-44A27D3960AA}"/>
              </a:ext>
            </a:extLst>
          </p:cNvPr>
          <p:cNvSpPr txBox="1"/>
          <p:nvPr/>
        </p:nvSpPr>
        <p:spPr>
          <a:xfrm>
            <a:off x="134766" y="1361757"/>
            <a:ext cx="5961234" cy="369332"/>
          </a:xfrm>
          <a:prstGeom prst="rect">
            <a:avLst/>
          </a:prstGeom>
          <a:noFill/>
        </p:spPr>
        <p:txBody>
          <a:bodyPr wrap="square" rtlCol="0">
            <a:spAutoFit/>
          </a:bodyPr>
          <a:lstStyle/>
          <a:p>
            <a:r>
              <a:rPr lang="zh-CN" altLang="en-US" dirty="0"/>
              <a:t>性质</a:t>
            </a:r>
            <a:r>
              <a:rPr lang="en-US" altLang="zh-CN" dirty="0"/>
              <a:t>2</a:t>
            </a:r>
            <a:r>
              <a:rPr lang="zh-CN" altLang="en-US" dirty="0"/>
              <a:t>：深度为</a:t>
            </a:r>
            <a:r>
              <a:rPr lang="en-US" altLang="zh-CN" dirty="0"/>
              <a:t>h</a:t>
            </a:r>
            <a:r>
              <a:rPr lang="zh-CN" altLang="en-US" dirty="0"/>
              <a:t>的二叉树之多有            个结点（</a:t>
            </a:r>
            <a:r>
              <a:rPr lang="en-US" altLang="zh-CN" dirty="0"/>
              <a:t>h&gt;=1)</a:t>
            </a:r>
            <a:endParaRPr lang="zh-CN" altLang="en-US" dirty="0"/>
          </a:p>
        </p:txBody>
      </p:sp>
      <p:pic>
        <p:nvPicPr>
          <p:cNvPr id="1030" name="Picture 6" descr="https://gss2.bdstatic.com/-fo3dSag_xI4khGkpoWK1HF6hhy/baike/s%3D38/sign=8cafdaa318d5ad6eaef962e280cb7442/279759ee3d6d55fbec4f97416e224f4a21a4ddc8.jpg">
            <a:extLst>
              <a:ext uri="{FF2B5EF4-FFF2-40B4-BE49-F238E27FC236}">
                <a16:creationId xmlns:a16="http://schemas.microsoft.com/office/drawing/2014/main" id="{8642EE47-F666-471A-8FD0-B821FE220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231" y="1417200"/>
            <a:ext cx="577701" cy="25844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3D65057B-5031-4A7F-B6A6-A8821D7CC9B6}"/>
              </a:ext>
            </a:extLst>
          </p:cNvPr>
          <p:cNvSpPr txBox="1"/>
          <p:nvPr/>
        </p:nvSpPr>
        <p:spPr>
          <a:xfrm>
            <a:off x="134766" y="2027554"/>
            <a:ext cx="10523074" cy="369332"/>
          </a:xfrm>
          <a:prstGeom prst="rect">
            <a:avLst/>
          </a:prstGeom>
          <a:noFill/>
        </p:spPr>
        <p:txBody>
          <a:bodyPr wrap="square" rtlCol="0">
            <a:spAutoFit/>
          </a:bodyPr>
          <a:lstStyle/>
          <a:p>
            <a:r>
              <a:rPr lang="zh-CN" altLang="en-US" dirty="0"/>
              <a:t>性质</a:t>
            </a:r>
            <a:r>
              <a:rPr lang="en-US" altLang="zh-CN" dirty="0"/>
              <a:t>3</a:t>
            </a:r>
            <a:r>
              <a:rPr lang="zh-CN" altLang="en-US" dirty="0"/>
              <a:t>：对于任意一棵二叉树，如果其叶结点数为</a:t>
            </a:r>
            <a:r>
              <a:rPr lang="en-US" altLang="zh-CN" dirty="0"/>
              <a:t>N1</a:t>
            </a:r>
            <a:r>
              <a:rPr lang="zh-CN" altLang="en-US" dirty="0"/>
              <a:t>，而度数为</a:t>
            </a:r>
            <a:r>
              <a:rPr lang="en-US" altLang="zh-CN" dirty="0"/>
              <a:t>2</a:t>
            </a:r>
            <a:r>
              <a:rPr lang="zh-CN" altLang="en-US" dirty="0"/>
              <a:t>的结点总数为</a:t>
            </a:r>
            <a:r>
              <a:rPr lang="en-US" altLang="zh-CN" dirty="0"/>
              <a:t>N2</a:t>
            </a:r>
            <a:r>
              <a:rPr lang="zh-CN" altLang="en-US" dirty="0"/>
              <a:t>，则</a:t>
            </a:r>
            <a:r>
              <a:rPr lang="en-US" altLang="zh-CN" dirty="0"/>
              <a:t>N1=N2+1</a:t>
            </a:r>
            <a:endParaRPr lang="zh-CN" altLang="en-US" dirty="0"/>
          </a:p>
        </p:txBody>
      </p:sp>
      <p:sp>
        <p:nvSpPr>
          <p:cNvPr id="8" name="文本框 7">
            <a:extLst>
              <a:ext uri="{FF2B5EF4-FFF2-40B4-BE49-F238E27FC236}">
                <a16:creationId xmlns:a16="http://schemas.microsoft.com/office/drawing/2014/main" id="{CAF11922-790C-4A8B-B6BD-DD1F7E49FA8C}"/>
              </a:ext>
            </a:extLst>
          </p:cNvPr>
          <p:cNvSpPr txBox="1"/>
          <p:nvPr/>
        </p:nvSpPr>
        <p:spPr>
          <a:xfrm>
            <a:off x="134766" y="2760953"/>
            <a:ext cx="7048354" cy="369332"/>
          </a:xfrm>
          <a:prstGeom prst="rect">
            <a:avLst/>
          </a:prstGeom>
          <a:noFill/>
        </p:spPr>
        <p:txBody>
          <a:bodyPr wrap="square" rtlCol="0">
            <a:spAutoFit/>
          </a:bodyPr>
          <a:lstStyle/>
          <a:p>
            <a:r>
              <a:rPr lang="zh-CN" altLang="en-US" dirty="0"/>
              <a:t>性质</a:t>
            </a:r>
            <a:r>
              <a:rPr lang="en-US" altLang="zh-CN" dirty="0"/>
              <a:t>4</a:t>
            </a:r>
            <a:r>
              <a:rPr lang="zh-CN" altLang="en-US" dirty="0"/>
              <a:t>：具有</a:t>
            </a:r>
            <a:r>
              <a:rPr lang="en-US" altLang="zh-CN" dirty="0"/>
              <a:t>n</a:t>
            </a:r>
            <a:r>
              <a:rPr lang="zh-CN" altLang="en-US" dirty="0"/>
              <a:t>个结点的完全二叉树的深度为                （向下取整）</a:t>
            </a:r>
          </a:p>
        </p:txBody>
      </p:sp>
      <p:pic>
        <p:nvPicPr>
          <p:cNvPr id="1032" name="Picture 8" descr="https://gss3.bdstatic.com/-Po3dSag_xI4khGkpoWK1HF6hhy/baike/s%3D76/sign=89ade8274690f60300b09e413912a50a/3b87e950352ac65c13170265f7f2b21193138a91.jpg">
            <a:extLst>
              <a:ext uri="{FF2B5EF4-FFF2-40B4-BE49-F238E27FC236}">
                <a16:creationId xmlns:a16="http://schemas.microsoft.com/office/drawing/2014/main" id="{9F415215-B3D3-4B5A-9ED4-2AADFBE3A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403" y="2867031"/>
            <a:ext cx="723900" cy="1714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12BF047-22B4-475D-B145-9AACC2B200EA}"/>
              </a:ext>
            </a:extLst>
          </p:cNvPr>
          <p:cNvSpPr txBox="1"/>
          <p:nvPr/>
        </p:nvSpPr>
        <p:spPr>
          <a:xfrm>
            <a:off x="134766" y="3494352"/>
            <a:ext cx="9974434" cy="2127634"/>
          </a:xfrm>
          <a:prstGeom prst="rect">
            <a:avLst/>
          </a:prstGeom>
          <a:noFill/>
        </p:spPr>
        <p:txBody>
          <a:bodyPr wrap="square" rtlCol="0">
            <a:spAutoFit/>
          </a:bodyPr>
          <a:lstStyle/>
          <a:p>
            <a:pPr>
              <a:lnSpc>
                <a:spcPct val="150000"/>
              </a:lnSpc>
            </a:pPr>
            <a:r>
              <a:rPr lang="zh-CN" altLang="en-US" dirty="0"/>
              <a:t>性质</a:t>
            </a:r>
            <a:r>
              <a:rPr lang="en-US" altLang="zh-CN" dirty="0"/>
              <a:t>5</a:t>
            </a:r>
            <a:r>
              <a:rPr lang="zh-CN" altLang="en-US" dirty="0"/>
              <a:t>：有</a:t>
            </a:r>
            <a:r>
              <a:rPr lang="en-US" altLang="zh-CN" dirty="0"/>
              <a:t>N</a:t>
            </a:r>
            <a:r>
              <a:rPr lang="zh-CN" altLang="en-US" dirty="0"/>
              <a:t>个结点的完全二叉树各结点如果用顺序方式存储，则结点之间有如下关系：</a:t>
            </a:r>
          </a:p>
          <a:p>
            <a:pPr marL="285750" indent="-285750">
              <a:lnSpc>
                <a:spcPct val="150000"/>
              </a:lnSpc>
              <a:buFont typeface="Arial" panose="020B0604020202020204" pitchFamily="34" charset="0"/>
              <a:buChar char="•"/>
            </a:pPr>
            <a:r>
              <a:rPr lang="zh-CN" altLang="en-US" dirty="0"/>
              <a:t>若</a:t>
            </a:r>
            <a:r>
              <a:rPr lang="en-US" altLang="zh-CN" dirty="0"/>
              <a:t>I</a:t>
            </a:r>
            <a:r>
              <a:rPr lang="zh-CN" altLang="en-US" dirty="0"/>
              <a:t>为结点编号则 如果</a:t>
            </a:r>
            <a:r>
              <a:rPr lang="en-US" altLang="zh-CN" dirty="0"/>
              <a:t>I&gt;1</a:t>
            </a:r>
            <a:r>
              <a:rPr lang="zh-CN" altLang="en-US" dirty="0"/>
              <a:t>，则其父结点的编号为</a:t>
            </a:r>
            <a:r>
              <a:rPr lang="en-US" altLang="zh-CN" dirty="0"/>
              <a:t>I/2</a:t>
            </a:r>
            <a:r>
              <a:rPr lang="zh-CN" altLang="en-US" dirty="0"/>
              <a:t>；</a:t>
            </a:r>
          </a:p>
          <a:p>
            <a:pPr marL="285750" indent="-285750">
              <a:lnSpc>
                <a:spcPct val="150000"/>
              </a:lnSpc>
              <a:buFont typeface="Arial" panose="020B0604020202020204" pitchFamily="34" charset="0"/>
              <a:buChar char="•"/>
            </a:pPr>
            <a:r>
              <a:rPr lang="zh-CN" altLang="en-US" dirty="0"/>
              <a:t>如果</a:t>
            </a:r>
            <a:r>
              <a:rPr lang="en-US" altLang="zh-CN" dirty="0"/>
              <a:t>2*I&lt;=N</a:t>
            </a:r>
            <a:r>
              <a:rPr lang="zh-CN" altLang="en-US" dirty="0"/>
              <a:t>，则其左孩子（即左子树的根结点）的编号为</a:t>
            </a:r>
            <a:r>
              <a:rPr lang="en-US" altLang="zh-CN" dirty="0"/>
              <a:t>2*I</a:t>
            </a:r>
            <a:r>
              <a:rPr lang="zh-CN" altLang="en-US" dirty="0"/>
              <a:t>；若</a:t>
            </a:r>
            <a:r>
              <a:rPr lang="en-US" altLang="zh-CN" dirty="0"/>
              <a:t>2*I&gt;N</a:t>
            </a:r>
            <a:r>
              <a:rPr lang="zh-CN" altLang="en-US" dirty="0"/>
              <a:t>，则无左孩子；</a:t>
            </a:r>
          </a:p>
          <a:p>
            <a:pPr marL="285750" indent="-285750">
              <a:lnSpc>
                <a:spcPct val="150000"/>
              </a:lnSpc>
              <a:buFont typeface="Arial" panose="020B0604020202020204" pitchFamily="34" charset="0"/>
              <a:buChar char="•"/>
            </a:pPr>
            <a:r>
              <a:rPr lang="zh-CN" altLang="en-US" dirty="0"/>
              <a:t>如果</a:t>
            </a:r>
            <a:r>
              <a:rPr lang="en-US" altLang="zh-CN" dirty="0"/>
              <a:t>2*I+1&lt;=N</a:t>
            </a:r>
            <a:r>
              <a:rPr lang="zh-CN" altLang="en-US" dirty="0"/>
              <a:t>，则其右孩子的结点编号为</a:t>
            </a:r>
            <a:r>
              <a:rPr lang="en-US" altLang="zh-CN" dirty="0"/>
              <a:t>2*I+1</a:t>
            </a:r>
            <a:r>
              <a:rPr lang="zh-CN" altLang="en-US" dirty="0"/>
              <a:t>；若</a:t>
            </a:r>
            <a:r>
              <a:rPr lang="en-US" altLang="zh-CN" dirty="0"/>
              <a:t>2*I+1&gt;N</a:t>
            </a:r>
            <a:r>
              <a:rPr lang="zh-CN" altLang="en-US" dirty="0"/>
              <a:t>，则无右孩子。</a:t>
            </a:r>
          </a:p>
          <a:p>
            <a:pPr>
              <a:lnSpc>
                <a:spcPct val="150000"/>
              </a:lnSpc>
            </a:pPr>
            <a:endParaRPr lang="zh-CN" altLang="en-US" dirty="0"/>
          </a:p>
        </p:txBody>
      </p:sp>
      <p:sp>
        <p:nvSpPr>
          <p:cNvPr id="11" name="文本框 10">
            <a:extLst>
              <a:ext uri="{FF2B5EF4-FFF2-40B4-BE49-F238E27FC236}">
                <a16:creationId xmlns:a16="http://schemas.microsoft.com/office/drawing/2014/main" id="{761416C8-655D-4F6F-B9B0-65B9BAA52D19}"/>
              </a:ext>
            </a:extLst>
          </p:cNvPr>
          <p:cNvSpPr txBox="1"/>
          <p:nvPr/>
        </p:nvSpPr>
        <p:spPr>
          <a:xfrm>
            <a:off x="134766" y="5616721"/>
            <a:ext cx="8165954" cy="369332"/>
          </a:xfrm>
          <a:prstGeom prst="rect">
            <a:avLst/>
          </a:prstGeom>
          <a:noFill/>
        </p:spPr>
        <p:txBody>
          <a:bodyPr wrap="square" rtlCol="0">
            <a:spAutoFit/>
          </a:bodyPr>
          <a:lstStyle/>
          <a:p>
            <a:r>
              <a:rPr lang="zh-CN" altLang="en-US" dirty="0"/>
              <a:t>性质</a:t>
            </a:r>
            <a:r>
              <a:rPr lang="en-US" altLang="zh-CN" dirty="0"/>
              <a:t>6</a:t>
            </a:r>
            <a:r>
              <a:rPr lang="zh-CN" altLang="en-US" dirty="0"/>
              <a:t>：完全二叉树的左孩子编号一定是偶数，右孩子的编号一定是奇数</a:t>
            </a:r>
          </a:p>
        </p:txBody>
      </p:sp>
    </p:spTree>
    <p:extLst>
      <p:ext uri="{BB962C8B-B14F-4D97-AF65-F5344CB8AC3E}">
        <p14:creationId xmlns:p14="http://schemas.microsoft.com/office/powerpoint/2010/main" val="347788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81C883-3874-4197-B44F-7829C9DC0760}"/>
              </a:ext>
            </a:extLst>
          </p:cNvPr>
          <p:cNvSpPr txBox="1"/>
          <p:nvPr/>
        </p:nvSpPr>
        <p:spPr>
          <a:xfrm>
            <a:off x="487680" y="81280"/>
            <a:ext cx="2225040" cy="369332"/>
          </a:xfrm>
          <a:prstGeom prst="rect">
            <a:avLst/>
          </a:prstGeom>
          <a:noFill/>
        </p:spPr>
        <p:txBody>
          <a:bodyPr wrap="square" rtlCol="0">
            <a:spAutoFit/>
          </a:bodyPr>
          <a:lstStyle/>
          <a:p>
            <a:r>
              <a:rPr lang="en-US" altLang="zh-CN" dirty="0"/>
              <a:t>Day9:</a:t>
            </a:r>
            <a:r>
              <a:rPr lang="zh-CN" altLang="en-US" dirty="0"/>
              <a:t>二叉树的操作</a:t>
            </a:r>
          </a:p>
        </p:txBody>
      </p:sp>
      <p:sp>
        <p:nvSpPr>
          <p:cNvPr id="6" name="文本框 5">
            <a:extLst>
              <a:ext uri="{FF2B5EF4-FFF2-40B4-BE49-F238E27FC236}">
                <a16:creationId xmlns:a16="http://schemas.microsoft.com/office/drawing/2014/main" id="{17DFE54D-C699-4158-908B-DFD2A8B65770}"/>
              </a:ext>
            </a:extLst>
          </p:cNvPr>
          <p:cNvSpPr txBox="1"/>
          <p:nvPr/>
        </p:nvSpPr>
        <p:spPr>
          <a:xfrm>
            <a:off x="101600" y="587494"/>
            <a:ext cx="1889760" cy="369332"/>
          </a:xfrm>
          <a:prstGeom prst="rect">
            <a:avLst/>
          </a:prstGeom>
          <a:noFill/>
        </p:spPr>
        <p:txBody>
          <a:bodyPr wrap="square" rtlCol="0">
            <a:spAutoFit/>
          </a:bodyPr>
          <a:lstStyle/>
          <a:p>
            <a:r>
              <a:rPr lang="zh-CN" altLang="en-US" b="1" dirty="0"/>
              <a:t>二叉树的创建</a:t>
            </a:r>
          </a:p>
        </p:txBody>
      </p:sp>
      <p:sp>
        <p:nvSpPr>
          <p:cNvPr id="7" name="文本框 6">
            <a:extLst>
              <a:ext uri="{FF2B5EF4-FFF2-40B4-BE49-F238E27FC236}">
                <a16:creationId xmlns:a16="http://schemas.microsoft.com/office/drawing/2014/main" id="{6F6452CB-4B54-4F84-B116-497FEF52A4AC}"/>
              </a:ext>
            </a:extLst>
          </p:cNvPr>
          <p:cNvSpPr txBox="1"/>
          <p:nvPr/>
        </p:nvSpPr>
        <p:spPr>
          <a:xfrm>
            <a:off x="0" y="1063228"/>
            <a:ext cx="1544320" cy="369332"/>
          </a:xfrm>
          <a:prstGeom prst="rect">
            <a:avLst/>
          </a:prstGeom>
          <a:noFill/>
        </p:spPr>
        <p:txBody>
          <a:bodyPr wrap="square" rtlCol="0">
            <a:spAutoFit/>
          </a:bodyPr>
          <a:lstStyle/>
          <a:p>
            <a:r>
              <a:rPr lang="zh-CN" altLang="en-US" b="1" dirty="0"/>
              <a:t>结点类：</a:t>
            </a:r>
          </a:p>
        </p:txBody>
      </p:sp>
      <p:pic>
        <p:nvPicPr>
          <p:cNvPr id="8" name="图片 7">
            <a:extLst>
              <a:ext uri="{FF2B5EF4-FFF2-40B4-BE49-F238E27FC236}">
                <a16:creationId xmlns:a16="http://schemas.microsoft.com/office/drawing/2014/main" id="{8EA1D679-2FC0-4ACE-84DC-0DB63FC76245}"/>
              </a:ext>
            </a:extLst>
          </p:cNvPr>
          <p:cNvPicPr>
            <a:picLocks noChangeAspect="1"/>
          </p:cNvPicPr>
          <p:nvPr/>
        </p:nvPicPr>
        <p:blipFill>
          <a:blip r:embed="rId3"/>
          <a:stretch>
            <a:fillRect/>
          </a:stretch>
        </p:blipFill>
        <p:spPr>
          <a:xfrm>
            <a:off x="1046480" y="1093708"/>
            <a:ext cx="3340307" cy="1638138"/>
          </a:xfrm>
          <a:prstGeom prst="rect">
            <a:avLst/>
          </a:prstGeom>
        </p:spPr>
      </p:pic>
      <p:pic>
        <p:nvPicPr>
          <p:cNvPr id="9" name="图片 8">
            <a:extLst>
              <a:ext uri="{FF2B5EF4-FFF2-40B4-BE49-F238E27FC236}">
                <a16:creationId xmlns:a16="http://schemas.microsoft.com/office/drawing/2014/main" id="{8173438B-202A-442E-B5D6-D6C95F839E06}"/>
              </a:ext>
            </a:extLst>
          </p:cNvPr>
          <p:cNvPicPr>
            <a:picLocks noChangeAspect="1"/>
          </p:cNvPicPr>
          <p:nvPr/>
        </p:nvPicPr>
        <p:blipFill>
          <a:blip r:embed="rId4"/>
          <a:stretch>
            <a:fillRect/>
          </a:stretch>
        </p:blipFill>
        <p:spPr>
          <a:xfrm>
            <a:off x="1044897" y="3244334"/>
            <a:ext cx="3341890" cy="1584077"/>
          </a:xfrm>
          <a:prstGeom prst="rect">
            <a:avLst/>
          </a:prstGeom>
        </p:spPr>
      </p:pic>
      <p:sp>
        <p:nvSpPr>
          <p:cNvPr id="10" name="文本框 9">
            <a:extLst>
              <a:ext uri="{FF2B5EF4-FFF2-40B4-BE49-F238E27FC236}">
                <a16:creationId xmlns:a16="http://schemas.microsoft.com/office/drawing/2014/main" id="{AC2CB067-079F-4484-8701-458D06EFDC82}"/>
              </a:ext>
            </a:extLst>
          </p:cNvPr>
          <p:cNvSpPr txBox="1"/>
          <p:nvPr/>
        </p:nvSpPr>
        <p:spPr>
          <a:xfrm>
            <a:off x="0" y="3244334"/>
            <a:ext cx="1148080" cy="369332"/>
          </a:xfrm>
          <a:prstGeom prst="rect">
            <a:avLst/>
          </a:prstGeom>
          <a:noFill/>
        </p:spPr>
        <p:txBody>
          <a:bodyPr wrap="square" rtlCol="0">
            <a:spAutoFit/>
          </a:bodyPr>
          <a:lstStyle/>
          <a:p>
            <a:r>
              <a:rPr lang="zh-CN" altLang="en-US" b="1" dirty="0"/>
              <a:t>二叉树</a:t>
            </a:r>
            <a:r>
              <a:rPr lang="zh-CN" altLang="en-US" dirty="0"/>
              <a:t>类</a:t>
            </a:r>
          </a:p>
        </p:txBody>
      </p:sp>
      <p:sp>
        <p:nvSpPr>
          <p:cNvPr id="12" name="文本框 11">
            <a:extLst>
              <a:ext uri="{FF2B5EF4-FFF2-40B4-BE49-F238E27FC236}">
                <a16:creationId xmlns:a16="http://schemas.microsoft.com/office/drawing/2014/main" id="{76FC64F2-620C-4634-B082-4D2A027C9325}"/>
              </a:ext>
            </a:extLst>
          </p:cNvPr>
          <p:cNvSpPr txBox="1"/>
          <p:nvPr/>
        </p:nvSpPr>
        <p:spPr>
          <a:xfrm>
            <a:off x="5354320" y="81280"/>
            <a:ext cx="3423920" cy="369332"/>
          </a:xfrm>
          <a:prstGeom prst="rect">
            <a:avLst/>
          </a:prstGeom>
          <a:noFill/>
        </p:spPr>
        <p:txBody>
          <a:bodyPr wrap="square" rtlCol="0">
            <a:spAutoFit/>
          </a:bodyPr>
          <a:lstStyle/>
          <a:p>
            <a:r>
              <a:rPr lang="zh-CN" altLang="en-US" b="1" dirty="0"/>
              <a:t>二叉树的初始化（先序创建）</a:t>
            </a:r>
          </a:p>
        </p:txBody>
      </p:sp>
      <p:pic>
        <p:nvPicPr>
          <p:cNvPr id="13" name="图片 12">
            <a:extLst>
              <a:ext uri="{FF2B5EF4-FFF2-40B4-BE49-F238E27FC236}">
                <a16:creationId xmlns:a16="http://schemas.microsoft.com/office/drawing/2014/main" id="{FF6C48E6-B457-41FE-AD12-DA70243A27E6}"/>
              </a:ext>
            </a:extLst>
          </p:cNvPr>
          <p:cNvPicPr>
            <a:picLocks noChangeAspect="1"/>
          </p:cNvPicPr>
          <p:nvPr/>
        </p:nvPicPr>
        <p:blipFill>
          <a:blip r:embed="rId5"/>
          <a:stretch>
            <a:fillRect/>
          </a:stretch>
        </p:blipFill>
        <p:spPr>
          <a:xfrm>
            <a:off x="5354320" y="597904"/>
            <a:ext cx="4663440" cy="2538713"/>
          </a:xfrm>
          <a:prstGeom prst="rect">
            <a:avLst/>
          </a:prstGeom>
        </p:spPr>
      </p:pic>
      <p:sp>
        <p:nvSpPr>
          <p:cNvPr id="14" name="文本框 13">
            <a:extLst>
              <a:ext uri="{FF2B5EF4-FFF2-40B4-BE49-F238E27FC236}">
                <a16:creationId xmlns:a16="http://schemas.microsoft.com/office/drawing/2014/main" id="{8F69B79D-F97A-44F6-B14C-B4340F945C83}"/>
              </a:ext>
            </a:extLst>
          </p:cNvPr>
          <p:cNvSpPr txBox="1"/>
          <p:nvPr/>
        </p:nvSpPr>
        <p:spPr>
          <a:xfrm>
            <a:off x="5229623" y="3536718"/>
            <a:ext cx="2225040" cy="369332"/>
          </a:xfrm>
          <a:prstGeom prst="rect">
            <a:avLst/>
          </a:prstGeom>
          <a:noFill/>
        </p:spPr>
        <p:txBody>
          <a:bodyPr wrap="square" rtlCol="0">
            <a:spAutoFit/>
          </a:bodyPr>
          <a:lstStyle/>
          <a:p>
            <a:r>
              <a:rPr lang="zh-CN" altLang="en-US" b="1" dirty="0"/>
              <a:t>二叉树的先序遍历：</a:t>
            </a:r>
          </a:p>
        </p:txBody>
      </p:sp>
      <p:pic>
        <p:nvPicPr>
          <p:cNvPr id="15" name="图片 14">
            <a:extLst>
              <a:ext uri="{FF2B5EF4-FFF2-40B4-BE49-F238E27FC236}">
                <a16:creationId xmlns:a16="http://schemas.microsoft.com/office/drawing/2014/main" id="{59EA96B5-FFB1-48BC-BD4A-081815C0A972}"/>
              </a:ext>
            </a:extLst>
          </p:cNvPr>
          <p:cNvPicPr>
            <a:picLocks noChangeAspect="1"/>
          </p:cNvPicPr>
          <p:nvPr/>
        </p:nvPicPr>
        <p:blipFill>
          <a:blip r:embed="rId6"/>
          <a:stretch>
            <a:fillRect/>
          </a:stretch>
        </p:blipFill>
        <p:spPr>
          <a:xfrm>
            <a:off x="5229623" y="4036372"/>
            <a:ext cx="5471634" cy="2385267"/>
          </a:xfrm>
          <a:prstGeom prst="rect">
            <a:avLst/>
          </a:prstGeom>
        </p:spPr>
      </p:pic>
    </p:spTree>
    <p:extLst>
      <p:ext uri="{BB962C8B-B14F-4D97-AF65-F5344CB8AC3E}">
        <p14:creationId xmlns:p14="http://schemas.microsoft.com/office/powerpoint/2010/main" val="41675035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TotalTime>
  <Words>1188</Words>
  <Application>Microsoft Office PowerPoint</Application>
  <PresentationFormat>宽屏</PresentationFormat>
  <Paragraphs>390</Paragraphs>
  <Slides>13</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Century Schoolbook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雁君 张</dc:creator>
  <cp:lastModifiedBy>雁君 张</cp:lastModifiedBy>
  <cp:revision>42</cp:revision>
  <dcterms:created xsi:type="dcterms:W3CDTF">2019-01-19T09:03:23Z</dcterms:created>
  <dcterms:modified xsi:type="dcterms:W3CDTF">2019-01-24T14:26:06Z</dcterms:modified>
</cp:coreProperties>
</file>