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10C24-3850-4FC7-94F0-C030DBFA0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69D7F3-9EB0-4807-A6C0-77AD8C03D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97496-D536-4E3F-BF6D-4B024DCD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497E00-95C1-476F-8AF7-56100CC5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4E03C-B5BB-426B-9081-73B425C1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5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089F6-DDC7-4C90-892D-2C7BA70A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904D7F-7C87-4950-944C-91E8AD080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C719C-D812-4F6E-86ED-D131FB5F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1E081-BD1C-430F-B109-D39B6C0A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C4C29-0373-4BB6-8EB6-1AFC1EB1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18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1E9BFF-B6F0-4E0D-979C-EBC42D014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02E370-B0EC-4E54-9E70-DD9B23339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79D2F-91D4-47F8-BD06-75B1415A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5E0CA-493C-4F8A-B699-DC1F2C447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8DDD05-19C7-4056-ACE3-CF14D709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35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CAE2C-5999-48C9-9C3A-B99F0604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D7F2D-51E1-48E4-881C-C3D0EA269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0C2C1-EAE2-4E1C-9258-071DF1DC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5AE426-06EE-4169-AA4D-FB8BD27C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F6971-410D-4CAB-AB29-72E4D446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5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BBEB4-E1E5-409E-9404-580E28E3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74D283-328B-4B7F-823D-04889BBD8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D2DCD0-6ABA-4033-932E-E231A978C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2952D-5DC3-46AC-8E64-EC749A3D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1FEDA-A367-4249-BBC1-493551D0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35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E0BF3-9A81-415F-B873-4B976951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FBB8CB-2DA9-471E-8D30-22D6193E2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F0FF5D-932F-4627-B48C-DED7B5C67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75569B-841A-43A1-926C-9B1E7C7C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327635-BBBB-40A3-A791-28A099A5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63E73E-D3EF-47AE-A105-0162D1AF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11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3D0C2-EE04-448B-B18B-32367D7B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FFB042-A465-4824-BD14-E39C164A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9C9295-0480-4428-AB86-1DE8A014A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85E91B-C661-49B4-B569-31DB75A39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40C578-45DF-494A-AAB9-63C52A2F2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13195D-1AC5-491C-96AA-10B08E2F1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99644C-B041-49CA-BB7F-5DD5607F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4C519A-6D29-4731-977C-3B472982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53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613BA-9894-4C15-A7A7-53855983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7EEBD8-5D89-4A66-A6EE-A210AC98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1565DC-EE75-4902-85C9-974C48AA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120EBF-7C33-4B4E-9E5E-F874421B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97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DAE2A8-036F-4468-A5ED-BD8AF91A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6E2F98-EEC3-4016-81C7-4DD8ADA0C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40D14C-D4B1-4386-AEBF-9277223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71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E041C-7940-479F-A454-273085A9E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CC1DB-AE95-4E40-A85E-03A9C74DE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98B644-1145-4EFC-91C0-85B3036B6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5ADB77-5123-47E1-97CF-F857D662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5A6616-57ED-42CE-9A6E-05C16ACA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C18707-635D-4B5C-BCF8-BDE7131C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42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FAE11-C016-4DBF-9040-2CC8BF39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A5F05C-7AC8-4427-9F8E-80882E604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BA4BEB-6E02-4AC6-BD2B-8CB321E2B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041C21-B00A-4246-B4CF-7324053A6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AF378D-AA93-471F-ADB0-5E2C7C941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E5C5C4-EA1A-451B-B165-7646304E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0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93C248-5B43-4B47-B000-B0B51769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156208-71DD-47C3-85FD-EC57AE3C3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7A8088-9FB3-4204-8646-0E328E898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B6464-ABB4-47C4-98EB-DAD22724289E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FAA97-2F83-4E6C-A40F-284A97D73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D0015C-E913-44A9-A1CA-69F2AF020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8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135D8-0B04-4810-B33D-2320D91FB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24" y="307909"/>
            <a:ext cx="9144000" cy="574607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/>
              <a:t>指向一</a:t>
            </a:r>
            <a:r>
              <a:rPr lang="en-US" altLang="zh-CN" sz="2800" dirty="0"/>
              <a:t>,</a:t>
            </a:r>
            <a:r>
              <a:rPr lang="zh-CN" altLang="en-US" sz="2800" dirty="0"/>
              <a:t>二维数组的指针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BD1ED7-51D5-4BB2-95A6-3F11A0B82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09" y="6550091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848FEB-F227-4D3D-854E-3C4BA9823419}"/>
              </a:ext>
            </a:extLst>
          </p:cNvPr>
          <p:cNvSpPr txBox="1"/>
          <p:nvPr/>
        </p:nvSpPr>
        <p:spPr>
          <a:xfrm>
            <a:off x="435428" y="1119673"/>
            <a:ext cx="5576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一。当先进行取地址运算（</a:t>
            </a:r>
            <a:r>
              <a:rPr lang="en-US" altLang="zh-CN" dirty="0"/>
              <a:t>&amp;</a:t>
            </a:r>
            <a:r>
              <a:rPr lang="zh-CN" altLang="en-US" dirty="0"/>
              <a:t>），再进行取值运算（*）时，输出结果相当于输出指向数组第一个元素的地址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28BEC2-A328-449F-975A-7D18A6F92DA7}"/>
              </a:ext>
            </a:extLst>
          </p:cNvPr>
          <p:cNvSpPr txBox="1"/>
          <p:nvPr/>
        </p:nvSpPr>
        <p:spPr>
          <a:xfrm>
            <a:off x="432320" y="4887920"/>
            <a:ext cx="5178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二。当对数组名进行取地址运算时，输出相当于指向整个数组的地址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94611AC-6234-4D27-B9B9-FC0C22FCF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2" y="1775397"/>
            <a:ext cx="3318587" cy="20500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B805DE7-A7AB-4E9A-93BF-FABCDEE5B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669" y="1821988"/>
            <a:ext cx="2424580" cy="195691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83A0AF5-A4A7-443E-B6F5-58BC1EA5F3BC}"/>
              </a:ext>
            </a:extLst>
          </p:cNvPr>
          <p:cNvSpPr txBox="1"/>
          <p:nvPr/>
        </p:nvSpPr>
        <p:spPr>
          <a:xfrm>
            <a:off x="6271551" y="1157998"/>
            <a:ext cx="5225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规律：</a:t>
            </a:r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数组名相当于指向数组第一个元素的指针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2. &amp;e</a:t>
            </a:r>
            <a:r>
              <a:rPr lang="zh-CN" altLang="en-US" dirty="0">
                <a:solidFill>
                  <a:srgbClr val="FF0000"/>
                </a:solidFill>
              </a:rPr>
              <a:t>相当于把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zh-CN" altLang="en-US" dirty="0">
                <a:solidFill>
                  <a:srgbClr val="FF0000"/>
                </a:solidFill>
              </a:rPr>
              <a:t>的管辖范围上升了一个级别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3.</a:t>
            </a:r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zh-CN" altLang="en-US" dirty="0">
                <a:solidFill>
                  <a:srgbClr val="FF0000"/>
                </a:solidFill>
              </a:rPr>
              <a:t>相当于把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zh-CN" altLang="en-US" dirty="0">
                <a:solidFill>
                  <a:srgbClr val="FF0000"/>
                </a:solidFill>
              </a:rPr>
              <a:t>的管辖范围下降了一个级别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301EAA-DEA7-4AE9-97E0-D1C7465B0000}"/>
              </a:ext>
            </a:extLst>
          </p:cNvPr>
          <p:cNvSpPr txBox="1"/>
          <p:nvPr/>
        </p:nvSpPr>
        <p:spPr>
          <a:xfrm>
            <a:off x="6503437" y="2481943"/>
            <a:ext cx="511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注：在二维数组中输出</a:t>
            </a:r>
            <a:r>
              <a:rPr lang="en-US" altLang="zh-CN" dirty="0" err="1">
                <a:solidFill>
                  <a:schemeClr val="accent2"/>
                </a:solidFill>
              </a:rPr>
              <a:t>arr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dirty="0">
                <a:solidFill>
                  <a:schemeClr val="accent2"/>
                </a:solidFill>
              </a:rPr>
              <a:t>相当于输出第</a:t>
            </a:r>
            <a:r>
              <a:rPr lang="en-US" altLang="zh-CN" dirty="0" err="1">
                <a:solidFill>
                  <a:schemeClr val="accent2"/>
                </a:solidFill>
              </a:rPr>
              <a:t>i</a:t>
            </a:r>
            <a:r>
              <a:rPr lang="zh-CN" altLang="en-US" dirty="0">
                <a:solidFill>
                  <a:schemeClr val="accent2"/>
                </a:solidFill>
              </a:rPr>
              <a:t>行第一个元素的地址，</a:t>
            </a:r>
            <a:r>
              <a:rPr lang="en-US" altLang="zh-CN" dirty="0" err="1">
                <a:solidFill>
                  <a:schemeClr val="accent2"/>
                </a:solidFill>
              </a:rPr>
              <a:t>arr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]+j</a:t>
            </a:r>
            <a:r>
              <a:rPr lang="zh-CN" altLang="en-US" dirty="0">
                <a:solidFill>
                  <a:schemeClr val="accent2"/>
                </a:solidFill>
              </a:rPr>
              <a:t>相当于</a:t>
            </a:r>
            <a:r>
              <a:rPr lang="en-US" altLang="zh-CN" dirty="0" err="1">
                <a:solidFill>
                  <a:schemeClr val="accent2"/>
                </a:solidFill>
              </a:rPr>
              <a:t>arr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][j]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79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C7CB3-E3E5-4A5E-A63A-BAC98C23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7814"/>
          </a:xfrm>
        </p:spPr>
        <p:txBody>
          <a:bodyPr/>
          <a:lstStyle/>
          <a:p>
            <a:r>
              <a:rPr lang="zh-CN" altLang="en-US" dirty="0"/>
              <a:t>用指针遍历二维数组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FCFA4-7F57-4518-A3BD-C647F06B6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0293"/>
            <a:ext cx="10515600" cy="326669"/>
          </a:xfrm>
        </p:spPr>
        <p:txBody>
          <a:bodyPr>
            <a:normAutofit fontScale="70000" lnSpcReduction="20000"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3634BE-466E-4F53-9E65-9ABAF016A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466" y="859033"/>
            <a:ext cx="3639814" cy="33320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1034C0-8BCC-47BC-971E-89A2F0A89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83" y="1206202"/>
            <a:ext cx="5994918" cy="23954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AC7DED-B62F-403B-9177-EF33975CE848}"/>
              </a:ext>
            </a:extLst>
          </p:cNvPr>
          <p:cNvSpPr txBox="1"/>
          <p:nvPr/>
        </p:nvSpPr>
        <p:spPr>
          <a:xfrm>
            <a:off x="-1" y="1206202"/>
            <a:ext cx="66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95FB3B-4EAE-4E91-BB69-F7D0CDF1A424}"/>
              </a:ext>
            </a:extLst>
          </p:cNvPr>
          <p:cNvSpPr txBox="1"/>
          <p:nvPr/>
        </p:nvSpPr>
        <p:spPr>
          <a:xfrm>
            <a:off x="6923314" y="811275"/>
            <a:ext cx="438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E0FEC7-FA55-4749-A590-F5175E76C3B9}"/>
              </a:ext>
            </a:extLst>
          </p:cNvPr>
          <p:cNvSpPr txBox="1"/>
          <p:nvPr/>
        </p:nvSpPr>
        <p:spPr>
          <a:xfrm>
            <a:off x="214604" y="3732328"/>
            <a:ext cx="6923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如何定义一个包含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int</a:t>
            </a:r>
            <a:r>
              <a:rPr lang="zh-CN" altLang="en-US" dirty="0"/>
              <a:t>型元素的一维数组的指针变量：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变量定义语句：</a:t>
            </a:r>
            <a:r>
              <a:rPr lang="en-US" altLang="zh-CN"/>
              <a:t>int (*p) [4];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27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6CA30-9284-430D-847E-249F64D6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63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指针做函数返回值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DE733-C332-4AE1-B6E0-B42CDC9B8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31242"/>
            <a:ext cx="10515600" cy="45719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67415D-B4D1-4BDF-88F5-6D8918FD4D9A}"/>
              </a:ext>
            </a:extLst>
          </p:cNvPr>
          <p:cNvSpPr txBox="1"/>
          <p:nvPr/>
        </p:nvSpPr>
        <p:spPr>
          <a:xfrm>
            <a:off x="363894" y="1268963"/>
            <a:ext cx="54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指针类型数据的函数的定义：</a:t>
            </a:r>
            <a:r>
              <a:rPr lang="en-US" altLang="zh-CN" dirty="0"/>
              <a:t>int </a:t>
            </a:r>
            <a:r>
              <a:rPr lang="zh-CN" altLang="en-US" dirty="0"/>
              <a:t>*</a:t>
            </a:r>
            <a:r>
              <a:rPr lang="en-US" altLang="zh-CN" dirty="0"/>
              <a:t>pointer(int </a:t>
            </a:r>
            <a:r>
              <a:rPr lang="en-US" altLang="zh-CN" dirty="0" err="1"/>
              <a:t>x,int</a:t>
            </a:r>
            <a:r>
              <a:rPr lang="en-US" altLang="zh-CN" dirty="0"/>
              <a:t> y)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530748-1375-4BCC-B8EC-3DE6C81BA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" y="1638295"/>
            <a:ext cx="5945301" cy="29024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3EF570-4534-4091-9D70-EAE4FA5DD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6" y="4678784"/>
            <a:ext cx="2914650" cy="13144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76FA776-4813-4EE3-97C9-8267DCF76E12}"/>
              </a:ext>
            </a:extLst>
          </p:cNvPr>
          <p:cNvSpPr txBox="1"/>
          <p:nvPr/>
        </p:nvSpPr>
        <p:spPr>
          <a:xfrm>
            <a:off x="6204857" y="588444"/>
            <a:ext cx="25192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注：当定义了两个指针类型的函数，调用了连个函数，并用它的返回值对一个指针变量赋值，输出该指针变量的值，输出的值可能是其中任意一个函数的返回值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76C9A03-A39A-4E2A-937E-5C154E0D0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010" y="2914085"/>
            <a:ext cx="5181735" cy="2994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7AADAEF-9738-43C4-8105-64D5F278A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7217" y="1209732"/>
            <a:ext cx="3314700" cy="12096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7B449ED-169F-49E8-AF60-21BFD72B6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6704" y="53048"/>
            <a:ext cx="3216684" cy="111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7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C5836-E522-466B-B143-F565289F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39" y="327091"/>
            <a:ext cx="10515600" cy="70789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静态局部变量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17C12-C8E9-4FCA-AD21-4E3DE3339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36905"/>
            <a:ext cx="10515600" cy="140057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09C9CA-5E7D-486D-AD68-798EDAAB799F}"/>
              </a:ext>
            </a:extLst>
          </p:cNvPr>
          <p:cNvSpPr txBox="1"/>
          <p:nvPr/>
        </p:nvSpPr>
        <p:spPr>
          <a:xfrm>
            <a:off x="838200" y="1268963"/>
            <a:ext cx="4386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定义：函数中的局部变量值在函数调用结束后不消失而保留原值，即其占用的存储不释放，在下一次函数调用时，仍然可以继续使用该变量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181BFF-1B1D-4F9B-97BD-CB06213FDACE}"/>
              </a:ext>
            </a:extLst>
          </p:cNvPr>
          <p:cNvSpPr txBox="1"/>
          <p:nvPr/>
        </p:nvSpPr>
        <p:spPr>
          <a:xfrm flipH="1">
            <a:off x="203717" y="2612615"/>
            <a:ext cx="1737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静态局部变量与动态局部变量的区别：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F6220B-DF18-4C12-85E6-DC8E4122C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69" y="2435646"/>
            <a:ext cx="4893614" cy="36349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715C5C-1C8D-4AD9-8183-B2125A7B3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445" y="93113"/>
            <a:ext cx="4177328" cy="333119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4761767-6FD9-4D1D-8157-6C7D281C0DAD}"/>
              </a:ext>
            </a:extLst>
          </p:cNvPr>
          <p:cNvSpPr txBox="1"/>
          <p:nvPr/>
        </p:nvSpPr>
        <p:spPr>
          <a:xfrm>
            <a:off x="6096000" y="93113"/>
            <a:ext cx="2096278" cy="373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运行结果：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2C28EE-D770-4236-A059-9054029FFF00}"/>
              </a:ext>
            </a:extLst>
          </p:cNvPr>
          <p:cNvSpPr txBox="1"/>
          <p:nvPr/>
        </p:nvSpPr>
        <p:spPr>
          <a:xfrm>
            <a:off x="6867331" y="3620278"/>
            <a:ext cx="475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04A51A-C764-46BE-9B90-4A648E696D5B}"/>
              </a:ext>
            </a:extLst>
          </p:cNvPr>
          <p:cNvSpPr txBox="1"/>
          <p:nvPr/>
        </p:nvSpPr>
        <p:spPr>
          <a:xfrm>
            <a:off x="7446444" y="3620278"/>
            <a:ext cx="4048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指针做函数返回值时，必须返回一个全局变量或者静态局部变量</a:t>
            </a:r>
          </a:p>
        </p:txBody>
      </p:sp>
    </p:spTree>
    <p:extLst>
      <p:ext uri="{BB962C8B-B14F-4D97-AF65-F5344CB8AC3E}">
        <p14:creationId xmlns:p14="http://schemas.microsoft.com/office/powerpoint/2010/main" val="232225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85A28-A42C-4ECA-9963-EB052696B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762"/>
            <a:ext cx="10515600" cy="12939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结构体与函数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A48CFD-0C12-4934-976D-5CC2A49AE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47565"/>
            <a:ext cx="10515600" cy="129397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B8DF50-A624-4CA8-8BC5-1A5720501045}"/>
              </a:ext>
            </a:extLst>
          </p:cNvPr>
          <p:cNvSpPr txBox="1"/>
          <p:nvPr/>
        </p:nvSpPr>
        <p:spPr>
          <a:xfrm>
            <a:off x="167950" y="830424"/>
            <a:ext cx="5657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结构体的定义方法：    </a:t>
            </a:r>
            <a:r>
              <a:rPr lang="en-US" altLang="zh-CN" dirty="0"/>
              <a:t>struct  </a:t>
            </a:r>
            <a:r>
              <a:rPr lang="zh-CN" altLang="en-US" dirty="0"/>
              <a:t>结构体名</a:t>
            </a:r>
            <a:endParaRPr lang="en-US" altLang="zh-CN" dirty="0"/>
          </a:p>
          <a:p>
            <a:r>
              <a:rPr lang="en-US" altLang="zh-CN" dirty="0"/>
              <a:t>		    {</a:t>
            </a:r>
          </a:p>
          <a:p>
            <a:r>
              <a:rPr lang="en-US" altLang="zh-CN" dirty="0"/>
              <a:t>		            </a:t>
            </a:r>
            <a:r>
              <a:rPr lang="zh-CN" altLang="en-US" dirty="0"/>
              <a:t>结构体变量；</a:t>
            </a:r>
            <a:endParaRPr lang="en-US" altLang="zh-CN" dirty="0"/>
          </a:p>
          <a:p>
            <a:r>
              <a:rPr lang="en-US" altLang="zh-CN" dirty="0"/>
              <a:t>		     } </a:t>
            </a:r>
          </a:p>
          <a:p>
            <a:endParaRPr lang="en-US" altLang="zh-CN" dirty="0"/>
          </a:p>
          <a:p>
            <a:r>
              <a:rPr lang="zh-CN" altLang="en-US" dirty="0"/>
              <a:t>在主函数中调用结构体变量的方法：结构体名</a:t>
            </a:r>
            <a:r>
              <a:rPr lang="en-US" altLang="zh-CN" dirty="0"/>
              <a:t>.</a:t>
            </a:r>
            <a:r>
              <a:rPr lang="zh-CN" altLang="en-US" dirty="0"/>
              <a:t>变量名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0C2A47-D53F-444D-AB84-95CB3E0F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31" y="2589415"/>
            <a:ext cx="5096847" cy="22888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597B24A-78AB-46DA-8F35-BF44C1A1E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14" y="4878258"/>
            <a:ext cx="5334680" cy="10565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DA52B39-F3CE-41FC-956D-5C24C3895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90" y="1193085"/>
            <a:ext cx="4222747" cy="269077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3DA7879-D9A9-4736-9E13-3F8E87D852B7}"/>
              </a:ext>
            </a:extLst>
          </p:cNvPr>
          <p:cNvSpPr txBox="1"/>
          <p:nvPr/>
        </p:nvSpPr>
        <p:spPr>
          <a:xfrm>
            <a:off x="6242179" y="507258"/>
            <a:ext cx="3676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通过定义一个</a:t>
            </a:r>
            <a:r>
              <a:rPr lang="en-US" altLang="zh-CN" dirty="0"/>
              <a:t>student</a:t>
            </a:r>
            <a:r>
              <a:rPr lang="zh-CN" altLang="en-US" dirty="0"/>
              <a:t>类型的函数来给结构体变量赋值，返回值为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BC03200-F6A5-401B-9598-9083192A7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897" y="3940109"/>
            <a:ext cx="5409903" cy="155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8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2D2D5-B0C5-4E6A-A76D-F08093F7D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结构体变量与指针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4ADF8E-FA31-4512-A566-331F63AB8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18245"/>
            <a:ext cx="10515600" cy="158718"/>
          </a:xfrm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4FC595-952D-497D-BE6B-79015256F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42" y="2454215"/>
            <a:ext cx="4549590" cy="26640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5E70B84-6183-4659-AA93-A197CC7F82FF}"/>
              </a:ext>
            </a:extLst>
          </p:cNvPr>
          <p:cNvSpPr txBox="1"/>
          <p:nvPr/>
        </p:nvSpPr>
        <p:spPr>
          <a:xfrm>
            <a:off x="732842" y="1045030"/>
            <a:ext cx="35685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定义一个</a:t>
            </a:r>
            <a:r>
              <a:rPr lang="en-US" altLang="zh-CN" dirty="0"/>
              <a:t>student</a:t>
            </a:r>
            <a:r>
              <a:rPr lang="zh-CN" altLang="en-US" dirty="0"/>
              <a:t>类型的指针，并把一个已经赋值的结构体变量的地址赋给他，输出该变量的值时可以用（*指针变量名）</a:t>
            </a:r>
            <a:r>
              <a:rPr lang="en-US" altLang="zh-CN" dirty="0"/>
              <a:t>.</a:t>
            </a:r>
            <a:r>
              <a:rPr lang="zh-CN" altLang="en-US" dirty="0"/>
              <a:t>变量名来访问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F6D5D3-C90A-4A7E-89D1-85AD678B2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12" y="5318157"/>
            <a:ext cx="3200400" cy="14001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E9AF99E-D945-459A-A8D1-03AE7609D67C}"/>
              </a:ext>
            </a:extLst>
          </p:cNvPr>
          <p:cNvSpPr txBox="1"/>
          <p:nvPr/>
        </p:nvSpPr>
        <p:spPr>
          <a:xfrm>
            <a:off x="5533053" y="242596"/>
            <a:ext cx="2575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也可以通过指针变量名</a:t>
            </a:r>
            <a:r>
              <a:rPr lang="en-US" altLang="zh-CN" dirty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结构体变量名，来访问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60B0A85-DC60-4198-BE7C-02187D0AD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419" y="1223772"/>
            <a:ext cx="5465018" cy="330777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A175217-7E8F-4BFA-A9B7-6101885B6624}"/>
              </a:ext>
            </a:extLst>
          </p:cNvPr>
          <p:cNvSpPr txBox="1"/>
          <p:nvPr/>
        </p:nvSpPr>
        <p:spPr>
          <a:xfrm>
            <a:off x="8342928" y="242596"/>
            <a:ext cx="2075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注：</a:t>
            </a:r>
            <a:r>
              <a:rPr lang="en-US" altLang="zh-CN" dirty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被称为指向运算符</a:t>
            </a:r>
          </a:p>
        </p:txBody>
      </p:sp>
    </p:spTree>
    <p:extLst>
      <p:ext uri="{BB962C8B-B14F-4D97-AF65-F5344CB8AC3E}">
        <p14:creationId xmlns:p14="http://schemas.microsoft.com/office/powerpoint/2010/main" val="1771966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4800D-A018-4D50-AD2E-9225968F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424"/>
            <a:ext cx="10515600" cy="71722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结构体数组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E6395-46FE-49A5-ADF0-56D74FDF7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06277"/>
            <a:ext cx="10515600" cy="270685"/>
          </a:xfrm>
        </p:spPr>
        <p:txBody>
          <a:bodyPr>
            <a:normAutofit fontScale="55000" lnSpcReduction="20000"/>
          </a:bodyPr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1C89DF-2609-428D-8BD4-7688F76A2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76" y="1840649"/>
            <a:ext cx="4945370" cy="24776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C4D350D-8889-4F12-83BE-8DF2E6F73E51}"/>
              </a:ext>
            </a:extLst>
          </p:cNvPr>
          <p:cNvSpPr txBox="1"/>
          <p:nvPr/>
        </p:nvSpPr>
        <p:spPr>
          <a:xfrm>
            <a:off x="391885" y="1121801"/>
            <a:ext cx="2948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结构体数组与普通数组的定义方式相同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BF26D2-7D72-4775-AA8B-CEC9C29DD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63" y="4540748"/>
            <a:ext cx="1928027" cy="114309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B73255A-7264-45DB-8BFF-4E3F2A1E9784}"/>
              </a:ext>
            </a:extLst>
          </p:cNvPr>
          <p:cNvSpPr txBox="1"/>
          <p:nvPr/>
        </p:nvSpPr>
        <p:spPr>
          <a:xfrm>
            <a:off x="2329393" y="4463353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注：把结构数组的地址赋给指针变量时，不需要再结构数组变量名前面加上地址运算符，因为结构数组名代表的意义就是结构体数组第一个元素的地址</a:t>
            </a:r>
          </a:p>
        </p:txBody>
      </p:sp>
    </p:spTree>
    <p:extLst>
      <p:ext uri="{BB962C8B-B14F-4D97-AF65-F5344CB8AC3E}">
        <p14:creationId xmlns:p14="http://schemas.microsoft.com/office/powerpoint/2010/main" val="50928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280A6-0356-472B-96D8-874DEA97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25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FCEBE6-7918-4D86-8425-0ED4B36D4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99583"/>
            <a:ext cx="10515600" cy="177379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502498-D227-465D-ACFA-3197A7D6A101}"/>
              </a:ext>
            </a:extLst>
          </p:cNvPr>
          <p:cNvSpPr txBox="1"/>
          <p:nvPr/>
        </p:nvSpPr>
        <p:spPr>
          <a:xfrm>
            <a:off x="707571" y="1091681"/>
            <a:ext cx="48068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链表头：指向第一个链表结点的指针</a:t>
            </a:r>
            <a:endParaRPr lang="en-US" altLang="zh-CN" dirty="0"/>
          </a:p>
          <a:p>
            <a:r>
              <a:rPr lang="zh-CN" altLang="en-US" dirty="0"/>
              <a:t>链表结点：链表中的每一个元素，</a:t>
            </a:r>
            <a:endParaRPr lang="en-US" altLang="zh-CN" dirty="0"/>
          </a:p>
          <a:p>
            <a:r>
              <a:rPr lang="zh-CN" altLang="en-US" dirty="0"/>
              <a:t>包括：</a:t>
            </a:r>
            <a:r>
              <a:rPr lang="en-US" altLang="zh-CN" dirty="0"/>
              <a:t>1.</a:t>
            </a:r>
            <a:r>
              <a:rPr lang="zh-CN" altLang="en-US" dirty="0"/>
              <a:t>当前节点的数据  </a:t>
            </a:r>
            <a:r>
              <a:rPr lang="en-US" altLang="zh-CN" dirty="0"/>
              <a:t>2.</a:t>
            </a:r>
            <a:r>
              <a:rPr lang="zh-CN" altLang="en-US" dirty="0"/>
              <a:t>下一个节点的地址</a:t>
            </a:r>
            <a:endParaRPr lang="en-US" altLang="zh-CN" dirty="0"/>
          </a:p>
          <a:p>
            <a:r>
              <a:rPr lang="zh-CN" altLang="en-US" dirty="0"/>
              <a:t>链表尾：不再指向其他结点的结点，其地址部分放一个</a:t>
            </a:r>
            <a:r>
              <a:rPr lang="en-US" altLang="zh-CN" dirty="0"/>
              <a:t>null,</a:t>
            </a:r>
            <a:r>
              <a:rPr lang="zh-CN" altLang="en-US" dirty="0"/>
              <a:t>表示该链表的结束。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812EDA-1C6E-46E5-B7AA-BECA344E57C8}"/>
              </a:ext>
            </a:extLst>
          </p:cNvPr>
          <p:cNvSpPr txBox="1"/>
          <p:nvPr/>
        </p:nvSpPr>
        <p:spPr>
          <a:xfrm>
            <a:off x="707571" y="2577367"/>
            <a:ext cx="399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链表的初始化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57E731-0301-44AF-A06B-CF5556A6E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1" y="2967304"/>
            <a:ext cx="4340291" cy="321217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1638FF9-418B-4C0A-AAF1-64D5D09B4632}"/>
              </a:ext>
            </a:extLst>
          </p:cNvPr>
          <p:cNvSpPr txBox="1"/>
          <p:nvPr/>
        </p:nvSpPr>
        <p:spPr>
          <a:xfrm>
            <a:off x="5756988" y="149290"/>
            <a:ext cx="5663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链表的遍历（当指向尾结点的指针指向的地址为空时，遍历结束）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83D08A6-AC0B-4CDA-9301-0729421C1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959" y="1091681"/>
            <a:ext cx="4524373" cy="281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1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DB319-F3A6-4107-9FDF-2DD1705F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998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删除链表结点：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ACEFCA-0C6F-4777-A4BB-567F5E161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83559"/>
            <a:ext cx="10515600" cy="93404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0ED9D1-D927-42EA-9ADB-CE2621E5B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5110"/>
            <a:ext cx="6560541" cy="36143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2E49BC7-9426-4310-81FE-898CCD1D606B}"/>
              </a:ext>
            </a:extLst>
          </p:cNvPr>
          <p:cNvSpPr txBox="1"/>
          <p:nvPr/>
        </p:nvSpPr>
        <p:spPr>
          <a:xfrm>
            <a:off x="7333861" y="251927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插入链表结点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F5582E-85E3-4594-89B0-232C5F09B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275" y="877078"/>
            <a:ext cx="5346328" cy="280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98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556</Words>
  <Application>Microsoft Office PowerPoint</Application>
  <PresentationFormat>宽屏</PresentationFormat>
  <Paragraphs>46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指向一,二维数组的指针</vt:lpstr>
      <vt:lpstr>用指针遍历二维数组</vt:lpstr>
      <vt:lpstr>指针做函数返回值</vt:lpstr>
      <vt:lpstr>静态局部变量</vt:lpstr>
      <vt:lpstr>结构体与函数</vt:lpstr>
      <vt:lpstr>结构体变量与指针</vt:lpstr>
      <vt:lpstr>结构体数组</vt:lpstr>
      <vt:lpstr>链表</vt:lpstr>
      <vt:lpstr>删除链表结点：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指向一维数组的指针</dc:title>
  <dc:creator>张 雁君</dc:creator>
  <cp:lastModifiedBy>张 雁君</cp:lastModifiedBy>
  <cp:revision>38</cp:revision>
  <dcterms:created xsi:type="dcterms:W3CDTF">2018-10-22T10:06:01Z</dcterms:created>
  <dcterms:modified xsi:type="dcterms:W3CDTF">2018-10-26T05:38:38Z</dcterms:modified>
</cp:coreProperties>
</file>