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8F8EE-0F30-42ED-B586-E9DD2CBF0D67}" type="datetimeFigureOut">
              <a:rPr lang="zh-CN" altLang="en-US" smtClean="0"/>
              <a:t>2019/4/20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CA955-BBF3-403C-AAB2-4DDFA73D1BF5}" type="slidenum">
              <a:rPr lang="zh-CN" altLang="en-US" smtClean="0"/>
              <a:t>‹#›</a:t>
            </a:fld>
            <a:endParaRPr lang="zh-CN" altLang="en-US"/>
          </a:p>
        </p:txBody>
      </p:sp>
    </p:spTree>
    <p:extLst>
      <p:ext uri="{BB962C8B-B14F-4D97-AF65-F5344CB8AC3E}">
        <p14:creationId xmlns:p14="http://schemas.microsoft.com/office/powerpoint/2010/main" val="20760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#include&lt;algorithm&gt;</a:t>
            </a:r>
          </a:p>
          <a:p>
            <a:r>
              <a:rPr lang="en-US" altLang="zh-CN" dirty="0"/>
              <a:t>#define </a:t>
            </a:r>
            <a:r>
              <a:rPr lang="en-US" altLang="zh-CN" dirty="0" err="1"/>
              <a:t>maxn</a:t>
            </a:r>
            <a:r>
              <a:rPr lang="en-US" altLang="zh-CN" dirty="0"/>
              <a:t> 50010</a:t>
            </a:r>
          </a:p>
          <a:p>
            <a:r>
              <a:rPr lang="en-US" altLang="zh-CN" dirty="0"/>
              <a:t>using namespace std;</a:t>
            </a:r>
          </a:p>
          <a:p>
            <a:r>
              <a:rPr lang="en-US" altLang="zh-CN" dirty="0"/>
              <a:t>int main(void){</a:t>
            </a:r>
          </a:p>
          <a:p>
            <a:r>
              <a:rPr lang="en-US" altLang="zh-CN" dirty="0"/>
              <a:t>	int </a:t>
            </a:r>
            <a:r>
              <a:rPr lang="en-US" altLang="zh-CN" dirty="0" err="1"/>
              <a:t>n,s</a:t>
            </a:r>
            <a:r>
              <a:rPr lang="en-US" altLang="zh-CN" dirty="0"/>
              <a:t>;   //n</a:t>
            </a:r>
            <a:r>
              <a:rPr lang="zh-CN" altLang="en-US" dirty="0"/>
              <a:t>为需要供应的天数 ，</a:t>
            </a:r>
            <a:r>
              <a:rPr lang="en-US" altLang="zh-CN" dirty="0"/>
              <a:t>s</a:t>
            </a:r>
            <a:r>
              <a:rPr lang="zh-CN" altLang="en-US" dirty="0"/>
              <a:t>为每个单位的牛奶存储在仓库中需要的花费</a:t>
            </a:r>
            <a:r>
              <a:rPr lang="en-US" altLang="zh-CN" dirty="0"/>
              <a:t>;</a:t>
            </a:r>
          </a:p>
          <a:p>
            <a:r>
              <a:rPr lang="en-US" altLang="zh-CN" dirty="0"/>
              <a:t>	int p[</a:t>
            </a:r>
            <a:r>
              <a:rPr lang="en-US" altLang="zh-CN" dirty="0" err="1"/>
              <a:t>maxn</a:t>
            </a:r>
            <a:r>
              <a:rPr lang="en-US" altLang="zh-CN" dirty="0"/>
              <a:t>],q[</a:t>
            </a:r>
            <a:r>
              <a:rPr lang="en-US" altLang="zh-CN" dirty="0" err="1"/>
              <a:t>maxn</a:t>
            </a:r>
            <a:r>
              <a:rPr lang="en-US" altLang="zh-CN" dirty="0"/>
              <a:t>];  //p</a:t>
            </a:r>
            <a:r>
              <a:rPr lang="zh-CN" altLang="en-US" dirty="0"/>
              <a:t>表示每天生产一单位牛奶需要花费的成本，</a:t>
            </a:r>
            <a:r>
              <a:rPr lang="en-US" altLang="zh-CN" dirty="0"/>
              <a:t>q</a:t>
            </a:r>
            <a:r>
              <a:rPr lang="zh-CN" altLang="en-US" dirty="0"/>
              <a:t>表示每天需要供货的数量</a:t>
            </a:r>
          </a:p>
          <a:p>
            <a:r>
              <a:rPr lang="zh-CN" altLang="en-US" dirty="0"/>
              <a:t>		</a:t>
            </a:r>
            <a:r>
              <a:rPr lang="en-US" altLang="zh-CN" dirty="0"/>
              <a:t>while(</a:t>
            </a:r>
            <a:r>
              <a:rPr lang="en-US" altLang="zh-CN" dirty="0" err="1"/>
              <a:t>cin</a:t>
            </a:r>
            <a:r>
              <a:rPr lang="en-US" altLang="zh-CN" dirty="0"/>
              <a:t>&gt;&gt;n&gt;&gt;s){</a:t>
            </a:r>
          </a:p>
          <a:p>
            <a:r>
              <a:rPr lang="en-US" altLang="zh-CN" dirty="0"/>
              <a:t>		long </a:t>
            </a:r>
            <a:r>
              <a:rPr lang="en-US" altLang="zh-CN" dirty="0" err="1"/>
              <a:t>long</a:t>
            </a:r>
            <a:r>
              <a:rPr lang="en-US" altLang="zh-CN" dirty="0"/>
              <a:t> sum = 0;</a:t>
            </a:r>
          </a:p>
          <a:p>
            <a:r>
              <a:rPr lang="en-US" altLang="zh-CN" dirty="0"/>
              <a:t>		for(int </a:t>
            </a:r>
            <a:r>
              <a:rPr lang="en-US" altLang="zh-CN" dirty="0" err="1"/>
              <a:t>i</a:t>
            </a:r>
            <a:r>
              <a:rPr lang="en-US" altLang="zh-CN" dirty="0"/>
              <a:t> = 0;i &lt; </a:t>
            </a:r>
            <a:r>
              <a:rPr lang="en-US" altLang="zh-CN" dirty="0" err="1"/>
              <a:t>n;i</a:t>
            </a:r>
            <a:r>
              <a:rPr lang="en-US" altLang="zh-CN" dirty="0"/>
              <a:t>++){</a:t>
            </a:r>
          </a:p>
          <a:p>
            <a:r>
              <a:rPr lang="en-US" altLang="zh-CN" dirty="0"/>
              <a:t>			</a:t>
            </a:r>
            <a:r>
              <a:rPr lang="en-US" altLang="zh-CN" dirty="0" err="1"/>
              <a:t>cin</a:t>
            </a:r>
            <a:r>
              <a:rPr lang="en-US" altLang="zh-CN" dirty="0"/>
              <a:t>&gt;&gt;p[</a:t>
            </a:r>
            <a:r>
              <a:rPr lang="en-US" altLang="zh-CN" dirty="0" err="1"/>
              <a:t>i</a:t>
            </a:r>
            <a:r>
              <a:rPr lang="en-US" altLang="zh-CN" dirty="0"/>
              <a:t>]&gt;&gt;q[</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1;i &lt; </a:t>
            </a:r>
            <a:r>
              <a:rPr lang="en-US" altLang="zh-CN" dirty="0" err="1"/>
              <a:t>n;i</a:t>
            </a:r>
            <a:r>
              <a:rPr lang="en-US" altLang="zh-CN" dirty="0"/>
              <a:t>++){</a:t>
            </a:r>
          </a:p>
          <a:p>
            <a:r>
              <a:rPr lang="en-US" altLang="zh-CN" dirty="0"/>
              <a:t>			p[</a:t>
            </a:r>
            <a:r>
              <a:rPr lang="en-US" altLang="zh-CN" dirty="0" err="1"/>
              <a:t>i</a:t>
            </a:r>
            <a:r>
              <a:rPr lang="en-US" altLang="zh-CN" dirty="0"/>
              <a:t>] = min(p[i-1]+</a:t>
            </a:r>
            <a:r>
              <a:rPr lang="en-US" altLang="zh-CN" dirty="0" err="1"/>
              <a:t>s,p</a:t>
            </a:r>
            <a:r>
              <a:rPr lang="en-US" altLang="zh-CN" dirty="0"/>
              <a:t>[</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0;i &lt; </a:t>
            </a:r>
            <a:r>
              <a:rPr lang="en-US" altLang="zh-CN" dirty="0" err="1"/>
              <a:t>n;i</a:t>
            </a:r>
            <a:r>
              <a:rPr lang="en-US" altLang="zh-CN" dirty="0"/>
              <a:t>++){</a:t>
            </a:r>
          </a:p>
          <a:p>
            <a:r>
              <a:rPr lang="en-US" altLang="zh-CN" dirty="0"/>
              <a:t>			sum += p[</a:t>
            </a:r>
            <a:r>
              <a:rPr lang="en-US" altLang="zh-CN" dirty="0" err="1"/>
              <a:t>i</a:t>
            </a:r>
            <a:r>
              <a:rPr lang="en-US" altLang="zh-CN" dirty="0"/>
              <a:t>]*q[</a:t>
            </a:r>
            <a:r>
              <a:rPr lang="en-US" altLang="zh-CN" dirty="0" err="1"/>
              <a:t>i</a:t>
            </a:r>
            <a:r>
              <a:rPr lang="en-US" altLang="zh-CN" dirty="0"/>
              <a:t>];</a:t>
            </a:r>
          </a:p>
          <a:p>
            <a:r>
              <a:rPr lang="en-US" altLang="zh-CN" dirty="0"/>
              <a:t>		}</a:t>
            </a:r>
          </a:p>
          <a:p>
            <a:r>
              <a:rPr lang="en-US" altLang="zh-CN" dirty="0"/>
              <a:t>		</a:t>
            </a:r>
            <a:r>
              <a:rPr lang="en-US" altLang="zh-CN" dirty="0" err="1"/>
              <a:t>cout</a:t>
            </a:r>
            <a:r>
              <a:rPr lang="en-US" altLang="zh-CN" dirty="0"/>
              <a:t>&lt;&lt;sum&lt;&lt;</a:t>
            </a:r>
            <a:r>
              <a:rPr lang="en-US" altLang="zh-CN" dirty="0" err="1"/>
              <a:t>endl</a:t>
            </a:r>
            <a:r>
              <a:rPr lang="en-US" altLang="zh-CN" dirty="0"/>
              <a:t>;</a:t>
            </a:r>
          </a:p>
          <a:p>
            <a:r>
              <a:rPr lang="en-US" altLang="zh-CN" dirty="0"/>
              <a:t>	}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DDCCA955-BBF3-403C-AAB2-4DDFA73D1BF5}" type="slidenum">
              <a:rPr lang="zh-CN" altLang="en-US" smtClean="0"/>
              <a:t>2</a:t>
            </a:fld>
            <a:endParaRPr lang="zh-CN" altLang="en-US"/>
          </a:p>
        </p:txBody>
      </p:sp>
    </p:spTree>
    <p:extLst>
      <p:ext uri="{BB962C8B-B14F-4D97-AF65-F5344CB8AC3E}">
        <p14:creationId xmlns:p14="http://schemas.microsoft.com/office/powerpoint/2010/main" val="273632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a:t>
            </a:r>
            <a:r>
              <a:rPr lang="en-US" altLang="zh-CN" dirty="0" err="1"/>
              <a:t>cstdio</a:t>
            </a:r>
            <a:r>
              <a:rPr lang="en-US" altLang="zh-CN" dirty="0"/>
              <a:t>&gt;</a:t>
            </a:r>
          </a:p>
          <a:p>
            <a:endParaRPr lang="en-US" altLang="zh-CN" dirty="0"/>
          </a:p>
          <a:p>
            <a:r>
              <a:rPr lang="en-US" altLang="zh-CN" dirty="0"/>
              <a:t>int MAX_(int a, int b){</a:t>
            </a:r>
          </a:p>
          <a:p>
            <a:r>
              <a:rPr lang="en-US" altLang="zh-CN" dirty="0"/>
              <a:t>    if(a&gt;b) return a;</a:t>
            </a:r>
          </a:p>
          <a:p>
            <a:r>
              <a:rPr lang="en-US" altLang="zh-CN" dirty="0"/>
              <a:t>    else return b;</a:t>
            </a:r>
          </a:p>
          <a:p>
            <a:r>
              <a:rPr lang="en-US" altLang="zh-CN" dirty="0"/>
              <a:t>}</a:t>
            </a:r>
          </a:p>
          <a:p>
            <a:endParaRPr lang="en-US" altLang="zh-CN" dirty="0"/>
          </a:p>
          <a:p>
            <a:r>
              <a:rPr lang="en-US" altLang="zh-CN" dirty="0"/>
              <a:t>int main(){</a:t>
            </a:r>
          </a:p>
          <a:p>
            <a:r>
              <a:rPr lang="en-US" altLang="zh-CN" dirty="0"/>
              <a:t>    int s1, s2, s3, s4, s5, s6;</a:t>
            </a:r>
          </a:p>
          <a:p>
            <a:r>
              <a:rPr lang="en-US" altLang="zh-CN" dirty="0"/>
              <a:t>    while(</a:t>
            </a:r>
            <a:r>
              <a:rPr lang="en-US" altLang="zh-CN" dirty="0" err="1"/>
              <a:t>scanf</a:t>
            </a:r>
            <a:r>
              <a:rPr lang="en-US" altLang="zh-CN" dirty="0"/>
              <a:t>("%</a:t>
            </a:r>
            <a:r>
              <a:rPr lang="en-US" altLang="zh-CN" dirty="0" err="1"/>
              <a:t>d%d%d%d%d%d</a:t>
            </a:r>
            <a:r>
              <a:rPr lang="en-US" altLang="zh-CN" dirty="0"/>
              <a:t>", &amp;s1, &amp;s2, &amp;s3, &amp;s4, &amp;s5, &amp;s6) &amp;&amp; s1+s2+s3+s4+s5+s6){</a:t>
            </a:r>
          </a:p>
          <a:p>
            <a:r>
              <a:rPr lang="en-US" altLang="zh-CN" dirty="0"/>
              <a:t>        int packets = 0;</a:t>
            </a:r>
          </a:p>
          <a:p>
            <a:r>
              <a:rPr lang="en-US" altLang="zh-CN" dirty="0"/>
              <a:t>        packets += s6; // 6*6</a:t>
            </a:r>
            <a:r>
              <a:rPr lang="zh-CN" altLang="en-US" dirty="0"/>
              <a:t>的产品一个装一箱</a:t>
            </a:r>
          </a:p>
          <a:p>
            <a:r>
              <a:rPr lang="zh-CN" altLang="en-US" dirty="0"/>
              <a:t>        </a:t>
            </a:r>
          </a:p>
          <a:p>
            <a:r>
              <a:rPr lang="zh-CN" altLang="en-US" dirty="0"/>
              <a:t>        </a:t>
            </a:r>
            <a:r>
              <a:rPr lang="en-US" altLang="zh-CN" dirty="0"/>
              <a:t>packets += s5; // 5*5</a:t>
            </a:r>
            <a:r>
              <a:rPr lang="zh-CN" altLang="en-US" dirty="0"/>
              <a:t>的产品一个装一箱</a:t>
            </a:r>
          </a:p>
          <a:p>
            <a:r>
              <a:rPr lang="zh-CN" altLang="en-US" dirty="0"/>
              <a:t>        </a:t>
            </a:r>
            <a:r>
              <a:rPr lang="en-US" altLang="zh-CN" dirty="0"/>
              <a:t>s1 = MAX_(0, s1-11*s5); // </a:t>
            </a:r>
            <a:r>
              <a:rPr lang="zh-CN" altLang="en-US" dirty="0"/>
              <a:t>剩余空间用</a:t>
            </a:r>
            <a:r>
              <a:rPr lang="en-US" altLang="zh-CN" dirty="0"/>
              <a:t>1*1</a:t>
            </a:r>
            <a:r>
              <a:rPr lang="zh-CN" altLang="en-US" dirty="0"/>
              <a:t>的产品尽量填满</a:t>
            </a:r>
          </a:p>
          <a:p>
            <a:r>
              <a:rPr lang="zh-CN" altLang="en-US" dirty="0"/>
              <a:t>        </a:t>
            </a:r>
          </a:p>
          <a:p>
            <a:r>
              <a:rPr lang="zh-CN" altLang="en-US" dirty="0"/>
              <a:t>        </a:t>
            </a:r>
            <a:r>
              <a:rPr lang="en-US" altLang="zh-CN" dirty="0"/>
              <a:t>packets += s4; // 4*4</a:t>
            </a:r>
            <a:r>
              <a:rPr lang="zh-CN" altLang="en-US" dirty="0"/>
              <a:t>的产品一个装一箱</a:t>
            </a:r>
          </a:p>
          <a:p>
            <a:r>
              <a:rPr lang="zh-CN" altLang="en-US" dirty="0"/>
              <a:t>        </a:t>
            </a:r>
            <a:r>
              <a:rPr lang="en-US" altLang="zh-CN" dirty="0"/>
              <a:t>if(s2&lt;5*s4) s1 = MAX_(0, s1-(5*s4-s2)); // </a:t>
            </a:r>
            <a:r>
              <a:rPr lang="zh-CN" altLang="en-US" dirty="0"/>
              <a:t>假如</a:t>
            </a:r>
            <a:r>
              <a:rPr lang="en-US" altLang="zh-CN" dirty="0"/>
              <a:t>2*2</a:t>
            </a:r>
            <a:r>
              <a:rPr lang="zh-CN" altLang="en-US" dirty="0"/>
              <a:t>的产品填完之后仍然有空隙，则用</a:t>
            </a:r>
            <a:r>
              <a:rPr lang="en-US" altLang="zh-CN" dirty="0"/>
              <a:t>1*1</a:t>
            </a:r>
            <a:r>
              <a:rPr lang="zh-CN" altLang="en-US" dirty="0"/>
              <a:t>填满 </a:t>
            </a:r>
          </a:p>
          <a:p>
            <a:r>
              <a:rPr lang="zh-CN" altLang="en-US" dirty="0"/>
              <a:t>        </a:t>
            </a:r>
            <a:r>
              <a:rPr lang="en-US" altLang="zh-CN" dirty="0"/>
              <a:t>s2 = MAX_(0, s2-5*s4); // </a:t>
            </a:r>
            <a:r>
              <a:rPr lang="zh-CN" altLang="en-US" dirty="0"/>
              <a:t>尽量用</a:t>
            </a:r>
            <a:r>
              <a:rPr lang="en-US" altLang="zh-CN" dirty="0"/>
              <a:t>2*2</a:t>
            </a:r>
            <a:r>
              <a:rPr lang="zh-CN" altLang="en-US" dirty="0"/>
              <a:t>的产品填满 </a:t>
            </a:r>
          </a:p>
          <a:p>
            <a:r>
              <a:rPr lang="zh-CN" altLang="en-US" dirty="0"/>
              <a:t>        </a:t>
            </a:r>
          </a:p>
          <a:p>
            <a:r>
              <a:rPr lang="zh-CN" altLang="en-US" dirty="0"/>
              <a:t>        </a:t>
            </a:r>
            <a:r>
              <a:rPr lang="en-US" altLang="zh-CN" dirty="0"/>
              <a:t>packets += (s3+3)/4; // 3*3</a:t>
            </a:r>
            <a:r>
              <a:rPr lang="zh-CN" altLang="en-US" dirty="0"/>
              <a:t>的产品四个一箱</a:t>
            </a:r>
          </a:p>
          <a:p>
            <a:r>
              <a:rPr lang="zh-CN" altLang="en-US" dirty="0"/>
              <a:t>        </a:t>
            </a:r>
            <a:r>
              <a:rPr lang="en-US" altLang="zh-CN" dirty="0"/>
              <a:t>s3 %= 4;            // </a:t>
            </a:r>
            <a:r>
              <a:rPr lang="zh-CN" altLang="en-US" dirty="0"/>
              <a:t>假如</a:t>
            </a:r>
            <a:r>
              <a:rPr lang="en-US" altLang="zh-CN" dirty="0"/>
              <a:t>3*3</a:t>
            </a:r>
            <a:r>
              <a:rPr lang="zh-CN" altLang="en-US" dirty="0"/>
              <a:t>的箱子不是四的倍数个，则先用</a:t>
            </a:r>
            <a:r>
              <a:rPr lang="en-US" altLang="zh-CN" dirty="0"/>
              <a:t>2*2</a:t>
            </a:r>
            <a:r>
              <a:rPr lang="zh-CN" altLang="en-US" dirty="0"/>
              <a:t>填充再用</a:t>
            </a:r>
            <a:r>
              <a:rPr lang="en-US" altLang="zh-CN" dirty="0"/>
              <a:t>1*1</a:t>
            </a:r>
            <a:r>
              <a:rPr lang="zh-CN" altLang="en-US" dirty="0"/>
              <a:t>填充 </a:t>
            </a:r>
          </a:p>
          <a:p>
            <a:r>
              <a:rPr lang="zh-CN" altLang="en-US" dirty="0"/>
              <a:t>        </a:t>
            </a:r>
            <a:r>
              <a:rPr lang="en-US" altLang="zh-CN" dirty="0"/>
              <a:t>if(s3==1){</a:t>
            </a:r>
          </a:p>
          <a:p>
            <a:r>
              <a:rPr lang="en-US" altLang="zh-CN" dirty="0"/>
              <a:t>            if(s2&lt;5) s1 = MAX_(0, s1-(27-4*s2));</a:t>
            </a:r>
          </a:p>
          <a:p>
            <a:r>
              <a:rPr lang="en-US" altLang="zh-CN" dirty="0"/>
              <a:t>            else     s1 = MAX_(0, s1-7);</a:t>
            </a:r>
          </a:p>
          <a:p>
            <a:r>
              <a:rPr lang="en-US" altLang="zh-CN" dirty="0"/>
              <a:t>            s2 = MAX_(0, s2-5);</a:t>
            </a:r>
          </a:p>
          <a:p>
            <a:r>
              <a:rPr lang="en-US" altLang="zh-CN" dirty="0"/>
              <a:t>        } </a:t>
            </a:r>
          </a:p>
          <a:p>
            <a:r>
              <a:rPr lang="en-US" altLang="zh-CN" dirty="0"/>
              <a:t>        else if(s3==2){</a:t>
            </a:r>
          </a:p>
          <a:p>
            <a:r>
              <a:rPr lang="en-US" altLang="zh-CN" dirty="0"/>
              <a:t>            if(s2&lt;3) s1 = MAX_(0, s1-(18-4*s2));</a:t>
            </a:r>
          </a:p>
          <a:p>
            <a:r>
              <a:rPr lang="en-US" altLang="zh-CN" dirty="0"/>
              <a:t>            else     s1 = MAX_(0, s1-6);</a:t>
            </a:r>
          </a:p>
          <a:p>
            <a:r>
              <a:rPr lang="en-US" altLang="zh-CN" dirty="0"/>
              <a:t>            s2 = MAX_(0, s2-3);</a:t>
            </a:r>
          </a:p>
          <a:p>
            <a:r>
              <a:rPr lang="en-US" altLang="zh-CN" dirty="0"/>
              <a:t>        }</a:t>
            </a:r>
          </a:p>
          <a:p>
            <a:r>
              <a:rPr lang="en-US" altLang="zh-CN" dirty="0"/>
              <a:t>        else if(s3==3){</a:t>
            </a:r>
          </a:p>
          <a:p>
            <a:r>
              <a:rPr lang="en-US" altLang="zh-CN" dirty="0"/>
              <a:t>            if(s2&lt;1) s1 = MAX_(0, s1-(9-4*s2));</a:t>
            </a:r>
          </a:p>
          <a:p>
            <a:r>
              <a:rPr lang="en-US" altLang="zh-CN" dirty="0"/>
              <a:t>            else     s1 = MAX_(0, s1-5);</a:t>
            </a:r>
          </a:p>
          <a:p>
            <a:r>
              <a:rPr lang="en-US" altLang="zh-CN" dirty="0"/>
              <a:t>            s2 = MAX_(0, s2-1);    </a:t>
            </a:r>
          </a:p>
          <a:p>
            <a:r>
              <a:rPr lang="en-US" altLang="zh-CN" dirty="0"/>
              <a:t>        }</a:t>
            </a:r>
          </a:p>
          <a:p>
            <a:r>
              <a:rPr lang="en-US" altLang="zh-CN" dirty="0"/>
              <a:t>        </a:t>
            </a:r>
          </a:p>
          <a:p>
            <a:r>
              <a:rPr lang="en-US" altLang="zh-CN" dirty="0"/>
              <a:t>        packets += (s2+8)/9; // 2*2</a:t>
            </a:r>
            <a:r>
              <a:rPr lang="zh-CN" altLang="en-US" dirty="0"/>
              <a:t>的产品九个一箱</a:t>
            </a:r>
          </a:p>
          <a:p>
            <a:r>
              <a:rPr lang="zh-CN" altLang="en-US" dirty="0"/>
              <a:t>        </a:t>
            </a:r>
            <a:r>
              <a:rPr lang="en-US" altLang="zh-CN" dirty="0"/>
              <a:t>s2 %= 9;             // </a:t>
            </a:r>
            <a:r>
              <a:rPr lang="zh-CN" altLang="en-US" dirty="0"/>
              <a:t>假如</a:t>
            </a:r>
            <a:r>
              <a:rPr lang="en-US" altLang="zh-CN" dirty="0"/>
              <a:t>2*2</a:t>
            </a:r>
            <a:r>
              <a:rPr lang="zh-CN" altLang="en-US" dirty="0"/>
              <a:t>的箱子不是九的倍数个，则用</a:t>
            </a:r>
            <a:r>
              <a:rPr lang="en-US" altLang="zh-CN" dirty="0"/>
              <a:t>1*1</a:t>
            </a:r>
            <a:r>
              <a:rPr lang="zh-CN" altLang="en-US" dirty="0"/>
              <a:t>填充</a:t>
            </a:r>
          </a:p>
          <a:p>
            <a:r>
              <a:rPr lang="zh-CN" altLang="en-US" dirty="0"/>
              <a:t>        </a:t>
            </a:r>
            <a:r>
              <a:rPr lang="en-US" altLang="zh-CN" dirty="0"/>
              <a:t>if(s2) s1 = MAX_(0, s1-(36-4*s2)); </a:t>
            </a:r>
          </a:p>
          <a:p>
            <a:r>
              <a:rPr lang="en-US" altLang="zh-CN" dirty="0"/>
              <a:t>        </a:t>
            </a:r>
          </a:p>
          <a:p>
            <a:r>
              <a:rPr lang="en-US" altLang="zh-CN" dirty="0"/>
              <a:t>        packets += (s1+35)/36; // 1*1</a:t>
            </a:r>
            <a:r>
              <a:rPr lang="zh-CN" altLang="en-US" dirty="0"/>
              <a:t>的产品三十六个一箱</a:t>
            </a:r>
          </a:p>
          <a:p>
            <a:r>
              <a:rPr lang="zh-CN" altLang="en-US" dirty="0"/>
              <a:t>        </a:t>
            </a:r>
          </a:p>
          <a:p>
            <a:r>
              <a:rPr lang="zh-CN" altLang="en-US" dirty="0"/>
              <a:t>        </a:t>
            </a:r>
            <a:r>
              <a:rPr lang="en-US" altLang="zh-CN" dirty="0" err="1"/>
              <a:t>printf</a:t>
            </a:r>
            <a:r>
              <a:rPr lang="en-US" altLang="zh-CN" dirty="0"/>
              <a:t>("%d\n", packets); </a:t>
            </a:r>
          </a:p>
          <a:p>
            <a:r>
              <a:rPr lang="en-US" altLang="zh-CN" dirty="0"/>
              <a:t>    } </a:t>
            </a:r>
          </a:p>
          <a:p>
            <a:r>
              <a:rPr lang="en-US" altLang="zh-CN" dirty="0"/>
              <a:t>    </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DDCCA955-BBF3-403C-AAB2-4DDFA73D1BF5}" type="slidenum">
              <a:rPr lang="zh-CN" altLang="en-US" smtClean="0"/>
              <a:t>3</a:t>
            </a:fld>
            <a:endParaRPr lang="zh-CN" altLang="en-US"/>
          </a:p>
        </p:txBody>
      </p:sp>
    </p:spTree>
    <p:extLst>
      <p:ext uri="{BB962C8B-B14F-4D97-AF65-F5344CB8AC3E}">
        <p14:creationId xmlns:p14="http://schemas.microsoft.com/office/powerpoint/2010/main" val="53345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32378-EBBC-4C0B-B059-D84D8353CD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7FD0BC-CF69-4645-90B0-2F728CE69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0EE577-C4AE-4373-B8B9-FABEFDE5B3AF}"/>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CC47EB89-DE3C-4AEF-BF63-3BD65B57AA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F8370A-05F0-4C77-B884-F644F2130A24}"/>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23466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43DE8-90FC-434B-AAAA-825F8E9732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F896B9-EF9F-4BCC-BC4C-ED3964A069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B35BF1-226C-4104-A91A-56667DD47F3E}"/>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AF94149F-00ED-42FC-9434-7CDECE23AC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463AA-C434-4264-8B23-5A2207C619AE}"/>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353007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3925CA-C0F8-48AC-A367-7B37234542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66DE80-B11F-46C1-9FA2-72A5233F074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7F7CD4-A0F2-4641-BA92-4AC3483EAF44}"/>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0BFEFB96-936F-4308-A9BF-E0374BCE87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2D585D-2831-4201-8ECF-D26A3AD5D23B}"/>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195593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E5876-AC02-412B-9628-E1BFA63322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92766-7D63-496F-AF4B-0741523ED3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7FB2C2-0287-4EF3-9F78-2115C3E75D20}"/>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5F51FA7F-D819-4A69-8109-3674491550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A1BF9-1193-49C9-B96F-2F2BAA571CD8}"/>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8673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60A2E-088C-4C9D-A519-C3D7E11D29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119718-0E7F-4FD3-B228-578BD4D28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B402E8-73E1-4B83-A33F-83834C93AC5B}"/>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EA8C5B87-22C9-4CE6-AF98-A138577B9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E665D-B7AB-45C8-B107-78794B32CD62}"/>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32434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03DA-88B7-46A9-8AF8-F9C72A294F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6D70B2-2390-49F7-B757-D731BFDBAA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73F12B-60F3-4419-81B5-85CB5AC6E5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41CD29-0699-4151-A115-31CC394FA503}"/>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91A54486-C39F-4134-9004-3D24AFAC26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39AD49-00EC-417A-B0F3-9B3BD1103E54}"/>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33423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9AFBE-2BE4-4594-945E-995AD62188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C36A12-01E5-4554-949B-F6FE5DC93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0C63FF-FF62-474E-B883-21A296CDFA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498907-6A1A-4335-BD4E-5E5D4D3A5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891312-A5CA-45AB-A092-A47D972C8E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086E55-685F-4157-AC0B-E3A2F020B580}"/>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8" name="页脚占位符 7">
            <a:extLst>
              <a:ext uri="{FF2B5EF4-FFF2-40B4-BE49-F238E27FC236}">
                <a16:creationId xmlns:a16="http://schemas.microsoft.com/office/drawing/2014/main" id="{D72AC28B-081C-484B-8F9F-051399C15D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EC671EA-D80A-4CA2-ACC2-D21C103AB584}"/>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415103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E309-7378-4E3A-8B81-EE060FFD78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0AC093-0EA9-4BBE-BD09-F53DD86FC9AB}"/>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4" name="页脚占位符 3">
            <a:extLst>
              <a:ext uri="{FF2B5EF4-FFF2-40B4-BE49-F238E27FC236}">
                <a16:creationId xmlns:a16="http://schemas.microsoft.com/office/drawing/2014/main" id="{75B60B72-4DFF-4806-AE09-8AAED9B6A6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93CCD6-FC3B-4101-905D-0FE0C56F642A}"/>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363528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6DC821-E354-485D-8D0C-3FDF126A2820}"/>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3" name="页脚占位符 2">
            <a:extLst>
              <a:ext uri="{FF2B5EF4-FFF2-40B4-BE49-F238E27FC236}">
                <a16:creationId xmlns:a16="http://schemas.microsoft.com/office/drawing/2014/main" id="{0E452B60-834D-40F6-8093-4D4525CF75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80A5E6-A5E3-4627-A618-DED5F297841E}"/>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16246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F75B0-C5D0-4415-BF65-C9401ED8ED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65D93C-E957-41E0-8DEB-B1E2E908B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A907E6-EA42-402B-B4D3-3296027A2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3311E9-812B-4626-BF6D-EBBF3699B4CD}"/>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070AF6D7-0877-456E-B438-D55FB5B527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EEEC66-D2C1-4705-8C9B-A3900B0BF99B}"/>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193577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7DCA2-859A-4874-BBFE-83E49A33CE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DFFB72-B03D-434F-B39F-A8542F3E5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A815CF-1DE0-4242-B7DB-FB2BD9906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6AAD5E-DE1E-4168-8EB5-441E08103CD4}"/>
              </a:ext>
            </a:extLst>
          </p:cNvPr>
          <p:cNvSpPr>
            <a:spLocks noGrp="1"/>
          </p:cNvSpPr>
          <p:nvPr>
            <p:ph type="dt" sz="half" idx="10"/>
          </p:nvPr>
        </p:nvSpPr>
        <p:spPr/>
        <p:txBody>
          <a:bodyPr/>
          <a:lstStyle/>
          <a:p>
            <a:fld id="{0AD490AF-2E84-4AAF-A1B7-F68DEEEBD7D4}"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6A134FC6-F206-4A15-9C26-2DF893E47B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4CD6E1-0CBE-43F9-9EB1-3C530353515A}"/>
              </a:ext>
            </a:extLst>
          </p:cNvPr>
          <p:cNvSpPr>
            <a:spLocks noGrp="1"/>
          </p:cNvSpPr>
          <p:nvPr>
            <p:ph type="sldNum" sz="quarter" idx="12"/>
          </p:nvPr>
        </p:nvSpPr>
        <p:spPr/>
        <p:txBody>
          <a:body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298152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421F19-564F-4018-A289-D90CDFE9B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EDE532-867D-4DE7-A8AE-7159E7A60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C5940F-33B4-4CA6-A64B-573E81DAA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490AF-2E84-4AAF-A1B7-F68DEEEBD7D4}"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7C135EE4-7722-4331-9F34-6E24AF1E6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7FFBC2-0F75-4E22-87A7-262C6C3C1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2584A-D736-4E46-87E8-86274D09C033}" type="slidenum">
              <a:rPr lang="zh-CN" altLang="en-US" smtClean="0"/>
              <a:t>‹#›</a:t>
            </a:fld>
            <a:endParaRPr lang="zh-CN" altLang="en-US"/>
          </a:p>
        </p:txBody>
      </p:sp>
    </p:spTree>
    <p:extLst>
      <p:ext uri="{BB962C8B-B14F-4D97-AF65-F5344CB8AC3E}">
        <p14:creationId xmlns:p14="http://schemas.microsoft.com/office/powerpoint/2010/main" val="240229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1DB913-91F5-4251-ACCB-62306102F069}"/>
              </a:ext>
            </a:extLst>
          </p:cNvPr>
          <p:cNvSpPr txBox="1"/>
          <p:nvPr/>
        </p:nvSpPr>
        <p:spPr>
          <a:xfrm>
            <a:off x="0" y="113122"/>
            <a:ext cx="1461155" cy="369332"/>
          </a:xfrm>
          <a:prstGeom prst="rect">
            <a:avLst/>
          </a:prstGeom>
          <a:noFill/>
        </p:spPr>
        <p:txBody>
          <a:bodyPr wrap="square" rtlCol="0">
            <a:spAutoFit/>
          </a:bodyPr>
          <a:lstStyle/>
          <a:p>
            <a:r>
              <a:rPr lang="zh-CN" altLang="en-US" dirty="0"/>
              <a:t>贪心算法</a:t>
            </a:r>
          </a:p>
        </p:txBody>
      </p:sp>
      <p:sp>
        <p:nvSpPr>
          <p:cNvPr id="5" name="矩形 4">
            <a:extLst>
              <a:ext uri="{FF2B5EF4-FFF2-40B4-BE49-F238E27FC236}">
                <a16:creationId xmlns:a16="http://schemas.microsoft.com/office/drawing/2014/main" id="{33B9F91F-78B9-49A8-9323-F0EC61DA1071}"/>
              </a:ext>
            </a:extLst>
          </p:cNvPr>
          <p:cNvSpPr/>
          <p:nvPr/>
        </p:nvSpPr>
        <p:spPr>
          <a:xfrm>
            <a:off x="0" y="683892"/>
            <a:ext cx="6096000" cy="3416320"/>
          </a:xfrm>
          <a:prstGeom prst="rect">
            <a:avLst/>
          </a:prstGeom>
        </p:spPr>
        <p:txBody>
          <a:bodyPr>
            <a:spAutoFit/>
          </a:bodyPr>
          <a:lstStyle/>
          <a:p>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贪心选择</a:t>
            </a:r>
          </a:p>
          <a:p>
            <a:r>
              <a:rPr lang="en-US" altLang="zh-CN" dirty="0">
                <a:solidFill>
                  <a:srgbClr val="333333"/>
                </a:solidFill>
                <a:latin typeface="arial" panose="020B0604020202020204" pitchFamily="34" charset="0"/>
              </a:rPr>
              <a:t>       </a:t>
            </a:r>
            <a:r>
              <a:rPr lang="zh-CN" altLang="en-US" b="0" i="0" u="none" strike="noStrike" dirty="0">
                <a:solidFill>
                  <a:srgbClr val="333333"/>
                </a:solidFill>
                <a:effectLst/>
                <a:latin typeface="arial" panose="020B0604020202020204" pitchFamily="34" charset="0"/>
              </a:rPr>
              <a:t>贪心选择是指所求问题的整体最优解可以通过一系列局部最优的选择，即贪心选择来达到。这是贪心算法可行的第一个基本要素，也是贪心算法与动态规划算法的主要区别。贪心选择是采用从顶向下、以迭代的方法做出相继选择，每做一次贪心选择就将所求问题简化为一个规模更小的子问题。对于一个具体问题，要确定它是否具有贪心选择的性质，我们必须证明每一步所作的贪心选择最终能得到问题的最优解。通常可以首先证明问题的一个整体最优解，是从贪心选择开始的，而且作了贪心选择后，原问题简化为一个规模更小的类似子问题。通过每一步贪心选择，最终可得到问题的一个整体最优解。</a:t>
            </a:r>
          </a:p>
        </p:txBody>
      </p:sp>
      <p:sp>
        <p:nvSpPr>
          <p:cNvPr id="6" name="文本框 5">
            <a:extLst>
              <a:ext uri="{FF2B5EF4-FFF2-40B4-BE49-F238E27FC236}">
                <a16:creationId xmlns:a16="http://schemas.microsoft.com/office/drawing/2014/main" id="{584A0930-7C56-4CFA-8875-7CE11C1F8D70}"/>
              </a:ext>
            </a:extLst>
          </p:cNvPr>
          <p:cNvSpPr txBox="1"/>
          <p:nvPr/>
        </p:nvSpPr>
        <p:spPr>
          <a:xfrm>
            <a:off x="6287678" y="297788"/>
            <a:ext cx="1602557" cy="369332"/>
          </a:xfrm>
          <a:prstGeom prst="rect">
            <a:avLst/>
          </a:prstGeom>
          <a:noFill/>
        </p:spPr>
        <p:txBody>
          <a:bodyPr wrap="square" rtlCol="0">
            <a:spAutoFit/>
          </a:bodyPr>
          <a:lstStyle/>
          <a:p>
            <a:r>
              <a:rPr lang="zh-CN" altLang="en-US" dirty="0"/>
              <a:t>解题思路：</a:t>
            </a:r>
          </a:p>
        </p:txBody>
      </p:sp>
      <p:sp>
        <p:nvSpPr>
          <p:cNvPr id="7" name="矩形 6">
            <a:extLst>
              <a:ext uri="{FF2B5EF4-FFF2-40B4-BE49-F238E27FC236}">
                <a16:creationId xmlns:a16="http://schemas.microsoft.com/office/drawing/2014/main" id="{6B264EE6-7ACC-47DD-B038-B68FCFF7B381}"/>
              </a:ext>
            </a:extLst>
          </p:cNvPr>
          <p:cNvSpPr/>
          <p:nvPr/>
        </p:nvSpPr>
        <p:spPr>
          <a:xfrm>
            <a:off x="6287678" y="843677"/>
            <a:ext cx="4078663" cy="2585323"/>
          </a:xfrm>
          <a:prstGeom prst="rect">
            <a:avLst/>
          </a:prstGeom>
        </p:spPr>
        <p:txBody>
          <a:bodyPr wrap="square">
            <a:spAutoFit/>
          </a:bodyPr>
          <a:lstStyle/>
          <a:p>
            <a:r>
              <a:rPr lang="zh-CN" altLang="en-US" b="0" i="0" u="none" strike="noStrike" dirty="0">
                <a:solidFill>
                  <a:srgbClr val="333333"/>
                </a:solidFill>
                <a:effectLst/>
                <a:latin typeface="arial" panose="020B0604020202020204" pitchFamily="34" charset="0"/>
              </a:rPr>
              <a:t>贪心算法的基本思路是从问题的某一个初始解出发一步一步地进行，根据某个优化测度，每一步都要确保能获得局部最优解。每一步只考虑一个数据，他的选取应该满足局部优化的条件。若下一个数据和部分最优解连在一起不再是可行解时，就不把该数据添加到部分解中，直到把所有数据枚举完，或者不能再添加算法停止</a:t>
            </a:r>
            <a:endParaRPr lang="zh-CN" altLang="en-US" dirty="0"/>
          </a:p>
        </p:txBody>
      </p:sp>
      <p:sp>
        <p:nvSpPr>
          <p:cNvPr id="8" name="矩形 7">
            <a:extLst>
              <a:ext uri="{FF2B5EF4-FFF2-40B4-BE49-F238E27FC236}">
                <a16:creationId xmlns:a16="http://schemas.microsoft.com/office/drawing/2014/main" id="{3D239BF1-EC8B-40F5-93C3-5A6DF668A36D}"/>
              </a:ext>
            </a:extLst>
          </p:cNvPr>
          <p:cNvSpPr/>
          <p:nvPr/>
        </p:nvSpPr>
        <p:spPr>
          <a:xfrm>
            <a:off x="1747100" y="4251888"/>
            <a:ext cx="7745692" cy="2308324"/>
          </a:xfrm>
          <a:prstGeom prst="rect">
            <a:avLst/>
          </a:prstGeom>
        </p:spPr>
        <p:txBody>
          <a:bodyPr wrap="square">
            <a:spAutoFit/>
          </a:bodyPr>
          <a:lstStyle/>
          <a:p>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最优子结构</a:t>
            </a:r>
          </a:p>
          <a:p>
            <a:r>
              <a:rPr lang="zh-CN" altLang="en-US" b="0" i="0" u="none" strike="noStrike" dirty="0">
                <a:solidFill>
                  <a:srgbClr val="333333"/>
                </a:solidFill>
                <a:effectLst/>
                <a:latin typeface="arial" panose="020B0604020202020204" pitchFamily="34" charset="0"/>
              </a:rPr>
              <a:t>当一个问题的最优解包含其子问题的最优解时，称此问题具有最优子结构性质。运用贪心策略在每一次转化时都取得了最优解。问题的最优子结构性质是该问题可用贪心算法或动态规划算法求解的关键特征。贪心算法的每一次操作都对结果产生直接影响，而动态规划则不是。贪心算法对每个子问题的解决方案都做出选择，不能回退；动态规划则会根据以前的选择结果对当前进行选择，有回退功能。动态规划主要运用于二维或三维问题，而贪心一般是一维问题</a:t>
            </a:r>
          </a:p>
        </p:txBody>
      </p:sp>
    </p:spTree>
    <p:extLst>
      <p:ext uri="{BB962C8B-B14F-4D97-AF65-F5344CB8AC3E}">
        <p14:creationId xmlns:p14="http://schemas.microsoft.com/office/powerpoint/2010/main" val="423705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65C674-141E-4351-9CDA-ABE2CB11A540}"/>
              </a:ext>
            </a:extLst>
          </p:cNvPr>
          <p:cNvSpPr txBox="1"/>
          <p:nvPr/>
        </p:nvSpPr>
        <p:spPr>
          <a:xfrm>
            <a:off x="0" y="0"/>
            <a:ext cx="2479250" cy="369332"/>
          </a:xfrm>
          <a:prstGeom prst="rect">
            <a:avLst/>
          </a:prstGeom>
          <a:noFill/>
        </p:spPr>
        <p:txBody>
          <a:bodyPr wrap="square" rtlCol="0">
            <a:spAutoFit/>
          </a:bodyPr>
          <a:lstStyle/>
          <a:p>
            <a:r>
              <a:rPr lang="en-US" altLang="zh-CN" dirty="0"/>
              <a:t>Poj2393</a:t>
            </a:r>
            <a:r>
              <a:rPr lang="zh-CN" altLang="en-US" dirty="0"/>
              <a:t>（贪心）</a:t>
            </a:r>
          </a:p>
        </p:txBody>
      </p:sp>
      <p:pic>
        <p:nvPicPr>
          <p:cNvPr id="14" name="图片 13">
            <a:extLst>
              <a:ext uri="{FF2B5EF4-FFF2-40B4-BE49-F238E27FC236}">
                <a16:creationId xmlns:a16="http://schemas.microsoft.com/office/drawing/2014/main" id="{AB939516-F617-4F4C-8182-5C114FAE09D2}"/>
              </a:ext>
            </a:extLst>
          </p:cNvPr>
          <p:cNvPicPr>
            <a:picLocks noChangeAspect="1"/>
          </p:cNvPicPr>
          <p:nvPr/>
        </p:nvPicPr>
        <p:blipFill>
          <a:blip r:embed="rId3"/>
          <a:stretch>
            <a:fillRect/>
          </a:stretch>
        </p:blipFill>
        <p:spPr>
          <a:xfrm>
            <a:off x="0" y="369332"/>
            <a:ext cx="9040305" cy="1439752"/>
          </a:xfrm>
          <a:prstGeom prst="rect">
            <a:avLst/>
          </a:prstGeom>
        </p:spPr>
      </p:pic>
      <p:pic>
        <p:nvPicPr>
          <p:cNvPr id="15" name="图片 14">
            <a:extLst>
              <a:ext uri="{FF2B5EF4-FFF2-40B4-BE49-F238E27FC236}">
                <a16:creationId xmlns:a16="http://schemas.microsoft.com/office/drawing/2014/main" id="{5EE992FD-B082-48FA-BA21-F229A4591CC3}"/>
              </a:ext>
            </a:extLst>
          </p:cNvPr>
          <p:cNvPicPr>
            <a:picLocks noChangeAspect="1"/>
          </p:cNvPicPr>
          <p:nvPr/>
        </p:nvPicPr>
        <p:blipFill>
          <a:blip r:embed="rId4"/>
          <a:stretch>
            <a:fillRect/>
          </a:stretch>
        </p:blipFill>
        <p:spPr>
          <a:xfrm>
            <a:off x="0" y="1816536"/>
            <a:ext cx="4987847" cy="1115200"/>
          </a:xfrm>
          <a:prstGeom prst="rect">
            <a:avLst/>
          </a:prstGeom>
        </p:spPr>
      </p:pic>
      <p:pic>
        <p:nvPicPr>
          <p:cNvPr id="16" name="图片 15">
            <a:extLst>
              <a:ext uri="{FF2B5EF4-FFF2-40B4-BE49-F238E27FC236}">
                <a16:creationId xmlns:a16="http://schemas.microsoft.com/office/drawing/2014/main" id="{D3CA4B50-BD13-46E0-B3CF-66ECFB094E60}"/>
              </a:ext>
            </a:extLst>
          </p:cNvPr>
          <p:cNvPicPr>
            <a:picLocks noChangeAspect="1"/>
          </p:cNvPicPr>
          <p:nvPr/>
        </p:nvPicPr>
        <p:blipFill>
          <a:blip r:embed="rId5"/>
          <a:stretch>
            <a:fillRect/>
          </a:stretch>
        </p:blipFill>
        <p:spPr>
          <a:xfrm>
            <a:off x="9040305" y="369332"/>
            <a:ext cx="2088061" cy="2446232"/>
          </a:xfrm>
          <a:prstGeom prst="rect">
            <a:avLst/>
          </a:prstGeom>
        </p:spPr>
      </p:pic>
      <p:sp>
        <p:nvSpPr>
          <p:cNvPr id="17" name="文本框 16">
            <a:extLst>
              <a:ext uri="{FF2B5EF4-FFF2-40B4-BE49-F238E27FC236}">
                <a16:creationId xmlns:a16="http://schemas.microsoft.com/office/drawing/2014/main" id="{6B0D9ACA-7040-4F51-84AD-6BEA2075D1BA}"/>
              </a:ext>
            </a:extLst>
          </p:cNvPr>
          <p:cNvSpPr txBox="1"/>
          <p:nvPr/>
        </p:nvSpPr>
        <p:spPr>
          <a:xfrm>
            <a:off x="131975" y="3242821"/>
            <a:ext cx="4487159" cy="1200329"/>
          </a:xfrm>
          <a:prstGeom prst="rect">
            <a:avLst/>
          </a:prstGeom>
          <a:noFill/>
        </p:spPr>
        <p:txBody>
          <a:bodyPr wrap="square" rtlCol="0">
            <a:spAutoFit/>
          </a:bodyPr>
          <a:lstStyle/>
          <a:p>
            <a:r>
              <a:rPr lang="zh-CN" altLang="en-US" dirty="0"/>
              <a:t>题意：规定</a:t>
            </a:r>
            <a:r>
              <a:rPr lang="en-US" altLang="zh-CN" dirty="0"/>
              <a:t>n</a:t>
            </a:r>
            <a:r>
              <a:rPr lang="zh-CN" altLang="en-US" dirty="0"/>
              <a:t>为供应乳制品的天数，生产的乳制品可以放入仓库中，且不会坏，每个单位</a:t>
            </a:r>
            <a:r>
              <a:rPr lang="en-US" altLang="zh-CN" dirty="0"/>
              <a:t>s</a:t>
            </a:r>
            <a:r>
              <a:rPr lang="zh-CN" altLang="en-US" dirty="0"/>
              <a:t>元，给定</a:t>
            </a:r>
            <a:r>
              <a:rPr lang="en-US" altLang="zh-CN" dirty="0"/>
              <a:t>Ci</a:t>
            </a:r>
            <a:r>
              <a:rPr lang="zh-CN" altLang="en-US" dirty="0"/>
              <a:t>表示每天生产乳制品需要的成本，</a:t>
            </a:r>
            <a:r>
              <a:rPr lang="en-US" altLang="zh-CN" dirty="0"/>
              <a:t>Yi</a:t>
            </a:r>
            <a:r>
              <a:rPr lang="zh-CN" altLang="en-US" dirty="0"/>
              <a:t>为每天需要供应乳制品的数量。</a:t>
            </a:r>
          </a:p>
        </p:txBody>
      </p:sp>
      <p:sp>
        <p:nvSpPr>
          <p:cNvPr id="18" name="文本框 17">
            <a:extLst>
              <a:ext uri="{FF2B5EF4-FFF2-40B4-BE49-F238E27FC236}">
                <a16:creationId xmlns:a16="http://schemas.microsoft.com/office/drawing/2014/main" id="{7E92E256-C5DA-429E-882E-B8D5396631EF}"/>
              </a:ext>
            </a:extLst>
          </p:cNvPr>
          <p:cNvSpPr txBox="1"/>
          <p:nvPr/>
        </p:nvSpPr>
        <p:spPr>
          <a:xfrm>
            <a:off x="311085" y="4732256"/>
            <a:ext cx="3912123" cy="1200329"/>
          </a:xfrm>
          <a:prstGeom prst="rect">
            <a:avLst/>
          </a:prstGeom>
          <a:noFill/>
        </p:spPr>
        <p:txBody>
          <a:bodyPr wrap="square" rtlCol="0">
            <a:spAutoFit/>
          </a:bodyPr>
          <a:lstStyle/>
          <a:p>
            <a:r>
              <a:rPr lang="zh-CN" altLang="en-US" dirty="0"/>
              <a:t>思路：比较生产需要的成本和上一天存货需要的成本作比较（贪心思想），保存成本更低的价格，最后按需求，计算所需的最低成本</a:t>
            </a:r>
            <a:endParaRPr lang="en-US" altLang="zh-CN" dirty="0"/>
          </a:p>
        </p:txBody>
      </p:sp>
      <p:pic>
        <p:nvPicPr>
          <p:cNvPr id="19" name="图片 18">
            <a:extLst>
              <a:ext uri="{FF2B5EF4-FFF2-40B4-BE49-F238E27FC236}">
                <a16:creationId xmlns:a16="http://schemas.microsoft.com/office/drawing/2014/main" id="{687173A4-22C4-4450-A43E-0E17A9C36281}"/>
              </a:ext>
            </a:extLst>
          </p:cNvPr>
          <p:cNvPicPr>
            <a:picLocks noChangeAspect="1"/>
          </p:cNvPicPr>
          <p:nvPr/>
        </p:nvPicPr>
        <p:blipFill>
          <a:blip r:embed="rId6"/>
          <a:stretch>
            <a:fillRect/>
          </a:stretch>
        </p:blipFill>
        <p:spPr>
          <a:xfrm>
            <a:off x="4919466" y="3242821"/>
            <a:ext cx="7140559" cy="3502470"/>
          </a:xfrm>
          <a:prstGeom prst="rect">
            <a:avLst/>
          </a:prstGeom>
        </p:spPr>
      </p:pic>
      <p:sp>
        <p:nvSpPr>
          <p:cNvPr id="20" name="文本框 19">
            <a:extLst>
              <a:ext uri="{FF2B5EF4-FFF2-40B4-BE49-F238E27FC236}">
                <a16:creationId xmlns:a16="http://schemas.microsoft.com/office/drawing/2014/main" id="{C820D1B6-5CA8-49FF-B2B5-B9712B8CCFB2}"/>
              </a:ext>
            </a:extLst>
          </p:cNvPr>
          <p:cNvSpPr txBox="1"/>
          <p:nvPr/>
        </p:nvSpPr>
        <p:spPr>
          <a:xfrm>
            <a:off x="5165889" y="2733773"/>
            <a:ext cx="930111" cy="369332"/>
          </a:xfrm>
          <a:prstGeom prst="rect">
            <a:avLst/>
          </a:prstGeom>
          <a:noFill/>
        </p:spPr>
        <p:txBody>
          <a:bodyPr wrap="square" rtlCol="0">
            <a:spAutoFit/>
          </a:bodyPr>
          <a:lstStyle/>
          <a:p>
            <a:r>
              <a:rPr lang="en-US" altLang="zh-CN" dirty="0"/>
              <a:t>AC</a:t>
            </a:r>
            <a:r>
              <a:rPr lang="zh-CN" altLang="en-US" dirty="0"/>
              <a:t>代码：</a:t>
            </a:r>
          </a:p>
        </p:txBody>
      </p:sp>
    </p:spTree>
    <p:extLst>
      <p:ext uri="{BB962C8B-B14F-4D97-AF65-F5344CB8AC3E}">
        <p14:creationId xmlns:p14="http://schemas.microsoft.com/office/powerpoint/2010/main" val="185647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A887B0E-F658-46BF-9496-B2F8F0044E68}"/>
              </a:ext>
            </a:extLst>
          </p:cNvPr>
          <p:cNvSpPr txBox="1"/>
          <p:nvPr/>
        </p:nvSpPr>
        <p:spPr>
          <a:xfrm>
            <a:off x="0" y="0"/>
            <a:ext cx="1564850" cy="369332"/>
          </a:xfrm>
          <a:prstGeom prst="rect">
            <a:avLst/>
          </a:prstGeom>
          <a:noFill/>
        </p:spPr>
        <p:txBody>
          <a:bodyPr wrap="square" rtlCol="0">
            <a:spAutoFit/>
          </a:bodyPr>
          <a:lstStyle/>
          <a:p>
            <a:r>
              <a:rPr lang="en-US" altLang="zh-CN" dirty="0"/>
              <a:t>Poj1017(</a:t>
            </a:r>
            <a:r>
              <a:rPr lang="zh-CN" altLang="en-US" dirty="0"/>
              <a:t>贪心）</a:t>
            </a:r>
          </a:p>
        </p:txBody>
      </p:sp>
      <p:pic>
        <p:nvPicPr>
          <p:cNvPr id="5" name="图片 4">
            <a:extLst>
              <a:ext uri="{FF2B5EF4-FFF2-40B4-BE49-F238E27FC236}">
                <a16:creationId xmlns:a16="http://schemas.microsoft.com/office/drawing/2014/main" id="{D8164E58-70AE-4343-8099-0855C06230A6}"/>
              </a:ext>
            </a:extLst>
          </p:cNvPr>
          <p:cNvPicPr>
            <a:picLocks noChangeAspect="1"/>
          </p:cNvPicPr>
          <p:nvPr/>
        </p:nvPicPr>
        <p:blipFill>
          <a:blip r:embed="rId3"/>
          <a:stretch>
            <a:fillRect/>
          </a:stretch>
        </p:blipFill>
        <p:spPr>
          <a:xfrm>
            <a:off x="0" y="546755"/>
            <a:ext cx="10170084" cy="982460"/>
          </a:xfrm>
          <a:prstGeom prst="rect">
            <a:avLst/>
          </a:prstGeom>
        </p:spPr>
      </p:pic>
      <p:pic>
        <p:nvPicPr>
          <p:cNvPr id="6" name="图片 5">
            <a:extLst>
              <a:ext uri="{FF2B5EF4-FFF2-40B4-BE49-F238E27FC236}">
                <a16:creationId xmlns:a16="http://schemas.microsoft.com/office/drawing/2014/main" id="{32C0F65A-31EA-414E-9445-99E29096954C}"/>
              </a:ext>
            </a:extLst>
          </p:cNvPr>
          <p:cNvPicPr>
            <a:picLocks noChangeAspect="1"/>
          </p:cNvPicPr>
          <p:nvPr/>
        </p:nvPicPr>
        <p:blipFill>
          <a:blip r:embed="rId4"/>
          <a:stretch>
            <a:fillRect/>
          </a:stretch>
        </p:blipFill>
        <p:spPr>
          <a:xfrm>
            <a:off x="0" y="1529215"/>
            <a:ext cx="6881567" cy="1071118"/>
          </a:xfrm>
          <a:prstGeom prst="rect">
            <a:avLst/>
          </a:prstGeom>
        </p:spPr>
      </p:pic>
      <p:pic>
        <p:nvPicPr>
          <p:cNvPr id="7" name="图片 6">
            <a:extLst>
              <a:ext uri="{FF2B5EF4-FFF2-40B4-BE49-F238E27FC236}">
                <a16:creationId xmlns:a16="http://schemas.microsoft.com/office/drawing/2014/main" id="{4B2882BF-209C-407B-AD94-645B177A532A}"/>
              </a:ext>
            </a:extLst>
          </p:cNvPr>
          <p:cNvPicPr>
            <a:picLocks noChangeAspect="1"/>
          </p:cNvPicPr>
          <p:nvPr/>
        </p:nvPicPr>
        <p:blipFill>
          <a:blip r:embed="rId5"/>
          <a:stretch>
            <a:fillRect/>
          </a:stretch>
        </p:blipFill>
        <p:spPr>
          <a:xfrm>
            <a:off x="0" y="2600333"/>
            <a:ext cx="9579413" cy="849003"/>
          </a:xfrm>
          <a:prstGeom prst="rect">
            <a:avLst/>
          </a:prstGeom>
        </p:spPr>
      </p:pic>
      <p:pic>
        <p:nvPicPr>
          <p:cNvPr id="8" name="图片 7">
            <a:extLst>
              <a:ext uri="{FF2B5EF4-FFF2-40B4-BE49-F238E27FC236}">
                <a16:creationId xmlns:a16="http://schemas.microsoft.com/office/drawing/2014/main" id="{1819E554-3092-4D3F-B18A-4A111C4688C9}"/>
              </a:ext>
            </a:extLst>
          </p:cNvPr>
          <p:cNvPicPr>
            <a:picLocks noChangeAspect="1"/>
          </p:cNvPicPr>
          <p:nvPr/>
        </p:nvPicPr>
        <p:blipFill>
          <a:blip r:embed="rId6"/>
          <a:stretch>
            <a:fillRect/>
          </a:stretch>
        </p:blipFill>
        <p:spPr>
          <a:xfrm>
            <a:off x="6881567" y="1549389"/>
            <a:ext cx="1562431" cy="1030770"/>
          </a:xfrm>
          <a:prstGeom prst="rect">
            <a:avLst/>
          </a:prstGeom>
        </p:spPr>
      </p:pic>
      <p:pic>
        <p:nvPicPr>
          <p:cNvPr id="9" name="图片 8">
            <a:extLst>
              <a:ext uri="{FF2B5EF4-FFF2-40B4-BE49-F238E27FC236}">
                <a16:creationId xmlns:a16="http://schemas.microsoft.com/office/drawing/2014/main" id="{C5259B6E-9B1F-4B98-8064-2C5E99D43114}"/>
              </a:ext>
            </a:extLst>
          </p:cNvPr>
          <p:cNvPicPr>
            <a:picLocks noChangeAspect="1"/>
          </p:cNvPicPr>
          <p:nvPr/>
        </p:nvPicPr>
        <p:blipFill>
          <a:blip r:embed="rId7"/>
          <a:stretch>
            <a:fillRect/>
          </a:stretch>
        </p:blipFill>
        <p:spPr>
          <a:xfrm>
            <a:off x="8443998" y="1532714"/>
            <a:ext cx="1894373" cy="1067619"/>
          </a:xfrm>
          <a:prstGeom prst="rect">
            <a:avLst/>
          </a:prstGeom>
        </p:spPr>
      </p:pic>
      <p:sp>
        <p:nvSpPr>
          <p:cNvPr id="10" name="文本框 9">
            <a:extLst>
              <a:ext uri="{FF2B5EF4-FFF2-40B4-BE49-F238E27FC236}">
                <a16:creationId xmlns:a16="http://schemas.microsoft.com/office/drawing/2014/main" id="{DD46941E-2760-4752-AA73-4C4F6620AAB0}"/>
              </a:ext>
            </a:extLst>
          </p:cNvPr>
          <p:cNvSpPr txBox="1"/>
          <p:nvPr/>
        </p:nvSpPr>
        <p:spPr>
          <a:xfrm>
            <a:off x="0" y="3500777"/>
            <a:ext cx="1451728" cy="369332"/>
          </a:xfrm>
          <a:prstGeom prst="rect">
            <a:avLst/>
          </a:prstGeom>
          <a:noFill/>
        </p:spPr>
        <p:txBody>
          <a:bodyPr wrap="square" rtlCol="0">
            <a:spAutoFit/>
          </a:bodyPr>
          <a:lstStyle/>
          <a:p>
            <a:r>
              <a:rPr lang="zh-CN" altLang="en-US" dirty="0"/>
              <a:t>思路：</a:t>
            </a:r>
          </a:p>
        </p:txBody>
      </p:sp>
      <p:sp>
        <p:nvSpPr>
          <p:cNvPr id="2" name="矩形 1">
            <a:extLst>
              <a:ext uri="{FF2B5EF4-FFF2-40B4-BE49-F238E27FC236}">
                <a16:creationId xmlns:a16="http://schemas.microsoft.com/office/drawing/2014/main" id="{EB49402E-FFE1-4108-9692-EED8BC80270B}"/>
              </a:ext>
            </a:extLst>
          </p:cNvPr>
          <p:cNvSpPr/>
          <p:nvPr/>
        </p:nvSpPr>
        <p:spPr>
          <a:xfrm>
            <a:off x="-17964" y="3870109"/>
            <a:ext cx="5549245" cy="2862322"/>
          </a:xfrm>
          <a:prstGeom prst="rect">
            <a:avLst/>
          </a:prstGeom>
        </p:spPr>
        <p:txBody>
          <a:bodyPr wrap="square">
            <a:spAutoFit/>
          </a:bodyPr>
          <a:lstStyle/>
          <a:p>
            <a:r>
              <a:rPr lang="en-US" altLang="zh-CN" b="1" dirty="0">
                <a:solidFill>
                  <a:srgbClr val="000000"/>
                </a:solidFill>
                <a:latin typeface="Verdana" panose="020B0604030504040204" pitchFamily="34" charset="0"/>
              </a:rPr>
              <a:t>     6*6</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个产品放在</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个箱子里</a:t>
            </a:r>
          </a:p>
          <a:p>
            <a:r>
              <a:rPr lang="zh-CN" altLang="en-US"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5*5</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个产品要占用</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个箱子，用</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的箱子可以填充（</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个填满</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箱）</a:t>
            </a:r>
          </a:p>
          <a:p>
            <a:r>
              <a:rPr lang="zh-CN" altLang="en-US" dirty="0">
                <a:solidFill>
                  <a:srgbClr val="000000"/>
                </a:solidFill>
                <a:latin typeface="Verdana" panose="020B0604030504040204" pitchFamily="34" charset="0"/>
              </a:rPr>
              <a:t>    </a:t>
            </a:r>
            <a:r>
              <a:rPr lang="zh-CN" altLang="en-US" b="1"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4*4</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个产品要占用</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个箱子，剩余空间用</a:t>
            </a:r>
            <a:r>
              <a:rPr lang="en-US" altLang="zh-CN" dirty="0">
                <a:solidFill>
                  <a:srgbClr val="000000"/>
                </a:solidFill>
                <a:latin typeface="Verdana" panose="020B0604030504040204" pitchFamily="34" charset="0"/>
              </a:rPr>
              <a:t>2*2</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的箱子填充（先填充</a:t>
            </a:r>
            <a:r>
              <a:rPr lang="en-US" altLang="zh-CN" dirty="0">
                <a:solidFill>
                  <a:srgbClr val="000000"/>
                </a:solidFill>
                <a:latin typeface="Verdana" panose="020B0604030504040204" pitchFamily="34" charset="0"/>
              </a:rPr>
              <a:t>2*2</a:t>
            </a:r>
            <a:r>
              <a:rPr lang="zh-CN" altLang="en-US" dirty="0">
                <a:solidFill>
                  <a:srgbClr val="000000"/>
                </a:solidFill>
                <a:latin typeface="Verdana" panose="020B0604030504040204" pitchFamily="34" charset="0"/>
              </a:rPr>
              <a:t>，再填充</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a:t>
            </a:r>
          </a:p>
          <a:p>
            <a:r>
              <a:rPr lang="zh-CN" altLang="en-US"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3*3</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个产品可以填满</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个箱子，假如有不满</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个箱子的，分情况用</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2*2</a:t>
            </a:r>
            <a:r>
              <a:rPr lang="zh-CN" altLang="en-US" dirty="0">
                <a:solidFill>
                  <a:srgbClr val="000000"/>
                </a:solidFill>
                <a:latin typeface="Verdana" panose="020B0604030504040204" pitchFamily="34" charset="0"/>
              </a:rPr>
              <a:t>的产品填满</a:t>
            </a:r>
          </a:p>
          <a:p>
            <a:r>
              <a:rPr lang="zh-CN" altLang="en-US" dirty="0">
                <a:solidFill>
                  <a:srgbClr val="000000"/>
                </a:solidFill>
                <a:latin typeface="Verdana" panose="020B0604030504040204" pitchFamily="34" charset="0"/>
              </a:rPr>
              <a:t>   </a:t>
            </a:r>
            <a:r>
              <a:rPr lang="zh-CN" altLang="en-US" b="1"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2*2</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9</a:t>
            </a:r>
            <a:r>
              <a:rPr lang="zh-CN" altLang="en-US" dirty="0">
                <a:solidFill>
                  <a:srgbClr val="000000"/>
                </a:solidFill>
                <a:latin typeface="Verdana" panose="020B0604030504040204" pitchFamily="34" charset="0"/>
              </a:rPr>
              <a:t>个产品可以填满</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个箱子，假如有不满</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个箱子的，用</a:t>
            </a:r>
            <a:r>
              <a:rPr lang="en-US" altLang="zh-CN"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的产品填充</a:t>
            </a:r>
          </a:p>
          <a:p>
            <a:r>
              <a:rPr lang="zh-CN" altLang="en-US" dirty="0">
                <a:solidFill>
                  <a:srgbClr val="000000"/>
                </a:solidFill>
                <a:latin typeface="Verdana" panose="020B0604030504040204" pitchFamily="34" charset="0"/>
              </a:rPr>
              <a:t> </a:t>
            </a:r>
            <a:r>
              <a:rPr lang="zh-CN" altLang="en-US" b="1" dirty="0">
                <a:solidFill>
                  <a:srgbClr val="000000"/>
                </a:solidFill>
                <a:latin typeface="Verdana" panose="020B0604030504040204" pitchFamily="34" charset="0"/>
              </a:rPr>
              <a:t>    </a:t>
            </a:r>
            <a:r>
              <a:rPr lang="en-US" altLang="zh-CN" b="1" dirty="0">
                <a:solidFill>
                  <a:srgbClr val="000000"/>
                </a:solidFill>
                <a:latin typeface="Verdana" panose="020B0604030504040204" pitchFamily="34" charset="0"/>
              </a:rPr>
              <a:t>1*1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36</a:t>
            </a:r>
            <a:r>
              <a:rPr lang="zh-CN" altLang="en-US" dirty="0">
                <a:solidFill>
                  <a:srgbClr val="000000"/>
                </a:solidFill>
                <a:latin typeface="Verdana" panose="020B0604030504040204" pitchFamily="34" charset="0"/>
              </a:rPr>
              <a:t>个产品可填满一个箱子</a:t>
            </a:r>
            <a:endParaRPr lang="zh-CN" altLang="en-US" b="0" i="0" u="none" strike="noStrike" dirty="0">
              <a:solidFill>
                <a:srgbClr val="000000"/>
              </a:solidFill>
              <a:effectLst/>
              <a:latin typeface="Verdana" panose="020B0604030504040204" pitchFamily="34" charset="0"/>
            </a:endParaRPr>
          </a:p>
        </p:txBody>
      </p:sp>
      <p:pic>
        <p:nvPicPr>
          <p:cNvPr id="3" name="图片 2">
            <a:extLst>
              <a:ext uri="{FF2B5EF4-FFF2-40B4-BE49-F238E27FC236}">
                <a16:creationId xmlns:a16="http://schemas.microsoft.com/office/drawing/2014/main" id="{1AC54B6F-A299-4B5F-B1C7-5736258ECBD3}"/>
              </a:ext>
            </a:extLst>
          </p:cNvPr>
          <p:cNvPicPr>
            <a:picLocks noChangeAspect="1"/>
          </p:cNvPicPr>
          <p:nvPr/>
        </p:nvPicPr>
        <p:blipFill>
          <a:blip r:embed="rId8"/>
          <a:stretch>
            <a:fillRect/>
          </a:stretch>
        </p:blipFill>
        <p:spPr>
          <a:xfrm>
            <a:off x="5549245" y="3474629"/>
            <a:ext cx="3843781" cy="3224595"/>
          </a:xfrm>
          <a:prstGeom prst="rect">
            <a:avLst/>
          </a:prstGeom>
        </p:spPr>
      </p:pic>
    </p:spTree>
    <p:extLst>
      <p:ext uri="{BB962C8B-B14F-4D97-AF65-F5344CB8AC3E}">
        <p14:creationId xmlns:p14="http://schemas.microsoft.com/office/powerpoint/2010/main" val="18489468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1025</Words>
  <Application>Microsoft Office PowerPoint</Application>
  <PresentationFormat>宽屏</PresentationFormat>
  <Paragraphs>91</Paragraphs>
  <Slides>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等线 Light</vt:lpstr>
      <vt:lpstr>Microsoft YaHei</vt:lpstr>
      <vt:lpstr>Arial</vt:lpstr>
      <vt:lpstr>Arial</vt:lpstr>
      <vt:lpstr>Verdana</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17</cp:revision>
  <dcterms:created xsi:type="dcterms:W3CDTF">2019-04-19T05:38:05Z</dcterms:created>
  <dcterms:modified xsi:type="dcterms:W3CDTF">2019-04-20T11:34:31Z</dcterms:modified>
</cp:coreProperties>
</file>