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75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C5011-60A9-4A0D-9A34-1C48C5A304AE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0335-B80F-4A31-BD14-1F259E6F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#define MAXLEN 50010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tree[50010];</a:t>
            </a:r>
          </a:p>
          <a:p>
            <a:r>
              <a:rPr lang="en-US" altLang="zh-CN" dirty="0"/>
              <a:t>int size = 0;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lowbit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i</a:t>
            </a:r>
            <a:r>
              <a:rPr lang="en-US" altLang="zh-CN" dirty="0"/>
              <a:t> &amp; (-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update(int </a:t>
            </a:r>
            <a:r>
              <a:rPr lang="en-US" altLang="zh-CN" dirty="0" err="1"/>
              <a:t>index,int</a:t>
            </a:r>
            <a:r>
              <a:rPr lang="en-US" altLang="zh-CN" dirty="0"/>
              <a:t> key){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index;i</a:t>
            </a:r>
            <a:r>
              <a:rPr lang="en-US" altLang="zh-CN" dirty="0"/>
              <a:t> &lt;= </a:t>
            </a:r>
            <a:r>
              <a:rPr lang="en-US" altLang="zh-CN" dirty="0" err="1"/>
              <a:t>size;i</a:t>
            </a:r>
            <a:r>
              <a:rPr lang="en-US" altLang="zh-CN" dirty="0"/>
              <a:t> += </a:t>
            </a:r>
            <a:r>
              <a:rPr lang="en-US" altLang="zh-CN" dirty="0" err="1"/>
              <a:t>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	tree[</a:t>
            </a:r>
            <a:r>
              <a:rPr lang="en-US" altLang="zh-CN" dirty="0" err="1"/>
              <a:t>i</a:t>
            </a:r>
            <a:r>
              <a:rPr lang="en-US" altLang="zh-CN" dirty="0"/>
              <a:t>] += key;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query_sum</a:t>
            </a:r>
            <a:r>
              <a:rPr lang="en-US" altLang="zh-CN" dirty="0"/>
              <a:t>(int right){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ans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right;i</a:t>
            </a:r>
            <a:r>
              <a:rPr lang="en-US" altLang="zh-CN" dirty="0"/>
              <a:t> &gt; 0;i -= </a:t>
            </a:r>
            <a:r>
              <a:rPr lang="en-US" altLang="zh-CN" dirty="0" err="1"/>
              <a:t>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ans</a:t>
            </a:r>
            <a:r>
              <a:rPr lang="en-US" altLang="zh-CN" dirty="0"/>
              <a:t> += tree[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ncase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oper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ncase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time = 0;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ncase</a:t>
            </a:r>
            <a:r>
              <a:rPr lang="en-US" altLang="zh-CN" dirty="0"/>
              <a:t>--){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memset</a:t>
            </a:r>
            <a:r>
              <a:rPr lang="en-US" altLang="zh-CN" dirty="0"/>
              <a:t>(tree,0,sizeof(tree));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&lt;&lt;"Case "&lt;&lt;++time&lt;&lt;":"&lt;&lt;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int times;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&gt;&gt;times;</a:t>
            </a:r>
          </a:p>
          <a:p>
            <a:r>
              <a:rPr lang="en-US" altLang="zh-CN" dirty="0"/>
              <a:t>		size = times;</a:t>
            </a:r>
          </a:p>
          <a:p>
            <a:r>
              <a:rPr lang="en-US" altLang="zh-CN" dirty="0"/>
              <a:t>		int num;</a:t>
            </a:r>
          </a:p>
          <a:p>
            <a:r>
              <a:rPr lang="en-US" altLang="zh-CN" dirty="0"/>
              <a:t>		for(int </a:t>
            </a:r>
            <a:r>
              <a:rPr lang="en-US" altLang="zh-CN" dirty="0" err="1"/>
              <a:t>i</a:t>
            </a:r>
            <a:r>
              <a:rPr lang="en-US" altLang="zh-CN" dirty="0"/>
              <a:t> = 1;i &lt;= </a:t>
            </a:r>
            <a:r>
              <a:rPr lang="en-US" altLang="zh-CN" dirty="0" err="1"/>
              <a:t>size;i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cin</a:t>
            </a:r>
            <a:r>
              <a:rPr lang="en-US" altLang="zh-CN" dirty="0"/>
              <a:t>&gt;&gt;num;</a:t>
            </a:r>
          </a:p>
          <a:p>
            <a:r>
              <a:rPr lang="en-US" altLang="zh-CN" dirty="0"/>
              <a:t>			update(</a:t>
            </a:r>
            <a:r>
              <a:rPr lang="en-US" altLang="zh-CN" dirty="0" err="1"/>
              <a:t>i,num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while(true){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oper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if(</a:t>
            </a:r>
            <a:r>
              <a:rPr lang="en-US" altLang="zh-CN" dirty="0" err="1"/>
              <a:t>oper</a:t>
            </a:r>
            <a:r>
              <a:rPr lang="en-US" altLang="zh-CN" dirty="0"/>
              <a:t> == "Query"){</a:t>
            </a:r>
          </a:p>
          <a:p>
            <a:r>
              <a:rPr lang="en-US" altLang="zh-CN" dirty="0"/>
              <a:t>				int </a:t>
            </a:r>
            <a:r>
              <a:rPr lang="en-US" altLang="zh-CN" dirty="0" err="1"/>
              <a:t>m,n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cin</a:t>
            </a:r>
            <a:r>
              <a:rPr lang="en-US" altLang="zh-CN" dirty="0"/>
              <a:t>&gt;&gt;m&gt;&gt;n;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query_sum</a:t>
            </a:r>
            <a:r>
              <a:rPr lang="en-US" altLang="zh-CN" dirty="0"/>
              <a:t>(n)-</a:t>
            </a:r>
            <a:r>
              <a:rPr lang="en-US" altLang="zh-CN" dirty="0" err="1"/>
              <a:t>query_sum</a:t>
            </a:r>
            <a:r>
              <a:rPr lang="en-US" altLang="zh-CN" dirty="0"/>
              <a:t>(m-1)&lt;&lt;"\n";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else if(</a:t>
            </a:r>
            <a:r>
              <a:rPr lang="en-US" altLang="zh-CN" dirty="0" err="1"/>
              <a:t>oper</a:t>
            </a:r>
            <a:r>
              <a:rPr lang="en-US" altLang="zh-CN" dirty="0"/>
              <a:t> == "Add"){</a:t>
            </a:r>
          </a:p>
          <a:p>
            <a:r>
              <a:rPr lang="en-US" altLang="zh-CN" dirty="0"/>
              <a:t>				int </a:t>
            </a:r>
            <a:r>
              <a:rPr lang="en-US" altLang="zh-CN" dirty="0" err="1"/>
              <a:t>index,key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cin</a:t>
            </a:r>
            <a:r>
              <a:rPr lang="en-US" altLang="zh-CN" dirty="0"/>
              <a:t>&gt;&gt;index&gt;&gt;key;</a:t>
            </a:r>
          </a:p>
          <a:p>
            <a:r>
              <a:rPr lang="en-US" altLang="zh-CN" dirty="0"/>
              <a:t>				update(</a:t>
            </a:r>
            <a:r>
              <a:rPr lang="en-US" altLang="zh-CN" dirty="0" err="1"/>
              <a:t>index,key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else if(</a:t>
            </a:r>
            <a:r>
              <a:rPr lang="en-US" altLang="zh-CN" dirty="0" err="1"/>
              <a:t>oper</a:t>
            </a:r>
            <a:r>
              <a:rPr lang="en-US" altLang="zh-CN" dirty="0"/>
              <a:t> == "Sub"){</a:t>
            </a:r>
          </a:p>
          <a:p>
            <a:r>
              <a:rPr lang="en-US" altLang="zh-CN" dirty="0"/>
              <a:t>				int </a:t>
            </a:r>
            <a:r>
              <a:rPr lang="en-US" altLang="zh-CN" dirty="0" err="1"/>
              <a:t>index,key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cin</a:t>
            </a:r>
            <a:r>
              <a:rPr lang="en-US" altLang="zh-CN" dirty="0"/>
              <a:t>&gt;&gt;index&gt;&gt;key;</a:t>
            </a:r>
          </a:p>
          <a:p>
            <a:r>
              <a:rPr lang="en-US" altLang="zh-CN" dirty="0"/>
              <a:t>				update(index,-key);</a:t>
            </a:r>
          </a:p>
          <a:p>
            <a:r>
              <a:rPr lang="en-US" altLang="zh-CN" dirty="0"/>
              <a:t>			}else if(</a:t>
            </a:r>
            <a:r>
              <a:rPr lang="en-US" altLang="zh-CN" dirty="0" err="1"/>
              <a:t>oper</a:t>
            </a:r>
            <a:r>
              <a:rPr lang="en-US" altLang="zh-CN" dirty="0"/>
              <a:t> == "End")	break;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0335-B80F-4A31-BD14-1F259E6FDD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7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B4CB3-8EB9-409C-95BC-F3DAEFF1E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D30937-52FB-4196-B358-7391882A8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8A8D0-3623-4D41-86D1-6A212B1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83C09-D94C-4D43-830F-297C35FB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AA666-1043-4171-B2F3-4D5B066C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2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AF57C-2467-4EF1-9FF6-C9D0A275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A4AD6-A2BC-4FE4-A9EA-A8A99EE6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7CC8C-1ED4-4B17-81C5-8764D282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CB5FD-9696-43CA-B4C9-181C82E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F6B67-C27A-49A4-9ADF-3166FF2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4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12D1C6-5B58-44AB-896B-FAB63ED9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8A70C-AC24-48E0-9A60-01969AE8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C8652-356E-44EC-B5D3-CC42C330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648B3-74DE-484A-8765-1D33E837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F2238-CB09-4B1A-8502-E7D8F306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8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F4DCD-66D3-4D41-B7D9-4172483A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DA480-4DC4-4F9D-ADF6-5E690CFC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7D7FF-3FF0-4A90-8288-3C22D500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A6259-0431-410A-8549-9DB41FFC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DAEA4-45B2-458E-8818-3FE4D7B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8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7C29-8E0D-4CC0-B10E-1AAD1D67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410DC-AD06-40A7-BB5D-1B18FBFC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62872-51ED-4714-B744-835878E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82593-056E-4728-9C91-A709293C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80E9-6A6B-4A8E-89F7-20F4C36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8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04346-8192-4E10-B1B8-64EA752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98B19-C383-4D00-B967-8527792D5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C1E8B-D045-4F94-8F51-2E6340D56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B78A0-ED31-4EC3-AE27-2BC06C8A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B7D2E-C4EC-4992-991E-0BE8E23C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A1880-DA36-4D99-A559-B77D08C4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DB184-8467-4FE2-847C-852065E3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4AC5F-34B8-4EC1-B97C-7002582A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1A2E9-19BC-4040-9807-268989062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D1230-F463-4C88-A925-508494F8D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92A520-8AD2-4E3A-932C-F0E4ED767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66F097-E8ED-404E-A870-5E644F7A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B8493A-4E55-459A-98E3-7AF587C4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424621-85D1-4F61-90EE-B4216167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46035-3683-48A7-88AE-3D1D4361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7A0C5-AEA2-4C29-A697-0DCC0E2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F4A363-08AE-4138-B85D-FD6C5E79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A9FE53-6B09-4131-9C5A-562FE53A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5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1EFBFE-8C93-4D75-84E3-BC45AD05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89E405-E3CF-4A62-8BA0-963B346D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328A4-C488-4D85-AC4D-CB406030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0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0C2FE-BAEC-46F5-AABF-5D10DA7C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B3ECE-D155-4B0E-9504-67700454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FF56D-A669-42F1-B2EA-A0B3BE535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FDFAB-BB59-400E-BB5A-E5C033F1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B8637-94C3-4619-A426-B46A55A4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C30CB-12A8-4C57-ACFD-38EE74D5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B5CE-DD28-42EA-8898-C8248A08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D19EB-C63E-466C-939D-221C76B51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CB14D-C782-4449-AA21-2BB628814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1F2BF-F3F5-4D00-A05B-6B9E924A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D78CE-8A20-4F3B-B517-23578CE9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DFE28-D601-47C2-AFC4-51072E0E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788E1C-B581-4696-BEA5-93441687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56D32-7081-4AA3-A17A-88B3C537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CC005-FD56-4DE1-99B9-CC16FFD51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C04B-570C-4195-BF20-D043F3001EE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2F92E-5978-4B2C-840C-704357D7A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BB1FD-702B-427D-9373-A212C96B7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AB0D1-9EC5-45CA-8973-1D55454CC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8828AA-1B2F-47D3-8040-48EB786D18D8}"/>
              </a:ext>
            </a:extLst>
          </p:cNvPr>
          <p:cNvSpPr txBox="1"/>
          <p:nvPr/>
        </p:nvSpPr>
        <p:spPr>
          <a:xfrm>
            <a:off x="339365" y="358219"/>
            <a:ext cx="27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树状数组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2190B3D-34D8-43C0-9875-81CE45AD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48" y="0"/>
            <a:ext cx="5108727" cy="28750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EC1F69B-B64C-4D0E-9D81-DC974E88CA9B}"/>
              </a:ext>
            </a:extLst>
          </p:cNvPr>
          <p:cNvSpPr/>
          <p:nvPr/>
        </p:nvSpPr>
        <p:spPr>
          <a:xfrm>
            <a:off x="116263" y="869358"/>
            <a:ext cx="44368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rgbClr val="FF0000"/>
                </a:solidFill>
                <a:latin typeface="&amp;quot"/>
              </a:rPr>
              <a:t>C1</a:t>
            </a:r>
            <a:r>
              <a:rPr lang="pt-BR" altLang="zh-CN" dirty="0">
                <a:solidFill>
                  <a:srgbClr val="000000"/>
                </a:solidFill>
                <a:latin typeface="Helvetica Neue"/>
              </a:rPr>
              <a:t> = A1 </a:t>
            </a:r>
          </a:p>
          <a:p>
            <a:r>
              <a:rPr lang="pt-BR" altLang="zh-CN" dirty="0">
                <a:solidFill>
                  <a:srgbClr val="FF0000"/>
                </a:solidFill>
                <a:latin typeface="&amp;quot"/>
              </a:rPr>
              <a:t>C2</a:t>
            </a:r>
            <a:r>
              <a:rPr lang="pt-BR" altLang="zh-CN" dirty="0">
                <a:solidFill>
                  <a:srgbClr val="000000"/>
                </a:solidFill>
                <a:latin typeface="Helvetica Neue"/>
              </a:rPr>
              <a:t> = A1+A2 </a:t>
            </a:r>
          </a:p>
          <a:p>
            <a:r>
              <a:rPr lang="pt-BR" altLang="zh-CN" dirty="0">
                <a:solidFill>
                  <a:srgbClr val="FF0000"/>
                </a:solidFill>
                <a:latin typeface="&amp;quot"/>
              </a:rPr>
              <a:t>C3</a:t>
            </a:r>
            <a:r>
              <a:rPr lang="pt-BR" altLang="zh-CN" dirty="0">
                <a:solidFill>
                  <a:srgbClr val="000000"/>
                </a:solidFill>
                <a:latin typeface="Helvetica Neue"/>
              </a:rPr>
              <a:t> = A3 </a:t>
            </a:r>
          </a:p>
          <a:p>
            <a:r>
              <a:rPr lang="pt-BR" altLang="zh-CN" dirty="0">
                <a:solidFill>
                  <a:srgbClr val="FF0000"/>
                </a:solidFill>
                <a:latin typeface="&amp;quot"/>
              </a:rPr>
              <a:t>C4</a:t>
            </a:r>
            <a:r>
              <a:rPr lang="pt-BR" altLang="zh-CN" dirty="0">
                <a:solidFill>
                  <a:srgbClr val="000000"/>
                </a:solidFill>
                <a:latin typeface="Helvetica Neue"/>
              </a:rPr>
              <a:t> = A1+A2+A3+A4 </a:t>
            </a:r>
          </a:p>
          <a:p>
            <a:r>
              <a:rPr lang="pt-BR" altLang="zh-CN" dirty="0">
                <a:solidFill>
                  <a:srgbClr val="FF0000"/>
                </a:solidFill>
                <a:latin typeface="&amp;quot"/>
              </a:rPr>
              <a:t>C5</a:t>
            </a:r>
            <a:r>
              <a:rPr lang="pt-BR" altLang="zh-CN" dirty="0">
                <a:solidFill>
                  <a:srgbClr val="000000"/>
                </a:solidFill>
                <a:latin typeface="Helvetica Neue"/>
              </a:rPr>
              <a:t> = A5 </a:t>
            </a:r>
          </a:p>
          <a:p>
            <a:r>
              <a:rPr lang="pt-BR" altLang="zh-CN" dirty="0">
                <a:solidFill>
                  <a:srgbClr val="FF0000"/>
                </a:solidFill>
                <a:latin typeface="&amp;quot"/>
              </a:rPr>
              <a:t>C6</a:t>
            </a:r>
            <a:r>
              <a:rPr lang="pt-BR" altLang="zh-CN" dirty="0">
                <a:solidFill>
                  <a:srgbClr val="000000"/>
                </a:solidFill>
                <a:latin typeface="Helvetica Neue"/>
              </a:rPr>
              <a:t> = A5+A6</a:t>
            </a:r>
          </a:p>
          <a:p>
            <a:r>
              <a:rPr lang="pt-BR" altLang="zh-CN" dirty="0">
                <a:solidFill>
                  <a:srgbClr val="FF0000"/>
                </a:solidFill>
                <a:latin typeface="&amp;quot"/>
              </a:rPr>
              <a:t>C7</a:t>
            </a:r>
            <a:r>
              <a:rPr lang="pt-BR" altLang="zh-CN" dirty="0">
                <a:solidFill>
                  <a:srgbClr val="000000"/>
                </a:solidFill>
                <a:latin typeface="Helvetica Neue"/>
              </a:rPr>
              <a:t> = A7 </a:t>
            </a:r>
          </a:p>
          <a:p>
            <a:r>
              <a:rPr lang="pt-BR" altLang="zh-CN" dirty="0">
                <a:solidFill>
                  <a:srgbClr val="FF0000"/>
                </a:solidFill>
                <a:latin typeface="&amp;quot"/>
              </a:rPr>
              <a:t>C8 </a:t>
            </a:r>
            <a:r>
              <a:rPr lang="pt-BR" altLang="zh-CN" dirty="0">
                <a:solidFill>
                  <a:srgbClr val="000000"/>
                </a:solidFill>
                <a:latin typeface="Helvetica Neue"/>
              </a:rPr>
              <a:t>= A1+A2+A3+A4+A5+A6+A7+A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8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E7ECF4-80E3-4963-B64A-EF38980C680E}"/>
              </a:ext>
            </a:extLst>
          </p:cNvPr>
          <p:cNvSpPr txBox="1"/>
          <p:nvPr/>
        </p:nvSpPr>
        <p:spPr>
          <a:xfrm>
            <a:off x="0" y="3319489"/>
            <a:ext cx="653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由此我们可以得出：</a:t>
            </a:r>
            <a:r>
              <a:rPr lang="en-US" altLang="zh-CN" sz="1600" dirty="0"/>
              <a:t>c[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A[i-2^k+1] + A[i-2^k+2] A[i-2^k+3]…q</a:t>
            </a:r>
            <a:r>
              <a:rPr lang="zh-CN" altLang="en-US" sz="1600" dirty="0"/>
              <a:t>其中</a:t>
            </a:r>
            <a:r>
              <a:rPr lang="en-US" altLang="zh-CN" sz="1600" dirty="0"/>
              <a:t>k</a:t>
            </a:r>
            <a:r>
              <a:rPr lang="zh-CN" altLang="en-US" sz="1600" dirty="0"/>
              <a:t>代表下标</a:t>
            </a:r>
            <a:r>
              <a:rPr lang="en-US" altLang="zh-CN" sz="1600" dirty="0" err="1"/>
              <a:t>i</a:t>
            </a:r>
            <a:r>
              <a:rPr lang="zh-CN" altLang="en-US" sz="1600" dirty="0"/>
              <a:t>的二进制中从最低位到高位连续零的长度（已通过计算验证）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36B0C-DEC0-48C1-AF7B-CA0F47587338}"/>
              </a:ext>
            </a:extLst>
          </p:cNvPr>
          <p:cNvSpPr txBox="1"/>
          <p:nvPr/>
        </p:nvSpPr>
        <p:spPr>
          <a:xfrm>
            <a:off x="-81700" y="4101868"/>
            <a:ext cx="6840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区间查询 </a:t>
            </a:r>
          </a:p>
          <a:p>
            <a:r>
              <a:rPr lang="zh-CN" altLang="en-US" dirty="0"/>
              <a:t>当 </a:t>
            </a:r>
            <a:r>
              <a:rPr lang="en-US" altLang="zh-CN" dirty="0" err="1"/>
              <a:t>i</a:t>
            </a:r>
            <a:r>
              <a:rPr lang="en-US" altLang="zh-CN" dirty="0"/>
              <a:t>=7</a:t>
            </a:r>
            <a:r>
              <a:rPr lang="zh-CN" altLang="en-US" dirty="0"/>
              <a:t>：          </a:t>
            </a:r>
            <a:r>
              <a:rPr lang="en-US" altLang="zh-CN" dirty="0"/>
              <a:t>sum[7]=A[1]+A[2]+A[3]+A[4]+A[5]+A[6]+A[7] ;  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前</a:t>
            </a:r>
            <a:r>
              <a:rPr lang="en-US" altLang="zh-CN" dirty="0" err="1"/>
              <a:t>i</a:t>
            </a:r>
            <a:r>
              <a:rPr lang="zh-CN" altLang="en-US" dirty="0"/>
              <a:t>项 ：    </a:t>
            </a:r>
            <a:r>
              <a:rPr lang="en-US" altLang="zh-CN" dirty="0"/>
              <a:t>C[4]=A[1]+A[2]+A[3]+A[4];   C[6]=A[5]+A[6];   C[7]=A[7];</a:t>
            </a:r>
          </a:p>
          <a:p>
            <a:r>
              <a:rPr lang="zh-CN" altLang="en-US" dirty="0"/>
              <a:t>可以推出</a:t>
            </a:r>
            <a:r>
              <a:rPr lang="en-US" altLang="zh-CN" dirty="0"/>
              <a:t>:            sum[7]=C[4]+C[6]+C[7];</a:t>
            </a:r>
          </a:p>
          <a:p>
            <a:r>
              <a:rPr lang="zh-CN" altLang="en-US" dirty="0"/>
              <a:t>序号写为二进制</a:t>
            </a:r>
            <a:r>
              <a:rPr lang="en-US" altLang="zh-CN" dirty="0"/>
              <a:t>: sum[(111)]=C[(100)]+C[(110)]+C[(111)];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DD3595-AC36-47A2-AB96-1AE90505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249" y="3679355"/>
            <a:ext cx="4266218" cy="13211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A8D226-6A2A-4F73-A356-24B10CCD58A2}"/>
              </a:ext>
            </a:extLst>
          </p:cNvPr>
          <p:cNvSpPr txBox="1"/>
          <p:nvPr/>
        </p:nvSpPr>
        <p:spPr>
          <a:xfrm>
            <a:off x="6340491" y="5435488"/>
            <a:ext cx="603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为查询区间的右端点，而此函数的默认查询区间为</a:t>
            </a:r>
            <a:r>
              <a:rPr lang="en-US" altLang="zh-CN" dirty="0"/>
              <a:t>[1</a:t>
            </a:r>
            <a:r>
              <a:rPr lang="zh-CN" altLang="en-US" dirty="0"/>
              <a:t>，</a:t>
            </a:r>
            <a:r>
              <a:rPr lang="en-US" altLang="zh-CN" dirty="0"/>
              <a:t>n]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4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0CE689-2218-4CDE-91B7-7AD922DB5064}"/>
              </a:ext>
            </a:extLst>
          </p:cNvPr>
          <p:cNvSpPr txBox="1"/>
          <p:nvPr/>
        </p:nvSpPr>
        <p:spPr>
          <a:xfrm>
            <a:off x="160256" y="22624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树状数组的单点更新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4DEB2-C9DA-4589-8B30-EFFCA3D9181A}"/>
              </a:ext>
            </a:extLst>
          </p:cNvPr>
          <p:cNvSpPr txBox="1"/>
          <p:nvPr/>
        </p:nvSpPr>
        <p:spPr>
          <a:xfrm>
            <a:off x="0" y="782424"/>
            <a:ext cx="79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当我要更新</a:t>
            </a:r>
            <a:r>
              <a:rPr lang="en-US" altLang="zh-CN" dirty="0"/>
              <a:t>A</a:t>
            </a:r>
            <a:r>
              <a:rPr lang="zh-CN" altLang="en-US" dirty="0"/>
              <a:t>数组某点值时，我应该如何修改与之关联的</a:t>
            </a:r>
            <a:r>
              <a:rPr lang="en-US" altLang="zh-CN" dirty="0"/>
              <a:t>C</a:t>
            </a:r>
            <a:r>
              <a:rPr lang="zh-CN" altLang="en-US" dirty="0"/>
              <a:t>数组的值呢？？？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5EDAF8-CDBF-4509-B076-1D98628E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3" y="1603048"/>
            <a:ext cx="6838950" cy="1276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C6AC55-1FD0-4E53-A6D0-5C91B013E01C}"/>
              </a:ext>
            </a:extLst>
          </p:cNvPr>
          <p:cNvSpPr txBox="1"/>
          <p:nvPr/>
        </p:nvSpPr>
        <p:spPr>
          <a:xfrm>
            <a:off x="282803" y="3429000"/>
            <a:ext cx="474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index</a:t>
            </a:r>
            <a:r>
              <a:rPr lang="zh-CN" altLang="en-US" dirty="0"/>
              <a:t>为我想要更新的</a:t>
            </a:r>
            <a:r>
              <a:rPr lang="en-US" altLang="zh-CN" dirty="0"/>
              <a:t>A</a:t>
            </a:r>
            <a:r>
              <a:rPr lang="zh-CN" altLang="en-US" dirty="0"/>
              <a:t>数组下标位置，而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数组目标位即将被修改的值，</a:t>
            </a:r>
            <a:r>
              <a:rPr lang="en-US" altLang="zh-CN" dirty="0"/>
              <a:t>NUM</a:t>
            </a:r>
            <a:r>
              <a:rPr lang="zh-CN" altLang="en-US" dirty="0"/>
              <a:t>为一个全局变量，保存的</a:t>
            </a:r>
            <a:r>
              <a:rPr lang="en-US" altLang="zh-CN" dirty="0"/>
              <a:t>A</a:t>
            </a:r>
            <a:r>
              <a:rPr lang="zh-CN" altLang="en-US" dirty="0"/>
              <a:t>数组的长度，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B3E1A3-4B20-416F-983C-A87D9336C66A}"/>
              </a:ext>
            </a:extLst>
          </p:cNvPr>
          <p:cNvSpPr txBox="1"/>
          <p:nvPr/>
        </p:nvSpPr>
        <p:spPr>
          <a:xfrm>
            <a:off x="5703216" y="3205113"/>
            <a:ext cx="4873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eg.</a:t>
            </a:r>
            <a:r>
              <a:rPr lang="zh-CN" altLang="en-US" dirty="0"/>
              <a:t>当我要修改</a:t>
            </a:r>
            <a:r>
              <a:rPr lang="en-US" altLang="zh-CN" dirty="0"/>
              <a:t>A[1]</a:t>
            </a:r>
            <a:r>
              <a:rPr lang="zh-CN" altLang="en-US" dirty="0"/>
              <a:t>的值时，</a:t>
            </a:r>
            <a:r>
              <a:rPr lang="en-US" altLang="zh-CN" dirty="0"/>
              <a:t>C[1],C[2],C[4],C[8]</a:t>
            </a:r>
            <a:r>
              <a:rPr lang="zh-CN" altLang="en-US" dirty="0"/>
              <a:t>的值将会受到影响，那么必然，循环的起点是从</a:t>
            </a:r>
            <a:r>
              <a:rPr lang="en-US" altLang="zh-CN" dirty="0"/>
              <a:t>1</a:t>
            </a:r>
            <a:r>
              <a:rPr lang="zh-CN" altLang="en-US" dirty="0"/>
              <a:t>开始的，然后通过</a:t>
            </a:r>
            <a:r>
              <a:rPr lang="en-US" altLang="zh-CN" dirty="0" err="1"/>
              <a:t>lowbit</a:t>
            </a:r>
            <a:r>
              <a:rPr lang="zh-CN" altLang="en-US" dirty="0"/>
              <a:t>函数计算接下去将会受影响的下标。</a:t>
            </a:r>
            <a:endParaRPr lang="en-US" altLang="zh-CN" dirty="0"/>
          </a:p>
          <a:p>
            <a:r>
              <a:rPr lang="zh-CN" altLang="en-US" dirty="0"/>
              <a:t>第一次循环：</a:t>
            </a:r>
            <a:r>
              <a:rPr lang="en-US" altLang="zh-CN" dirty="0" err="1"/>
              <a:t>i</a:t>
            </a:r>
            <a:r>
              <a:rPr lang="en-US" altLang="zh-CN" dirty="0"/>
              <a:t> == 1,</a:t>
            </a:r>
          </a:p>
          <a:p>
            <a:r>
              <a:rPr lang="zh-CN" altLang="en-US" dirty="0"/>
              <a:t>第二次循环</a:t>
            </a:r>
            <a:r>
              <a:rPr lang="en-US" altLang="zh-CN" dirty="0"/>
              <a:t>:   </a:t>
            </a:r>
            <a:r>
              <a:rPr lang="en-US" altLang="zh-CN" dirty="0" err="1"/>
              <a:t>i</a:t>
            </a:r>
            <a:r>
              <a:rPr lang="en-US" altLang="zh-CN" dirty="0"/>
              <a:t> == 1+lowbit(1) == 1+1 == 2</a:t>
            </a:r>
          </a:p>
          <a:p>
            <a:r>
              <a:rPr lang="zh-CN" altLang="en-US" dirty="0"/>
              <a:t>第三次循环：</a:t>
            </a:r>
            <a:r>
              <a:rPr lang="en-US" altLang="zh-CN" dirty="0"/>
              <a:t>i == 2+lowbit(2) == 2+2 == 4</a:t>
            </a:r>
          </a:p>
          <a:p>
            <a:r>
              <a:rPr lang="zh-CN" altLang="en-US" dirty="0"/>
              <a:t>第四次循环</a:t>
            </a:r>
            <a:r>
              <a:rPr lang="en-US" altLang="zh-CN" dirty="0"/>
              <a:t>:   </a:t>
            </a:r>
            <a:r>
              <a:rPr lang="en-US" altLang="zh-CN" dirty="0" err="1"/>
              <a:t>i</a:t>
            </a:r>
            <a:r>
              <a:rPr lang="en-US" altLang="zh-CN" dirty="0"/>
              <a:t> == 4+lowbit(4) == 4+4 ==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09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8C1159-98F0-4210-B2E2-A5CE9C8F515F}"/>
              </a:ext>
            </a:extLst>
          </p:cNvPr>
          <p:cNvSpPr txBox="1"/>
          <p:nvPr/>
        </p:nvSpPr>
        <p:spPr>
          <a:xfrm>
            <a:off x="169683" y="131975"/>
            <a:ext cx="38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Hdu1166</a:t>
            </a:r>
            <a:r>
              <a:rPr lang="zh-CN" altLang="en-US" dirty="0"/>
              <a:t>地兵布阵（树状数组的应用）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F0010D-E6C1-45A6-B95F-886F4ACB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295"/>
            <a:ext cx="7651226" cy="25579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5AADE0-98D7-4EDC-A738-A9CE4EAA7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226" y="760400"/>
            <a:ext cx="1952625" cy="2171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678857-4F06-41E6-BD9A-D4C5A70EA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528" y="858429"/>
            <a:ext cx="1428750" cy="1257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3900AAA-50C6-419F-8B9D-9AD110A1FF74}"/>
              </a:ext>
            </a:extLst>
          </p:cNvPr>
          <p:cNvSpPr txBox="1"/>
          <p:nvPr/>
        </p:nvSpPr>
        <p:spPr>
          <a:xfrm>
            <a:off x="282803" y="3429000"/>
            <a:ext cx="4675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基本思路：本题可直接套用树状数组的模板，但有两个需要的注意的点，</a:t>
            </a:r>
            <a:r>
              <a:rPr lang="en-US" altLang="zh-CN" dirty="0"/>
              <a:t>1</a:t>
            </a:r>
            <a:r>
              <a:rPr lang="zh-CN" altLang="en-US" dirty="0"/>
              <a:t>是当题目要求进行</a:t>
            </a:r>
            <a:r>
              <a:rPr lang="en-US" altLang="zh-CN" dirty="0"/>
              <a:t>sub</a:t>
            </a:r>
            <a:r>
              <a:rPr lang="zh-CN" altLang="en-US" dirty="0"/>
              <a:t>操作，即减少</a:t>
            </a:r>
            <a:r>
              <a:rPr lang="en-US" altLang="zh-CN" dirty="0"/>
              <a:t>A</a:t>
            </a:r>
            <a:r>
              <a:rPr lang="zh-CN" altLang="en-US" dirty="0"/>
              <a:t>数组的值时，调用单点更新函数时，须将改变值设为负值。</a:t>
            </a:r>
            <a:r>
              <a:rPr lang="en-US" altLang="zh-CN" dirty="0"/>
              <a:t>2</a:t>
            </a:r>
            <a:r>
              <a:rPr lang="zh-CN" altLang="en-US" dirty="0"/>
              <a:t>是题目要求的区间求和并不是简单的</a:t>
            </a:r>
            <a:r>
              <a:rPr lang="en-US" altLang="zh-CN" dirty="0"/>
              <a:t>[1,n],</a:t>
            </a:r>
            <a:r>
              <a:rPr lang="zh-CN" altLang="en-US" dirty="0"/>
              <a:t>而是</a:t>
            </a:r>
            <a:r>
              <a:rPr lang="en-US" altLang="zh-CN" dirty="0"/>
              <a:t>[</a:t>
            </a:r>
            <a:r>
              <a:rPr lang="en-US" altLang="zh-CN" dirty="0" err="1"/>
              <a:t>m,n</a:t>
            </a:r>
            <a:r>
              <a:rPr lang="en-US" altLang="zh-CN" dirty="0"/>
              <a:t>],</a:t>
            </a:r>
            <a:r>
              <a:rPr lang="zh-CN" altLang="en-US" dirty="0"/>
              <a:t>因此我们在对区间求和的过程中需要将</a:t>
            </a:r>
            <a:r>
              <a:rPr lang="en-US" altLang="zh-CN" dirty="0"/>
              <a:t>[1,m-1](</a:t>
            </a:r>
            <a:r>
              <a:rPr lang="zh-CN" altLang="en-US" dirty="0"/>
              <a:t>两边都是闭区间）区间的和去掉</a:t>
            </a:r>
            <a:r>
              <a:rPr lang="en-US" altLang="zh-CN" dirty="0"/>
              <a:t>,</a:t>
            </a:r>
            <a:r>
              <a:rPr lang="zh-CN" altLang="en-US" dirty="0"/>
              <a:t>假设我们定义的区间求和函数名为</a:t>
            </a:r>
            <a:r>
              <a:rPr lang="en-US" altLang="zh-CN" dirty="0" err="1"/>
              <a:t>query_sum</a:t>
            </a:r>
            <a:r>
              <a:rPr lang="zh-CN" altLang="en-US" dirty="0"/>
              <a:t>，那么我们需要进行的操作是：</a:t>
            </a:r>
            <a:r>
              <a:rPr lang="en-US" altLang="zh-CN" dirty="0" err="1"/>
              <a:t>query_sum</a:t>
            </a:r>
            <a:r>
              <a:rPr lang="en-US" altLang="zh-CN" dirty="0"/>
              <a:t>(n)-</a:t>
            </a:r>
            <a:r>
              <a:rPr lang="en-US" altLang="zh-CN" dirty="0" err="1"/>
              <a:t>query_sum</a:t>
            </a:r>
            <a:r>
              <a:rPr lang="en-US" altLang="zh-CN" dirty="0"/>
              <a:t>(m-1),</a:t>
            </a:r>
            <a:r>
              <a:rPr lang="zh-CN" altLang="en-US" dirty="0"/>
              <a:t>区间为</a:t>
            </a:r>
            <a:r>
              <a:rPr lang="en-US" altLang="zh-CN" dirty="0"/>
              <a:t>[</a:t>
            </a:r>
            <a:r>
              <a:rPr lang="en-US" altLang="zh-CN" dirty="0" err="1"/>
              <a:t>m,n</a:t>
            </a:r>
            <a:r>
              <a:rPr lang="en-US" altLang="zh-CN" dirty="0"/>
              <a:t>],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CB3D29-18A1-41FA-8652-87557B18FC5B}"/>
              </a:ext>
            </a:extLst>
          </p:cNvPr>
          <p:cNvSpPr txBox="1"/>
          <p:nvPr/>
        </p:nvSpPr>
        <p:spPr>
          <a:xfrm>
            <a:off x="5801710" y="3429000"/>
            <a:ext cx="242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</a:t>
            </a:r>
            <a:r>
              <a:rPr lang="zh-CN" altLang="en-US" dirty="0"/>
              <a:t>代码：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1E6EBD-E27A-4618-817E-1B0FA2AEE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380" y="3051720"/>
            <a:ext cx="4168173" cy="36168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6CAF4-3BF7-4392-83D1-D31F84038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947" y="6504722"/>
            <a:ext cx="5814279" cy="2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4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2668F-A042-40D3-8C0B-1551E498A885}"/>
              </a:ext>
            </a:extLst>
          </p:cNvPr>
          <p:cNvSpPr txBox="1"/>
          <p:nvPr/>
        </p:nvSpPr>
        <p:spPr>
          <a:xfrm>
            <a:off x="0" y="0"/>
            <a:ext cx="30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Poj3321(</a:t>
            </a:r>
            <a:r>
              <a:rPr lang="zh-CN" altLang="en-US" dirty="0"/>
              <a:t>树状数组</a:t>
            </a:r>
            <a:r>
              <a:rPr lang="en-US" altLang="zh-CN" dirty="0"/>
              <a:t>+</a:t>
            </a:r>
            <a:r>
              <a:rPr lang="en-US" altLang="zh-CN" dirty="0" err="1"/>
              <a:t>dfs</a:t>
            </a:r>
            <a:r>
              <a:rPr lang="zh-CN" altLang="en-US" dirty="0"/>
              <a:t>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F2ADF1-9CE5-41B4-A10E-6B7930A7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854"/>
            <a:ext cx="8611750" cy="22964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24BC29-CA25-4A3E-A68E-2395C6EC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750" y="272853"/>
            <a:ext cx="1941421" cy="229646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FD3CAC8-98ED-4D55-AC43-19BF72126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283" y="2570530"/>
            <a:ext cx="4138943" cy="12416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9070D2-4CF5-4814-A7BA-B6D4B99CB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69318"/>
            <a:ext cx="2827283" cy="11776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177DEF-B602-4BC2-A6B5-B3E07EE08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46955"/>
            <a:ext cx="2652347" cy="28934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0C5715-47A5-4B16-894E-854BF75D4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2347" y="3799313"/>
            <a:ext cx="4030101" cy="29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06A596-8577-46EF-BD9F-4CBFFEA86C16}"/>
              </a:ext>
            </a:extLst>
          </p:cNvPr>
          <p:cNvSpPr txBox="1"/>
          <p:nvPr/>
        </p:nvSpPr>
        <p:spPr>
          <a:xfrm>
            <a:off x="73572" y="105104"/>
            <a:ext cx="159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26C40-3E08-48B4-A54E-C8021753A0AF}"/>
              </a:ext>
            </a:extLst>
          </p:cNvPr>
          <p:cNvSpPr txBox="1"/>
          <p:nvPr/>
        </p:nvSpPr>
        <p:spPr>
          <a:xfrm>
            <a:off x="0" y="474436"/>
            <a:ext cx="9049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回溯算法实际上是一个类似于枚举的搜索尝试的过程，主要是在搜索尝试过程中寻找问题的解，当发现不满足的时候，就回溯返回，尝试别的路径。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回溯是一种选优搜索法，按选优条件向前搜索，以达到目标。但当探索到某一步时，发现原先的选择并不优，或达不到目的时就退回一步重新选择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007A7A-E91C-4457-AE42-C252EE32F664}"/>
              </a:ext>
            </a:extLst>
          </p:cNvPr>
          <p:cNvSpPr txBox="1"/>
          <p:nvPr/>
        </p:nvSpPr>
        <p:spPr>
          <a:xfrm>
            <a:off x="73572" y="1720931"/>
            <a:ext cx="8429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解题步骤：</a:t>
            </a:r>
            <a:br>
              <a:rPr lang="zh-CN" altLang="en-US" dirty="0"/>
            </a:br>
            <a:r>
              <a:rPr lang="zh-CN" altLang="en-US" dirty="0"/>
              <a:t>　（</a:t>
            </a:r>
            <a:r>
              <a:rPr lang="en-US" altLang="zh-CN" dirty="0"/>
              <a:t>1</a:t>
            </a:r>
            <a:r>
              <a:rPr lang="zh-CN" altLang="en-US" dirty="0"/>
              <a:t>）针对所给问题，确定问题的解空间，明确定义问题的解空间，问题的解空间应至少包含问题的一个（最优）解。</a:t>
            </a:r>
          </a:p>
          <a:p>
            <a:r>
              <a:rPr lang="zh-CN" altLang="en-US" dirty="0"/>
              <a:t>    （</a:t>
            </a:r>
            <a:r>
              <a:rPr lang="en-US" altLang="zh-CN" dirty="0"/>
              <a:t>2</a:t>
            </a:r>
            <a:r>
              <a:rPr lang="zh-CN" altLang="en-US" dirty="0"/>
              <a:t>）确定结点的扩展搜索规则</a:t>
            </a:r>
          </a:p>
          <a:p>
            <a:r>
              <a:rPr lang="zh-CN" altLang="en-US" dirty="0"/>
              <a:t>    （</a:t>
            </a:r>
            <a:r>
              <a:rPr lang="en-US" altLang="zh-CN" dirty="0"/>
              <a:t>3</a:t>
            </a:r>
            <a:r>
              <a:rPr lang="zh-CN" altLang="en-US" dirty="0"/>
              <a:t>）以深度优先方式搜索解空间，并在搜索过程中用剪枝函数避免无效搜索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10CD9-CAA8-4DCC-BA68-63D7CC1A79AB}"/>
              </a:ext>
            </a:extLst>
          </p:cNvPr>
          <p:cNvSpPr txBox="1"/>
          <p:nvPr/>
        </p:nvSpPr>
        <p:spPr>
          <a:xfrm>
            <a:off x="-4376" y="3414669"/>
            <a:ext cx="13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子集树模板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B41615-DE6D-41A0-8FEF-D75190DE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20" y="3354081"/>
            <a:ext cx="4915326" cy="33988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9D08A3-A38A-45DC-AC8C-1DAAF81A000A}"/>
              </a:ext>
            </a:extLst>
          </p:cNvPr>
          <p:cNvSpPr txBox="1"/>
          <p:nvPr/>
        </p:nvSpPr>
        <p:spPr>
          <a:xfrm>
            <a:off x="6061833" y="3325374"/>
            <a:ext cx="134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排列树模板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B4CCB9-AB0A-45A3-A48B-182F6200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52" y="3433181"/>
            <a:ext cx="4951720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649</Words>
  <Application>Microsoft Office PowerPoint</Application>
  <PresentationFormat>宽屏</PresentationFormat>
  <Paragraphs>95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&amp;quot</vt:lpstr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29</cp:revision>
  <dcterms:created xsi:type="dcterms:W3CDTF">2019-03-24T02:39:28Z</dcterms:created>
  <dcterms:modified xsi:type="dcterms:W3CDTF">2019-03-29T15:52:02Z</dcterms:modified>
</cp:coreProperties>
</file>