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59A2-A6CA-43B7-874F-F652DF2CF8DD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D6EDC-3425-4438-8BAC-E4D7B89D3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6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#include &lt;iostream&gt;  </a:t>
            </a:r>
          </a:p>
          <a:p>
            <a:endParaRPr lang="en-US" altLang="zh-CN" dirty="0"/>
          </a:p>
          <a:p>
            <a:r>
              <a:rPr lang="en-US" altLang="zh-CN" dirty="0"/>
              <a:t>#include &lt;algorithm&gt; </a:t>
            </a:r>
          </a:p>
          <a:p>
            <a:endParaRPr lang="en-US" altLang="zh-CN" dirty="0"/>
          </a:p>
          <a:p>
            <a:r>
              <a:rPr lang="en-US" altLang="zh-CN" dirty="0"/>
              <a:t>#define MAX 101  </a:t>
            </a:r>
          </a:p>
          <a:p>
            <a:endParaRPr lang="en-US" altLang="zh-CN" dirty="0"/>
          </a:p>
          <a:p>
            <a:r>
              <a:rPr lang="en-US" altLang="zh-CN" dirty="0"/>
              <a:t>using namespace std; </a:t>
            </a:r>
          </a:p>
          <a:p>
            <a:endParaRPr lang="en-US" altLang="zh-CN" dirty="0"/>
          </a:p>
          <a:p>
            <a:r>
              <a:rPr lang="en-US" altLang="zh-CN" dirty="0"/>
              <a:t>int D[MAX][MAX];  </a:t>
            </a:r>
          </a:p>
          <a:p>
            <a:endParaRPr lang="en-US" altLang="zh-CN" dirty="0"/>
          </a:p>
          <a:p>
            <a:r>
              <a:rPr lang="en-US" altLang="zh-CN" dirty="0"/>
              <a:t>int n;  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MaxSum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, int j){    </a:t>
            </a:r>
          </a:p>
          <a:p>
            <a:endParaRPr lang="en-US" altLang="zh-CN" dirty="0"/>
          </a:p>
          <a:p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==n)  </a:t>
            </a:r>
          </a:p>
          <a:p>
            <a:endParaRPr lang="en-US" altLang="zh-CN" dirty="0"/>
          </a:p>
          <a:p>
            <a:r>
              <a:rPr lang="en-US" altLang="zh-CN" dirty="0"/>
              <a:t>		return D[</a:t>
            </a:r>
            <a:r>
              <a:rPr lang="en-US" altLang="zh-CN" dirty="0" err="1"/>
              <a:t>i</a:t>
            </a:r>
            <a:r>
              <a:rPr lang="en-US" altLang="zh-CN" dirty="0"/>
              <a:t>][j];    </a:t>
            </a:r>
          </a:p>
          <a:p>
            <a:endParaRPr lang="en-US" altLang="zh-CN" dirty="0"/>
          </a:p>
          <a:p>
            <a:r>
              <a:rPr lang="en-US" altLang="zh-CN" dirty="0"/>
              <a:t>	int x = </a:t>
            </a:r>
            <a:r>
              <a:rPr lang="en-US" altLang="zh-CN" dirty="0" err="1"/>
              <a:t>MaxSum</a:t>
            </a:r>
            <a:r>
              <a:rPr lang="en-US" altLang="zh-CN" dirty="0"/>
              <a:t>(i+1,j);    </a:t>
            </a:r>
          </a:p>
          <a:p>
            <a:endParaRPr lang="en-US" altLang="zh-CN" dirty="0"/>
          </a:p>
          <a:p>
            <a:r>
              <a:rPr lang="en-US" altLang="zh-CN" dirty="0"/>
              <a:t>	int y = </a:t>
            </a:r>
            <a:r>
              <a:rPr lang="en-US" altLang="zh-CN" dirty="0" err="1"/>
              <a:t>MaxSum</a:t>
            </a:r>
            <a:r>
              <a:rPr lang="en-US" altLang="zh-CN" dirty="0"/>
              <a:t>(i+1,j+1);    </a:t>
            </a:r>
          </a:p>
          <a:p>
            <a:endParaRPr lang="en-US" altLang="zh-CN" dirty="0"/>
          </a:p>
          <a:p>
            <a:r>
              <a:rPr lang="en-US" altLang="zh-CN" dirty="0"/>
              <a:t>	return max(</a:t>
            </a:r>
            <a:r>
              <a:rPr lang="en-US" altLang="zh-CN" dirty="0" err="1"/>
              <a:t>x,y</a:t>
            </a:r>
            <a:r>
              <a:rPr lang="en-US" altLang="zh-CN" dirty="0"/>
              <a:t>)+D[</a:t>
            </a:r>
            <a:r>
              <a:rPr lang="en-US" altLang="zh-CN" dirty="0" err="1"/>
              <a:t>i</a:t>
            </a:r>
            <a:r>
              <a:rPr lang="en-US" altLang="zh-CN" dirty="0"/>
              <a:t>][j];  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main(){    </a:t>
            </a:r>
          </a:p>
          <a:p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   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    </a:t>
            </a:r>
          </a:p>
          <a:p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   </a:t>
            </a:r>
          </a:p>
          <a:p>
            <a:endParaRPr lang="en-US" altLang="zh-CN" dirty="0"/>
          </a:p>
          <a:p>
            <a:r>
              <a:rPr lang="en-US" altLang="zh-CN" dirty="0"/>
              <a:t>		for(j=1;j&lt;=</a:t>
            </a:r>
            <a:r>
              <a:rPr lang="en-US" altLang="zh-CN" dirty="0" err="1"/>
              <a:t>i;j</a:t>
            </a:r>
            <a:r>
              <a:rPr lang="en-US" altLang="zh-CN" dirty="0"/>
              <a:t>++)        </a:t>
            </a:r>
          </a:p>
          <a:p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 &gt;&gt; D[</a:t>
            </a:r>
            <a:r>
              <a:rPr lang="en-US" altLang="zh-CN" dirty="0" err="1"/>
              <a:t>i</a:t>
            </a:r>
            <a:r>
              <a:rPr lang="en-US" altLang="zh-CN" dirty="0"/>
              <a:t>][j];   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MaxSum</a:t>
            </a:r>
            <a:r>
              <a:rPr lang="en-US" altLang="zh-CN" dirty="0"/>
              <a:t>(1,1) &lt;&lt; 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D6EDC-3425-4438-8BAC-E4D7B89D31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#include &lt;algorithm&gt; 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#define MAX 101</a:t>
            </a:r>
          </a:p>
          <a:p>
            <a:r>
              <a:rPr lang="en-US" altLang="zh-CN" dirty="0"/>
              <a:t>int D[MAX][MAX];    </a:t>
            </a:r>
          </a:p>
          <a:p>
            <a:r>
              <a:rPr lang="en-US" altLang="zh-CN" dirty="0"/>
              <a:t>int n;  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maxSum</a:t>
            </a:r>
            <a:r>
              <a:rPr lang="en-US" altLang="zh-CN" dirty="0"/>
              <a:t>[MAX][MAX];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MaxSum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, int j){      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!= -1 )        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      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==n)  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D[</a:t>
            </a:r>
            <a:r>
              <a:rPr lang="en-US" altLang="zh-CN" dirty="0" err="1"/>
              <a:t>i</a:t>
            </a:r>
            <a:r>
              <a:rPr lang="en-US" altLang="zh-CN" dirty="0"/>
              <a:t>][j];     </a:t>
            </a:r>
          </a:p>
          <a:p>
            <a:r>
              <a:rPr lang="en-US" altLang="zh-CN" dirty="0"/>
              <a:t>	else{    </a:t>
            </a:r>
          </a:p>
          <a:p>
            <a:r>
              <a:rPr lang="en-US" altLang="zh-CN" dirty="0"/>
              <a:t>		int x = </a:t>
            </a:r>
            <a:r>
              <a:rPr lang="en-US" altLang="zh-CN" dirty="0" err="1"/>
              <a:t>MaxSum</a:t>
            </a:r>
            <a:r>
              <a:rPr lang="en-US" altLang="zh-CN" dirty="0"/>
              <a:t>(i+1,j);       </a:t>
            </a:r>
          </a:p>
          <a:p>
            <a:r>
              <a:rPr lang="en-US" altLang="zh-CN" dirty="0"/>
              <a:t>		int y = </a:t>
            </a:r>
            <a:r>
              <a:rPr lang="en-US" altLang="zh-CN" dirty="0" err="1"/>
              <a:t>MaxSum</a:t>
            </a:r>
            <a:r>
              <a:rPr lang="en-US" altLang="zh-CN" dirty="0"/>
              <a:t>(i+1,j+1);      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max(</a:t>
            </a:r>
            <a:r>
              <a:rPr lang="en-US" altLang="zh-CN" dirty="0" err="1"/>
              <a:t>x,y</a:t>
            </a:r>
            <a:r>
              <a:rPr lang="en-US" altLang="zh-CN" dirty="0"/>
              <a:t>)+ D[</a:t>
            </a:r>
            <a:r>
              <a:rPr lang="en-US" altLang="zh-CN" dirty="0" err="1"/>
              <a:t>i</a:t>
            </a:r>
            <a:r>
              <a:rPr lang="en-US" altLang="zh-CN" dirty="0"/>
              <a:t>][j];     </a:t>
            </a:r>
          </a:p>
          <a:p>
            <a:r>
              <a:rPr lang="en-US" altLang="zh-CN" dirty="0"/>
              <a:t>	}     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int main(){   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  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    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   </a:t>
            </a:r>
          </a:p>
          <a:p>
            <a:r>
              <a:rPr lang="en-US" altLang="zh-CN" dirty="0"/>
              <a:t>		for(j=1;j&lt;=</a:t>
            </a:r>
            <a:r>
              <a:rPr lang="en-US" altLang="zh-CN" dirty="0" err="1"/>
              <a:t>i;j</a:t>
            </a:r>
            <a:r>
              <a:rPr lang="en-US" altLang="zh-CN" dirty="0"/>
              <a:t>++) {       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 &gt;&gt; D[</a:t>
            </a:r>
            <a:r>
              <a:rPr lang="en-US" altLang="zh-CN" dirty="0" err="1"/>
              <a:t>i</a:t>
            </a:r>
            <a:r>
              <a:rPr lang="en-US" altLang="zh-CN" dirty="0"/>
              <a:t>][j];       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maxSum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-1;   </a:t>
            </a:r>
          </a:p>
          <a:p>
            <a:r>
              <a:rPr lang="en-US" altLang="zh-CN" dirty="0"/>
              <a:t>		}  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MaxSum</a:t>
            </a:r>
            <a:r>
              <a:rPr lang="en-US" altLang="zh-CN" dirty="0"/>
              <a:t>(1,1)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D6EDC-3425-4438-8BAC-E4D7B89D31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1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1F960-932A-4197-9D2F-A93B69AE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D42A3-D4A3-4812-8202-6A3F8C7D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0DD53-21F8-4B5D-8077-14DF9782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00FA5-EBCC-4F7C-8ECD-734FE46A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1E6C-3004-4664-81B2-1A201F02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D4AF0-3DC6-4047-AD74-387B36C6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8C4BC-ECC1-4F72-911B-7AA1B354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1005D-16CD-43AC-8427-CBF9D48A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4B538-1624-4B6E-9F51-1C528D74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0556C-5266-493A-98A4-565CFA26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1899B-7B32-47AB-93C9-913C3DF42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D4D2C-0D38-425D-885F-EA642DBE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0FD78-F3C9-46ED-8C60-8DC9BA40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AE6CE-681C-4A66-9997-30E3EE3D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222CC-2A8F-4C49-B9EE-2FC95A0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47867-445C-4045-899C-F6942F6F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D6622-3270-49DC-B12B-038A52E9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6DD43-BC5E-42A4-972A-AEA68A18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7AF36-7D41-4BE5-8AB7-B1AB9B53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91957-F1A7-4D8D-BAFF-17499D1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636E-560D-442D-B6D7-5013BF43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29360-F8AE-4DD7-A587-E7B6BC99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16136-6151-4391-9359-DF572FE4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0F00-133A-4B43-9E72-FA67B2B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723DD-EB7B-4B2A-B9D3-DEC3702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7971-A037-47F8-841E-AD75EAF9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CD2B-E51A-4BCB-83C1-D7B28C386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AF10D-FFAB-4219-8C9C-E91A0101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59815-1774-41B1-8878-0D371DF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3BEC-5933-422D-A591-1FFFDD3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01179-ECD7-4F48-BD5D-141205C7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AE74-93D3-45CD-B8DC-688490AA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7EA6A-EAE5-40A5-9F96-0100B0A5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642C6-5F97-44DA-AAFC-1FE463F77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3524A4-8F94-4B76-A3A6-1F54E3FC0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33A74-969D-4755-A30F-3D9031F96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0A695-765D-494B-B50B-1B0BF6CA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A3D44-7350-41E9-A316-4B232DD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C85B22-4A01-42AF-A35A-D2D79D7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6562-93CB-48C3-AB58-41B6D59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56FF8-A3D6-4551-A0C7-1E943C1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BB28F-7A2F-4578-A4A8-EE0F4A9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F653D-76B1-4221-B0A8-5A2C03A5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269122-9B17-4EC8-B64F-DBCA6950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5663C-0A5A-483F-AC75-C73CA27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33F38-6373-4B39-B454-6DA72175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6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A7765-46C0-46A9-9498-F8D8D438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698-2AF0-4FDF-AE83-9B6BE663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EEF14-BB84-4696-9617-1F48AFB8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B7D7A-7832-4AAC-BC48-B5AF8A20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FAFBF-E8B9-45AD-A593-ADB7A3CC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777C6-E4CB-4557-905F-C000DAC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6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A052-1A1C-468F-93AA-576AC69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69E2F-CCDC-4994-BB39-A0D27151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7AD88-DAA2-457B-A93C-B34E9E10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F96EE-444D-4F2F-BE8F-3605D45F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0CBB5-5785-4390-AC7E-413C6435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74C03-3522-4B62-B6D4-6D111682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9F2F4-C89A-4817-85E4-4F559E0E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B1973-83AF-4835-9231-CA264B71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3814-4393-4D5A-AC76-AE620D348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D5D0-7785-4983-AE4D-D969649AA1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43B30-47F6-4D2A-BE0F-A2C3A97B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8BA51-8B7E-486B-AE72-5E3F8BE27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87E4-56DE-4CA5-B4FA-0FC30DB15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B115CC-155F-450B-8C47-6F801F83FEEE}"/>
              </a:ext>
            </a:extLst>
          </p:cNvPr>
          <p:cNvSpPr txBox="1"/>
          <p:nvPr/>
        </p:nvSpPr>
        <p:spPr>
          <a:xfrm>
            <a:off x="443060" y="254524"/>
            <a:ext cx="2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Poj1163(</a:t>
            </a:r>
            <a:r>
              <a:rPr lang="zh-CN" altLang="en-US" dirty="0"/>
              <a:t>动态规划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6128A-CACB-416D-ABA6-D814298B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" y="623856"/>
            <a:ext cx="5185160" cy="2122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7AEE9A-8532-4400-A113-830E1AF0A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78" y="623856"/>
            <a:ext cx="2314925" cy="19779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23BA9A-7AD4-4948-B3A7-F60BFA05B036}"/>
              </a:ext>
            </a:extLst>
          </p:cNvPr>
          <p:cNvSpPr txBox="1"/>
          <p:nvPr/>
        </p:nvSpPr>
        <p:spPr>
          <a:xfrm>
            <a:off x="443060" y="2875175"/>
            <a:ext cx="232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传统方法：运用递归，因为只能往左下或右下，因此只能走</a:t>
            </a:r>
            <a:r>
              <a:rPr lang="en-US" altLang="zh-CN" dirty="0"/>
              <a:t>[i+1,j]</a:t>
            </a:r>
            <a:r>
              <a:rPr lang="zh-CN" altLang="en-US" dirty="0"/>
              <a:t>或者</a:t>
            </a:r>
            <a:r>
              <a:rPr lang="en-US" altLang="zh-CN" dirty="0"/>
              <a:t>[i+1,j+1]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52F0EA-2831-477C-A81B-9089B1E5D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43" y="4358784"/>
            <a:ext cx="4473328" cy="21185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9C6159F-7720-4753-AB1A-C0BC87B6F47A}"/>
              </a:ext>
            </a:extLst>
          </p:cNvPr>
          <p:cNvSpPr/>
          <p:nvPr/>
        </p:nvSpPr>
        <p:spPr>
          <a:xfrm>
            <a:off x="4791959" y="3115768"/>
            <a:ext cx="7277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动态规划与分治方法类似，都是通过组合子问题的解来求解原问题的。而分治方法将问题划分为互不相交的子问题，递归的求解子问题，再将它们的解组合起来，求出原问题的解。而动态规划与之相反，动态规划应用与子问题重叠的情况，即不同的子问题具有公共的子子问题（子问题的求解是递归进行的，将其划分为更小的子子问题）。在这种情况下，分治方法会做许多不必要的工作，他会反复求解那些公共子子问题。而动态规划对于每一个子子问题只求解一次，将其解保存在一个表格里面，从而无需每次求解一个子子问题时都重新计算，避免了不必要的计算工作。   动态规划的应用场景： 动态规划方法一般用来求解最优化问题。这类问题可以有很多可行解，每个解都有一个值，我们希望找到具有最优值的解，我们称这样的解为问题的一个最优解，而不是最优解，因为可能有多个解都达到最优值。</a:t>
            </a:r>
          </a:p>
        </p:txBody>
      </p:sp>
    </p:spTree>
    <p:extLst>
      <p:ext uri="{BB962C8B-B14F-4D97-AF65-F5344CB8AC3E}">
        <p14:creationId xmlns:p14="http://schemas.microsoft.com/office/powerpoint/2010/main" val="415674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50811140840233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FECB2669-3E9F-4CE4-A87E-7A8948C2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9" y="0"/>
            <a:ext cx="2903505" cy="19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90D2BC-43F2-4FC9-85DC-ED2127A4366E}"/>
              </a:ext>
            </a:extLst>
          </p:cNvPr>
          <p:cNvSpPr txBox="1"/>
          <p:nvPr/>
        </p:nvSpPr>
        <p:spPr>
          <a:xfrm>
            <a:off x="461913" y="2771480"/>
            <a:ext cx="2818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由于普通的递归程序中，进行了重复的计算，为了优化它，我们可以将</a:t>
            </a:r>
            <a:r>
              <a:rPr lang="en-US" altLang="zh-CN" dirty="0" err="1"/>
              <a:t>maxsum</a:t>
            </a:r>
            <a:r>
              <a:rPr lang="zh-CN" altLang="en-US" dirty="0"/>
              <a:t>每次计算出来的值保存下来，用一个全局变量实时保存计算的值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8DF89A-331A-4570-8F3E-67B6659A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15" y="142819"/>
            <a:ext cx="5662151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98F269-AF24-4BB7-AC1E-6DB64C51510C}"/>
              </a:ext>
            </a:extLst>
          </p:cNvPr>
          <p:cNvSpPr txBox="1"/>
          <p:nvPr/>
        </p:nvSpPr>
        <p:spPr>
          <a:xfrm>
            <a:off x="39498" y="35694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37A2F-F68A-4A08-A35C-D1C3A04C4BA1}"/>
              </a:ext>
            </a:extLst>
          </p:cNvPr>
          <p:cNvSpPr txBox="1"/>
          <p:nvPr/>
        </p:nvSpPr>
        <p:spPr>
          <a:xfrm>
            <a:off x="0" y="702210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自底向上的递推</a:t>
            </a:r>
          </a:p>
        </p:txBody>
      </p:sp>
      <p:pic>
        <p:nvPicPr>
          <p:cNvPr id="2050" name="Picture 2" descr="https://img-blog.csdn.net/20150811152746815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8F7ABF5F-E707-4841-A495-3F93B2CB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229"/>
            <a:ext cx="3493760" cy="113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-blog.csdn.net/20150811153237686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7D517B63-5739-41B1-9078-891B5099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977"/>
            <a:ext cx="3880259" cy="12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-blog.csdn.net/20150811153534629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7117CE26-5D9F-4F31-89A8-791CDF46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738857" cy="12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g-blog.csdn.net/20150811153553012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AD72BD43-5CD2-40F2-9682-ED5FB49D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" y="4767177"/>
            <a:ext cx="3738857" cy="11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D5CC0E-032F-494B-8D59-20BD93D73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403" y="3673344"/>
            <a:ext cx="5423230" cy="3058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D67038-D972-4342-A6A4-08987185FA65}"/>
              </a:ext>
            </a:extLst>
          </p:cNvPr>
          <p:cNvSpPr txBox="1"/>
          <p:nvPr/>
        </p:nvSpPr>
        <p:spPr>
          <a:xfrm>
            <a:off x="4336330" y="273377"/>
            <a:ext cx="403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从倒数第二层开始，寻找下一层的最大值，与当前这一层的值相加，刷新最大值，递推直至第一层，最大的那个值保存在第一个中。相比普通的递归的</a:t>
            </a:r>
            <a:r>
              <a:rPr lang="en-US" altLang="zh-CN" dirty="0"/>
              <a:t>O(2^n),</a:t>
            </a:r>
            <a:r>
              <a:rPr lang="zh-CN" altLang="en-US" dirty="0"/>
              <a:t>这个算法的时间效率大幅提升达到了</a:t>
            </a:r>
            <a:r>
              <a:rPr lang="en-US" altLang="zh-CN" dirty="0"/>
              <a:t>O(N)</a:t>
            </a:r>
            <a:r>
              <a:rPr lang="zh-CN" altLang="en-US" dirty="0"/>
              <a:t>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1F6AB-699B-48EB-8468-4183C9FCFECE}"/>
              </a:ext>
            </a:extLst>
          </p:cNvPr>
          <p:cNvSpPr txBox="1"/>
          <p:nvPr/>
        </p:nvSpPr>
        <p:spPr>
          <a:xfrm>
            <a:off x="4458877" y="2507530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动态规划的要领：确定状态转移方程</a:t>
            </a:r>
          </a:p>
        </p:txBody>
      </p:sp>
    </p:spTree>
    <p:extLst>
      <p:ext uri="{BB962C8B-B14F-4D97-AF65-F5344CB8AC3E}">
        <p14:creationId xmlns:p14="http://schemas.microsoft.com/office/powerpoint/2010/main" val="23190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5985C3-8E48-4A38-BF53-DD1523206F0C}"/>
              </a:ext>
            </a:extLst>
          </p:cNvPr>
          <p:cNvSpPr txBox="1"/>
          <p:nvPr/>
        </p:nvSpPr>
        <p:spPr>
          <a:xfrm>
            <a:off x="301658" y="367645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r>
              <a:rPr lang="zh-CN" altLang="en-US" dirty="0"/>
              <a:t>背包问题（经典动态规划）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EFD569-AD62-48BF-B4F8-BEA55EB7F5F4}"/>
              </a:ext>
            </a:extLst>
          </p:cNvPr>
          <p:cNvSpPr/>
          <p:nvPr/>
        </p:nvSpPr>
        <p:spPr>
          <a:xfrm>
            <a:off x="301658" y="893437"/>
            <a:ext cx="3704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。求解将哪些物品装入背包可使这些物品的费用总和不超过背包容量，且价值总和最大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6D948-56DA-40EF-BF2A-0D0CEE597016}"/>
              </a:ext>
            </a:extLst>
          </p:cNvPr>
          <p:cNvSpPr txBox="1"/>
          <p:nvPr/>
        </p:nvSpPr>
        <p:spPr>
          <a:xfrm>
            <a:off x="301658" y="3009908"/>
            <a:ext cx="3836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问题可以简化成第</a:t>
            </a:r>
            <a:r>
              <a:rPr lang="en-US" altLang="zh-CN" dirty="0" err="1"/>
              <a:t>i</a:t>
            </a:r>
            <a:r>
              <a:rPr lang="zh-CN" altLang="en-US" dirty="0"/>
              <a:t>件物品放不放的问题，若不放，此时价值总和则为</a:t>
            </a:r>
            <a:r>
              <a:rPr lang="en-US" altLang="zh-CN" dirty="0" err="1"/>
              <a:t>dp</a:t>
            </a:r>
            <a:r>
              <a:rPr lang="en-US" altLang="zh-CN" dirty="0"/>
              <a:t>[i-1][v],</a:t>
            </a:r>
            <a:r>
              <a:rPr lang="zh-CN" altLang="en-US" dirty="0"/>
              <a:t>若放进去，此时的价值为</a:t>
            </a:r>
            <a:r>
              <a:rPr lang="en-US" altLang="zh-CN" dirty="0" err="1"/>
              <a:t>dp</a:t>
            </a:r>
            <a:r>
              <a:rPr lang="en-US" altLang="zh-CN" dirty="0"/>
              <a:t>[i-1][v-c[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从子问题入手，从而求得大问题的解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61AE3-F9ED-4E24-BCE0-E06C102D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86" y="571242"/>
            <a:ext cx="7356248" cy="3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562170-9599-4809-A11F-77F31101CD37}"/>
              </a:ext>
            </a:extLst>
          </p:cNvPr>
          <p:cNvSpPr txBox="1"/>
          <p:nvPr/>
        </p:nvSpPr>
        <p:spPr>
          <a:xfrm>
            <a:off x="358219" y="339365"/>
            <a:ext cx="23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Hdu2602</a:t>
            </a:r>
            <a:r>
              <a:rPr lang="zh-CN" altLang="en-US" dirty="0"/>
              <a:t>（</a:t>
            </a:r>
            <a:r>
              <a:rPr lang="en-US" altLang="zh-CN" dirty="0" err="1"/>
              <a:t>dp</a:t>
            </a:r>
            <a:r>
              <a:rPr lang="zh-CN" altLang="en-US" dirty="0"/>
              <a:t>模板）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53DF91-53CC-4D4B-AA05-38FBEF32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65" y="76182"/>
            <a:ext cx="8710415" cy="632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01750C-42D7-4A3F-970A-B11366E4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65" y="708697"/>
            <a:ext cx="5441152" cy="662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18F93D-4D04-4DD4-A7A1-F9AF085A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917" y="708697"/>
            <a:ext cx="1336092" cy="1288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FDBBDA-787A-49FF-A3FD-983DA3733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2798"/>
            <a:ext cx="4361337" cy="40300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0DDD92-CFEC-4351-85B1-1377C55CF730}"/>
              </a:ext>
            </a:extLst>
          </p:cNvPr>
          <p:cNvSpPr txBox="1"/>
          <p:nvPr/>
        </p:nvSpPr>
        <p:spPr>
          <a:xfrm>
            <a:off x="5524106" y="2639505"/>
            <a:ext cx="4110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此处将二位数组简化成了一维数组，因为对于外层循环中的每一个</a:t>
            </a:r>
            <a:r>
              <a:rPr lang="en-US" altLang="zh-CN" dirty="0" err="1"/>
              <a:t>i</a:t>
            </a:r>
            <a:r>
              <a:rPr lang="zh-CN" altLang="en-US" dirty="0"/>
              <a:t>值，其实都是不需要记录的，在第</a:t>
            </a:r>
            <a:r>
              <a:rPr lang="en-US" altLang="zh-CN" dirty="0" err="1"/>
              <a:t>i</a:t>
            </a:r>
            <a:r>
              <a:rPr lang="zh-CN" altLang="en-US" dirty="0"/>
              <a:t>次循环时，所有的</a:t>
            </a:r>
            <a:r>
              <a:rPr lang="en-US" altLang="zh-CN" dirty="0" err="1"/>
              <a:t>dp</a:t>
            </a:r>
            <a:r>
              <a:rPr lang="en-US" altLang="zh-CN" dirty="0"/>
              <a:t>[0…v]</a:t>
            </a:r>
            <a:r>
              <a:rPr lang="zh-CN" altLang="en-US" dirty="0"/>
              <a:t>都还未更新时，</a:t>
            </a:r>
            <a:r>
              <a:rPr lang="en-US" altLang="zh-CN" dirty="0" err="1"/>
              <a:t>dp</a:t>
            </a:r>
            <a:r>
              <a:rPr lang="en-US" altLang="zh-CN" dirty="0"/>
              <a:t>[j]</a:t>
            </a:r>
            <a:r>
              <a:rPr lang="zh-CN" altLang="en-US" dirty="0"/>
              <a:t>还记录着前</a:t>
            </a:r>
            <a:r>
              <a:rPr lang="en-US" altLang="zh-CN" dirty="0"/>
              <a:t>i-1</a:t>
            </a:r>
            <a:r>
              <a:rPr lang="zh-CN" altLang="en-US" dirty="0"/>
              <a:t>个物品在容量为</a:t>
            </a:r>
            <a:r>
              <a:rPr lang="en-US" altLang="zh-CN" dirty="0"/>
              <a:t>j</a:t>
            </a:r>
            <a:r>
              <a:rPr lang="zh-CN" altLang="en-US" dirty="0"/>
              <a:t>时的最大价值，这样就相当于还记录着</a:t>
            </a:r>
            <a:r>
              <a:rPr lang="en-US" altLang="zh-CN" dirty="0" err="1"/>
              <a:t>dp</a:t>
            </a:r>
            <a:r>
              <a:rPr lang="en-US" altLang="zh-CN" dirty="0"/>
              <a:t>[i-1][j]</a:t>
            </a:r>
            <a:r>
              <a:rPr lang="zh-CN" altLang="en-US" dirty="0"/>
              <a:t>和</a:t>
            </a:r>
            <a:r>
              <a:rPr lang="en-US" altLang="zh-CN" dirty="0" err="1"/>
              <a:t>dp</a:t>
            </a:r>
            <a:r>
              <a:rPr lang="en-US" altLang="zh-CN" dirty="0"/>
              <a:t>[i-1][j-vol[</a:t>
            </a:r>
            <a:r>
              <a:rPr lang="en-US" altLang="zh-CN" dirty="0" err="1"/>
              <a:t>i</a:t>
            </a:r>
            <a:r>
              <a:rPr lang="en-US" altLang="zh-CN" dirty="0"/>
              <a:t>]]+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692</Words>
  <Application>Microsoft Office PowerPoint</Application>
  <PresentationFormat>宽屏</PresentationFormat>
  <Paragraphs>87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23</cp:revision>
  <dcterms:created xsi:type="dcterms:W3CDTF">2019-04-11T09:09:39Z</dcterms:created>
  <dcterms:modified xsi:type="dcterms:W3CDTF">2019-04-13T15:31:07Z</dcterms:modified>
</cp:coreProperties>
</file>