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33" autoAdjust="0"/>
  </p:normalViewPr>
  <p:slideViewPr>
    <p:cSldViewPr snapToGrid="0">
      <p:cViewPr varScale="1">
        <p:scale>
          <a:sx n="75" d="100"/>
          <a:sy n="75" d="100"/>
        </p:scale>
        <p:origin x="9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CB614-82E0-411C-88A9-285897E67E7F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89DDB-097D-4151-B896-72C8B1480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358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&lt;bits/</a:t>
            </a:r>
            <a:r>
              <a:rPr lang="en-US" altLang="zh-CN" dirty="0" err="1"/>
              <a:t>stdc</a:t>
            </a:r>
            <a:r>
              <a:rPr lang="en-US" altLang="zh-CN" dirty="0"/>
              <a:t>++.h&gt;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n;          //</a:t>
            </a:r>
            <a:r>
              <a:rPr lang="zh-CN" altLang="en-US" dirty="0"/>
              <a:t>集装箱数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cw</a:t>
            </a:r>
            <a:r>
              <a:rPr lang="en-US" altLang="zh-CN" dirty="0"/>
              <a:t>;         // </a:t>
            </a:r>
            <a:r>
              <a:rPr lang="zh-CN" altLang="en-US" dirty="0"/>
              <a:t>当前载重量</a:t>
            </a:r>
            <a:r>
              <a:rPr lang="en-US" altLang="zh-CN" dirty="0"/>
              <a:t>, current weight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bestw</a:t>
            </a:r>
            <a:r>
              <a:rPr lang="en-US" altLang="zh-CN" dirty="0"/>
              <a:t>;      //</a:t>
            </a:r>
            <a:r>
              <a:rPr lang="zh-CN" altLang="en-US" dirty="0"/>
              <a:t>最优载重重量</a:t>
            </a:r>
          </a:p>
          <a:p>
            <a:r>
              <a:rPr lang="en-US" altLang="zh-CN" dirty="0"/>
              <a:t>int r;          //</a:t>
            </a:r>
            <a:r>
              <a:rPr lang="zh-CN" altLang="en-US" dirty="0"/>
              <a:t>剩余集装箱重量</a:t>
            </a:r>
          </a:p>
          <a:p>
            <a:r>
              <a:rPr lang="en-US" altLang="zh-CN" dirty="0"/>
              <a:t>int c1;         //</a:t>
            </a:r>
            <a:r>
              <a:rPr lang="zh-CN" altLang="en-US" dirty="0"/>
              <a:t>第一艘轮船的载重量</a:t>
            </a:r>
          </a:p>
          <a:p>
            <a:r>
              <a:rPr lang="en-US" altLang="zh-CN" dirty="0"/>
              <a:t>int c2;         //</a:t>
            </a:r>
            <a:r>
              <a:rPr lang="zh-CN" altLang="en-US" dirty="0"/>
              <a:t>第二艘轮船的载重量</a:t>
            </a:r>
          </a:p>
          <a:p>
            <a:r>
              <a:rPr lang="en-US" altLang="zh-CN" dirty="0"/>
              <a:t>int x[100];     //</a:t>
            </a:r>
            <a:r>
              <a:rPr lang="zh-CN" altLang="en-US" dirty="0"/>
              <a:t>当前解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bestx</a:t>
            </a:r>
            <a:r>
              <a:rPr lang="en-US" altLang="zh-CN" dirty="0"/>
              <a:t>[100]; //</a:t>
            </a:r>
            <a:r>
              <a:rPr lang="zh-CN" altLang="en-US" dirty="0"/>
              <a:t>当前最优解</a:t>
            </a:r>
          </a:p>
          <a:p>
            <a:r>
              <a:rPr lang="en-US" altLang="zh-CN" dirty="0"/>
              <a:t>int w[100];     //</a:t>
            </a:r>
            <a:r>
              <a:rPr lang="zh-CN" altLang="en-US" dirty="0"/>
              <a:t>集装箱重量数组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OutPut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restweight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n; 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bestx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== 0)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restweight</a:t>
            </a:r>
            <a:r>
              <a:rPr lang="en-US" altLang="zh-CN" dirty="0"/>
              <a:t> += w[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if(</a:t>
            </a:r>
            <a:r>
              <a:rPr lang="en-US" altLang="zh-CN" dirty="0" err="1"/>
              <a:t>restweight</a:t>
            </a:r>
            <a:r>
              <a:rPr lang="en-US" altLang="zh-CN" dirty="0"/>
              <a:t> &gt; c2)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不能装入</a:t>
            </a:r>
            <a:r>
              <a:rPr lang="en-US" altLang="zh-CN" dirty="0"/>
              <a:t>\n");</a:t>
            </a:r>
          </a:p>
          <a:p>
            <a:r>
              <a:rPr lang="en-US" altLang="zh-CN" dirty="0"/>
              <a:t>    else{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船</a:t>
            </a:r>
            <a:r>
              <a:rPr lang="en-US" altLang="zh-CN" dirty="0"/>
              <a:t>1</a:t>
            </a:r>
            <a:r>
              <a:rPr lang="zh-CN" altLang="en-US" dirty="0"/>
              <a:t>装入的货物为</a:t>
            </a:r>
            <a:r>
              <a:rPr lang="en-US" altLang="zh-CN" dirty="0"/>
              <a:t>:");</a:t>
            </a:r>
          </a:p>
          <a:p>
            <a:r>
              <a:rPr lang="en-US" altLang="zh-CN" dirty="0"/>
              <a:t>        for(int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n; 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if(</a:t>
            </a:r>
            <a:r>
              <a:rPr lang="en-US" altLang="zh-CN" dirty="0" err="1"/>
              <a:t>bestx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== 1)</a:t>
            </a:r>
          </a:p>
          <a:p>
            <a:r>
              <a:rPr lang="en-US" altLang="zh-CN" dirty="0"/>
              <a:t>               </a:t>
            </a:r>
            <a:r>
              <a:rPr lang="en-US" altLang="zh-CN" dirty="0" err="1"/>
              <a:t>printf</a:t>
            </a:r>
            <a:r>
              <a:rPr lang="en-US" altLang="zh-CN" dirty="0"/>
              <a:t>(" %d", 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("\n</a:t>
            </a:r>
            <a:r>
              <a:rPr lang="zh-CN" altLang="en-US" dirty="0"/>
              <a:t>船</a:t>
            </a:r>
            <a:r>
              <a:rPr lang="en-US" altLang="zh-CN" dirty="0"/>
              <a:t>2</a:t>
            </a:r>
            <a:r>
              <a:rPr lang="zh-CN" altLang="en-US" dirty="0"/>
              <a:t>装入的货物为</a:t>
            </a:r>
            <a:r>
              <a:rPr lang="en-US" altLang="zh-CN" dirty="0"/>
              <a:t>:");</a:t>
            </a:r>
          </a:p>
          <a:p>
            <a:r>
              <a:rPr lang="en-US" altLang="zh-CN" dirty="0"/>
              <a:t>        for(int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n; 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if(</a:t>
            </a:r>
            <a:r>
              <a:rPr lang="en-US" altLang="zh-CN" dirty="0" err="1"/>
              <a:t>bestx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!= 1)</a:t>
            </a:r>
          </a:p>
          <a:p>
            <a:r>
              <a:rPr lang="en-US" altLang="zh-CN" dirty="0"/>
              <a:t>               </a:t>
            </a:r>
            <a:r>
              <a:rPr lang="en-US" altLang="zh-CN" dirty="0" err="1"/>
              <a:t>printf</a:t>
            </a:r>
            <a:r>
              <a:rPr lang="en-US" altLang="zh-CN" dirty="0"/>
              <a:t>(" %d", 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BackTrack</a:t>
            </a:r>
            <a:r>
              <a:rPr lang="en-US" altLang="zh-CN" dirty="0"/>
              <a:t>(int </a:t>
            </a:r>
            <a:r>
              <a:rPr lang="en-US" altLang="zh-CN" dirty="0" err="1"/>
              <a:t>i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if(</a:t>
            </a:r>
            <a:r>
              <a:rPr lang="en-US" altLang="zh-CN" dirty="0" err="1"/>
              <a:t>i</a:t>
            </a:r>
            <a:r>
              <a:rPr lang="en-US" altLang="zh-CN" dirty="0"/>
              <a:t> &gt; n){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cw</a:t>
            </a:r>
            <a:r>
              <a:rPr lang="en-US" altLang="zh-CN" dirty="0"/>
              <a:t> &gt; </a:t>
            </a:r>
            <a:r>
              <a:rPr lang="en-US" altLang="zh-CN" dirty="0" err="1"/>
              <a:t>bestw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for(int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n; 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bestx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 x[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bestw</a:t>
            </a:r>
            <a:r>
              <a:rPr lang="en-US" altLang="zh-CN" dirty="0"/>
              <a:t> = </a:t>
            </a:r>
            <a:r>
              <a:rPr lang="en-US" altLang="zh-CN" dirty="0" err="1"/>
              <a:t>cw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r -= w[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if(</a:t>
            </a:r>
            <a:r>
              <a:rPr lang="en-US" altLang="zh-CN" dirty="0" err="1"/>
              <a:t>cw</a:t>
            </a:r>
            <a:r>
              <a:rPr lang="en-US" altLang="zh-CN" dirty="0"/>
              <a:t> + w[</a:t>
            </a:r>
            <a:r>
              <a:rPr lang="en-US" altLang="zh-CN" dirty="0" err="1"/>
              <a:t>i</a:t>
            </a:r>
            <a:r>
              <a:rPr lang="en-US" altLang="zh-CN" dirty="0"/>
              <a:t>] &lt;= c1){   //</a:t>
            </a:r>
            <a:r>
              <a:rPr lang="zh-CN" altLang="en-US" dirty="0"/>
              <a:t>约束条件</a:t>
            </a:r>
          </a:p>
          <a:p>
            <a:r>
              <a:rPr lang="zh-CN" altLang="en-US" dirty="0"/>
              <a:t>        </a:t>
            </a:r>
            <a:r>
              <a:rPr lang="en-US" altLang="zh-CN" dirty="0" err="1"/>
              <a:t>cw</a:t>
            </a:r>
            <a:r>
              <a:rPr lang="en-US" altLang="zh-CN" dirty="0"/>
              <a:t> += w[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    x[</a:t>
            </a:r>
            <a:r>
              <a:rPr lang="en-US" altLang="zh-CN" dirty="0" err="1"/>
              <a:t>i</a:t>
            </a:r>
            <a:r>
              <a:rPr lang="en-US" altLang="zh-CN" dirty="0"/>
              <a:t>] = 1;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BackTrack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 + 1);</a:t>
            </a:r>
          </a:p>
          <a:p>
            <a:r>
              <a:rPr lang="en-US" altLang="zh-CN" dirty="0"/>
              <a:t>        x[</a:t>
            </a:r>
            <a:r>
              <a:rPr lang="en-US" altLang="zh-CN" dirty="0" err="1"/>
              <a:t>i</a:t>
            </a:r>
            <a:r>
              <a:rPr lang="en-US" altLang="zh-CN" dirty="0"/>
              <a:t>] = 0;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cw</a:t>
            </a:r>
            <a:r>
              <a:rPr lang="en-US" altLang="zh-CN" dirty="0"/>
              <a:t> -= w[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if(</a:t>
            </a:r>
            <a:r>
              <a:rPr lang="en-US" altLang="zh-CN" dirty="0" err="1"/>
              <a:t>cw</a:t>
            </a:r>
            <a:r>
              <a:rPr lang="en-US" altLang="zh-CN" dirty="0"/>
              <a:t> + r &gt; </a:t>
            </a:r>
            <a:r>
              <a:rPr lang="en-US" altLang="zh-CN" dirty="0" err="1"/>
              <a:t>bestw</a:t>
            </a:r>
            <a:r>
              <a:rPr lang="en-US" altLang="zh-CN" dirty="0"/>
              <a:t>){    //</a:t>
            </a:r>
            <a:r>
              <a:rPr lang="zh-CN" altLang="en-US" dirty="0"/>
              <a:t>限界函数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x[</a:t>
            </a:r>
            <a:r>
              <a:rPr lang="en-US" altLang="zh-CN" dirty="0" err="1"/>
              <a:t>i</a:t>
            </a:r>
            <a:r>
              <a:rPr lang="en-US" altLang="zh-CN" dirty="0"/>
              <a:t>] = 0;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BackTrack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 + 1);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r += w[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Initialize(){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bestw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    r = 0;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cw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n; 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r += w[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InPut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("%d", &amp;n);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("%d %d", &amp;c1, &amp;c2);</a:t>
            </a:r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n; 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scanf</a:t>
            </a:r>
            <a:r>
              <a:rPr lang="en-US" altLang="zh-CN" dirty="0"/>
              <a:t>("%d", &amp;w[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InPut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Initialize();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BackTrack</a:t>
            </a:r>
            <a:r>
              <a:rPr lang="en-US" altLang="zh-CN" dirty="0"/>
              <a:t>(1);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OutPut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89DDB-097D-4151-B896-72C8B14800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541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B0AC4-594E-4C0C-9ACE-46962085B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E7B684-FC62-4747-A211-CA196AB3F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085257-00D2-49C6-AD5C-689C44F2A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B54-3E98-49F5-84F9-FD7E63FC4A4B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648139-A559-489A-82BF-111BB5F3A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CEC86E-3E94-4877-AB1D-CC8EC06B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D97-B732-40FA-89EB-E6FDE3DCB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46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C4219-4CE2-4557-9B63-48487369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AED2FA-01B1-43F0-91A1-7A4A3B673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3463D1-50BC-466E-AEBA-5A747970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B54-3E98-49F5-84F9-FD7E63FC4A4B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37B61B-9F2B-44BD-A66C-F92AD9FF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EBB87-963A-4A38-9501-43905B77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D97-B732-40FA-89EB-E6FDE3DCB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46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4E2B00-48DE-40E8-8886-2022434D9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0DC6E2-893B-4542-B559-F879B16DA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D74D4-6C3F-4BC5-B205-54E6C4BD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B54-3E98-49F5-84F9-FD7E63FC4A4B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677383-7028-451A-8BD9-7017BA49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9349D4-6BD8-42C3-A33C-91D84D53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D97-B732-40FA-89EB-E6FDE3DCB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34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94EA4-BC88-4AD7-932D-B0AE5D64D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79DB33-4403-42E4-BD73-F555D3445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112A6-2907-496E-AC68-AA7D3409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B54-3E98-49F5-84F9-FD7E63FC4A4B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4D0712-5C34-49EC-BF0D-4385EE400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3FD980-43F1-47AF-8883-55D8996E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D97-B732-40FA-89EB-E6FDE3DCB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35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DE73C-1EC9-4B04-9811-620BA681D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2F84B5-9990-4F43-BD87-E7AC2BBA9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338CEC-6595-4468-83A6-655B14A7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B54-3E98-49F5-84F9-FD7E63FC4A4B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E3D8F-7CFF-474E-B92E-D36103FB3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E2152A-7ACE-4BB9-BEE2-41B4ACA6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D97-B732-40FA-89EB-E6FDE3DCB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06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0B95B-DCB4-49BD-93F8-4DD2435D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4428A2-C487-4375-B828-D46D2D9B3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C9807F-2B30-46CB-BCBB-75AEA514C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D74258-AC02-4865-A69D-D4B53D5BB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B54-3E98-49F5-84F9-FD7E63FC4A4B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8BB9D4-8B06-438F-90BD-34535A4A8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3DA8C8-9F09-4CFB-B841-829E18AA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D97-B732-40FA-89EB-E6FDE3DCB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26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F1B03-136F-4F0D-8011-1C37B6171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247FCC-29BF-4DF1-AA24-F037DEDCE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D22198-150E-4698-8E8A-E917F184C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A707C3-7FD1-4BEB-9B43-3CE71D8EC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94B88B-9B7C-4056-A653-395CD07FC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3A667A-34C5-4946-8195-5B299ED5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B54-3E98-49F5-84F9-FD7E63FC4A4B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673EEC-6296-4F23-8BE4-3AFDFB22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F7BA02-FDBD-4B90-A372-338CC93F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D97-B732-40FA-89EB-E6FDE3DCB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99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AC34C-F52D-4104-A727-C2F3E46F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BFD635-3813-4EF9-A497-7307BF38A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B54-3E98-49F5-84F9-FD7E63FC4A4B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FE2E8B-6A7C-47C6-B98C-AE0E857B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DFE5DF-E6DA-4F72-A543-BF60FD34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D97-B732-40FA-89EB-E6FDE3DCB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7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B5BC99-EAC1-451D-A79C-1235EBC7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B54-3E98-49F5-84F9-FD7E63FC4A4B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560749-77B9-416F-8717-B63E3D647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86B295-6856-45A2-B988-3F4EB2A25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D97-B732-40FA-89EB-E6FDE3DCB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03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E1B00-3FAB-45B2-B12B-470F83812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FE4646-97C2-4500-9388-62077E3F8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EE8116-3398-4C7B-90E8-EE8BBEF11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44204B-45C0-43E7-8913-3FEB0695F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B54-3E98-49F5-84F9-FD7E63FC4A4B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5323F6-82F0-439E-AA8A-9516E5DB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1BE894-D472-423B-AA57-1FECE80D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D97-B732-40FA-89EB-E6FDE3DCB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66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D534B-2FA4-4EAC-8AF1-D2A849DDC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9CB4F6-42AC-48AC-B48D-CBC816757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F1C1D0-B897-41C5-B350-D601DE840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EBC113-D35D-4509-AE7B-C7AE9360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B54-3E98-49F5-84F9-FD7E63FC4A4B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2F42E5-1024-45DE-8350-E6BAA1B0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8DB52C-8A6E-455A-AF95-F39079C8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D97-B732-40FA-89EB-E6FDE3DCB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00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F34804-2BDF-4908-AD02-80C0DB12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FDB9AB-40CB-474D-805B-033F546F4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E627EF-3582-474C-82C5-1BD409E42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6EB54-3E98-49F5-84F9-FD7E63FC4A4B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FD8266-B2C0-4AD0-9C28-74A11A525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540D8E-1C53-4D00-BF9C-6E4F4D1F5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EDD97-B732-40FA-89EB-E6FDE3DCB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26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7DB3B12-A923-403A-AA98-00576BFA441B}"/>
              </a:ext>
            </a:extLst>
          </p:cNvPr>
          <p:cNvSpPr/>
          <p:nvPr/>
        </p:nvSpPr>
        <p:spPr>
          <a:xfrm>
            <a:off x="23567" y="642709"/>
            <a:ext cx="114064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&amp;quot"/>
              </a:rPr>
              <a:t>有</a:t>
            </a:r>
            <a:r>
              <a:rPr lang="en-US" altLang="zh-CN" dirty="0">
                <a:solidFill>
                  <a:srgbClr val="4F4F4F"/>
                </a:solidFill>
                <a:latin typeface="&amp;quot"/>
              </a:rPr>
              <a:t>n</a:t>
            </a:r>
            <a:r>
              <a:rPr lang="zh-CN" altLang="en-US" dirty="0">
                <a:solidFill>
                  <a:srgbClr val="4F4F4F"/>
                </a:solidFill>
                <a:latin typeface="&amp;quot"/>
              </a:rPr>
              <a:t>个集装箱要装上</a:t>
            </a:r>
            <a:r>
              <a:rPr lang="en-US" altLang="zh-CN" dirty="0">
                <a:solidFill>
                  <a:srgbClr val="4F4F4F"/>
                </a:solidFill>
                <a:latin typeface="&amp;quot"/>
              </a:rPr>
              <a:t>2</a:t>
            </a:r>
            <a:r>
              <a:rPr lang="zh-CN" altLang="en-US" dirty="0">
                <a:solidFill>
                  <a:srgbClr val="4F4F4F"/>
                </a:solidFill>
                <a:latin typeface="&amp;quot"/>
              </a:rPr>
              <a:t>艘载重量分别为</a:t>
            </a:r>
            <a:r>
              <a:rPr lang="en-US" altLang="zh-CN" dirty="0">
                <a:solidFill>
                  <a:srgbClr val="4F4F4F"/>
                </a:solidFill>
                <a:latin typeface="&amp;quot"/>
              </a:rPr>
              <a:t>c1</a:t>
            </a:r>
            <a:r>
              <a:rPr lang="zh-CN" altLang="en-US" dirty="0">
                <a:solidFill>
                  <a:srgbClr val="4F4F4F"/>
                </a:solidFill>
                <a:latin typeface="&amp;quot"/>
              </a:rPr>
              <a:t>和</a:t>
            </a:r>
            <a:r>
              <a:rPr lang="en-US" altLang="zh-CN" dirty="0">
                <a:solidFill>
                  <a:srgbClr val="4F4F4F"/>
                </a:solidFill>
                <a:latin typeface="&amp;quot"/>
              </a:rPr>
              <a:t>c2</a:t>
            </a:r>
            <a:r>
              <a:rPr lang="zh-CN" altLang="en-US" dirty="0">
                <a:solidFill>
                  <a:srgbClr val="4F4F4F"/>
                </a:solidFill>
                <a:latin typeface="&amp;quot"/>
              </a:rPr>
              <a:t>的轮船，其中集装箱</a:t>
            </a:r>
            <a:r>
              <a:rPr lang="en-US" altLang="zh-CN" dirty="0" err="1">
                <a:solidFill>
                  <a:srgbClr val="4F4F4F"/>
                </a:solidFill>
                <a:latin typeface="&amp;quot"/>
              </a:rPr>
              <a:t>i</a:t>
            </a:r>
            <a:r>
              <a:rPr lang="zh-CN" altLang="en-US" dirty="0">
                <a:solidFill>
                  <a:srgbClr val="4F4F4F"/>
                </a:solidFill>
                <a:latin typeface="&amp;quot"/>
              </a:rPr>
              <a:t>的重量为</a:t>
            </a:r>
            <a:r>
              <a:rPr lang="en-US" altLang="zh-CN" dirty="0" err="1">
                <a:solidFill>
                  <a:srgbClr val="4F4F4F"/>
                </a:solidFill>
                <a:latin typeface="&amp;quot"/>
              </a:rPr>
              <a:t>wi</a:t>
            </a:r>
            <a:r>
              <a:rPr lang="zh-CN" altLang="en-US" dirty="0">
                <a:solidFill>
                  <a:srgbClr val="4F4F4F"/>
                </a:solidFill>
                <a:latin typeface="&amp;quot"/>
              </a:rPr>
              <a:t>，且∑</a:t>
            </a:r>
            <a:r>
              <a:rPr lang="en-US" altLang="zh-CN" dirty="0" err="1">
                <a:solidFill>
                  <a:srgbClr val="4F4F4F"/>
                </a:solidFill>
                <a:latin typeface="&amp;quot"/>
              </a:rPr>
              <a:t>wi</a:t>
            </a:r>
            <a:r>
              <a:rPr lang="en-US" altLang="zh-CN" dirty="0">
                <a:solidFill>
                  <a:srgbClr val="4F4F4F"/>
                </a:solidFill>
                <a:latin typeface="&amp;quot"/>
              </a:rPr>
              <a:t> &lt;= c1 + c2</a:t>
            </a:r>
            <a:r>
              <a:rPr lang="zh-CN" altLang="en-US" dirty="0">
                <a:solidFill>
                  <a:srgbClr val="4F4F4F"/>
                </a:solidFill>
                <a:latin typeface="&amp;quot"/>
              </a:rPr>
              <a:t>。</a:t>
            </a:r>
            <a:br>
              <a:rPr lang="zh-CN" altLang="en-US" dirty="0">
                <a:solidFill>
                  <a:srgbClr val="4F4F4F"/>
                </a:solidFill>
                <a:latin typeface="&amp;quot"/>
              </a:rPr>
            </a:br>
            <a:endParaRPr lang="zh-CN" altLang="en-US" dirty="0">
              <a:solidFill>
                <a:srgbClr val="4F4F4F"/>
              </a:solidFill>
              <a:latin typeface="&amp;quot"/>
            </a:endParaRPr>
          </a:p>
          <a:p>
            <a:r>
              <a:rPr lang="zh-CN" altLang="en-US" dirty="0">
                <a:solidFill>
                  <a:srgbClr val="4F4F4F"/>
                </a:solidFill>
                <a:latin typeface="&amp;quot"/>
              </a:rPr>
              <a:t>问是否有一个合理的装载方案</a:t>
            </a:r>
            <a:r>
              <a:rPr lang="en-US" altLang="zh-CN" dirty="0">
                <a:solidFill>
                  <a:srgbClr val="4F4F4F"/>
                </a:solidFill>
                <a:latin typeface="&amp;quot"/>
              </a:rPr>
              <a:t>,</a:t>
            </a:r>
            <a:r>
              <a:rPr lang="zh-CN" altLang="en-US" dirty="0">
                <a:solidFill>
                  <a:srgbClr val="4F4F4F"/>
                </a:solidFill>
                <a:latin typeface="&amp;quot"/>
              </a:rPr>
              <a:t>可将这</a:t>
            </a:r>
            <a:r>
              <a:rPr lang="en-US" altLang="zh-CN" dirty="0">
                <a:solidFill>
                  <a:srgbClr val="4F4F4F"/>
                </a:solidFill>
                <a:latin typeface="&amp;quot"/>
              </a:rPr>
              <a:t>n</a:t>
            </a:r>
            <a:r>
              <a:rPr lang="zh-CN" altLang="en-US" dirty="0">
                <a:solidFill>
                  <a:srgbClr val="4F4F4F"/>
                </a:solidFill>
                <a:latin typeface="&amp;quot"/>
              </a:rPr>
              <a:t>个集装箱装上这</a:t>
            </a:r>
            <a:r>
              <a:rPr lang="en-US" altLang="zh-CN" dirty="0">
                <a:solidFill>
                  <a:srgbClr val="4F4F4F"/>
                </a:solidFill>
                <a:latin typeface="&amp;quot"/>
              </a:rPr>
              <a:t>2</a:t>
            </a:r>
            <a:r>
              <a:rPr lang="zh-CN" altLang="en-US" dirty="0">
                <a:solidFill>
                  <a:srgbClr val="4F4F4F"/>
                </a:solidFill>
                <a:latin typeface="&amp;quot"/>
              </a:rPr>
              <a:t>艘轮船。如果有，找出一种装载方案。</a:t>
            </a:r>
            <a:endParaRPr lang="zh-CN" altLang="en-US" b="0" i="0" u="none" strike="noStrike" dirty="0">
              <a:solidFill>
                <a:srgbClr val="4F4F4F"/>
              </a:solidFill>
              <a:effectLst/>
              <a:latin typeface="&amp;quo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8798B2-80E1-49DC-8DB5-DD25607AF07F}"/>
              </a:ext>
            </a:extLst>
          </p:cNvPr>
          <p:cNvSpPr txBox="1"/>
          <p:nvPr/>
        </p:nvSpPr>
        <p:spPr>
          <a:xfrm>
            <a:off x="150829" y="273377"/>
            <a:ext cx="186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装载问题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F807E4-E32C-4457-8098-A3C5B6146D1D}"/>
              </a:ext>
            </a:extLst>
          </p:cNvPr>
          <p:cNvSpPr txBox="1"/>
          <p:nvPr/>
        </p:nvSpPr>
        <p:spPr>
          <a:xfrm>
            <a:off x="23567" y="1782683"/>
            <a:ext cx="8743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问题分析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en-US" altLang="zh-CN" dirty="0"/>
              <a:t>    1.</a:t>
            </a:r>
            <a:r>
              <a:rPr lang="zh-CN" altLang="en-US" dirty="0"/>
              <a:t>将第一艘轮船尽可能的装满</a:t>
            </a:r>
            <a:endParaRPr lang="en-US" altLang="zh-CN" dirty="0"/>
          </a:p>
          <a:p>
            <a:r>
              <a:rPr lang="en-US" altLang="zh-CN" dirty="0"/>
              <a:t>    2.</a:t>
            </a:r>
            <a:r>
              <a:rPr lang="zh-CN" altLang="en-US" dirty="0"/>
              <a:t>将剩下的货物装入剩下的仓中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A596AF-2313-4F7F-947F-185642DC7515}"/>
              </a:ext>
            </a:extLst>
          </p:cNvPr>
          <p:cNvSpPr/>
          <p:nvPr/>
        </p:nvSpPr>
        <p:spPr>
          <a:xfrm>
            <a:off x="23567" y="2794996"/>
            <a:ext cx="12041171" cy="378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算法思路</a:t>
            </a:r>
            <a:r>
              <a:rPr lang="zh-CN" altLang="en-US" dirty="0"/>
              <a:t>: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  </a:t>
            </a:r>
            <a:r>
              <a:rPr lang="zh-CN" altLang="en-US" dirty="0"/>
              <a:t>用排序树表示解空间,则解为n元向量{x1,  ... ,xn }, xi∈{0, 1} 。约束条件：当前搜索的层i &lt;= n时，当前扩展结点Z为子集树的内部结点，仅当满足cw+w[i] &lt;= c时进入左子树，x[i]=1; 当cw+w[i] &gt; c ，在以结点Z为根的子树中所有结点都不满足约束条件，因而该子树中解都是不可行解，因而将在该子树删去。限界函数：由于是最优化问题, 可利用最优解性质进一步剪去不含最优解的子树:设Z是解空间树第i层上的当前扩展结点。设          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bestw:  当前最优载重量,             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cw     :  当前扩展结点Z的载重量 ;            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r        :  剩余集装箱的重量;在以Z为根的子树中任意叶结点所相应的载重量不超过cw + r。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因此，当cw + r (限界函数) ≤ bestw时，可将Z的右子树剪去。即：cw +  r &gt; bestw 时搜索右子树，x[i]=0;</a:t>
            </a:r>
          </a:p>
        </p:txBody>
      </p:sp>
    </p:spTree>
    <p:extLst>
      <p:ext uri="{BB962C8B-B14F-4D97-AF65-F5344CB8AC3E}">
        <p14:creationId xmlns:p14="http://schemas.microsoft.com/office/powerpoint/2010/main" val="332368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40D97FB-8A3A-403E-B89F-B65BA3234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15" y="306343"/>
            <a:ext cx="4236219" cy="18848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4A4AA2-4DE9-4859-8B5B-D64B641EC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556" y="0"/>
            <a:ext cx="4236219" cy="38247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6A32450-DB2B-4880-948E-762EC7838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15" y="2799238"/>
            <a:ext cx="4236219" cy="335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8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C0A172C-7207-471C-8C69-3A4401391CFF}"/>
              </a:ext>
            </a:extLst>
          </p:cNvPr>
          <p:cNvSpPr txBox="1"/>
          <p:nvPr/>
        </p:nvSpPr>
        <p:spPr>
          <a:xfrm>
            <a:off x="0" y="0"/>
            <a:ext cx="202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图的着色问题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159FF2-9E0A-4E70-A4E7-A11D79A053B5}"/>
              </a:ext>
            </a:extLst>
          </p:cNvPr>
          <p:cNvSpPr/>
          <p:nvPr/>
        </p:nvSpPr>
        <p:spPr>
          <a:xfrm>
            <a:off x="-65988" y="369332"/>
            <a:ext cx="12192000" cy="129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    给定无向连通图G=(V, E)和m种不同的颜色，用这些颜色为图G的各顶点着色，每个顶点着一种颜色。是否有一种着色法使G中相邻的两个顶点有不同的颜色。若一个图最少需要m种颜色才能使图中每条边连接的两个顶点着不同颜色，则称这个数m为该图的色数。求一个图的色数m的问题称为图的m可着色优化问题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46EF95-6945-4D6A-B6C7-2313DCD99846}"/>
              </a:ext>
            </a:extLst>
          </p:cNvPr>
          <p:cNvSpPr txBox="1"/>
          <p:nvPr/>
        </p:nvSpPr>
        <p:spPr>
          <a:xfrm>
            <a:off x="301657" y="2064470"/>
            <a:ext cx="5335571" cy="2958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算法思路：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思路：使用回溯法，具体步骤是将</a:t>
            </a:r>
            <a:r>
              <a:rPr lang="en-US" altLang="zh-CN" dirty="0"/>
              <a:t>cur=1</a:t>
            </a:r>
            <a:r>
              <a:rPr lang="zh-CN" altLang="en-US" dirty="0"/>
              <a:t>传入</a:t>
            </a:r>
            <a:r>
              <a:rPr lang="en-US" altLang="zh-CN" dirty="0"/>
              <a:t>backtrack ()</a:t>
            </a:r>
            <a:r>
              <a:rPr lang="zh-CN" altLang="en-US" dirty="0"/>
              <a:t>，即从第一个开始涂色。涂的时候从颜色</a:t>
            </a:r>
            <a:r>
              <a:rPr lang="en-US" altLang="zh-CN" dirty="0"/>
              <a:t>1</a:t>
            </a:r>
            <a:r>
              <a:rPr lang="zh-CN" altLang="en-US" dirty="0"/>
              <a:t>开始到</a:t>
            </a:r>
            <a:r>
              <a:rPr lang="en-US" altLang="zh-CN" dirty="0"/>
              <a:t>m</a:t>
            </a:r>
            <a:r>
              <a:rPr lang="zh-CN" altLang="en-US" dirty="0"/>
              <a:t>，每当涂上一个色，要用</a:t>
            </a:r>
            <a:r>
              <a:rPr lang="en-US" altLang="zh-CN" dirty="0"/>
              <a:t>ok</a:t>
            </a:r>
            <a:r>
              <a:rPr lang="zh-CN" altLang="en-US" dirty="0"/>
              <a:t>函数判断当前这个点是否可以涂这个色，不可以的话就不再往下涂了，改试另一个颜色，可以的话就继续。当当前点</a:t>
            </a:r>
            <a:r>
              <a:rPr lang="en-US" altLang="zh-CN" dirty="0"/>
              <a:t>&gt;n</a:t>
            </a:r>
            <a:r>
              <a:rPr lang="zh-CN" altLang="en-US" dirty="0"/>
              <a:t>的时候即前</a:t>
            </a:r>
            <a:r>
              <a:rPr lang="en-US" altLang="zh-CN" dirty="0"/>
              <a:t>n</a:t>
            </a:r>
            <a:r>
              <a:rPr lang="zh-CN" altLang="en-US" dirty="0"/>
              <a:t>个点都涂完了，然后输出结果。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AA0E8B-B6C6-42CE-9E19-E5946FAA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791" y="1665969"/>
            <a:ext cx="5820795" cy="14998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93CA35A-E3C9-4116-8929-85ED19754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791" y="3165805"/>
            <a:ext cx="5865157" cy="34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97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ABA9CE-DE85-4A51-8AFC-25842876C40C}"/>
              </a:ext>
            </a:extLst>
          </p:cNvPr>
          <p:cNvSpPr txBox="1"/>
          <p:nvPr/>
        </p:nvSpPr>
        <p:spPr>
          <a:xfrm>
            <a:off x="401053" y="465221"/>
            <a:ext cx="287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分支限界及其应用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0F3C905-C5DC-480C-95FB-14ED7EB348FE}"/>
              </a:ext>
            </a:extLst>
          </p:cNvPr>
          <p:cNvSpPr/>
          <p:nvPr/>
        </p:nvSpPr>
        <p:spPr>
          <a:xfrm>
            <a:off x="0" y="932101"/>
            <a:ext cx="11043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分支限界算法是按照广度优先的方式对解空间树进行搜索，从而求得最优解的算法。在搜索的过程中，采用限界函数估算所有子节点的目标函数的可能取值，从而选择使目标函数取极值（极大值或者极小值）的节点作为扩展结点（如果限界值没有超过目前的最优解，则剪枝）进行下一步搜索（重复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BFS -&gt;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计算所有子节点限界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-&gt;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选择最优子节点作为扩展结点的过程），从而不断调整搜索的方向，尽快找到问题的最优解。</a:t>
            </a: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（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ps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：回溯算法求出满足约束的所有可行解，分支限界求出满足约束的解中使得目标函数达到极值的最优解）</a:t>
            </a: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    分支限界的思想类似于：图的广度优先搜索，树的层序遍历。</a:t>
            </a:r>
            <a:endParaRPr lang="zh-CN" altLang="en-US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F4FFF4-E0F3-4225-876C-1CB60E5AC69A}"/>
              </a:ext>
            </a:extLst>
          </p:cNvPr>
          <p:cNvSpPr txBox="1"/>
          <p:nvPr/>
        </p:nvSpPr>
        <p:spPr>
          <a:xfrm>
            <a:off x="274320" y="3129280"/>
            <a:ext cx="62585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算法步骤：</a:t>
            </a:r>
            <a:endParaRPr lang="en-US" altLang="zh-CN" dirty="0"/>
          </a:p>
          <a:p>
            <a:r>
              <a:rPr lang="en-US" altLang="zh-CN" dirty="0"/>
              <a:t>     1.</a:t>
            </a:r>
            <a:r>
              <a:rPr lang="zh-CN" altLang="en-US" dirty="0"/>
              <a:t>将问题解化为图或者树</a:t>
            </a:r>
            <a:endParaRPr lang="en-US" altLang="zh-CN" dirty="0"/>
          </a:p>
          <a:p>
            <a:r>
              <a:rPr lang="en-US" altLang="zh-CN" dirty="0"/>
              <a:t>     2.</a:t>
            </a:r>
            <a:r>
              <a:rPr lang="zh-CN" altLang="en-US" dirty="0"/>
              <a:t>判断所有结点是否满足约束条件</a:t>
            </a:r>
            <a:r>
              <a:rPr lang="en-US" altLang="zh-CN" dirty="0"/>
              <a:t>,</a:t>
            </a:r>
            <a:r>
              <a:rPr lang="zh-CN" altLang="en-US" dirty="0"/>
              <a:t>并得到一个可行解 ，如果是，判断优于当前最优解后，记录并更新最优解，随后将当前最优解与所有活叶子节点的限界做比较</a:t>
            </a:r>
            <a:endParaRPr lang="en-US" altLang="zh-CN" dirty="0"/>
          </a:p>
          <a:p>
            <a:r>
              <a:rPr lang="en-US" altLang="zh-CN" dirty="0"/>
              <a:t>     3.</a:t>
            </a:r>
            <a:r>
              <a:rPr lang="zh-CN" altLang="en-US" dirty="0"/>
              <a:t>计算扩展结点的所有子节点是否满足约束条件，对于不满足约束条件的子节点，将以该节点为根的子树剪枝（丢弃）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553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1033</Words>
  <Application>Microsoft Office PowerPoint</Application>
  <PresentationFormat>宽屏</PresentationFormat>
  <Paragraphs>95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&amp;quot</vt:lpstr>
      <vt:lpstr>等线</vt:lpstr>
      <vt:lpstr>等线 Light</vt:lpstr>
      <vt:lpstr>Arial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雁君 张</dc:creator>
  <cp:lastModifiedBy>雁君 张</cp:lastModifiedBy>
  <cp:revision>17</cp:revision>
  <dcterms:created xsi:type="dcterms:W3CDTF">2019-05-16T08:50:20Z</dcterms:created>
  <dcterms:modified xsi:type="dcterms:W3CDTF">2019-05-18T12:27:25Z</dcterms:modified>
</cp:coreProperties>
</file>