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2FF5-6599-4364-8CB1-8E92BB5E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442E7-C6D5-4898-B97D-ED768470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1BFE5-72B6-430F-A61F-CD2FA449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E3047-DA8D-4268-AFF5-493D48A4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F7A3-C98C-49D2-8180-D03E1731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35E0F-A014-45D7-BD4B-C526F75C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9A02B-1531-4071-A61B-4E2CD9C6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899C-1D33-44E3-8E50-5857D352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7809A-F765-4804-B91A-91FC805E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D82A-3F37-4D2F-9CD9-C5FA5A1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1BA4F-EE2E-4F54-A02F-5D3DD4AAC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BB4A9-BB77-42E8-9734-0FEB38C0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481A8-62D9-4E57-BB84-809F4173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532CA-E50B-4DC6-9447-0176A980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EE39A-0B87-4892-BD7D-ACFD2E7E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6A273-1CE7-4403-B7EE-8D97CB10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D6BB8-1379-47AB-A19A-B1439AF5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E09B4-4B24-4B29-A6F9-B985299F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8E775-3137-4C68-A754-9DAC336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C23E7-15BE-43DD-BF42-B4B098F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A028-3171-4132-8D18-9D1112EC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47395-3B3D-4BCF-8B2C-F9EA748E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51EE2-37EA-4E6F-9DE3-43929293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9C408-1995-4AA1-B7EC-9F9BDE25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110EA-36B0-4273-881A-D47E96B8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1F101-678A-4437-BA1A-78B718A5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49F5F-739E-49FE-A710-5C368A154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9260D-BF21-4C51-928A-E5CF6DDDA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F3459-7A46-4D06-B3F3-B37E6BCA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22A63-5253-4928-91E8-4F525782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31688-B57B-4C6C-9AD9-ADAEA01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1E45-8754-47AC-B524-E4A3403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C1F92-F97A-435A-BC9B-42C52164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A7C33-4049-4255-8D8B-844C926B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79858-91F7-46DA-8AF1-5261D619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27D537-08B8-47A4-9CFA-5F81C668E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32086-6A53-4A1B-BF53-6298F3C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885D2D-D879-4326-9431-A17B1336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938B0A-B702-4121-AA78-9C1EB7F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3E5B2-8397-427A-A545-3BF0B122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EE5941-67BE-4FFD-AB8D-89C051D9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A6277-8FAA-47DD-98AE-D2DF8F47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D968D1-A9E6-499C-9D60-CCBF061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C783F-3E72-428B-A67B-4882A35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D118B-E7D5-4F3D-9B2D-4060F1A1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41E712-D8B0-4AD2-9957-0EFA8C8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1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06A66-AC42-4AC0-BD32-450C0FE0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760C-D03B-4C29-91AD-008CDF0A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3C2DF9-413B-4BA5-8580-5CBE93D3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78707-416E-414F-BB7D-AE1BBA64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5ADC8-D8A1-44D2-9E97-EDCFD1D7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76225-EFB1-40F1-AF78-B86942E5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68B1-75D2-445C-B9EB-03A0C496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DCE7B7-89F1-4791-8E95-8CCD88591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A99EE3-564A-4594-AFC7-141E6439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56E88-AB14-426C-9BCF-656A8DB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88610-C4B6-4352-BBC6-C550DB09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856D2-1849-4B01-A981-F39BCF18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C5093-C2DF-4968-9F07-19597344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4EF45-A11F-43E6-BA33-EDE57FC0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3C609-2197-421A-8430-A6762574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785B-D097-4337-8A5B-5AFEC4FDF51D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2734A-BFB1-4A0D-8B0E-DDB2F478F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43A57-6002-496D-A6BD-5FF2B538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B0B9-1690-4039-86B0-3EF81B7DF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D9BFBC-99B3-4C2C-9926-8E3E1F20A1E5}"/>
              </a:ext>
            </a:extLst>
          </p:cNvPr>
          <p:cNvSpPr txBox="1"/>
          <p:nvPr/>
        </p:nvSpPr>
        <p:spPr>
          <a:xfrm>
            <a:off x="329938" y="77758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最大团问题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C560DF-3798-46E5-B5B3-916EA00F4E1E}"/>
              </a:ext>
            </a:extLst>
          </p:cNvPr>
          <p:cNvSpPr txBox="1"/>
          <p:nvPr/>
        </p:nvSpPr>
        <p:spPr>
          <a:xfrm>
            <a:off x="0" y="447090"/>
            <a:ext cx="460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团是指一张图的任意一张子图，其满足每个顶点之间都有一条边，而最大团，指的是满足要求的子图中顶点最多的子图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1376A-94D9-4F15-AB1D-9CAFCED6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38"/>
            <a:ext cx="6271803" cy="17146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6E60F3-B720-4BC6-BEC5-802A9D218646}"/>
              </a:ext>
            </a:extLst>
          </p:cNvPr>
          <p:cNvSpPr txBox="1"/>
          <p:nvPr/>
        </p:nvSpPr>
        <p:spPr>
          <a:xfrm>
            <a:off x="188536" y="3093505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</a:t>
            </a:r>
            <a:r>
              <a:rPr lang="en-US" altLang="zh-CN" dirty="0" err="1"/>
              <a:t>b,c,d</a:t>
            </a:r>
            <a:r>
              <a:rPr lang="zh-CN" altLang="en-US" dirty="0"/>
              <a:t>都是图</a:t>
            </a:r>
            <a:r>
              <a:rPr lang="en-US" altLang="zh-CN" dirty="0"/>
              <a:t>a</a:t>
            </a:r>
            <a:r>
              <a:rPr lang="zh-CN" altLang="en-US" dirty="0"/>
              <a:t>的最大团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85E818-D9EB-4C96-BB1B-6F76F92FCD2F}"/>
              </a:ext>
            </a:extLst>
          </p:cNvPr>
          <p:cNvSpPr txBox="1"/>
          <p:nvPr/>
        </p:nvSpPr>
        <p:spPr>
          <a:xfrm>
            <a:off x="6900420" y="386499"/>
            <a:ext cx="32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求解最大团的思路：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91A981-2561-4BC6-9DE2-07A30042B946}"/>
              </a:ext>
            </a:extLst>
          </p:cNvPr>
          <p:cNvSpPr/>
          <p:nvPr/>
        </p:nvSpPr>
        <p:spPr>
          <a:xfrm>
            <a:off x="6900419" y="1042486"/>
            <a:ext cx="46002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首先设最大团为一个空团，往其中加入一个顶点，然后依次考虑每个顶点，查看该顶点加入团之后仍然构成一个团，如果可以，考虑将该顶点加入团或者舍弃两种情况，如果不行，直接舍弃，然后递归判断下一顶点。对于无连接或者直接舍弃两种情况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0DD3F-43BD-4F8D-8B53-F6728C90ABAC}"/>
              </a:ext>
            </a:extLst>
          </p:cNvPr>
          <p:cNvSpPr txBox="1"/>
          <p:nvPr/>
        </p:nvSpPr>
        <p:spPr>
          <a:xfrm>
            <a:off x="810705" y="3825587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DCD576-8196-4079-BD0D-18E22A6E7E8F}"/>
              </a:ext>
            </a:extLst>
          </p:cNvPr>
          <p:cNvSpPr/>
          <p:nvPr/>
        </p:nvSpPr>
        <p:spPr>
          <a:xfrm>
            <a:off x="329938" y="4223191"/>
            <a:ext cx="11698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搜索：回溯法从根结点出发，按深度优先策略遍历解空间树，搜索满足约束条件的解。</a:t>
            </a:r>
          </a:p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剪枝：在搜索至树中任一结点时，先判断该结点对应的部分解是否满足约束条件，或者是否超出目标函数的界；也即判断该结点是否包含问题的解，如果肯定不包含，则跳过对以该结点为根的子树的搜索，即剪枝；否则，进入以该结点为根的子树，继续按照深度优先的策略搜索。</a:t>
            </a:r>
          </a:p>
          <a:p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一般来讲，回溯法求解问题的基本步骤如下：</a:t>
            </a:r>
          </a:p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(1)   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针对所给问题，定义问题的解空间；</a:t>
            </a:r>
          </a:p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(2)   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确定易于搜索的解空间结构；</a:t>
            </a:r>
          </a:p>
          <a:p>
            <a:r>
              <a:rPr lang="en-US" altLang="zh-CN" dirty="0">
                <a:solidFill>
                  <a:srgbClr val="494949"/>
                </a:solidFill>
                <a:latin typeface="Arial" panose="020B0604020202020204" pitchFamily="34" charset="0"/>
              </a:rPr>
              <a:t>(3)   </a:t>
            </a:r>
            <a:r>
              <a:rPr lang="zh-CN" altLang="en-US" dirty="0">
                <a:solidFill>
                  <a:srgbClr val="494949"/>
                </a:solidFill>
                <a:latin typeface="Arial" panose="020B0604020202020204" pitchFamily="34" charset="0"/>
              </a:rPr>
              <a:t>以深度优先方式搜索解空间，并在搜索过程中利用剪枝避免无效搜索</a:t>
            </a:r>
            <a:endParaRPr lang="zh-CN" altLang="en-US" b="0" i="0" u="none" strike="noStrike" dirty="0">
              <a:solidFill>
                <a:srgbClr val="49494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A6F621-A0D6-4C2C-A7C8-34D5C102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" y="103695"/>
            <a:ext cx="3667027" cy="17816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B6315-BC01-4D33-8AD0-95B5EF67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50" y="103695"/>
            <a:ext cx="6669612" cy="6358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1903AC-3E32-40D0-9C97-2A29E5C88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" y="2073897"/>
            <a:ext cx="4940761" cy="36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A747C7-6415-4313-B41B-A5F25ED874E8}"/>
              </a:ext>
            </a:extLst>
          </p:cNvPr>
          <p:cNvSpPr txBox="1"/>
          <p:nvPr/>
        </p:nvSpPr>
        <p:spPr>
          <a:xfrm>
            <a:off x="169683" y="113122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货郎问题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3B8A32-A4F6-4D0D-80FC-CF6F69933A38}"/>
              </a:ext>
            </a:extLst>
          </p:cNvPr>
          <p:cNvSpPr txBox="1"/>
          <p:nvPr/>
        </p:nvSpPr>
        <p:spPr>
          <a:xfrm>
            <a:off x="169683" y="735291"/>
            <a:ext cx="674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问题描述：有一位商人，要到</a:t>
            </a:r>
            <a:r>
              <a:rPr lang="en-US" altLang="zh-CN" dirty="0"/>
              <a:t>n</a:t>
            </a:r>
            <a:r>
              <a:rPr lang="zh-CN" altLang="en-US" dirty="0"/>
              <a:t>个城市推销商品，他要找出一个包含所有</a:t>
            </a:r>
            <a:r>
              <a:rPr lang="en-US" altLang="zh-CN" dirty="0"/>
              <a:t>n</a:t>
            </a:r>
            <a:r>
              <a:rPr lang="zh-CN" altLang="en-US" dirty="0"/>
              <a:t>个城市的具有最短路程的环路。（最后回到原来的城市）</a:t>
            </a:r>
          </a:p>
          <a:p>
            <a:r>
              <a:rPr lang="zh-CN" altLang="en-US" dirty="0"/>
              <a:t>示例：从城市</a:t>
            </a:r>
            <a:r>
              <a:rPr lang="en-US" altLang="zh-CN" dirty="0"/>
              <a:t>1</a:t>
            </a:r>
            <a:r>
              <a:rPr lang="zh-CN" altLang="en-US" dirty="0"/>
              <a:t>出发经过所有城市后回到城市</a:t>
            </a:r>
            <a:r>
              <a:rPr lang="en-US" altLang="zh-CN" dirty="0"/>
              <a:t>1</a:t>
            </a:r>
            <a:r>
              <a:rPr lang="zh-CN" altLang="en-US" dirty="0"/>
              <a:t>，要使总路程最短。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1FD2D-C952-4980-81BE-257F2683930B}"/>
              </a:ext>
            </a:extLst>
          </p:cNvPr>
          <p:cNvSpPr/>
          <p:nvPr/>
        </p:nvSpPr>
        <p:spPr>
          <a:xfrm>
            <a:off x="263950" y="2337058"/>
            <a:ext cx="49434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给定n个城市的无向带权图G(V,E)，顶点代表城市，权值代表城市之间的距离。若城市之间没有路径，则距离为无穷。城市之间的距离存放在二维数组g[][]中。从城市1出发，先到临近城市2，将走过的路程存放在变量 cl 中。bestl代表当前找到的一种最短路径长度。如走法：1-2-3-4-5-1显然，向城市深处走时，cl只会增加。因此当cl&gt;bestl时，不必再往深处走。限界条件为cl&lt;bestl, cl 初值为0，bestf初值为∞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5A38C4-B60B-4A90-B847-29B07E4FA3A8}"/>
              </a:ext>
            </a:extLst>
          </p:cNvPr>
          <p:cNvSpPr txBox="1"/>
          <p:nvPr/>
        </p:nvSpPr>
        <p:spPr>
          <a:xfrm>
            <a:off x="263950" y="1935620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2C188-4AAE-4354-86EF-867EB1DD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3" y="5069895"/>
            <a:ext cx="4943475" cy="1362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D47721-2732-42C2-B796-5CAE4BA1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16" y="1935620"/>
            <a:ext cx="5992234" cy="4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6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900B58-E0EC-42BF-BED1-147177E2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" y="940419"/>
            <a:ext cx="9624130" cy="40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6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458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9</cp:revision>
  <dcterms:created xsi:type="dcterms:W3CDTF">2019-05-24T15:33:43Z</dcterms:created>
  <dcterms:modified xsi:type="dcterms:W3CDTF">2019-05-25T15:12:05Z</dcterms:modified>
</cp:coreProperties>
</file>