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FADDB-10C4-4C53-AD68-28707DFE7D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666515-F906-4913-949C-383F0E555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6456DD-98CF-4FC4-988D-8759870F006A}"/>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5" name="页脚占位符 4">
            <a:extLst>
              <a:ext uri="{FF2B5EF4-FFF2-40B4-BE49-F238E27FC236}">
                <a16:creationId xmlns:a16="http://schemas.microsoft.com/office/drawing/2014/main" id="{C2126035-CFEE-40B2-A15B-E45EC21436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3D278D-E9FD-4C18-8A6E-F195A188B1AE}"/>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131564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11C48-C3D3-456A-BCE4-74DC5F6AE8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DF631B-4169-4B93-8924-CD7D1C61FC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3BD276-C396-42E0-BD46-9CE88A87B4BF}"/>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5" name="页脚占位符 4">
            <a:extLst>
              <a:ext uri="{FF2B5EF4-FFF2-40B4-BE49-F238E27FC236}">
                <a16:creationId xmlns:a16="http://schemas.microsoft.com/office/drawing/2014/main" id="{C724E7E6-F44E-4C52-A133-273F3CC21B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887A3D-6AAD-4FE5-93C4-722ECE43F4FC}"/>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406499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A0939B-B9BD-4CBB-B589-F19674D8A7F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38A33E-0EA7-4FDC-AF27-2FA56017900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C7DCD8-3C18-4C1A-947D-EEE0EB3FCE70}"/>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5" name="页脚占位符 4">
            <a:extLst>
              <a:ext uri="{FF2B5EF4-FFF2-40B4-BE49-F238E27FC236}">
                <a16:creationId xmlns:a16="http://schemas.microsoft.com/office/drawing/2014/main" id="{BDC4062F-6FE1-44F4-AA6C-CF4425301F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58DAD0-8CDB-4456-B5C5-EEC16EDE0D49}"/>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393708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BD166-50CC-4170-BCE7-1B176FE0EA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9F1B0A-DB46-4185-BC86-BEC4EE63599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3EF270-2CA5-488B-B36A-05AB7D209AA6}"/>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5" name="页脚占位符 4">
            <a:extLst>
              <a:ext uri="{FF2B5EF4-FFF2-40B4-BE49-F238E27FC236}">
                <a16:creationId xmlns:a16="http://schemas.microsoft.com/office/drawing/2014/main" id="{64DA9808-336C-4DCC-B1AB-E7672DD05C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D8EAF8-CFAC-4D12-BFA7-C3D25D3F7683}"/>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118575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1B842-E82F-4FDD-903D-D9EEFC86D7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51A7057-365D-4815-AD75-570B6D018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4ACB9A4-59E0-4EAD-8280-90B6045C0710}"/>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5" name="页脚占位符 4">
            <a:extLst>
              <a:ext uri="{FF2B5EF4-FFF2-40B4-BE49-F238E27FC236}">
                <a16:creationId xmlns:a16="http://schemas.microsoft.com/office/drawing/2014/main" id="{6CDC1BED-0BD1-4C5D-AD86-A3C3D011A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CA033D-4E2D-4CC7-B2BA-29D01B1FD0EB}"/>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417075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82909-E84D-4968-91BE-8D7D852F92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0307-BC33-4720-956C-EDB2E9F9B97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1657D69-9B3F-486A-B159-99A1DF96E54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2BC809E-6569-4B96-961F-E76AE2421C8F}"/>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6" name="页脚占位符 5">
            <a:extLst>
              <a:ext uri="{FF2B5EF4-FFF2-40B4-BE49-F238E27FC236}">
                <a16:creationId xmlns:a16="http://schemas.microsoft.com/office/drawing/2014/main" id="{1082AAE0-A214-4268-9DE1-12605AAA7C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0E0694-5F5D-4CF7-A568-92272B619DDE}"/>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115234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99274-3F2A-4B20-9F05-87F7073326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874E00-DE6F-46F0-803C-B932B3106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B481321-826B-4E74-B99F-5CA2130B8D2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71E79A-20CF-4411-9CB6-C4044413B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945649-180A-4C8E-A16B-069D200D406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E743819-6ADD-45D5-A313-511D7ED711AD}"/>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8" name="页脚占位符 7">
            <a:extLst>
              <a:ext uri="{FF2B5EF4-FFF2-40B4-BE49-F238E27FC236}">
                <a16:creationId xmlns:a16="http://schemas.microsoft.com/office/drawing/2014/main" id="{97952EE8-0199-4C97-9417-AE509EA7D0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99F191-E88E-4DE8-87D1-B117B79B2E03}"/>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72901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E8E89B-A02F-4DA8-B066-43FCEEAB09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B804C32-1255-482F-B5A3-68953FE98FEA}"/>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4" name="页脚占位符 3">
            <a:extLst>
              <a:ext uri="{FF2B5EF4-FFF2-40B4-BE49-F238E27FC236}">
                <a16:creationId xmlns:a16="http://schemas.microsoft.com/office/drawing/2014/main" id="{60568608-405E-4640-A70B-FACB7761B1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D19458-F4AB-4671-8E86-E31681831A42}"/>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108738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07E0CE-42E0-47B9-8B57-9C84BB9515DD}"/>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3" name="页脚占位符 2">
            <a:extLst>
              <a:ext uri="{FF2B5EF4-FFF2-40B4-BE49-F238E27FC236}">
                <a16:creationId xmlns:a16="http://schemas.microsoft.com/office/drawing/2014/main" id="{A8970416-8897-4476-B8AD-5196512EFE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46AD61-2C63-4622-994B-F2DD08AAA892}"/>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724827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467DF-5B22-4AF0-9F4B-BDB8C8C725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110028-FA69-4BEF-96B5-B53377B51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975FF0A-D408-4725-A0BA-4235400B0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B9F8F2-A22B-476B-8452-E426F43567ED}"/>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6" name="页脚占位符 5">
            <a:extLst>
              <a:ext uri="{FF2B5EF4-FFF2-40B4-BE49-F238E27FC236}">
                <a16:creationId xmlns:a16="http://schemas.microsoft.com/office/drawing/2014/main" id="{E0A3BDEB-6D13-4078-A8F7-8989ED0AA0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8105BA-D105-4157-BC89-7D2CF8D1FE62}"/>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56288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3E7C4-BB02-43F1-BF15-62167AE79E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6F6157-E11D-4F82-8FEF-30E1636CF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7EFF3A-6627-47FA-B739-8555CD78E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3242DF3-D25D-43B1-A617-C3B51854CD07}"/>
              </a:ext>
            </a:extLst>
          </p:cNvPr>
          <p:cNvSpPr>
            <a:spLocks noGrp="1"/>
          </p:cNvSpPr>
          <p:nvPr>
            <p:ph type="dt" sz="half" idx="10"/>
          </p:nvPr>
        </p:nvSpPr>
        <p:spPr/>
        <p:txBody>
          <a:bodyPr/>
          <a:lstStyle/>
          <a:p>
            <a:fld id="{52233C68-0372-49A5-B4E5-71F9615A518F}" type="datetimeFigureOut">
              <a:rPr lang="zh-CN" altLang="en-US" smtClean="0"/>
              <a:t>2018/12/13</a:t>
            </a:fld>
            <a:endParaRPr lang="zh-CN" altLang="en-US"/>
          </a:p>
        </p:txBody>
      </p:sp>
      <p:sp>
        <p:nvSpPr>
          <p:cNvPr id="6" name="页脚占位符 5">
            <a:extLst>
              <a:ext uri="{FF2B5EF4-FFF2-40B4-BE49-F238E27FC236}">
                <a16:creationId xmlns:a16="http://schemas.microsoft.com/office/drawing/2014/main" id="{F77F03DD-93AC-4E12-A0F3-39A9C0FF3E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E67E53-0D63-4D97-A960-E30B87CE177E}"/>
              </a:ext>
            </a:extLst>
          </p:cNvPr>
          <p:cNvSpPr>
            <a:spLocks noGrp="1"/>
          </p:cNvSpPr>
          <p:nvPr>
            <p:ph type="sldNum" sz="quarter" idx="12"/>
          </p:nvPr>
        </p:nvSpPr>
        <p:spPr/>
        <p:txBody>
          <a:body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123948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04E7CE-2EA5-4DAC-A1B4-88633D8DD3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A2021B-7354-4DB5-9F6D-C41C3B15E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F22080-2328-44B0-AF29-ABB6A44D5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33C68-0372-49A5-B4E5-71F9615A518F}" type="datetimeFigureOut">
              <a:rPr lang="zh-CN" altLang="en-US" smtClean="0"/>
              <a:t>2018/12/13</a:t>
            </a:fld>
            <a:endParaRPr lang="zh-CN" altLang="en-US"/>
          </a:p>
        </p:txBody>
      </p:sp>
      <p:sp>
        <p:nvSpPr>
          <p:cNvPr id="5" name="页脚占位符 4">
            <a:extLst>
              <a:ext uri="{FF2B5EF4-FFF2-40B4-BE49-F238E27FC236}">
                <a16:creationId xmlns:a16="http://schemas.microsoft.com/office/drawing/2014/main" id="{FD8071BE-9729-46A6-8254-2285AD516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810201E-88F5-427B-9144-8E5B398DF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55626-B674-4C04-8FB6-A27DE3403FCB}" type="slidenum">
              <a:rPr lang="zh-CN" altLang="en-US" smtClean="0"/>
              <a:t>‹#›</a:t>
            </a:fld>
            <a:endParaRPr lang="zh-CN" altLang="en-US"/>
          </a:p>
        </p:txBody>
      </p:sp>
    </p:spTree>
    <p:extLst>
      <p:ext uri="{BB962C8B-B14F-4D97-AF65-F5344CB8AC3E}">
        <p14:creationId xmlns:p14="http://schemas.microsoft.com/office/powerpoint/2010/main" val="170788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5EDC7C-D413-40A1-B5ED-8F78BE627C3F}"/>
              </a:ext>
            </a:extLst>
          </p:cNvPr>
          <p:cNvSpPr txBox="1"/>
          <p:nvPr/>
        </p:nvSpPr>
        <p:spPr>
          <a:xfrm>
            <a:off x="3836709" y="62211"/>
            <a:ext cx="3864990" cy="461665"/>
          </a:xfrm>
          <a:prstGeom prst="rect">
            <a:avLst/>
          </a:prstGeom>
          <a:noFill/>
        </p:spPr>
        <p:txBody>
          <a:bodyPr wrap="square" rtlCol="0">
            <a:spAutoFit/>
          </a:bodyPr>
          <a:lstStyle/>
          <a:p>
            <a:r>
              <a:rPr lang="zh-CN" altLang="en-US" sz="2400" dirty="0"/>
              <a:t>指针数组和数组指针的区别</a:t>
            </a:r>
          </a:p>
        </p:txBody>
      </p:sp>
      <p:sp>
        <p:nvSpPr>
          <p:cNvPr id="5" name="文本框 4">
            <a:extLst>
              <a:ext uri="{FF2B5EF4-FFF2-40B4-BE49-F238E27FC236}">
                <a16:creationId xmlns:a16="http://schemas.microsoft.com/office/drawing/2014/main" id="{808C54AA-7360-4020-B291-A613B4C72A21}"/>
              </a:ext>
            </a:extLst>
          </p:cNvPr>
          <p:cNvSpPr txBox="1"/>
          <p:nvPr/>
        </p:nvSpPr>
        <p:spPr>
          <a:xfrm>
            <a:off x="179108" y="773995"/>
            <a:ext cx="6117996" cy="1477328"/>
          </a:xfrm>
          <a:prstGeom prst="rect">
            <a:avLst/>
          </a:prstGeom>
          <a:noFill/>
        </p:spPr>
        <p:txBody>
          <a:bodyPr wrap="square" rtlCol="0">
            <a:spAutoFit/>
          </a:bodyPr>
          <a:lstStyle/>
          <a:p>
            <a:r>
              <a:rPr lang="zh-CN" altLang="en-US" dirty="0"/>
              <a:t>指针数组是指：用来存放多个指针的一个数组容器，数组中的元素都是指针</a:t>
            </a:r>
            <a:endParaRPr lang="en-US" altLang="zh-CN" dirty="0"/>
          </a:p>
          <a:p>
            <a:r>
              <a:rPr lang="zh-CN" altLang="en-US" dirty="0"/>
              <a:t>数组指针是指：用来存放数组所有元素的一个指针，其长度与赋给它值的数组的长度一致，且数组指针的基类型必须与数组类型一致</a:t>
            </a:r>
          </a:p>
        </p:txBody>
      </p:sp>
      <p:pic>
        <p:nvPicPr>
          <p:cNvPr id="6" name="图片 5">
            <a:extLst>
              <a:ext uri="{FF2B5EF4-FFF2-40B4-BE49-F238E27FC236}">
                <a16:creationId xmlns:a16="http://schemas.microsoft.com/office/drawing/2014/main" id="{E9362675-C00A-40EF-AE4C-63FF9911479F}"/>
              </a:ext>
            </a:extLst>
          </p:cNvPr>
          <p:cNvPicPr>
            <a:picLocks noChangeAspect="1"/>
          </p:cNvPicPr>
          <p:nvPr/>
        </p:nvPicPr>
        <p:blipFill>
          <a:blip r:embed="rId2"/>
          <a:stretch>
            <a:fillRect/>
          </a:stretch>
        </p:blipFill>
        <p:spPr>
          <a:xfrm>
            <a:off x="434763" y="2586284"/>
            <a:ext cx="4881956" cy="3832681"/>
          </a:xfrm>
          <a:prstGeom prst="rect">
            <a:avLst/>
          </a:prstGeom>
        </p:spPr>
      </p:pic>
      <p:pic>
        <p:nvPicPr>
          <p:cNvPr id="7" name="图片 6">
            <a:extLst>
              <a:ext uri="{FF2B5EF4-FFF2-40B4-BE49-F238E27FC236}">
                <a16:creationId xmlns:a16="http://schemas.microsoft.com/office/drawing/2014/main" id="{92705E9A-3629-4BD1-A17B-2A6A5EDDFBEC}"/>
              </a:ext>
            </a:extLst>
          </p:cNvPr>
          <p:cNvPicPr>
            <a:picLocks noChangeAspect="1"/>
          </p:cNvPicPr>
          <p:nvPr/>
        </p:nvPicPr>
        <p:blipFill>
          <a:blip r:embed="rId3"/>
          <a:stretch>
            <a:fillRect/>
          </a:stretch>
        </p:blipFill>
        <p:spPr>
          <a:xfrm>
            <a:off x="7970706" y="773995"/>
            <a:ext cx="3590925" cy="1238250"/>
          </a:xfrm>
          <a:prstGeom prst="rect">
            <a:avLst/>
          </a:prstGeom>
        </p:spPr>
      </p:pic>
      <p:sp>
        <p:nvSpPr>
          <p:cNvPr id="8" name="文本框 7">
            <a:extLst>
              <a:ext uri="{FF2B5EF4-FFF2-40B4-BE49-F238E27FC236}">
                <a16:creationId xmlns:a16="http://schemas.microsoft.com/office/drawing/2014/main" id="{563E0F22-BAFB-41B4-A9A0-DD1D1E3B628E}"/>
              </a:ext>
            </a:extLst>
          </p:cNvPr>
          <p:cNvSpPr txBox="1"/>
          <p:nvPr/>
        </p:nvSpPr>
        <p:spPr>
          <a:xfrm>
            <a:off x="6711885" y="876693"/>
            <a:ext cx="1258821" cy="369332"/>
          </a:xfrm>
          <a:prstGeom prst="rect">
            <a:avLst/>
          </a:prstGeom>
          <a:noFill/>
        </p:spPr>
        <p:txBody>
          <a:bodyPr wrap="square" rtlCol="0">
            <a:spAutoFit/>
          </a:bodyPr>
          <a:lstStyle/>
          <a:p>
            <a:r>
              <a:rPr lang="zh-CN" altLang="en-US" dirty="0"/>
              <a:t>运行结果：</a:t>
            </a:r>
          </a:p>
        </p:txBody>
      </p:sp>
      <p:sp>
        <p:nvSpPr>
          <p:cNvPr id="9" name="文本框 8">
            <a:extLst>
              <a:ext uri="{FF2B5EF4-FFF2-40B4-BE49-F238E27FC236}">
                <a16:creationId xmlns:a16="http://schemas.microsoft.com/office/drawing/2014/main" id="{A15E8C94-1B64-49FD-B8A1-4CE82218CD94}"/>
              </a:ext>
            </a:extLst>
          </p:cNvPr>
          <p:cNvSpPr txBox="1"/>
          <p:nvPr/>
        </p:nvSpPr>
        <p:spPr>
          <a:xfrm>
            <a:off x="6589336" y="2733773"/>
            <a:ext cx="4383464" cy="646331"/>
          </a:xfrm>
          <a:prstGeom prst="rect">
            <a:avLst/>
          </a:prstGeom>
          <a:noFill/>
        </p:spPr>
        <p:txBody>
          <a:bodyPr wrap="square" rtlCol="0">
            <a:spAutoFit/>
          </a:bodyPr>
          <a:lstStyle/>
          <a:p>
            <a:r>
              <a:rPr lang="zh-CN" altLang="en-US" dirty="0"/>
              <a:t>数组指针常用于存放字符串等需要将数组中所有元素一起操作的数组（个人认为）</a:t>
            </a:r>
          </a:p>
        </p:txBody>
      </p:sp>
      <p:sp>
        <p:nvSpPr>
          <p:cNvPr id="10" name="文本框 9">
            <a:extLst>
              <a:ext uri="{FF2B5EF4-FFF2-40B4-BE49-F238E27FC236}">
                <a16:creationId xmlns:a16="http://schemas.microsoft.com/office/drawing/2014/main" id="{341D1731-F265-4D7C-9777-79DA9EEB5864}"/>
              </a:ext>
            </a:extLst>
          </p:cNvPr>
          <p:cNvSpPr txBox="1"/>
          <p:nvPr/>
        </p:nvSpPr>
        <p:spPr>
          <a:xfrm>
            <a:off x="6589337" y="3780148"/>
            <a:ext cx="4260916" cy="646331"/>
          </a:xfrm>
          <a:prstGeom prst="rect">
            <a:avLst/>
          </a:prstGeom>
          <a:noFill/>
        </p:spPr>
        <p:txBody>
          <a:bodyPr wrap="square" rtlCol="0">
            <a:spAutoFit/>
          </a:bodyPr>
          <a:lstStyle/>
          <a:p>
            <a:r>
              <a:rPr lang="zh-CN" altLang="en-US" dirty="0"/>
              <a:t>指针数组（暂时不知道有什么优势，特殊作用）</a:t>
            </a:r>
          </a:p>
        </p:txBody>
      </p:sp>
    </p:spTree>
    <p:extLst>
      <p:ext uri="{BB962C8B-B14F-4D97-AF65-F5344CB8AC3E}">
        <p14:creationId xmlns:p14="http://schemas.microsoft.com/office/powerpoint/2010/main" val="15887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420D90-97FD-4B3D-A344-7FE6AFA7519E}"/>
              </a:ext>
            </a:extLst>
          </p:cNvPr>
          <p:cNvSpPr txBox="1"/>
          <p:nvPr/>
        </p:nvSpPr>
        <p:spPr>
          <a:xfrm>
            <a:off x="245097" y="311085"/>
            <a:ext cx="3846136" cy="369332"/>
          </a:xfrm>
          <a:prstGeom prst="rect">
            <a:avLst/>
          </a:prstGeom>
          <a:noFill/>
        </p:spPr>
        <p:txBody>
          <a:bodyPr wrap="square" rtlCol="0">
            <a:spAutoFit/>
          </a:bodyPr>
          <a:lstStyle/>
          <a:p>
            <a:r>
              <a:rPr lang="zh-CN" altLang="en-US" dirty="0"/>
              <a:t>文字排版</a:t>
            </a:r>
          </a:p>
        </p:txBody>
      </p:sp>
      <p:pic>
        <p:nvPicPr>
          <p:cNvPr id="5" name="图片 4">
            <a:extLst>
              <a:ext uri="{FF2B5EF4-FFF2-40B4-BE49-F238E27FC236}">
                <a16:creationId xmlns:a16="http://schemas.microsoft.com/office/drawing/2014/main" id="{01329E01-CE23-4D20-96EC-B5CE552F982A}"/>
              </a:ext>
            </a:extLst>
          </p:cNvPr>
          <p:cNvPicPr>
            <a:picLocks noChangeAspect="1"/>
          </p:cNvPicPr>
          <p:nvPr/>
        </p:nvPicPr>
        <p:blipFill>
          <a:blip r:embed="rId2"/>
          <a:stretch>
            <a:fillRect/>
          </a:stretch>
        </p:blipFill>
        <p:spPr>
          <a:xfrm>
            <a:off x="1363664" y="284142"/>
            <a:ext cx="6104149" cy="792549"/>
          </a:xfrm>
          <a:prstGeom prst="rect">
            <a:avLst/>
          </a:prstGeom>
        </p:spPr>
      </p:pic>
      <p:pic>
        <p:nvPicPr>
          <p:cNvPr id="6" name="图片 5">
            <a:extLst>
              <a:ext uri="{FF2B5EF4-FFF2-40B4-BE49-F238E27FC236}">
                <a16:creationId xmlns:a16="http://schemas.microsoft.com/office/drawing/2014/main" id="{4B76D151-8C84-4B1A-9C7C-C78A927A8CDF}"/>
              </a:ext>
            </a:extLst>
          </p:cNvPr>
          <p:cNvPicPr>
            <a:picLocks noChangeAspect="1"/>
          </p:cNvPicPr>
          <p:nvPr/>
        </p:nvPicPr>
        <p:blipFill>
          <a:blip r:embed="rId3"/>
          <a:stretch>
            <a:fillRect/>
          </a:stretch>
        </p:blipFill>
        <p:spPr>
          <a:xfrm>
            <a:off x="160255" y="959526"/>
            <a:ext cx="10415182" cy="1665088"/>
          </a:xfrm>
          <a:prstGeom prst="rect">
            <a:avLst/>
          </a:prstGeom>
        </p:spPr>
      </p:pic>
      <p:pic>
        <p:nvPicPr>
          <p:cNvPr id="7" name="图片 6">
            <a:extLst>
              <a:ext uri="{FF2B5EF4-FFF2-40B4-BE49-F238E27FC236}">
                <a16:creationId xmlns:a16="http://schemas.microsoft.com/office/drawing/2014/main" id="{7A0940F4-0746-4648-8804-78719CDEF1A5}"/>
              </a:ext>
            </a:extLst>
          </p:cNvPr>
          <p:cNvPicPr>
            <a:picLocks noChangeAspect="1"/>
          </p:cNvPicPr>
          <p:nvPr/>
        </p:nvPicPr>
        <p:blipFill>
          <a:blip r:embed="rId4"/>
          <a:stretch>
            <a:fillRect/>
          </a:stretch>
        </p:blipFill>
        <p:spPr>
          <a:xfrm>
            <a:off x="160255" y="2685350"/>
            <a:ext cx="5015596" cy="3861565"/>
          </a:xfrm>
          <a:prstGeom prst="rect">
            <a:avLst/>
          </a:prstGeom>
        </p:spPr>
      </p:pic>
      <p:sp>
        <p:nvSpPr>
          <p:cNvPr id="8" name="文本框 7">
            <a:extLst>
              <a:ext uri="{FF2B5EF4-FFF2-40B4-BE49-F238E27FC236}">
                <a16:creationId xmlns:a16="http://schemas.microsoft.com/office/drawing/2014/main" id="{31F93F2A-ABC6-4CFB-B653-E67ABDBFD093}"/>
              </a:ext>
            </a:extLst>
          </p:cNvPr>
          <p:cNvSpPr txBox="1"/>
          <p:nvPr/>
        </p:nvSpPr>
        <p:spPr>
          <a:xfrm>
            <a:off x="5789229" y="3628699"/>
            <a:ext cx="4786208" cy="2308324"/>
          </a:xfrm>
          <a:prstGeom prst="rect">
            <a:avLst/>
          </a:prstGeom>
          <a:noFill/>
        </p:spPr>
        <p:txBody>
          <a:bodyPr wrap="square" rtlCol="0">
            <a:spAutoFit/>
          </a:bodyPr>
          <a:lstStyle/>
          <a:p>
            <a:r>
              <a:rPr lang="zh-CN" altLang="en-US" dirty="0"/>
              <a:t>思路：按照题目要求用</a:t>
            </a:r>
            <a:r>
              <a:rPr lang="en-US" altLang="zh-CN" dirty="0"/>
              <a:t>for</a:t>
            </a:r>
            <a:r>
              <a:rPr lang="zh-CN" altLang="en-US" dirty="0"/>
              <a:t>循环输入</a:t>
            </a:r>
            <a:r>
              <a:rPr lang="en-US" altLang="zh-CN" dirty="0"/>
              <a:t>n</a:t>
            </a:r>
            <a:r>
              <a:rPr lang="zh-CN" altLang="en-US" dirty="0"/>
              <a:t>个单词，检测之前累计的单词和空格的长度加上当前输入的单词的长度加上当前单词后一个空格的长度之和是否大于</a:t>
            </a:r>
            <a:r>
              <a:rPr lang="en-US" altLang="zh-CN" dirty="0"/>
              <a:t>80</a:t>
            </a:r>
            <a:r>
              <a:rPr lang="zh-CN" altLang="en-US" dirty="0"/>
              <a:t>，若不是大于八十，由于第一个单词无需检测长度，因此在输出后面的单词时应当先输出一个空格，再输出当前输入的单词，每次循环用一个累加器</a:t>
            </a:r>
            <a:r>
              <a:rPr lang="en-US" altLang="zh-CN" dirty="0"/>
              <a:t>sum</a:t>
            </a:r>
            <a:r>
              <a:rPr lang="zh-CN" altLang="en-US" dirty="0"/>
              <a:t>统计累计</a:t>
            </a:r>
            <a:r>
              <a:rPr lang="zh-CN" altLang="en-US"/>
              <a:t>的单词和空格的</a:t>
            </a:r>
            <a:r>
              <a:rPr lang="zh-CN" altLang="en-US" dirty="0"/>
              <a:t>长度。</a:t>
            </a:r>
          </a:p>
        </p:txBody>
      </p:sp>
      <p:pic>
        <p:nvPicPr>
          <p:cNvPr id="9" name="图片 8">
            <a:extLst>
              <a:ext uri="{FF2B5EF4-FFF2-40B4-BE49-F238E27FC236}">
                <a16:creationId xmlns:a16="http://schemas.microsoft.com/office/drawing/2014/main" id="{E50A3C2F-2092-45AA-AD12-50B25E932A46}"/>
              </a:ext>
            </a:extLst>
          </p:cNvPr>
          <p:cNvPicPr>
            <a:picLocks noChangeAspect="1"/>
          </p:cNvPicPr>
          <p:nvPr/>
        </p:nvPicPr>
        <p:blipFill>
          <a:blip r:embed="rId5"/>
          <a:stretch>
            <a:fillRect/>
          </a:stretch>
        </p:blipFill>
        <p:spPr>
          <a:xfrm>
            <a:off x="4208240" y="1474975"/>
            <a:ext cx="7575265" cy="1889094"/>
          </a:xfrm>
          <a:prstGeom prst="rect">
            <a:avLst/>
          </a:prstGeom>
        </p:spPr>
      </p:pic>
    </p:spTree>
    <p:extLst>
      <p:ext uri="{BB962C8B-B14F-4D97-AF65-F5344CB8AC3E}">
        <p14:creationId xmlns:p14="http://schemas.microsoft.com/office/powerpoint/2010/main" val="190852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13C4D83-0137-4852-A220-F25B8A1DF04E}"/>
              </a:ext>
            </a:extLst>
          </p:cNvPr>
          <p:cNvPicPr>
            <a:picLocks noChangeAspect="1"/>
          </p:cNvPicPr>
          <p:nvPr/>
        </p:nvPicPr>
        <p:blipFill>
          <a:blip r:embed="rId2"/>
          <a:stretch>
            <a:fillRect/>
          </a:stretch>
        </p:blipFill>
        <p:spPr>
          <a:xfrm>
            <a:off x="873138" y="2099686"/>
            <a:ext cx="5883150" cy="4016088"/>
          </a:xfrm>
          <a:prstGeom prst="rect">
            <a:avLst/>
          </a:prstGeom>
        </p:spPr>
      </p:pic>
      <p:pic>
        <p:nvPicPr>
          <p:cNvPr id="5" name="图片 4">
            <a:extLst>
              <a:ext uri="{FF2B5EF4-FFF2-40B4-BE49-F238E27FC236}">
                <a16:creationId xmlns:a16="http://schemas.microsoft.com/office/drawing/2014/main" id="{7ED1D4FD-E095-4F0C-AFE2-2CE1D592BAD9}"/>
              </a:ext>
            </a:extLst>
          </p:cNvPr>
          <p:cNvPicPr>
            <a:picLocks noChangeAspect="1"/>
          </p:cNvPicPr>
          <p:nvPr/>
        </p:nvPicPr>
        <p:blipFill>
          <a:blip r:embed="rId3"/>
          <a:stretch>
            <a:fillRect/>
          </a:stretch>
        </p:blipFill>
        <p:spPr>
          <a:xfrm>
            <a:off x="873138" y="969863"/>
            <a:ext cx="8032176" cy="845893"/>
          </a:xfrm>
          <a:prstGeom prst="rect">
            <a:avLst/>
          </a:prstGeom>
        </p:spPr>
      </p:pic>
      <p:sp>
        <p:nvSpPr>
          <p:cNvPr id="6" name="文本框 5">
            <a:extLst>
              <a:ext uri="{FF2B5EF4-FFF2-40B4-BE49-F238E27FC236}">
                <a16:creationId xmlns:a16="http://schemas.microsoft.com/office/drawing/2014/main" id="{546CCFD8-536C-4FD1-A00D-6F505B68CA07}"/>
              </a:ext>
            </a:extLst>
          </p:cNvPr>
          <p:cNvSpPr txBox="1"/>
          <p:nvPr/>
        </p:nvSpPr>
        <p:spPr>
          <a:xfrm>
            <a:off x="386499" y="169682"/>
            <a:ext cx="4487159" cy="1015663"/>
          </a:xfrm>
          <a:prstGeom prst="rect">
            <a:avLst/>
          </a:prstGeom>
          <a:noFill/>
        </p:spPr>
        <p:txBody>
          <a:bodyPr wrap="square" rtlCol="0">
            <a:spAutoFit/>
          </a:bodyPr>
          <a:lstStyle/>
          <a:p>
            <a:endParaRPr lang="zh-CN" altLang="en-US" dirty="0"/>
          </a:p>
          <a:p>
            <a:r>
              <a:rPr lang="zh-CN" altLang="en-US" sz="2400" dirty="0"/>
              <a:t>字符串中最长的连续出现的字符</a:t>
            </a:r>
          </a:p>
          <a:p>
            <a:endParaRPr lang="zh-CN" altLang="en-US" dirty="0"/>
          </a:p>
        </p:txBody>
      </p:sp>
      <p:pic>
        <p:nvPicPr>
          <p:cNvPr id="7" name="图片 6">
            <a:extLst>
              <a:ext uri="{FF2B5EF4-FFF2-40B4-BE49-F238E27FC236}">
                <a16:creationId xmlns:a16="http://schemas.microsoft.com/office/drawing/2014/main" id="{C224F421-8011-439C-B015-C058D0FAC45C}"/>
              </a:ext>
            </a:extLst>
          </p:cNvPr>
          <p:cNvPicPr>
            <a:picLocks noChangeAspect="1"/>
          </p:cNvPicPr>
          <p:nvPr/>
        </p:nvPicPr>
        <p:blipFill>
          <a:blip r:embed="rId4"/>
          <a:stretch>
            <a:fillRect/>
          </a:stretch>
        </p:blipFill>
        <p:spPr>
          <a:xfrm>
            <a:off x="7111021" y="2071060"/>
            <a:ext cx="2042337" cy="1089754"/>
          </a:xfrm>
          <a:prstGeom prst="rect">
            <a:avLst/>
          </a:prstGeom>
        </p:spPr>
      </p:pic>
      <p:sp>
        <p:nvSpPr>
          <p:cNvPr id="8" name="文本框 7">
            <a:extLst>
              <a:ext uri="{FF2B5EF4-FFF2-40B4-BE49-F238E27FC236}">
                <a16:creationId xmlns:a16="http://schemas.microsoft.com/office/drawing/2014/main" id="{0DB5CBBB-BBEE-43D0-A765-9E484EB887C6}"/>
              </a:ext>
            </a:extLst>
          </p:cNvPr>
          <p:cNvSpPr txBox="1"/>
          <p:nvPr/>
        </p:nvSpPr>
        <p:spPr>
          <a:xfrm>
            <a:off x="7418895" y="3429000"/>
            <a:ext cx="2846895" cy="2031325"/>
          </a:xfrm>
          <a:prstGeom prst="rect">
            <a:avLst/>
          </a:prstGeom>
          <a:noFill/>
        </p:spPr>
        <p:txBody>
          <a:bodyPr wrap="square" rtlCol="0">
            <a:spAutoFit/>
          </a:bodyPr>
          <a:lstStyle/>
          <a:p>
            <a:r>
              <a:rPr lang="zh-CN" altLang="en-US" dirty="0"/>
              <a:t>思路：初始最长字符的长度为</a:t>
            </a:r>
            <a:r>
              <a:rPr lang="en-US" altLang="zh-CN" dirty="0"/>
              <a:t>1</a:t>
            </a:r>
            <a:r>
              <a:rPr lang="zh-CN" altLang="en-US" dirty="0"/>
              <a:t>，依次判断当前下标与跨度为</a:t>
            </a:r>
            <a:r>
              <a:rPr lang="en-US" altLang="zh-CN" dirty="0" err="1"/>
              <a:t>len</a:t>
            </a:r>
            <a:r>
              <a:rPr lang="zh-CN" altLang="en-US" dirty="0"/>
              <a:t>的元素的值，若相等，</a:t>
            </a:r>
            <a:r>
              <a:rPr lang="en-US" altLang="zh-CN" dirty="0"/>
              <a:t>len+1</a:t>
            </a:r>
            <a:r>
              <a:rPr lang="zh-CN" altLang="en-US" dirty="0"/>
              <a:t>；记录最后一次执行</a:t>
            </a:r>
            <a:r>
              <a:rPr lang="en-US" altLang="zh-CN" dirty="0"/>
              <a:t>if</a:t>
            </a:r>
            <a:r>
              <a:rPr lang="zh-CN" altLang="en-US" dirty="0"/>
              <a:t>的下标的值，其元素的值为最长连续出现的字符，</a:t>
            </a:r>
            <a:r>
              <a:rPr lang="en-US" altLang="zh-CN" dirty="0" err="1"/>
              <a:t>len</a:t>
            </a:r>
            <a:r>
              <a:rPr lang="zh-CN" altLang="en-US" dirty="0"/>
              <a:t>为字符个数</a:t>
            </a:r>
          </a:p>
        </p:txBody>
      </p:sp>
    </p:spTree>
    <p:extLst>
      <p:ext uri="{BB962C8B-B14F-4D97-AF65-F5344CB8AC3E}">
        <p14:creationId xmlns:p14="http://schemas.microsoft.com/office/powerpoint/2010/main" val="185381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638DF7-ED46-4CD5-BADD-E3407E9240E9}"/>
              </a:ext>
            </a:extLst>
          </p:cNvPr>
          <p:cNvSpPr txBox="1"/>
          <p:nvPr/>
        </p:nvSpPr>
        <p:spPr>
          <a:xfrm>
            <a:off x="763571" y="329938"/>
            <a:ext cx="2535810" cy="369332"/>
          </a:xfrm>
          <a:prstGeom prst="rect">
            <a:avLst/>
          </a:prstGeom>
          <a:noFill/>
        </p:spPr>
        <p:txBody>
          <a:bodyPr wrap="square" rtlCol="0">
            <a:spAutoFit/>
          </a:bodyPr>
          <a:lstStyle/>
          <a:p>
            <a:r>
              <a:rPr lang="zh-CN" altLang="en-US" dirty="0"/>
              <a:t>二维数组右上左下遍历</a:t>
            </a:r>
          </a:p>
        </p:txBody>
      </p:sp>
      <p:pic>
        <p:nvPicPr>
          <p:cNvPr id="2" name="图片 1">
            <a:extLst>
              <a:ext uri="{FF2B5EF4-FFF2-40B4-BE49-F238E27FC236}">
                <a16:creationId xmlns:a16="http://schemas.microsoft.com/office/drawing/2014/main" id="{48AF1F71-6320-4CAE-9189-92BF01EE181C}"/>
              </a:ext>
            </a:extLst>
          </p:cNvPr>
          <p:cNvPicPr>
            <a:picLocks noChangeAspect="1"/>
          </p:cNvPicPr>
          <p:nvPr/>
        </p:nvPicPr>
        <p:blipFill>
          <a:blip r:embed="rId2"/>
          <a:stretch>
            <a:fillRect/>
          </a:stretch>
        </p:blipFill>
        <p:spPr>
          <a:xfrm>
            <a:off x="763571" y="744718"/>
            <a:ext cx="4014417" cy="2414882"/>
          </a:xfrm>
          <a:prstGeom prst="rect">
            <a:avLst/>
          </a:prstGeom>
        </p:spPr>
      </p:pic>
      <p:sp>
        <p:nvSpPr>
          <p:cNvPr id="5" name="文本框 4">
            <a:extLst>
              <a:ext uri="{FF2B5EF4-FFF2-40B4-BE49-F238E27FC236}">
                <a16:creationId xmlns:a16="http://schemas.microsoft.com/office/drawing/2014/main" id="{BDF9DBEA-69EA-47EE-B488-8DA2F4211C4E}"/>
              </a:ext>
            </a:extLst>
          </p:cNvPr>
          <p:cNvSpPr txBox="1"/>
          <p:nvPr/>
        </p:nvSpPr>
        <p:spPr>
          <a:xfrm>
            <a:off x="763571" y="3327662"/>
            <a:ext cx="2724347" cy="1200329"/>
          </a:xfrm>
          <a:prstGeom prst="rect">
            <a:avLst/>
          </a:prstGeom>
          <a:noFill/>
        </p:spPr>
        <p:txBody>
          <a:bodyPr wrap="square" rtlCol="0">
            <a:spAutoFit/>
          </a:bodyPr>
          <a:lstStyle/>
          <a:p>
            <a:r>
              <a:rPr lang="zh-CN" altLang="en-US" dirty="0"/>
              <a:t>思路：每个对角线上的横纵坐标之和等于对角线的序数（对角线从左开始从</a:t>
            </a:r>
            <a:r>
              <a:rPr lang="en-US" altLang="zh-CN" dirty="0"/>
              <a:t>0</a:t>
            </a:r>
            <a:r>
              <a:rPr lang="zh-CN" altLang="en-US" dirty="0"/>
              <a:t>开始计数）</a:t>
            </a:r>
          </a:p>
        </p:txBody>
      </p:sp>
      <p:pic>
        <p:nvPicPr>
          <p:cNvPr id="7" name="图片 6">
            <a:extLst>
              <a:ext uri="{FF2B5EF4-FFF2-40B4-BE49-F238E27FC236}">
                <a16:creationId xmlns:a16="http://schemas.microsoft.com/office/drawing/2014/main" id="{C66D56BA-276B-4FCE-B04C-0EC9930F6B54}"/>
              </a:ext>
            </a:extLst>
          </p:cNvPr>
          <p:cNvPicPr>
            <a:picLocks noChangeAspect="1"/>
          </p:cNvPicPr>
          <p:nvPr/>
        </p:nvPicPr>
        <p:blipFill>
          <a:blip r:embed="rId3"/>
          <a:stretch>
            <a:fillRect/>
          </a:stretch>
        </p:blipFill>
        <p:spPr>
          <a:xfrm>
            <a:off x="1859485" y="4810616"/>
            <a:ext cx="5324475" cy="1714500"/>
          </a:xfrm>
          <a:prstGeom prst="rect">
            <a:avLst/>
          </a:prstGeom>
        </p:spPr>
      </p:pic>
      <p:sp>
        <p:nvSpPr>
          <p:cNvPr id="8" name="文本框 7">
            <a:extLst>
              <a:ext uri="{FF2B5EF4-FFF2-40B4-BE49-F238E27FC236}">
                <a16:creationId xmlns:a16="http://schemas.microsoft.com/office/drawing/2014/main" id="{66FD8E19-DC9C-4E96-BBD4-AFC2E8A6DEC7}"/>
              </a:ext>
            </a:extLst>
          </p:cNvPr>
          <p:cNvSpPr txBox="1"/>
          <p:nvPr/>
        </p:nvSpPr>
        <p:spPr>
          <a:xfrm>
            <a:off x="471340" y="4810616"/>
            <a:ext cx="1234912" cy="369332"/>
          </a:xfrm>
          <a:prstGeom prst="rect">
            <a:avLst/>
          </a:prstGeom>
          <a:noFill/>
        </p:spPr>
        <p:txBody>
          <a:bodyPr wrap="square" rtlCol="0">
            <a:spAutoFit/>
          </a:bodyPr>
          <a:lstStyle/>
          <a:p>
            <a:r>
              <a:rPr lang="zh-CN" altLang="en-US" dirty="0"/>
              <a:t>运行结果：</a:t>
            </a:r>
          </a:p>
        </p:txBody>
      </p:sp>
      <p:pic>
        <p:nvPicPr>
          <p:cNvPr id="9" name="图片 8">
            <a:extLst>
              <a:ext uri="{FF2B5EF4-FFF2-40B4-BE49-F238E27FC236}">
                <a16:creationId xmlns:a16="http://schemas.microsoft.com/office/drawing/2014/main" id="{7F075468-E5E5-4D55-A6D1-B777B7BF5738}"/>
              </a:ext>
            </a:extLst>
          </p:cNvPr>
          <p:cNvPicPr>
            <a:picLocks noChangeAspect="1"/>
          </p:cNvPicPr>
          <p:nvPr/>
        </p:nvPicPr>
        <p:blipFill>
          <a:blip r:embed="rId4"/>
          <a:stretch>
            <a:fillRect/>
          </a:stretch>
        </p:blipFill>
        <p:spPr>
          <a:xfrm>
            <a:off x="5366795" y="329938"/>
            <a:ext cx="6199893" cy="4114327"/>
          </a:xfrm>
          <a:prstGeom prst="rect">
            <a:avLst/>
          </a:prstGeom>
        </p:spPr>
      </p:pic>
    </p:spTree>
    <p:extLst>
      <p:ext uri="{BB962C8B-B14F-4D97-AF65-F5344CB8AC3E}">
        <p14:creationId xmlns:p14="http://schemas.microsoft.com/office/powerpoint/2010/main" val="184810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8F7E95-34A9-4926-972F-CEFEE096507E}"/>
              </a:ext>
            </a:extLst>
          </p:cNvPr>
          <p:cNvSpPr txBox="1"/>
          <p:nvPr/>
        </p:nvSpPr>
        <p:spPr>
          <a:xfrm>
            <a:off x="603315" y="311085"/>
            <a:ext cx="2714920" cy="369332"/>
          </a:xfrm>
          <a:prstGeom prst="rect">
            <a:avLst/>
          </a:prstGeom>
          <a:noFill/>
        </p:spPr>
        <p:txBody>
          <a:bodyPr wrap="square" rtlCol="0">
            <a:spAutoFit/>
          </a:bodyPr>
          <a:lstStyle/>
          <a:p>
            <a:r>
              <a:rPr lang="zh-CN" altLang="en-US" dirty="0"/>
              <a:t>计算矩阵边缘元素之和</a:t>
            </a:r>
          </a:p>
        </p:txBody>
      </p:sp>
      <p:pic>
        <p:nvPicPr>
          <p:cNvPr id="5" name="图片 4">
            <a:extLst>
              <a:ext uri="{FF2B5EF4-FFF2-40B4-BE49-F238E27FC236}">
                <a16:creationId xmlns:a16="http://schemas.microsoft.com/office/drawing/2014/main" id="{62A27710-65EA-4CAD-B98A-E897DD901465}"/>
              </a:ext>
            </a:extLst>
          </p:cNvPr>
          <p:cNvPicPr>
            <a:picLocks noChangeAspect="1"/>
          </p:cNvPicPr>
          <p:nvPr/>
        </p:nvPicPr>
        <p:blipFill>
          <a:blip r:embed="rId2"/>
          <a:stretch>
            <a:fillRect/>
          </a:stretch>
        </p:blipFill>
        <p:spPr>
          <a:xfrm>
            <a:off x="487923" y="950194"/>
            <a:ext cx="7087214" cy="640135"/>
          </a:xfrm>
          <a:prstGeom prst="rect">
            <a:avLst/>
          </a:prstGeom>
        </p:spPr>
      </p:pic>
      <p:pic>
        <p:nvPicPr>
          <p:cNvPr id="6" name="图片 5">
            <a:extLst>
              <a:ext uri="{FF2B5EF4-FFF2-40B4-BE49-F238E27FC236}">
                <a16:creationId xmlns:a16="http://schemas.microsoft.com/office/drawing/2014/main" id="{65785D79-73D7-4511-8E59-46EA277B6337}"/>
              </a:ext>
            </a:extLst>
          </p:cNvPr>
          <p:cNvPicPr>
            <a:picLocks noChangeAspect="1"/>
          </p:cNvPicPr>
          <p:nvPr/>
        </p:nvPicPr>
        <p:blipFill>
          <a:blip r:embed="rId3"/>
          <a:stretch>
            <a:fillRect/>
          </a:stretch>
        </p:blipFill>
        <p:spPr>
          <a:xfrm>
            <a:off x="237280" y="1793647"/>
            <a:ext cx="8154107" cy="4496190"/>
          </a:xfrm>
          <a:prstGeom prst="rect">
            <a:avLst/>
          </a:prstGeom>
        </p:spPr>
      </p:pic>
      <p:pic>
        <p:nvPicPr>
          <p:cNvPr id="7" name="图片 6">
            <a:extLst>
              <a:ext uri="{FF2B5EF4-FFF2-40B4-BE49-F238E27FC236}">
                <a16:creationId xmlns:a16="http://schemas.microsoft.com/office/drawing/2014/main" id="{B993B104-0EC6-446D-B6F8-C0D4B69143A5}"/>
              </a:ext>
            </a:extLst>
          </p:cNvPr>
          <p:cNvPicPr>
            <a:picLocks noChangeAspect="1"/>
          </p:cNvPicPr>
          <p:nvPr/>
        </p:nvPicPr>
        <p:blipFill>
          <a:blip r:embed="rId4"/>
          <a:stretch>
            <a:fillRect/>
          </a:stretch>
        </p:blipFill>
        <p:spPr>
          <a:xfrm>
            <a:off x="8633189" y="1027770"/>
            <a:ext cx="2636748" cy="1531753"/>
          </a:xfrm>
          <a:prstGeom prst="rect">
            <a:avLst/>
          </a:prstGeom>
        </p:spPr>
      </p:pic>
      <p:pic>
        <p:nvPicPr>
          <p:cNvPr id="8" name="图片 7">
            <a:extLst>
              <a:ext uri="{FF2B5EF4-FFF2-40B4-BE49-F238E27FC236}">
                <a16:creationId xmlns:a16="http://schemas.microsoft.com/office/drawing/2014/main" id="{09CDD583-8663-4DB1-B8BC-B43B1EB2BAC1}"/>
              </a:ext>
            </a:extLst>
          </p:cNvPr>
          <p:cNvPicPr>
            <a:picLocks noChangeAspect="1"/>
          </p:cNvPicPr>
          <p:nvPr/>
        </p:nvPicPr>
        <p:blipFill>
          <a:blip r:embed="rId5"/>
          <a:stretch>
            <a:fillRect/>
          </a:stretch>
        </p:blipFill>
        <p:spPr>
          <a:xfrm>
            <a:off x="8633189" y="2963569"/>
            <a:ext cx="2088061" cy="1402202"/>
          </a:xfrm>
          <a:prstGeom prst="rect">
            <a:avLst/>
          </a:prstGeom>
        </p:spPr>
      </p:pic>
    </p:spTree>
    <p:extLst>
      <p:ext uri="{BB962C8B-B14F-4D97-AF65-F5344CB8AC3E}">
        <p14:creationId xmlns:p14="http://schemas.microsoft.com/office/powerpoint/2010/main" val="357517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271D0B-DD14-4DD6-B440-700C8B61B9CF}"/>
              </a:ext>
            </a:extLst>
          </p:cNvPr>
          <p:cNvSpPr txBox="1"/>
          <p:nvPr/>
        </p:nvSpPr>
        <p:spPr>
          <a:xfrm>
            <a:off x="763570" y="150829"/>
            <a:ext cx="2168165" cy="646331"/>
          </a:xfrm>
          <a:prstGeom prst="rect">
            <a:avLst/>
          </a:prstGeom>
          <a:noFill/>
        </p:spPr>
        <p:txBody>
          <a:bodyPr wrap="square" rtlCol="0">
            <a:spAutoFit/>
          </a:bodyPr>
          <a:lstStyle/>
          <a:p>
            <a:r>
              <a:rPr lang="en-US" altLang="zh-CN" dirty="0"/>
              <a:t>Malloc</a:t>
            </a:r>
            <a:r>
              <a:rPr lang="zh-CN" altLang="en-US" dirty="0"/>
              <a:t>函数</a:t>
            </a:r>
            <a:endParaRPr lang="en-US" altLang="zh-CN" dirty="0"/>
          </a:p>
          <a:p>
            <a:endParaRPr lang="zh-CN" altLang="en-US" dirty="0"/>
          </a:p>
        </p:txBody>
      </p:sp>
      <p:sp>
        <p:nvSpPr>
          <p:cNvPr id="5" name="文本框 4">
            <a:extLst>
              <a:ext uri="{FF2B5EF4-FFF2-40B4-BE49-F238E27FC236}">
                <a16:creationId xmlns:a16="http://schemas.microsoft.com/office/drawing/2014/main" id="{38BFA694-8776-4CFE-B0A2-62C9033E4328}"/>
              </a:ext>
            </a:extLst>
          </p:cNvPr>
          <p:cNvSpPr txBox="1"/>
          <p:nvPr/>
        </p:nvSpPr>
        <p:spPr>
          <a:xfrm>
            <a:off x="414778" y="797160"/>
            <a:ext cx="3035431" cy="923330"/>
          </a:xfrm>
          <a:prstGeom prst="rect">
            <a:avLst/>
          </a:prstGeom>
          <a:noFill/>
        </p:spPr>
        <p:txBody>
          <a:bodyPr wrap="square" rtlCol="0">
            <a:spAutoFit/>
          </a:bodyPr>
          <a:lstStyle/>
          <a:p>
            <a:r>
              <a:rPr lang="zh-CN" altLang="en-US" dirty="0"/>
              <a:t>给一个指针分配一片给定长度的地址空间，使用时需强转成成所需单元类型的指针</a:t>
            </a:r>
          </a:p>
        </p:txBody>
      </p:sp>
      <p:sp>
        <p:nvSpPr>
          <p:cNvPr id="6" name="文本框 5">
            <a:extLst>
              <a:ext uri="{FF2B5EF4-FFF2-40B4-BE49-F238E27FC236}">
                <a16:creationId xmlns:a16="http://schemas.microsoft.com/office/drawing/2014/main" id="{8C637C53-FF45-41D3-91D2-9DC4CCD59C29}"/>
              </a:ext>
            </a:extLst>
          </p:cNvPr>
          <p:cNvSpPr txBox="1"/>
          <p:nvPr/>
        </p:nvSpPr>
        <p:spPr>
          <a:xfrm>
            <a:off x="245096" y="1989056"/>
            <a:ext cx="2941164" cy="369332"/>
          </a:xfrm>
          <a:prstGeom prst="rect">
            <a:avLst/>
          </a:prstGeom>
          <a:noFill/>
        </p:spPr>
        <p:txBody>
          <a:bodyPr wrap="square" rtlCol="0">
            <a:spAutoFit/>
          </a:bodyPr>
          <a:lstStyle/>
          <a:p>
            <a:r>
              <a:rPr lang="zh-CN" altLang="en-US" dirty="0"/>
              <a:t>案例：字符串排序（指针）</a:t>
            </a:r>
          </a:p>
        </p:txBody>
      </p:sp>
      <p:pic>
        <p:nvPicPr>
          <p:cNvPr id="7" name="图片 6">
            <a:extLst>
              <a:ext uri="{FF2B5EF4-FFF2-40B4-BE49-F238E27FC236}">
                <a16:creationId xmlns:a16="http://schemas.microsoft.com/office/drawing/2014/main" id="{9623FD55-1E8F-4506-82A8-A6B79A5E516A}"/>
              </a:ext>
            </a:extLst>
          </p:cNvPr>
          <p:cNvPicPr>
            <a:picLocks noChangeAspect="1"/>
          </p:cNvPicPr>
          <p:nvPr/>
        </p:nvPicPr>
        <p:blipFill>
          <a:blip r:embed="rId2"/>
          <a:stretch>
            <a:fillRect/>
          </a:stretch>
        </p:blipFill>
        <p:spPr>
          <a:xfrm>
            <a:off x="245096" y="2366821"/>
            <a:ext cx="6608191" cy="4068725"/>
          </a:xfrm>
          <a:prstGeom prst="rect">
            <a:avLst/>
          </a:prstGeom>
        </p:spPr>
      </p:pic>
      <p:pic>
        <p:nvPicPr>
          <p:cNvPr id="8" name="图片 7">
            <a:extLst>
              <a:ext uri="{FF2B5EF4-FFF2-40B4-BE49-F238E27FC236}">
                <a16:creationId xmlns:a16="http://schemas.microsoft.com/office/drawing/2014/main" id="{EF93BCBD-266D-4160-BF09-A53E8E9CEC79}"/>
              </a:ext>
            </a:extLst>
          </p:cNvPr>
          <p:cNvPicPr>
            <a:picLocks noChangeAspect="1"/>
          </p:cNvPicPr>
          <p:nvPr/>
        </p:nvPicPr>
        <p:blipFill>
          <a:blip r:embed="rId3"/>
          <a:stretch>
            <a:fillRect/>
          </a:stretch>
        </p:blipFill>
        <p:spPr>
          <a:xfrm>
            <a:off x="7187178" y="248277"/>
            <a:ext cx="3109229" cy="2118544"/>
          </a:xfrm>
          <a:prstGeom prst="rect">
            <a:avLst/>
          </a:prstGeom>
        </p:spPr>
      </p:pic>
      <p:sp>
        <p:nvSpPr>
          <p:cNvPr id="9" name="文本框 8">
            <a:extLst>
              <a:ext uri="{FF2B5EF4-FFF2-40B4-BE49-F238E27FC236}">
                <a16:creationId xmlns:a16="http://schemas.microsoft.com/office/drawing/2014/main" id="{5F3C9A88-3311-43A3-BB0D-838FF5DCD6C4}"/>
              </a:ext>
            </a:extLst>
          </p:cNvPr>
          <p:cNvSpPr txBox="1"/>
          <p:nvPr/>
        </p:nvSpPr>
        <p:spPr>
          <a:xfrm>
            <a:off x="7121190" y="3082565"/>
            <a:ext cx="3625366" cy="1477328"/>
          </a:xfrm>
          <a:prstGeom prst="rect">
            <a:avLst/>
          </a:prstGeom>
          <a:noFill/>
        </p:spPr>
        <p:txBody>
          <a:bodyPr wrap="square" rtlCol="0">
            <a:spAutoFit/>
          </a:bodyPr>
          <a:lstStyle/>
          <a:p>
            <a:r>
              <a:rPr lang="zh-CN" altLang="en-US" dirty="0"/>
              <a:t>注意：在此题目的内存分配时，若想让指针字符数组的元素指向输入的字符串，必须先对即将输入的字符串输入值（</a:t>
            </a:r>
            <a:r>
              <a:rPr lang="en-US" altLang="zh-CN" dirty="0" err="1"/>
              <a:t>scanf</a:t>
            </a:r>
            <a:r>
              <a:rPr lang="zh-CN" altLang="en-US" dirty="0"/>
              <a:t>语句），才能对指针字符数组进行内存分配</a:t>
            </a:r>
          </a:p>
        </p:txBody>
      </p:sp>
    </p:spTree>
    <p:extLst>
      <p:ext uri="{BB962C8B-B14F-4D97-AF65-F5344CB8AC3E}">
        <p14:creationId xmlns:p14="http://schemas.microsoft.com/office/powerpoint/2010/main" val="11696253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383</Words>
  <Application>Microsoft Office PowerPoint</Application>
  <PresentationFormat>宽屏</PresentationFormat>
  <Paragraphs>19</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雁君 张</dc:creator>
  <cp:lastModifiedBy>雁君 张</cp:lastModifiedBy>
  <cp:revision>12</cp:revision>
  <dcterms:created xsi:type="dcterms:W3CDTF">2018-12-11T11:05:26Z</dcterms:created>
  <dcterms:modified xsi:type="dcterms:W3CDTF">2018-12-13T14:43:24Z</dcterms:modified>
</cp:coreProperties>
</file>