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00" autoAdjust="0"/>
  </p:normalViewPr>
  <p:slideViewPr>
    <p:cSldViewPr snapToGrid="0">
      <p:cViewPr varScale="1">
        <p:scale>
          <a:sx n="64" d="100"/>
          <a:sy n="64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A4B1-7D44-49B0-9EBB-58F318F9CC1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FD8F-34E8-4D89-A61E-00B1D728D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MAXKEY 10000</a:t>
            </a:r>
          </a:p>
          <a:p>
            <a:r>
              <a:rPr lang="en-US" altLang="zh-CN" dirty="0"/>
              <a:t>#define RUNEND_SYMBOL 10000 // </a:t>
            </a:r>
            <a:r>
              <a:rPr lang="zh-CN" altLang="en-US" dirty="0"/>
              <a:t>归并段结束标志</a:t>
            </a:r>
          </a:p>
          <a:p>
            <a:r>
              <a:rPr lang="en-US" altLang="zh-CN" dirty="0"/>
              <a:t>#define w 6     // </a:t>
            </a:r>
            <a:r>
              <a:rPr lang="zh-CN" altLang="en-US" dirty="0"/>
              <a:t>内存工作区可容纳的记录个数</a:t>
            </a:r>
          </a:p>
          <a:p>
            <a:r>
              <a:rPr lang="en-US" altLang="zh-CN" dirty="0"/>
              <a:t>#define N 24    // </a:t>
            </a:r>
            <a:r>
              <a:rPr lang="zh-CN" altLang="en-US" dirty="0"/>
              <a:t>设文件中含有的记录的数量</a:t>
            </a:r>
          </a:p>
          <a:p>
            <a:r>
              <a:rPr lang="en-US" altLang="zh-CN" dirty="0"/>
              <a:t>typedef int </a:t>
            </a:r>
            <a:r>
              <a:rPr lang="en-US" altLang="zh-CN" dirty="0" err="1"/>
              <a:t>KeyType</a:t>
            </a:r>
            <a:r>
              <a:rPr lang="en-US" altLang="zh-CN" dirty="0"/>
              <a:t>; // </a:t>
            </a:r>
            <a:r>
              <a:rPr lang="zh-CN" altLang="en-US" dirty="0"/>
              <a:t>定义关键字类型为整型</a:t>
            </a:r>
          </a:p>
          <a:p>
            <a:endParaRPr lang="zh-CN" altLang="en-US" dirty="0"/>
          </a:p>
          <a:p>
            <a:r>
              <a:rPr lang="en-US" altLang="zh-CN" dirty="0"/>
              <a:t>// </a:t>
            </a:r>
            <a:r>
              <a:rPr lang="zh-CN" altLang="en-US" dirty="0"/>
              <a:t>记录类型</a:t>
            </a:r>
          </a:p>
          <a:p>
            <a:r>
              <a:rPr lang="en-US" altLang="zh-CN" dirty="0"/>
              <a:t>typedef struct{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KeyType</a:t>
            </a:r>
            <a:r>
              <a:rPr lang="en-US" altLang="zh-CN" dirty="0"/>
              <a:t> key; // </a:t>
            </a:r>
            <a:r>
              <a:rPr lang="zh-CN" altLang="en-US" dirty="0"/>
              <a:t>关键字项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RedType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typedef int </a:t>
            </a:r>
            <a:r>
              <a:rPr lang="en-US" altLang="zh-CN" dirty="0" err="1"/>
              <a:t>LoserTree</a:t>
            </a:r>
            <a:r>
              <a:rPr lang="en-US" altLang="zh-CN" dirty="0"/>
              <a:t>[w];// </a:t>
            </a:r>
            <a:r>
              <a:rPr lang="zh-CN" altLang="en-US" dirty="0"/>
              <a:t>败者树是完全二叉树且不含叶子，可采用顺序存储结构</a:t>
            </a:r>
          </a:p>
          <a:p>
            <a:r>
              <a:rPr lang="en-US" altLang="zh-CN" dirty="0"/>
              <a:t>typedef struct</a:t>
            </a:r>
          </a:p>
          <a:p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RedType</a:t>
            </a:r>
            <a:r>
              <a:rPr lang="en-US" altLang="zh-CN" dirty="0"/>
              <a:t> rec; /* </a:t>
            </a:r>
            <a:r>
              <a:rPr lang="zh-CN" altLang="en-US" dirty="0"/>
              <a:t>记录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KeyType</a:t>
            </a:r>
            <a:r>
              <a:rPr lang="en-US" altLang="zh-CN" dirty="0"/>
              <a:t> key; /* </a:t>
            </a:r>
            <a:r>
              <a:rPr lang="zh-CN" altLang="en-US" dirty="0"/>
              <a:t>从记录中抽取的关键字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rnum</a:t>
            </a:r>
            <a:r>
              <a:rPr lang="en-US" altLang="zh-CN" dirty="0"/>
              <a:t>; /* </a:t>
            </a:r>
            <a:r>
              <a:rPr lang="zh-CN" altLang="en-US" dirty="0"/>
              <a:t>所属归并段的段号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RedNode</a:t>
            </a:r>
            <a:r>
              <a:rPr lang="en-US" altLang="zh-CN" dirty="0"/>
              <a:t>, </a:t>
            </a:r>
            <a:r>
              <a:rPr lang="en-US" altLang="zh-CN" dirty="0" err="1"/>
              <a:t>WorkArea</a:t>
            </a:r>
            <a:r>
              <a:rPr lang="en-US" altLang="zh-CN" dirty="0"/>
              <a:t>[w];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从</a:t>
            </a:r>
            <a:r>
              <a:rPr lang="en-US" altLang="zh-CN" dirty="0" err="1"/>
              <a:t>wa</a:t>
            </a:r>
            <a:r>
              <a:rPr lang="en-US" altLang="zh-CN" dirty="0"/>
              <a:t>[q]</a:t>
            </a:r>
            <a:r>
              <a:rPr lang="zh-CN" altLang="en-US" dirty="0"/>
              <a:t>起到败者树的根比较选择</a:t>
            </a:r>
            <a:r>
              <a:rPr lang="en-US" altLang="zh-CN" dirty="0"/>
              <a:t>MINIMAX</a:t>
            </a:r>
            <a:r>
              <a:rPr lang="zh-CN" altLang="en-US" dirty="0"/>
              <a:t>记录，并由</a:t>
            </a:r>
            <a:r>
              <a:rPr lang="en-US" altLang="zh-CN" dirty="0"/>
              <a:t>q</a:t>
            </a:r>
            <a:r>
              <a:rPr lang="zh-CN" altLang="en-US" dirty="0"/>
              <a:t>指示它所在的归并段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Select_MiniMax</a:t>
            </a:r>
            <a:r>
              <a:rPr lang="en-US" altLang="zh-CN" dirty="0"/>
              <a:t>(</a:t>
            </a:r>
            <a:r>
              <a:rPr lang="en-US" altLang="zh-CN" dirty="0" err="1"/>
              <a:t>LoserTree</a:t>
            </a:r>
            <a:r>
              <a:rPr lang="en-US" altLang="zh-CN" dirty="0"/>
              <a:t> </a:t>
            </a:r>
            <a:r>
              <a:rPr lang="en-US" altLang="zh-CN" dirty="0" err="1"/>
              <a:t>ls,WorkArea</a:t>
            </a:r>
            <a:r>
              <a:rPr lang="en-US" altLang="zh-CN" dirty="0"/>
              <a:t> </a:t>
            </a:r>
            <a:r>
              <a:rPr lang="en-US" altLang="zh-CN" dirty="0" err="1"/>
              <a:t>wa,int</a:t>
            </a:r>
            <a:r>
              <a:rPr lang="en-US" altLang="zh-CN" dirty="0"/>
              <a:t> q){</a:t>
            </a:r>
          </a:p>
          <a:p>
            <a:r>
              <a:rPr lang="en-US" altLang="zh-CN" dirty="0"/>
              <a:t>    int p, s, t;</a:t>
            </a:r>
          </a:p>
          <a:p>
            <a:r>
              <a:rPr lang="en-US" altLang="zh-CN" dirty="0"/>
              <a:t>// ls[t]</a:t>
            </a:r>
            <a:r>
              <a:rPr lang="zh-CN" altLang="en-US" dirty="0"/>
              <a:t>为</a:t>
            </a:r>
            <a:r>
              <a:rPr lang="en-US" altLang="zh-CN" dirty="0"/>
              <a:t>q</a:t>
            </a:r>
            <a:r>
              <a:rPr lang="zh-CN" altLang="en-US" dirty="0"/>
              <a:t>的双亲节点，</a:t>
            </a:r>
            <a:r>
              <a:rPr lang="en-US" altLang="zh-CN" dirty="0"/>
              <a:t>p</a:t>
            </a:r>
            <a:r>
              <a:rPr lang="zh-CN" altLang="en-US" dirty="0"/>
              <a:t>作为中介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for(t = (</a:t>
            </a:r>
            <a:r>
              <a:rPr lang="en-US" altLang="zh-CN" dirty="0" err="1"/>
              <a:t>w+q</a:t>
            </a:r>
            <a:r>
              <a:rPr lang="en-US" altLang="zh-CN" dirty="0"/>
              <a:t>)/2,p = ls[t]; t &gt; 0;t = t/2,p = ls[t]){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段号小者 或者 段号相等且关键字更小的为胜者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if(</a:t>
            </a:r>
            <a:r>
              <a:rPr lang="en-US" altLang="zh-CN" dirty="0" err="1"/>
              <a:t>wa</a:t>
            </a:r>
            <a:r>
              <a:rPr lang="en-US" altLang="zh-CN" dirty="0"/>
              <a:t>[p].</a:t>
            </a:r>
            <a:r>
              <a:rPr lang="en-US" altLang="zh-CN" dirty="0" err="1"/>
              <a:t>rnum</a:t>
            </a:r>
            <a:r>
              <a:rPr lang="en-US" altLang="zh-CN" dirty="0"/>
              <a:t> &lt; 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rnum</a:t>
            </a:r>
            <a:r>
              <a:rPr lang="en-US" altLang="zh-CN" dirty="0"/>
              <a:t> || (</a:t>
            </a:r>
            <a:r>
              <a:rPr lang="en-US" altLang="zh-CN" dirty="0" err="1"/>
              <a:t>wa</a:t>
            </a:r>
            <a:r>
              <a:rPr lang="en-US" altLang="zh-CN" dirty="0"/>
              <a:t>[p].</a:t>
            </a:r>
            <a:r>
              <a:rPr lang="en-US" altLang="zh-CN" dirty="0" err="1"/>
              <a:t>rnum</a:t>
            </a:r>
            <a:r>
              <a:rPr lang="en-US" altLang="zh-CN" dirty="0"/>
              <a:t> == 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rnum</a:t>
            </a:r>
            <a:r>
              <a:rPr lang="en-US" altLang="zh-CN" dirty="0"/>
              <a:t> &amp;&amp; </a:t>
            </a:r>
            <a:r>
              <a:rPr lang="en-US" altLang="zh-CN" dirty="0" err="1"/>
              <a:t>wa</a:t>
            </a:r>
            <a:r>
              <a:rPr lang="en-US" altLang="zh-CN" dirty="0"/>
              <a:t>[p].key &lt; </a:t>
            </a:r>
            <a:r>
              <a:rPr lang="en-US" altLang="zh-CN" dirty="0" err="1"/>
              <a:t>wa</a:t>
            </a:r>
            <a:r>
              <a:rPr lang="en-US" altLang="zh-CN" dirty="0"/>
              <a:t>[q].key)){</a:t>
            </a:r>
          </a:p>
          <a:p>
            <a:r>
              <a:rPr lang="en-US" altLang="zh-CN" dirty="0"/>
              <a:t>            s=q;</a:t>
            </a:r>
          </a:p>
          <a:p>
            <a:r>
              <a:rPr lang="en-US" altLang="zh-CN" dirty="0"/>
              <a:t>            q=ls[t]; //q</a:t>
            </a:r>
            <a:r>
              <a:rPr lang="zh-CN" altLang="en-US" dirty="0"/>
              <a:t>指示新的胜利者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ls[t]=s;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ls[0] = q; // </a:t>
            </a:r>
            <a:r>
              <a:rPr lang="zh-CN" altLang="en-US" dirty="0"/>
              <a:t>最后的冠军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输入</a:t>
            </a:r>
            <a:r>
              <a:rPr lang="en-US" altLang="zh-CN" dirty="0"/>
              <a:t>w</a:t>
            </a:r>
            <a:r>
              <a:rPr lang="zh-CN" altLang="en-US" dirty="0"/>
              <a:t>个记录到内存工作区</a:t>
            </a:r>
            <a:r>
              <a:rPr lang="en-US" altLang="zh-CN" dirty="0" err="1"/>
              <a:t>wa</a:t>
            </a:r>
            <a:r>
              <a:rPr lang="en-US" altLang="zh-CN" dirty="0"/>
              <a:t>,</a:t>
            </a:r>
            <a:r>
              <a:rPr lang="zh-CN" altLang="en-US" dirty="0"/>
              <a:t>建得败者树</a:t>
            </a:r>
            <a:r>
              <a:rPr lang="en-US" altLang="zh-CN" dirty="0"/>
              <a:t>ls,</a:t>
            </a:r>
            <a:r>
              <a:rPr lang="zh-CN" altLang="en-US" dirty="0"/>
              <a:t>选出关键字最小的记录，并由</a:t>
            </a:r>
            <a:r>
              <a:rPr lang="en-US" altLang="zh-CN" dirty="0"/>
              <a:t>s</a:t>
            </a:r>
            <a:r>
              <a:rPr lang="zh-CN" altLang="en-US" dirty="0"/>
              <a:t>指示其在</a:t>
            </a:r>
            <a:r>
              <a:rPr lang="en-US" altLang="zh-CN" dirty="0" err="1"/>
              <a:t>wa</a:t>
            </a:r>
            <a:r>
              <a:rPr lang="zh-CN" altLang="en-US" dirty="0"/>
              <a:t>中的位置。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Construct_Loser</a:t>
            </a:r>
            <a:r>
              <a:rPr lang="en-US" altLang="zh-CN" dirty="0"/>
              <a:t>(</a:t>
            </a:r>
            <a:r>
              <a:rPr lang="en-US" altLang="zh-CN" dirty="0" err="1"/>
              <a:t>LoserTree</a:t>
            </a:r>
            <a:r>
              <a:rPr lang="en-US" altLang="zh-CN" dirty="0"/>
              <a:t> ls, </a:t>
            </a:r>
            <a:r>
              <a:rPr lang="en-US" altLang="zh-CN" dirty="0" err="1"/>
              <a:t>WorkArea</a:t>
            </a:r>
            <a:r>
              <a:rPr lang="en-US" altLang="zh-CN" dirty="0"/>
              <a:t> </a:t>
            </a:r>
            <a:r>
              <a:rPr lang="en-US" altLang="zh-CN" dirty="0" err="1"/>
              <a:t>wa</a:t>
            </a:r>
            <a:r>
              <a:rPr lang="en-US" altLang="zh-CN" dirty="0"/>
              <a:t>, FILE *fi){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w; 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wa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rnum</a:t>
            </a:r>
            <a:r>
              <a:rPr lang="en-US" altLang="zh-CN" dirty="0"/>
              <a:t> = </a:t>
            </a:r>
            <a:r>
              <a:rPr lang="en-US" altLang="zh-CN" dirty="0" err="1"/>
              <a:t>wa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].key = ls[</a:t>
            </a:r>
            <a:r>
              <a:rPr lang="en-US" altLang="zh-CN" dirty="0" err="1"/>
              <a:t>i</a:t>
            </a:r>
            <a:r>
              <a:rPr lang="en-US" altLang="zh-CN" dirty="0"/>
              <a:t>] = 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 = w - 1; </a:t>
            </a:r>
            <a:r>
              <a:rPr lang="en-US" altLang="zh-CN" dirty="0" err="1"/>
              <a:t>i</a:t>
            </a:r>
            <a:r>
              <a:rPr lang="en-US" altLang="zh-CN" dirty="0"/>
              <a:t> &gt;= 0; --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wa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].rec,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 1, fi);// </a:t>
            </a:r>
            <a:r>
              <a:rPr lang="zh-CN" altLang="en-US" dirty="0"/>
              <a:t>输入一个记录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wa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].key = </a:t>
            </a:r>
            <a:r>
              <a:rPr lang="en-US" altLang="zh-CN" dirty="0" err="1"/>
              <a:t>wa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rec.key</a:t>
            </a:r>
            <a:r>
              <a:rPr lang="en-US" altLang="zh-CN" dirty="0"/>
              <a:t>; // </a:t>
            </a:r>
            <a:r>
              <a:rPr lang="zh-CN" altLang="en-US" dirty="0"/>
              <a:t>提取关键字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wa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rnum</a:t>
            </a:r>
            <a:r>
              <a:rPr lang="en-US" altLang="zh-CN" dirty="0"/>
              <a:t> = 1; // </a:t>
            </a:r>
            <a:r>
              <a:rPr lang="zh-CN" altLang="en-US" dirty="0"/>
              <a:t>其段号为＂</a:t>
            </a:r>
            <a:r>
              <a:rPr lang="en-US" altLang="zh-CN" dirty="0"/>
              <a:t>1</a:t>
            </a:r>
            <a:r>
              <a:rPr lang="zh-CN" altLang="en-US" dirty="0"/>
              <a:t>＂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Select_MiniMax</a:t>
            </a:r>
            <a:r>
              <a:rPr lang="en-US" altLang="zh-CN" dirty="0"/>
              <a:t>(</a:t>
            </a:r>
            <a:r>
              <a:rPr lang="en-US" altLang="zh-CN" dirty="0" err="1"/>
              <a:t>ls,wa,i</a:t>
            </a:r>
            <a:r>
              <a:rPr lang="en-US" altLang="zh-CN" dirty="0"/>
              <a:t>); // </a:t>
            </a:r>
            <a:r>
              <a:rPr lang="zh-CN" altLang="en-US" dirty="0"/>
              <a:t>调整败者树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求得一个初始归并段，</a:t>
            </a:r>
            <a:r>
              <a:rPr lang="en-US" altLang="zh-CN" dirty="0"/>
              <a:t>fi</a:t>
            </a:r>
            <a:r>
              <a:rPr lang="zh-CN" altLang="en-US" dirty="0"/>
              <a:t>为输入文件指针，</a:t>
            </a:r>
            <a:r>
              <a:rPr lang="en-US" altLang="zh-CN" dirty="0" err="1"/>
              <a:t>fo</a:t>
            </a:r>
            <a:r>
              <a:rPr lang="zh-CN" altLang="en-US" dirty="0"/>
              <a:t>为输出文件指针。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get_run</a:t>
            </a:r>
            <a:r>
              <a:rPr lang="en-US" altLang="zh-CN" dirty="0"/>
              <a:t>(</a:t>
            </a:r>
            <a:r>
              <a:rPr lang="en-US" altLang="zh-CN" dirty="0" err="1"/>
              <a:t>LoserTree</a:t>
            </a:r>
            <a:r>
              <a:rPr lang="en-US" altLang="zh-CN" dirty="0"/>
              <a:t> </a:t>
            </a:r>
            <a:r>
              <a:rPr lang="en-US" altLang="zh-CN" dirty="0" err="1"/>
              <a:t>ls,WorkArea</a:t>
            </a:r>
            <a:r>
              <a:rPr lang="en-US" altLang="zh-CN" dirty="0"/>
              <a:t> </a:t>
            </a:r>
            <a:r>
              <a:rPr lang="en-US" altLang="zh-CN" dirty="0" err="1"/>
              <a:t>wa,int</a:t>
            </a:r>
            <a:r>
              <a:rPr lang="en-US" altLang="zh-CN" dirty="0"/>
              <a:t> </a:t>
            </a:r>
            <a:r>
              <a:rPr lang="en-US" altLang="zh-CN" dirty="0" err="1"/>
              <a:t>rc,int</a:t>
            </a:r>
            <a:r>
              <a:rPr lang="en-US" altLang="zh-CN" dirty="0"/>
              <a:t> *</a:t>
            </a:r>
            <a:r>
              <a:rPr lang="en-US" altLang="zh-CN" dirty="0" err="1"/>
              <a:t>rmax,FILE</a:t>
            </a:r>
            <a:r>
              <a:rPr lang="en-US" altLang="zh-CN" dirty="0"/>
              <a:t> *</a:t>
            </a:r>
            <a:r>
              <a:rPr lang="en-US" altLang="zh-CN" dirty="0" err="1"/>
              <a:t>fi,FILE</a:t>
            </a:r>
            <a:r>
              <a:rPr lang="en-US" altLang="zh-CN" dirty="0"/>
              <a:t> *</a:t>
            </a:r>
            <a:r>
              <a:rPr lang="en-US" altLang="zh-CN" dirty="0" err="1"/>
              <a:t>fo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int q;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KeyType</a:t>
            </a:r>
            <a:r>
              <a:rPr lang="en-US" altLang="zh-CN" dirty="0"/>
              <a:t> minimax;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选得的</a:t>
            </a:r>
            <a:r>
              <a:rPr lang="en-US" altLang="zh-CN" dirty="0"/>
              <a:t>MINIMAX</a:t>
            </a:r>
            <a:r>
              <a:rPr lang="zh-CN" altLang="en-US" dirty="0"/>
              <a:t>记录属当前段时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while(</a:t>
            </a:r>
            <a:r>
              <a:rPr lang="en-US" altLang="zh-CN" dirty="0" err="1"/>
              <a:t>wa</a:t>
            </a:r>
            <a:r>
              <a:rPr lang="en-US" altLang="zh-CN" dirty="0"/>
              <a:t>[ls[0]].</a:t>
            </a:r>
            <a:r>
              <a:rPr lang="en-US" altLang="zh-CN" dirty="0" err="1"/>
              <a:t>rnum</a:t>
            </a:r>
            <a:r>
              <a:rPr lang="en-US" altLang="zh-CN" dirty="0"/>
              <a:t> == </a:t>
            </a:r>
            <a:r>
              <a:rPr lang="en-US" altLang="zh-CN" dirty="0" err="1"/>
              <a:t>rc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q = ls[0];// q</a:t>
            </a:r>
            <a:r>
              <a:rPr lang="zh-CN" altLang="en-US" dirty="0"/>
              <a:t>指示</a:t>
            </a:r>
            <a:r>
              <a:rPr lang="en-US" altLang="zh-CN" dirty="0"/>
              <a:t>MINIMAX</a:t>
            </a:r>
            <a:r>
              <a:rPr lang="zh-CN" altLang="en-US" dirty="0"/>
              <a:t>记录在</a:t>
            </a:r>
            <a:r>
              <a:rPr lang="en-US" altLang="zh-CN" dirty="0" err="1"/>
              <a:t>wa</a:t>
            </a:r>
            <a:r>
              <a:rPr lang="zh-CN" altLang="en-US" dirty="0"/>
              <a:t>中的位置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minimax = </a:t>
            </a:r>
            <a:r>
              <a:rPr lang="en-US" altLang="zh-CN" dirty="0" err="1"/>
              <a:t>wa</a:t>
            </a:r>
            <a:r>
              <a:rPr lang="en-US" altLang="zh-CN" dirty="0"/>
              <a:t>[q].key;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将刚选得的</a:t>
            </a:r>
            <a:r>
              <a:rPr lang="en-US" altLang="zh-CN" dirty="0"/>
              <a:t>MINIMAX</a:t>
            </a:r>
            <a:r>
              <a:rPr lang="zh-CN" altLang="en-US" dirty="0"/>
              <a:t>记录写入输出文件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wa</a:t>
            </a:r>
            <a:r>
              <a:rPr lang="en-US" altLang="zh-CN" dirty="0"/>
              <a:t>[q].rec,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 1, </a:t>
            </a:r>
            <a:r>
              <a:rPr lang="en-US" altLang="zh-CN" dirty="0" err="1"/>
              <a:t>fo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如果输入文件结束，则虚设一条记录（属＂</a:t>
            </a:r>
            <a:r>
              <a:rPr lang="en-US" altLang="zh-CN" dirty="0"/>
              <a:t>rmax+1</a:t>
            </a:r>
            <a:r>
              <a:rPr lang="zh-CN" altLang="en-US" dirty="0"/>
              <a:t>＂段）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if(</a:t>
            </a:r>
            <a:r>
              <a:rPr lang="en-US" altLang="zh-CN" dirty="0" err="1"/>
              <a:t>feof</a:t>
            </a:r>
            <a:r>
              <a:rPr lang="en-US" altLang="zh-CN" dirty="0"/>
              <a:t>(fi)){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rnum</a:t>
            </a:r>
            <a:r>
              <a:rPr lang="en-US" altLang="zh-CN" dirty="0"/>
              <a:t> = *rmax+1;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wa</a:t>
            </a:r>
            <a:r>
              <a:rPr lang="en-US" altLang="zh-CN" dirty="0"/>
              <a:t>[q].key = MAXKEY;</a:t>
            </a:r>
          </a:p>
          <a:p>
            <a:r>
              <a:rPr lang="en-US" altLang="zh-CN" dirty="0"/>
              <a:t>        }else{ // </a:t>
            </a:r>
            <a:r>
              <a:rPr lang="zh-CN" altLang="en-US" dirty="0"/>
              <a:t>输入文件非空时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// </a:t>
            </a:r>
            <a:r>
              <a:rPr lang="zh-CN" altLang="en-US" dirty="0"/>
              <a:t>从输入文件读入下一记录</a:t>
            </a:r>
          </a:p>
          <a:p>
            <a:r>
              <a:rPr lang="zh-CN" altLang="en-US" dirty="0"/>
              <a:t>    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rec,sizeof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),1,fi);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wa</a:t>
            </a:r>
            <a:r>
              <a:rPr lang="en-US" altLang="zh-CN" dirty="0"/>
              <a:t>[q].key = 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rec.key</a:t>
            </a:r>
            <a:r>
              <a:rPr lang="en-US" altLang="zh-CN" dirty="0"/>
              <a:t>;// </a:t>
            </a:r>
            <a:r>
              <a:rPr lang="zh-CN" altLang="en-US" dirty="0"/>
              <a:t>提取关键字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if(</a:t>
            </a:r>
            <a:r>
              <a:rPr lang="en-US" altLang="zh-CN" dirty="0" err="1"/>
              <a:t>wa</a:t>
            </a:r>
            <a:r>
              <a:rPr lang="en-US" altLang="zh-CN" dirty="0"/>
              <a:t>[q].key &lt; minimax){</a:t>
            </a:r>
          </a:p>
          <a:p>
            <a:r>
              <a:rPr lang="en-US" altLang="zh-CN" dirty="0"/>
              <a:t>                // </a:t>
            </a:r>
            <a:r>
              <a:rPr lang="zh-CN" altLang="en-US" dirty="0"/>
              <a:t>新读入的记录比上一轮的最小关键字还小，则它属下一段</a:t>
            </a:r>
          </a:p>
          <a:p>
            <a:r>
              <a:rPr lang="zh-CN" altLang="en-US" dirty="0"/>
              <a:t>                *</a:t>
            </a:r>
            <a:r>
              <a:rPr lang="en-US" altLang="zh-CN" dirty="0" err="1"/>
              <a:t>rmax</a:t>
            </a:r>
            <a:r>
              <a:rPr lang="en-US" altLang="zh-CN" dirty="0"/>
              <a:t> = rc+1;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rnum</a:t>
            </a:r>
            <a:r>
              <a:rPr lang="en-US" altLang="zh-CN" dirty="0"/>
              <a:t> = *</a:t>
            </a:r>
            <a:r>
              <a:rPr lang="en-US" altLang="zh-CN" dirty="0" err="1"/>
              <a:t>rmax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}else{</a:t>
            </a:r>
          </a:p>
          <a:p>
            <a:r>
              <a:rPr lang="en-US" altLang="zh-CN" dirty="0"/>
              <a:t>                // </a:t>
            </a:r>
            <a:r>
              <a:rPr lang="zh-CN" altLang="en-US" dirty="0"/>
              <a:t>新读入的记录大则属当前段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wa</a:t>
            </a:r>
            <a:r>
              <a:rPr lang="en-US" altLang="zh-CN" dirty="0"/>
              <a:t>[q].</a:t>
            </a:r>
            <a:r>
              <a:rPr lang="en-US" altLang="zh-CN" dirty="0" err="1"/>
              <a:t>rnum</a:t>
            </a:r>
            <a:r>
              <a:rPr lang="en-US" altLang="zh-CN" dirty="0"/>
              <a:t> = </a:t>
            </a:r>
            <a:r>
              <a:rPr lang="en-US" altLang="zh-CN" dirty="0" err="1"/>
              <a:t>rc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选择新的</a:t>
            </a:r>
            <a:r>
              <a:rPr lang="en-US" altLang="zh-CN" dirty="0"/>
              <a:t>MINIMAX</a:t>
            </a:r>
            <a:r>
              <a:rPr lang="zh-CN" altLang="en-US" dirty="0"/>
              <a:t>记录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Select_MiniMax</a:t>
            </a:r>
            <a:r>
              <a:rPr lang="en-US" altLang="zh-CN" dirty="0"/>
              <a:t>(ls, </a:t>
            </a:r>
            <a:r>
              <a:rPr lang="en-US" altLang="zh-CN" dirty="0" err="1"/>
              <a:t>wa</a:t>
            </a:r>
            <a:r>
              <a:rPr lang="en-US" altLang="zh-CN" dirty="0"/>
              <a:t>, q);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在败者树</a:t>
            </a:r>
            <a:r>
              <a:rPr lang="en-US" altLang="zh-CN" dirty="0"/>
              <a:t>ls</a:t>
            </a:r>
            <a:r>
              <a:rPr lang="zh-CN" altLang="en-US" dirty="0"/>
              <a:t>和内存工作区</a:t>
            </a:r>
            <a:r>
              <a:rPr lang="en-US" altLang="zh-CN" dirty="0" err="1"/>
              <a:t>wa</a:t>
            </a:r>
            <a:r>
              <a:rPr lang="zh-CN" altLang="en-US" dirty="0"/>
              <a:t>上用置换－选择排序求初始归并段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Replace_Selection</a:t>
            </a:r>
            <a:r>
              <a:rPr lang="en-US" altLang="zh-CN" dirty="0"/>
              <a:t>(</a:t>
            </a:r>
            <a:r>
              <a:rPr lang="en-US" altLang="zh-CN" dirty="0" err="1"/>
              <a:t>LoserTree</a:t>
            </a:r>
            <a:r>
              <a:rPr lang="en-US" altLang="zh-CN" dirty="0"/>
              <a:t> ls, </a:t>
            </a:r>
            <a:r>
              <a:rPr lang="en-US" altLang="zh-CN" dirty="0" err="1"/>
              <a:t>WorkArea</a:t>
            </a:r>
            <a:r>
              <a:rPr lang="en-US" altLang="zh-CN" dirty="0"/>
              <a:t> </a:t>
            </a:r>
            <a:r>
              <a:rPr lang="en-US" altLang="zh-CN" dirty="0" err="1"/>
              <a:t>wa</a:t>
            </a:r>
            <a:r>
              <a:rPr lang="en-US" altLang="zh-CN" dirty="0"/>
              <a:t>, FILE *fi, FILE *</a:t>
            </a:r>
            <a:r>
              <a:rPr lang="en-US" altLang="zh-CN" dirty="0" err="1"/>
              <a:t>fo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rc</a:t>
            </a:r>
            <a:r>
              <a:rPr lang="en-US" altLang="zh-CN" dirty="0"/>
              <a:t>, </a:t>
            </a:r>
            <a:r>
              <a:rPr lang="en-US" altLang="zh-CN" dirty="0" err="1"/>
              <a:t>rmax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RedType</a:t>
            </a:r>
            <a:r>
              <a:rPr lang="en-US" altLang="zh-CN" dirty="0"/>
              <a:t> j;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j.key</a:t>
            </a:r>
            <a:r>
              <a:rPr lang="en-US" altLang="zh-CN" dirty="0"/>
              <a:t> = RUNEND_SYMBOL;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初建败者树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Construct_Loser</a:t>
            </a:r>
            <a:r>
              <a:rPr lang="en-US" altLang="zh-CN" dirty="0"/>
              <a:t>(ls, </a:t>
            </a:r>
            <a:r>
              <a:rPr lang="en-US" altLang="zh-CN" dirty="0" err="1"/>
              <a:t>wa</a:t>
            </a:r>
            <a:r>
              <a:rPr lang="en-US" altLang="zh-CN" dirty="0"/>
              <a:t>, fi);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rc</a:t>
            </a:r>
            <a:r>
              <a:rPr lang="en-US" altLang="zh-CN" dirty="0"/>
              <a:t> = </a:t>
            </a:r>
            <a:r>
              <a:rPr lang="en-US" altLang="zh-CN" dirty="0" err="1"/>
              <a:t>rmax</a:t>
            </a:r>
            <a:r>
              <a:rPr lang="en-US" altLang="zh-CN" dirty="0"/>
              <a:t> =1;//</a:t>
            </a:r>
            <a:r>
              <a:rPr lang="en-US" altLang="zh-CN" dirty="0" err="1"/>
              <a:t>rc</a:t>
            </a:r>
            <a:r>
              <a:rPr lang="zh-CN" altLang="en-US" dirty="0"/>
              <a:t>指示当前生成的初始归并段的段号，</a:t>
            </a:r>
            <a:r>
              <a:rPr lang="en-US" altLang="zh-CN" dirty="0" err="1"/>
              <a:t>rmax</a:t>
            </a:r>
            <a:r>
              <a:rPr lang="zh-CN" altLang="en-US" dirty="0"/>
              <a:t>指示</a:t>
            </a:r>
            <a:r>
              <a:rPr lang="en-US" altLang="zh-CN" dirty="0" err="1"/>
              <a:t>wa</a:t>
            </a:r>
            <a:r>
              <a:rPr lang="zh-CN" altLang="en-US" dirty="0"/>
              <a:t>中关键字所属初始归并段的最大段号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while(</a:t>
            </a:r>
            <a:r>
              <a:rPr lang="en-US" altLang="zh-CN" dirty="0" err="1"/>
              <a:t>rc</a:t>
            </a:r>
            <a:r>
              <a:rPr lang="en-US" altLang="zh-CN" dirty="0"/>
              <a:t> &lt;= </a:t>
            </a:r>
            <a:r>
              <a:rPr lang="en-US" altLang="zh-CN" dirty="0" err="1"/>
              <a:t>rmax</a:t>
            </a:r>
            <a:r>
              <a:rPr lang="en-US" altLang="zh-CN" dirty="0"/>
              <a:t>){// </a:t>
            </a:r>
            <a:r>
              <a:rPr lang="zh-CN" altLang="en-US" dirty="0"/>
              <a:t>＂</a:t>
            </a:r>
            <a:r>
              <a:rPr lang="en-US" altLang="zh-CN" dirty="0" err="1"/>
              <a:t>rc</a:t>
            </a:r>
            <a:r>
              <a:rPr lang="en-US" altLang="zh-CN" dirty="0"/>
              <a:t>=rmax+1</a:t>
            </a:r>
            <a:r>
              <a:rPr lang="zh-CN" altLang="en-US" dirty="0"/>
              <a:t>＂标志输入文件的置换－选择排序已完成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// </a:t>
            </a:r>
            <a:r>
              <a:rPr lang="zh-CN" altLang="en-US" dirty="0"/>
              <a:t>求得一个初始归并段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get_run</a:t>
            </a:r>
            <a:r>
              <a:rPr lang="en-US" altLang="zh-CN" dirty="0"/>
              <a:t>(ls, </a:t>
            </a:r>
            <a:r>
              <a:rPr lang="en-US" altLang="zh-CN" dirty="0" err="1"/>
              <a:t>wa</a:t>
            </a:r>
            <a:r>
              <a:rPr lang="en-US" altLang="zh-CN" dirty="0"/>
              <a:t>, </a:t>
            </a:r>
            <a:r>
              <a:rPr lang="en-US" altLang="zh-CN" dirty="0" err="1"/>
              <a:t>rc</a:t>
            </a:r>
            <a:r>
              <a:rPr lang="en-US" altLang="zh-CN" dirty="0"/>
              <a:t>, &amp;</a:t>
            </a:r>
            <a:r>
              <a:rPr lang="en-US" altLang="zh-CN" dirty="0" err="1"/>
              <a:t>rmax</a:t>
            </a:r>
            <a:r>
              <a:rPr lang="en-US" altLang="zh-CN" dirty="0"/>
              <a:t>, fi, </a:t>
            </a:r>
            <a:r>
              <a:rPr lang="en-US" altLang="zh-CN" dirty="0" err="1"/>
              <a:t>fo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j,sizeof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),1,fo);//</a:t>
            </a:r>
            <a:r>
              <a:rPr lang="zh-CN" altLang="en-US" dirty="0"/>
              <a:t>将段结束标志写入输出文件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rc</a:t>
            </a:r>
            <a:r>
              <a:rPr lang="en-US" altLang="zh-CN" dirty="0"/>
              <a:t> = </a:t>
            </a:r>
            <a:r>
              <a:rPr lang="en-US" altLang="zh-CN" dirty="0" err="1"/>
              <a:t>wa</a:t>
            </a:r>
            <a:r>
              <a:rPr lang="en-US" altLang="zh-CN" dirty="0"/>
              <a:t>[ls[0]].</a:t>
            </a:r>
            <a:r>
              <a:rPr lang="en-US" altLang="zh-CN" dirty="0" err="1"/>
              <a:t>rnum</a:t>
            </a:r>
            <a:r>
              <a:rPr lang="en-US" altLang="zh-CN" dirty="0"/>
              <a:t>;//</a:t>
            </a:r>
            <a:r>
              <a:rPr lang="zh-CN" altLang="en-US" dirty="0"/>
              <a:t>设置下一段的段号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print(</a:t>
            </a:r>
            <a:r>
              <a:rPr lang="en-US" altLang="zh-CN" dirty="0" err="1"/>
              <a:t>RedType</a:t>
            </a:r>
            <a:r>
              <a:rPr lang="en-US" altLang="zh-CN" dirty="0"/>
              <a:t> t){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 ",</a:t>
            </a:r>
            <a:r>
              <a:rPr lang="en-US" altLang="zh-CN" dirty="0" err="1"/>
              <a:t>t.key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RedType</a:t>
            </a:r>
            <a:r>
              <a:rPr lang="en-US" altLang="zh-CN" dirty="0"/>
              <a:t> a[N]={51,49,39,46,38,29,14,61,15,30,1,48,52,3,63,27,4,13,89,24,46,58,33,76};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RedType</a:t>
            </a:r>
            <a:r>
              <a:rPr lang="en-US" altLang="zh-CN" dirty="0"/>
              <a:t> b;</a:t>
            </a:r>
          </a:p>
          <a:p>
            <a:r>
              <a:rPr lang="en-US" altLang="zh-CN" dirty="0"/>
              <a:t>    FILE *fi,*</a:t>
            </a:r>
            <a:r>
              <a:rPr lang="en-US" altLang="zh-CN" dirty="0" err="1"/>
              <a:t>fo</a:t>
            </a:r>
            <a:r>
              <a:rPr lang="en-US" altLang="zh-CN" dirty="0"/>
              <a:t>; //</a:t>
            </a:r>
            <a:r>
              <a:rPr lang="zh-CN" altLang="en-US" dirty="0"/>
              <a:t>输入输出文件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LoserTree</a:t>
            </a:r>
            <a:r>
              <a:rPr lang="en-US" altLang="zh-CN" dirty="0"/>
              <a:t> ls; // </a:t>
            </a:r>
            <a:r>
              <a:rPr lang="zh-CN" altLang="en-US" dirty="0"/>
              <a:t>败者树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WorkArea</a:t>
            </a:r>
            <a:r>
              <a:rPr lang="en-US" altLang="zh-CN" dirty="0"/>
              <a:t> </a:t>
            </a:r>
            <a:r>
              <a:rPr lang="en-US" altLang="zh-CN" dirty="0" err="1"/>
              <a:t>wa</a:t>
            </a:r>
            <a:r>
              <a:rPr lang="en-US" altLang="zh-CN" dirty="0"/>
              <a:t>; // </a:t>
            </a:r>
            <a:r>
              <a:rPr lang="zh-CN" altLang="en-US" dirty="0"/>
              <a:t>内存工作区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, k;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ori</a:t>
            </a:r>
            <a:r>
              <a:rPr lang="en-US" altLang="zh-CN" dirty="0"/>
              <a:t>","</a:t>
            </a:r>
            <a:r>
              <a:rPr lang="en-US" altLang="zh-CN" dirty="0" err="1"/>
              <a:t>wb</a:t>
            </a:r>
            <a:r>
              <a:rPr lang="en-US" altLang="zh-CN" dirty="0"/>
              <a:t>"); //</a:t>
            </a:r>
            <a:r>
              <a:rPr lang="zh-CN" altLang="en-US" dirty="0"/>
              <a:t>准备对 </a:t>
            </a:r>
            <a:r>
              <a:rPr lang="en-US" altLang="zh-CN" dirty="0" err="1"/>
              <a:t>ori</a:t>
            </a:r>
            <a:r>
              <a:rPr lang="en-US" altLang="zh-CN" dirty="0"/>
              <a:t> </a:t>
            </a:r>
            <a:r>
              <a:rPr lang="zh-CN" altLang="en-US" dirty="0"/>
              <a:t>文本文件进行写操作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将数组 </a:t>
            </a:r>
            <a:r>
              <a:rPr lang="en-US" altLang="zh-CN" dirty="0"/>
              <a:t>a </a:t>
            </a:r>
            <a:r>
              <a:rPr lang="zh-CN" altLang="en-US" dirty="0"/>
              <a:t>写入大文件</a:t>
            </a:r>
            <a:r>
              <a:rPr lang="en-US" altLang="zh-CN" dirty="0" err="1"/>
              <a:t>ori</a:t>
            </a:r>
            <a:endParaRPr lang="en-US" altLang="zh-CN" dirty="0"/>
          </a:p>
          <a:p>
            <a:r>
              <a:rPr lang="en-US" altLang="zh-CN" dirty="0" err="1"/>
              <a:t>fwrite</a:t>
            </a:r>
            <a:r>
              <a:rPr lang="en-US" altLang="zh-CN" dirty="0"/>
              <a:t>(a,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 N, </a:t>
            </a:r>
            <a:r>
              <a:rPr lang="en-US" altLang="zh-CN" dirty="0" err="1"/>
              <a:t>fo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fo</a:t>
            </a:r>
            <a:r>
              <a:rPr lang="en-US" altLang="zh-CN" dirty="0"/>
              <a:t>); //</a:t>
            </a:r>
            <a:r>
              <a:rPr lang="zh-CN" altLang="en-US" dirty="0"/>
              <a:t>关闭指针 </a:t>
            </a:r>
            <a:r>
              <a:rPr lang="en-US" altLang="zh-CN" dirty="0" err="1"/>
              <a:t>fo</a:t>
            </a:r>
            <a:r>
              <a:rPr lang="en-US" altLang="zh-CN" dirty="0"/>
              <a:t> </a:t>
            </a:r>
            <a:r>
              <a:rPr lang="zh-CN" altLang="en-US" dirty="0"/>
              <a:t>表示的文件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 = </a:t>
            </a:r>
            <a:r>
              <a:rPr lang="en-US" altLang="zh-CN" dirty="0" err="1"/>
              <a:t>fopen</a:t>
            </a:r>
            <a:r>
              <a:rPr lang="en-US" altLang="zh-CN" dirty="0"/>
              <a:t>("</a:t>
            </a:r>
            <a:r>
              <a:rPr lang="en-US" altLang="zh-CN" dirty="0" err="1"/>
              <a:t>ori</a:t>
            </a:r>
            <a:r>
              <a:rPr lang="en-US" altLang="zh-CN" dirty="0"/>
              <a:t>","</a:t>
            </a:r>
            <a:r>
              <a:rPr lang="en-US" altLang="zh-CN" dirty="0" err="1"/>
              <a:t>rb</a:t>
            </a:r>
            <a:r>
              <a:rPr lang="en-US" altLang="zh-CN" dirty="0"/>
              <a:t>");//</a:t>
            </a:r>
            <a:r>
              <a:rPr lang="zh-CN" altLang="en-US" dirty="0"/>
              <a:t>准备对 </a:t>
            </a:r>
            <a:r>
              <a:rPr lang="en-US" altLang="zh-CN" dirty="0" err="1"/>
              <a:t>ori</a:t>
            </a:r>
            <a:r>
              <a:rPr lang="en-US" altLang="zh-CN" dirty="0"/>
              <a:t> </a:t>
            </a:r>
            <a:r>
              <a:rPr lang="zh-CN" altLang="en-US" dirty="0"/>
              <a:t>文本文件进行读操作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文件中的待排序记录为</a:t>
            </a:r>
            <a:r>
              <a:rPr lang="en-US" altLang="zh-CN" dirty="0"/>
              <a:t>:\n");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依次将文件</a:t>
            </a:r>
            <a:r>
              <a:rPr lang="en-US" altLang="zh-CN" dirty="0" err="1"/>
              <a:t>ori</a:t>
            </a:r>
            <a:r>
              <a:rPr lang="zh-CN" altLang="en-US" dirty="0"/>
              <a:t>的数据读入并赋值给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b,sizeof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),1,fi);</a:t>
            </a:r>
          </a:p>
          <a:p>
            <a:r>
              <a:rPr lang="en-US" altLang="zh-CN" dirty="0"/>
              <a:t>        print(b);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    rewind(fi);// </a:t>
            </a:r>
            <a:r>
              <a:rPr lang="zh-CN" altLang="en-US" dirty="0"/>
              <a:t>使</a:t>
            </a:r>
            <a:r>
              <a:rPr lang="en-US" altLang="zh-CN" dirty="0"/>
              <a:t>fi</a:t>
            </a:r>
            <a:r>
              <a:rPr lang="zh-CN" altLang="en-US" dirty="0"/>
              <a:t>的指针重新返回大文件</a:t>
            </a:r>
            <a:r>
              <a:rPr lang="en-US" altLang="zh-CN" dirty="0" err="1"/>
              <a:t>ori</a:t>
            </a:r>
            <a:r>
              <a:rPr lang="zh-CN" altLang="en-US" dirty="0"/>
              <a:t>的起始位置，以便重新读入内存，产生有序的子文件。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fo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("out","</a:t>
            </a:r>
            <a:r>
              <a:rPr lang="en-US" altLang="zh-CN" dirty="0" err="1"/>
              <a:t>wb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用置换－选择排序求初始归并段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Replace_Selection</a:t>
            </a:r>
            <a:r>
              <a:rPr lang="en-US" altLang="zh-CN" dirty="0"/>
              <a:t>(ls, </a:t>
            </a:r>
            <a:r>
              <a:rPr lang="en-US" altLang="zh-CN" dirty="0" err="1"/>
              <a:t>wa</a:t>
            </a:r>
            <a:r>
              <a:rPr lang="en-US" altLang="zh-CN" dirty="0"/>
              <a:t>, fi, </a:t>
            </a:r>
            <a:r>
              <a:rPr lang="en-US" altLang="zh-CN" dirty="0" err="1"/>
              <a:t>fo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(fi);</a:t>
            </a:r>
          </a:p>
          <a:p>
            <a:r>
              <a:rPr lang="en-US" altLang="zh-CN" dirty="0"/>
              <a:t>    fi = </a:t>
            </a:r>
            <a:r>
              <a:rPr lang="en-US" altLang="zh-CN" dirty="0" err="1"/>
              <a:t>fopen</a:t>
            </a:r>
            <a:r>
              <a:rPr lang="en-US" altLang="zh-CN" dirty="0"/>
              <a:t>("out","</a:t>
            </a:r>
            <a:r>
              <a:rPr lang="en-US" altLang="zh-CN" dirty="0" err="1"/>
              <a:t>rb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初始归并段各为</a:t>
            </a:r>
            <a:r>
              <a:rPr lang="en-US" altLang="zh-CN" dirty="0"/>
              <a:t>:\n");</a:t>
            </a:r>
          </a:p>
          <a:p>
            <a:r>
              <a:rPr lang="en-US" altLang="zh-CN" dirty="0"/>
              <a:t>    do{</a:t>
            </a:r>
          </a:p>
          <a:p>
            <a:r>
              <a:rPr lang="en-US" altLang="zh-CN" dirty="0"/>
              <a:t>        k = </a:t>
            </a:r>
            <a:r>
              <a:rPr lang="en-US" altLang="zh-CN" dirty="0" err="1"/>
              <a:t>fread</a:t>
            </a:r>
            <a:r>
              <a:rPr lang="en-US" altLang="zh-CN" dirty="0"/>
              <a:t>(&amp;b,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RedType</a:t>
            </a:r>
            <a:r>
              <a:rPr lang="en-US" altLang="zh-CN" dirty="0"/>
              <a:t>), 1, fi); //</a:t>
            </a:r>
            <a:r>
              <a:rPr lang="zh-CN" altLang="en-US" dirty="0"/>
              <a:t>读 </a:t>
            </a:r>
            <a:r>
              <a:rPr lang="en-US" altLang="zh-CN" dirty="0"/>
              <a:t>fi </a:t>
            </a:r>
            <a:r>
              <a:rPr lang="zh-CN" altLang="en-US" dirty="0"/>
              <a:t>指针指向的文件，并将读的记录赋值给 </a:t>
            </a:r>
            <a:r>
              <a:rPr lang="en-US" altLang="zh-CN" dirty="0"/>
              <a:t>b</a:t>
            </a:r>
            <a:r>
              <a:rPr lang="zh-CN" altLang="en-US" dirty="0"/>
              <a:t>，整个操作成功与否的结果赋值给 </a:t>
            </a:r>
            <a:r>
              <a:rPr lang="en-US" altLang="zh-CN" dirty="0"/>
              <a:t>k</a:t>
            </a:r>
          </a:p>
          <a:p>
            <a:r>
              <a:rPr lang="en-US" altLang="zh-CN" dirty="0"/>
              <a:t>        if(k == 1){</a:t>
            </a:r>
          </a:p>
          <a:p>
            <a:r>
              <a:rPr lang="en-US" altLang="zh-CN" dirty="0"/>
              <a:t>            if(</a:t>
            </a:r>
            <a:r>
              <a:rPr lang="en-US" altLang="zh-CN" dirty="0" err="1"/>
              <a:t>b.key</a:t>
            </a:r>
            <a:r>
              <a:rPr lang="en-US" altLang="zh-CN" dirty="0"/>
              <a:t> ==MAXKEY){//</a:t>
            </a:r>
            <a:r>
              <a:rPr lang="zh-CN" altLang="en-US" dirty="0"/>
              <a:t>当其值等于最大值时，表明当前初始归并段已经完成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("\n\n");</a:t>
            </a:r>
          </a:p>
          <a:p>
            <a:r>
              <a:rPr lang="en-US" altLang="zh-CN" dirty="0"/>
              <a:t>                continue;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print(b);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}while(k == 1);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FD8F-34E8-4D89-A61E-00B1D728DA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7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BC72A-222C-4D9B-AA4E-E3E34AF6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CDF31-D776-48C1-9F1F-850ACC272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219D-D0BD-49B6-8E24-2996014E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D10AB-C7A5-4098-96CA-1FE31D7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BCCF5-1991-4181-90AF-D13BB7A7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D144-5004-4D30-8F0A-5CD779A8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AD659-AA7F-47C0-9943-59E0E86B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A224F-684D-4556-81B7-82E6196A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197A7-532A-48F2-8065-D03CF8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DA45F-E47F-4F41-8521-5592D14B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337C6-A43E-414C-BE23-3C5211D2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5EA69D-C87B-488B-9BD1-D64B043C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DE9A7-F1B5-4AFE-B40A-BD96ADB3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43A3C-4173-4137-A763-7BBD1162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CBEF3-104F-49D9-B912-E9E467D7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D074-75B4-4FCD-8BA8-9ECA19DC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8FCCA-E5EC-4BD9-AEB0-F8874E17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0A170-CF13-476E-BCD9-FEA4135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7C09A-849A-4C80-BEB4-0BB04B5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6A7CE-5320-4AB0-865F-E089416F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1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D2640-DC58-4B98-AB06-172AB270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0033E-9322-4FA6-ADF0-DCD7F10D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B3141-F70E-40DF-BB8C-E2F3BE0C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88F18-1CF4-4D05-B8BA-B6E4B0F7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AF894-91FE-48AA-86EB-0A582DF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972AD-8BB2-4183-8C3F-7E02B65C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CBE95-98DE-47FB-89E0-DE2AFE0E4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6C1C83-7F47-409A-9DDC-D299AC0D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347D1-FEC4-40C2-8E35-6B13920F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03FB3-BC00-4AB8-A274-ED811104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539ED-59D9-4FED-A8E8-313AE67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1A3F-7D9D-460C-8F3A-7B95EF78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36827-57F1-4CFB-8E65-1384BE03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F0B43-0CBA-43AB-A8D7-00F36010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81F74C-81F4-4581-858D-66389A3B8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2458D5-6867-49FB-B478-542EA1FCE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0498C-2170-47BB-AE3C-0776E8E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CB7F67-C213-41E7-8237-515D80B9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1EE0E-9CD4-4980-95F1-C0C47E52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428CA-5E9E-426C-AD1B-A2CF3271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48B3DE-DA2B-4A16-9270-9BCB0D0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E9758-7A12-47F4-8A84-60E50EF0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79870-3D63-4E40-8D16-60718DE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EF06A1-58E7-4E45-810B-C92C9879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28B62-79E4-484C-A25C-E8074CAE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55BDE-E527-4DDE-BE69-2250C80D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8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AC85F-6FAE-4EF2-81AF-5781050E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C1B3-A3FE-4729-BC71-6E359A3A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10D33-8916-4E51-96AF-B01871AE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7095B-9ECB-420C-B886-4F8B0625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FB6B2-8AA7-4987-9324-7921FE10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7BC57C-155F-4983-9171-68A7B503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DCA5A-2189-4DBD-AE91-CE898863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D13DF-BD3F-4229-8E3D-8C484B794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DD055-AC8D-47FA-91F6-8E366F79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AF3D8-8628-40F6-9570-C794684D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3F028-323E-48E5-8358-D3309EB9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79A91-37DF-4F66-9C7C-415E6FC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CC734-8AB7-4B4F-B868-1198161C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E078E-3229-4B05-AA98-5F2F508A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43F3B-F475-4EBA-8754-5E9B571A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6133-BB44-4833-91E5-4A5233FC3BB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F5225-2BBA-4A66-BCC7-DF017F01D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3277-966B-4C2F-B57D-80499DE9D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D26C-4407-4807-909B-B4F4AFB2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AEC104-694B-4966-A474-3724A7D162CE}"/>
              </a:ext>
            </a:extLst>
          </p:cNvPr>
          <p:cNvSpPr txBox="1"/>
          <p:nvPr/>
        </p:nvSpPr>
        <p:spPr>
          <a:xfrm>
            <a:off x="386499" y="461913"/>
            <a:ext cx="33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是否为同一颗二叉搜索树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8F7E7C-A791-4D93-98EC-052B8F38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4" y="831245"/>
            <a:ext cx="10745131" cy="224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0846D5-3AB8-4230-8C74-EBD4F5E76EF7}"/>
              </a:ext>
            </a:extLst>
          </p:cNvPr>
          <p:cNvSpPr txBox="1"/>
          <p:nvPr/>
        </p:nvSpPr>
        <p:spPr>
          <a:xfrm>
            <a:off x="0" y="3591613"/>
            <a:ext cx="29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思路：遍历二叉搜索树时，用递归依次比较各结点的值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C8447-843D-4C30-A4FB-24ECB698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89" y="3287472"/>
            <a:ext cx="8893311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1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98A08D-FF61-4A80-860C-9DF1FA6E6D0D}"/>
              </a:ext>
            </a:extLst>
          </p:cNvPr>
          <p:cNvSpPr txBox="1"/>
          <p:nvPr/>
        </p:nvSpPr>
        <p:spPr>
          <a:xfrm>
            <a:off x="141401" y="94267"/>
            <a:ext cx="25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主存储器和外存储器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A66AE6-6552-45EE-A581-311BE484F514}"/>
              </a:ext>
            </a:extLst>
          </p:cNvPr>
          <p:cNvSpPr txBox="1"/>
          <p:nvPr/>
        </p:nvSpPr>
        <p:spPr>
          <a:xfrm>
            <a:off x="141401" y="801279"/>
            <a:ext cx="298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计算机的存储器主要有两种：</a:t>
            </a:r>
            <a:r>
              <a:rPr lang="en-US" altLang="zh-CN" dirty="0"/>
              <a:t>1.</a:t>
            </a:r>
            <a:r>
              <a:rPr lang="zh-CN" altLang="en-US" dirty="0"/>
              <a:t>主存储器</a:t>
            </a:r>
            <a:r>
              <a:rPr lang="en-US" altLang="zh-CN" dirty="0"/>
              <a:t>:</a:t>
            </a:r>
            <a:r>
              <a:rPr lang="zh-CN" altLang="en-US" dirty="0"/>
              <a:t>随机访问存储器，高速缓存，视频存储器，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外存储器：硬盘，磁带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E08DBA-6118-480B-A9A7-3B184DAA6F42}"/>
              </a:ext>
            </a:extLst>
          </p:cNvPr>
          <p:cNvSpPr txBox="1"/>
          <p:nvPr/>
        </p:nvSpPr>
        <p:spPr>
          <a:xfrm>
            <a:off x="141401" y="2339288"/>
            <a:ext cx="378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内存的优缺点：</a:t>
            </a:r>
            <a:endParaRPr lang="en-US" altLang="zh-CN" dirty="0"/>
          </a:p>
          <a:p>
            <a:r>
              <a:rPr lang="zh-CN" altLang="en-US" dirty="0"/>
              <a:t>优点：访问速度快，</a:t>
            </a:r>
            <a:endParaRPr lang="en-US" altLang="zh-CN" dirty="0"/>
          </a:p>
          <a:p>
            <a:r>
              <a:rPr lang="zh-CN" altLang="en-US" dirty="0"/>
              <a:t>缺点：造价高，存储容量小，断电丢失数据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94BB3E-7D56-466D-981D-07D6C6FE024F}"/>
              </a:ext>
            </a:extLst>
          </p:cNvPr>
          <p:cNvSpPr txBox="1"/>
          <p:nvPr/>
        </p:nvSpPr>
        <p:spPr>
          <a:xfrm>
            <a:off x="141401" y="4044099"/>
            <a:ext cx="4138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外存的优缺点：</a:t>
            </a:r>
            <a:endParaRPr lang="en-US" altLang="zh-CN" dirty="0"/>
          </a:p>
          <a:p>
            <a:r>
              <a:rPr lang="zh-CN" altLang="en-US" dirty="0"/>
              <a:t>优点：价格低，信息不易失去，便携性，</a:t>
            </a:r>
            <a:endParaRPr lang="en-US" altLang="zh-CN" dirty="0"/>
          </a:p>
          <a:p>
            <a:r>
              <a:rPr lang="zh-CN" altLang="en-US" dirty="0"/>
              <a:t>缺点：存取速度慢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DC9E33-1434-488C-8A52-B94B9C09412F}"/>
              </a:ext>
            </a:extLst>
          </p:cNvPr>
          <p:cNvSpPr txBox="1"/>
          <p:nvPr/>
        </p:nvSpPr>
        <p:spPr>
          <a:xfrm>
            <a:off x="5986020" y="463599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文件的组织和管理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CCA7BE-3C8C-4EED-8C1F-CBC674C233D2}"/>
              </a:ext>
            </a:extLst>
          </p:cNvPr>
          <p:cNvSpPr txBox="1"/>
          <p:nvPr/>
        </p:nvSpPr>
        <p:spPr>
          <a:xfrm>
            <a:off x="6095999" y="1168924"/>
            <a:ext cx="432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逻辑文件：</a:t>
            </a:r>
            <a:endParaRPr lang="en-US" altLang="zh-CN" dirty="0"/>
          </a:p>
          <a:p>
            <a:r>
              <a:rPr lang="zh-CN" altLang="en-US" dirty="0"/>
              <a:t>对高级语言的变成语言而言</a:t>
            </a:r>
            <a:endParaRPr lang="en-US" altLang="zh-CN" dirty="0"/>
          </a:p>
          <a:p>
            <a:r>
              <a:rPr lang="zh-CN" altLang="en-US" dirty="0"/>
              <a:t>连续的字节构成记录，记录构成逻辑文件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723F00-15EA-41E7-A88B-A348460654F2}"/>
              </a:ext>
            </a:extLst>
          </p:cNvPr>
          <p:cNvSpPr txBox="1"/>
          <p:nvPr/>
        </p:nvSpPr>
        <p:spPr>
          <a:xfrm>
            <a:off x="6095999" y="2515097"/>
            <a:ext cx="322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物理文件</a:t>
            </a:r>
            <a:endParaRPr lang="en-US" altLang="zh-CN" dirty="0"/>
          </a:p>
          <a:p>
            <a:r>
              <a:rPr lang="zh-CN" altLang="en-US" dirty="0"/>
              <a:t>成块地分布在整个磁盘里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09326F-6832-4A5B-A1BB-EE5ED3DE5177}"/>
              </a:ext>
            </a:extLst>
          </p:cNvPr>
          <p:cNvSpPr txBox="1"/>
          <p:nvPr/>
        </p:nvSpPr>
        <p:spPr>
          <a:xfrm>
            <a:off x="6095999" y="3912124"/>
            <a:ext cx="595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文件管理器</a:t>
            </a:r>
            <a:endParaRPr lang="en-US" altLang="zh-CN" dirty="0"/>
          </a:p>
          <a:p>
            <a:r>
              <a:rPr lang="zh-CN" altLang="en-US" dirty="0"/>
              <a:t>操作系统或数据库的一部分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文件的结构无记录</a:t>
            </a:r>
            <a:r>
              <a:rPr lang="en-US" altLang="zh-CN" dirty="0"/>
              <a:t>,</a:t>
            </a:r>
            <a:r>
              <a:rPr lang="zh-CN" altLang="en-US" dirty="0"/>
              <a:t>数据库文件是结构型记录</a:t>
            </a:r>
            <a:endParaRPr lang="en-US" altLang="zh-CN" dirty="0"/>
          </a:p>
          <a:p>
            <a:r>
              <a:rPr lang="zh-CN" altLang="en-US" dirty="0"/>
              <a:t>把逻辑位置映射为磁盘中具体的物理位置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1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799426-1ECE-4F3D-A5AF-C1DA42F25A8B}"/>
              </a:ext>
            </a:extLst>
          </p:cNvPr>
          <p:cNvSpPr txBox="1"/>
          <p:nvPr/>
        </p:nvSpPr>
        <p:spPr>
          <a:xfrm>
            <a:off x="386499" y="235670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72CB26-9CD2-40C7-B6A8-FB423EB4A5F4}"/>
              </a:ext>
            </a:extLst>
          </p:cNvPr>
          <p:cNvSpPr/>
          <p:nvPr/>
        </p:nvSpPr>
        <p:spPr>
          <a:xfrm>
            <a:off x="314227" y="915195"/>
            <a:ext cx="4163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外部排序指的是大文件的排序，即待排序的记录存储在</a:t>
            </a:r>
            <a:r>
              <a:rPr lang="zh-CN" altLang="en-US" dirty="0">
                <a:latin typeface="arial" panose="020B0604020202020204" pitchFamily="34" charset="0"/>
              </a:rPr>
              <a:t>外存储器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上，待排序的文件无法一次装入内存，需要在内存和外部存储器之间进行多次数据交换，以达到排序整个文件的目的。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B0C30F-8258-4FB7-957B-733D96F5B923}"/>
              </a:ext>
            </a:extLst>
          </p:cNvPr>
          <p:cNvSpPr txBox="1"/>
          <p:nvPr/>
        </p:nvSpPr>
        <p:spPr>
          <a:xfrm>
            <a:off x="313565" y="2606409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置换选择排序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FE0154-C088-40E3-99AF-71CA7736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38" y="0"/>
            <a:ext cx="7051909" cy="2524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D28374-D1EE-41D7-B34A-2F6F3D859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592" y="2524757"/>
            <a:ext cx="6929999" cy="2068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389AB6-8796-4E78-8E1E-67770E430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5" y="3189627"/>
            <a:ext cx="4999165" cy="29174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50BC0F-206E-4819-BCB7-21BE7016C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901" y="4768015"/>
            <a:ext cx="6097398" cy="18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1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1618</Words>
  <Application>Microsoft Office PowerPoint</Application>
  <PresentationFormat>宽屏</PresentationFormat>
  <Paragraphs>169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11</cp:revision>
  <dcterms:created xsi:type="dcterms:W3CDTF">2019-03-07T07:56:26Z</dcterms:created>
  <dcterms:modified xsi:type="dcterms:W3CDTF">2019-03-09T08:52:52Z</dcterms:modified>
</cp:coreProperties>
</file>