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00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45CC-861F-4350-8F86-F49AD44E5CBF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0C10B-226C-4D98-AF7C-945801104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8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#include&lt;vector&gt;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cnt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initUnionSet</a:t>
            </a:r>
            <a:r>
              <a:rPr lang="en-US" altLang="zh-CN" dirty="0"/>
              <a:t>(int </a:t>
            </a:r>
            <a:r>
              <a:rPr lang="en-US" altLang="zh-CN" dirty="0" err="1"/>
              <a:t>unionSet</a:t>
            </a:r>
            <a:r>
              <a:rPr lang="en-US" altLang="zh-CN" dirty="0"/>
              <a:t>[],int </a:t>
            </a:r>
            <a:r>
              <a:rPr lang="en-US" altLang="zh-CN" dirty="0" err="1"/>
              <a:t>len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len;i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unionSet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findRoot</a:t>
            </a:r>
            <a:r>
              <a:rPr lang="en-US" altLang="zh-CN" dirty="0"/>
              <a:t>(int </a:t>
            </a:r>
            <a:r>
              <a:rPr lang="en-US" altLang="zh-CN" dirty="0" err="1"/>
              <a:t>unionSet</a:t>
            </a:r>
            <a:r>
              <a:rPr lang="en-US" altLang="zh-CN" dirty="0"/>
              <a:t>[],int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while(</a:t>
            </a:r>
            <a:r>
              <a:rPr lang="en-US" altLang="zh-CN" dirty="0" err="1"/>
              <a:t>unionSet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!=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unionSet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addUnion</a:t>
            </a:r>
            <a:r>
              <a:rPr lang="en-US" altLang="zh-CN" dirty="0"/>
              <a:t>(int </a:t>
            </a:r>
            <a:r>
              <a:rPr lang="en-US" altLang="zh-CN" dirty="0" err="1"/>
              <a:t>unionSet</a:t>
            </a:r>
            <a:r>
              <a:rPr lang="en-US" altLang="zh-CN" dirty="0"/>
              <a:t>[],int </a:t>
            </a:r>
            <a:r>
              <a:rPr lang="en-US" altLang="zh-CN" dirty="0" err="1"/>
              <a:t>i,int</a:t>
            </a:r>
            <a:r>
              <a:rPr lang="en-US" altLang="zh-CN" dirty="0"/>
              <a:t> j){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findRoot</a:t>
            </a:r>
            <a:r>
              <a:rPr lang="en-US" altLang="zh-CN" dirty="0"/>
              <a:t>(</a:t>
            </a:r>
            <a:r>
              <a:rPr lang="en-US" altLang="zh-CN" dirty="0" err="1"/>
              <a:t>unionSet,i</a:t>
            </a:r>
            <a:r>
              <a:rPr lang="en-US" altLang="zh-CN" dirty="0"/>
              <a:t>) != </a:t>
            </a:r>
            <a:r>
              <a:rPr lang="en-US" altLang="zh-CN" dirty="0" err="1"/>
              <a:t>findRoot</a:t>
            </a:r>
            <a:r>
              <a:rPr lang="en-US" altLang="zh-CN" dirty="0"/>
              <a:t>(</a:t>
            </a:r>
            <a:r>
              <a:rPr lang="en-US" altLang="zh-CN" dirty="0" err="1"/>
              <a:t>unionSet,j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		int left = </a:t>
            </a:r>
            <a:r>
              <a:rPr lang="en-US" altLang="zh-CN" dirty="0" err="1"/>
              <a:t>findRoot</a:t>
            </a:r>
            <a:r>
              <a:rPr lang="en-US" altLang="zh-CN" dirty="0"/>
              <a:t>(</a:t>
            </a:r>
            <a:r>
              <a:rPr lang="en-US" altLang="zh-CN" dirty="0" err="1"/>
              <a:t>unionSet,i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int right = </a:t>
            </a:r>
            <a:r>
              <a:rPr lang="en-US" altLang="zh-CN" dirty="0" err="1"/>
              <a:t>findRoot</a:t>
            </a:r>
            <a:r>
              <a:rPr lang="en-US" altLang="zh-CN" dirty="0"/>
              <a:t>(</a:t>
            </a:r>
            <a:r>
              <a:rPr lang="en-US" altLang="zh-CN" dirty="0" err="1"/>
              <a:t>unionSet,j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unionSet</a:t>
            </a:r>
            <a:r>
              <a:rPr lang="en-US" altLang="zh-CN" dirty="0"/>
              <a:t>[right] = left;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cnt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unionSet</a:t>
            </a:r>
            <a:r>
              <a:rPr lang="en-US" altLang="zh-CN" dirty="0"/>
              <a:t>[50010];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n,m,times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while(true){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initUnionSet</a:t>
            </a:r>
            <a:r>
              <a:rPr lang="en-US" altLang="zh-CN" dirty="0"/>
              <a:t>(unionSet,50010);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&gt;&gt;n&gt;&gt;m;</a:t>
            </a:r>
          </a:p>
          <a:p>
            <a:r>
              <a:rPr lang="en-US" altLang="zh-CN" dirty="0"/>
              <a:t>		if(n == 0 &amp;&amp; m == 0)break;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cnt</a:t>
            </a:r>
            <a:r>
              <a:rPr lang="en-US" altLang="zh-CN" dirty="0"/>
              <a:t> = n;</a:t>
            </a:r>
          </a:p>
          <a:p>
            <a:r>
              <a:rPr lang="en-US" altLang="zh-CN" dirty="0"/>
              <a:t>	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int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addUnion</a:t>
            </a:r>
            <a:r>
              <a:rPr lang="en-US" altLang="zh-CN" dirty="0"/>
              <a:t>(</a:t>
            </a:r>
            <a:r>
              <a:rPr lang="en-US" altLang="zh-CN" dirty="0" err="1"/>
              <a:t>unionSet,a,b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times++;</a:t>
            </a:r>
          </a:p>
          <a:p>
            <a:r>
              <a:rPr lang="en-US" altLang="zh-CN" dirty="0"/>
              <a:t>//		for(int </a:t>
            </a:r>
            <a:r>
              <a:rPr lang="en-US" altLang="zh-CN" dirty="0" err="1"/>
              <a:t>i</a:t>
            </a:r>
            <a:r>
              <a:rPr lang="en-US" altLang="zh-CN" dirty="0"/>
              <a:t> = 1;i &lt;= 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//		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unionSet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</a:p>
          <a:p>
            <a:r>
              <a:rPr lang="en-US" altLang="zh-CN" dirty="0"/>
              <a:t>//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&lt;&lt;"Case "&lt;&lt;times&lt;&lt;": "&lt;&lt;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&lt;&lt;"\n";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/>
              <a:t>}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0C10B-226C-4D98-AF7C-945801104A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6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4D54D-50FD-45AD-AD26-F170CCE45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55498D-6D17-4282-96D7-EFA901DA8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50E69-4DB5-4880-BCC8-DA92CF1E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8616-490E-4452-B466-2D56C13D51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C6B36-3C23-4DF3-968F-5752A594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15CEB-BA4F-4CE8-9058-8207A2C9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227D-A012-4126-AD31-388149D71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5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087C-FA0A-4002-BC79-A27CF2D4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113EA-B39C-46F5-9ABA-E18D4592E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A532C-0D34-4F8A-B94A-D80F5ECB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8616-490E-4452-B466-2D56C13D51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30A75-C08B-472C-9181-255A3C75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BB6B1-8834-400F-8803-9C84E4AF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227D-A012-4126-AD31-388149D71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6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0E7D41-EC56-43F2-B30E-098E8AF1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12FAF-886D-4B02-BBE3-10FA8C7CA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2825B-B67A-4B55-B7AB-75E31C59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8616-490E-4452-B466-2D56C13D51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6BDA0-177D-4557-8999-61C92494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63F30-BC06-4A16-829D-B7CB5A32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227D-A012-4126-AD31-388149D71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90B1D-28A8-4DC4-861E-76F2EB87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7004B-06F4-44B2-AAFB-F01F3688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24D82-A281-43E8-B9FC-FCFEA512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8616-490E-4452-B466-2D56C13D51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F6E31-DA96-4D74-8825-030A799D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768C1-7606-4A40-93C0-3D8A171F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227D-A012-4126-AD31-388149D71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4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67553-BE39-44EA-8771-E6ED7FB9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BACDF-5F11-421D-9B9B-DA41F01D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B2BC0-3417-4497-9790-5BD5F112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8616-490E-4452-B466-2D56C13D51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5D232-B372-48F7-B3A5-8E7D4AB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1E1E5-1CA2-4BDE-AA4F-ED2B6421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227D-A012-4126-AD31-388149D71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BBD3E-F5B3-4356-9C8C-96D5EF71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53C3C-3EEC-43D8-BCDD-6545303F7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11217-B571-42F8-B70C-822156C5C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4A997-0AB1-44BC-B7B9-12CB56C9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8616-490E-4452-B466-2D56C13D51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98175-8519-460D-A62F-6C668615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0227F-9655-4EE4-BEFF-0D373F0F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227D-A012-4126-AD31-388149D71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6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75A8D-6CCB-4721-8F90-2F12F9AC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C4538-6C05-4DD2-A722-EA95E6D2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7D5C4-5FD5-4998-A95B-B2E1C4508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71D3E8-A961-48AE-B5D5-206D2D8B8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FFF5BC-D3E5-43E2-B6C6-7C64903F7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5FA996-E723-47FB-AEDE-A660F6C1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8616-490E-4452-B466-2D56C13D51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A1E599-595D-444E-96CB-A7CD6488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D7BDFE-E59A-4E26-B369-2A0BEEB4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227D-A012-4126-AD31-388149D71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8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399D4-246D-47A5-8134-5DD27245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22E2D0-8807-4452-90B7-57D8E2B8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8616-490E-4452-B466-2D56C13D51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AB06FA-0D18-4615-BBB0-8C77B621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49EB40-26FE-46A0-BB76-F0AC9113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227D-A012-4126-AD31-388149D71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3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2A687D-DA73-41EF-820D-C7FC04FD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8616-490E-4452-B466-2D56C13D51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CB94C6-6A5B-46CC-99D9-4209FC4A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06AF6-14AD-43BF-815A-E0FA596B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227D-A012-4126-AD31-388149D71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93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512F1-8810-401B-8AB4-DAD9E481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CB4D5-AB44-41FB-8220-B2D880DF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F30D5E-F895-4200-819C-40109532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2B4B7-EB20-4336-98FB-2ED0F015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8616-490E-4452-B466-2D56C13D51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7C005-0067-494F-939F-C0E4B775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39174-D8CE-48FA-BCE3-6F542309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227D-A012-4126-AD31-388149D71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0ADAC-615E-45D7-86AA-84D7BBE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8189AC-021A-4098-8D49-2902BC216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A92E71-279A-46EE-B20C-40FCB46A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C1B39-91C7-4B06-95A4-827623E6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8616-490E-4452-B466-2D56C13D51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23EB3-EBC0-44CA-B9CC-A8230C8A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033E3-EE8B-4563-AE96-CB85E97F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227D-A012-4126-AD31-388149D71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1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D3CEC2-9C2B-42B7-8E9A-62014ADB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9FDEE-FD4A-436D-9623-C813E5F6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CEE27-3F38-496C-89DD-43F215A6C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8616-490E-4452-B466-2D56C13D51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5D4D4-682A-4888-BE22-559BE3043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09C9E-B56A-4F2B-A5C9-4D38435A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227D-A012-4126-AD31-388149D71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8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49C461-F874-435F-A613-D4108FA52D67}"/>
              </a:ext>
            </a:extLst>
          </p:cNvPr>
          <p:cNvSpPr txBox="1"/>
          <p:nvPr/>
        </p:nvSpPr>
        <p:spPr>
          <a:xfrm>
            <a:off x="0" y="19426"/>
            <a:ext cx="13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7EC93-CC86-416C-A651-21682BDDE98E}"/>
              </a:ext>
            </a:extLst>
          </p:cNvPr>
          <p:cNvSpPr/>
          <p:nvPr/>
        </p:nvSpPr>
        <p:spPr>
          <a:xfrm>
            <a:off x="0" y="388758"/>
            <a:ext cx="65296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优先队列容器与队列一样，只能从队尾插入元素，从队首删除元素。但是它有一个特性，就是队列中最大的元素总是位于队首，所以出队时，并非按照先进先出的原则进行，而是将当前队列中最大的元素出队。这点类似于给队列里的元素进行了由大到小的顺序排序。元素的比较规则默认按元素值由大到小排序，可以重载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操作符来重新定义比较规则。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A00CC-72DA-4522-AF6B-FA1D0793CD54}"/>
              </a:ext>
            </a:extLst>
          </p:cNvPr>
          <p:cNvSpPr/>
          <p:nvPr/>
        </p:nvSpPr>
        <p:spPr>
          <a:xfrm>
            <a:off x="-40849" y="2143084"/>
            <a:ext cx="11148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priority_queue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&lt;vector&lt;int&gt;, less&lt;int&gt; &gt; pq1;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　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使用递增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less&lt;int&gt;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函数对象排序</a:t>
            </a:r>
            <a:b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priority_queue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&lt;deque&lt;int&gt;, greater&lt;int&gt; &gt; pq2;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使用递减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greater&lt;int&gt;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函数对象排序</a:t>
            </a:r>
            <a:b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其成员函数有“判空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(empty)”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、“尺寸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(Size)”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、“栈顶元素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(top)”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、“压栈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(push)”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、“弹栈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(pop)”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BA8F16-48B6-42AF-BCEC-E35DB798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35616"/>
            <a:ext cx="7569724" cy="38586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653C9C-3977-4DF6-AC3D-603D8DA25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902" y="3271102"/>
            <a:ext cx="3317017" cy="18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2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1512B2-D4C6-4F87-A2FD-25D34DB6510F}"/>
              </a:ext>
            </a:extLst>
          </p:cNvPr>
          <p:cNvSpPr txBox="1"/>
          <p:nvPr/>
        </p:nvSpPr>
        <p:spPr>
          <a:xfrm>
            <a:off x="320511" y="358219"/>
            <a:ext cx="15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并查集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13845D-48E6-4C9F-B760-09A5349BF061}"/>
              </a:ext>
            </a:extLst>
          </p:cNvPr>
          <p:cNvSpPr/>
          <p:nvPr/>
        </p:nvSpPr>
        <p:spPr>
          <a:xfrm>
            <a:off x="0" y="788528"/>
            <a:ext cx="8097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并查集是一种树型的数据结构，常用于处理一些不相交集合的合并及查询问题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683B9B-E3A2-453A-BB0B-0FA7963725AA}"/>
              </a:ext>
            </a:extLst>
          </p:cNvPr>
          <p:cNvSpPr/>
          <p:nvPr/>
        </p:nvSpPr>
        <p:spPr>
          <a:xfrm>
            <a:off x="413657" y="1959429"/>
            <a:ext cx="4991718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3E7732-EC28-40CD-A9B6-4C90FAA82CB0}"/>
              </a:ext>
            </a:extLst>
          </p:cNvPr>
          <p:cNvSpPr txBox="1"/>
          <p:nvPr/>
        </p:nvSpPr>
        <p:spPr>
          <a:xfrm>
            <a:off x="522513" y="1568130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EFC995-441A-4EB6-A0B6-CB44C30CC21F}"/>
              </a:ext>
            </a:extLst>
          </p:cNvPr>
          <p:cNvSpPr txBox="1"/>
          <p:nvPr/>
        </p:nvSpPr>
        <p:spPr>
          <a:xfrm>
            <a:off x="1268773" y="1557831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B19D75-F0A1-4F64-AE4E-764C576C1D32}"/>
              </a:ext>
            </a:extLst>
          </p:cNvPr>
          <p:cNvSpPr txBox="1"/>
          <p:nvPr/>
        </p:nvSpPr>
        <p:spPr>
          <a:xfrm>
            <a:off x="2015033" y="1568522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3B545A-4B9D-4227-8FE7-61F90F4AFFA4}"/>
              </a:ext>
            </a:extLst>
          </p:cNvPr>
          <p:cNvSpPr txBox="1"/>
          <p:nvPr/>
        </p:nvSpPr>
        <p:spPr>
          <a:xfrm>
            <a:off x="2811544" y="1546163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CA9EC1-9DE3-4E8F-AC98-D042A9F48FFD}"/>
              </a:ext>
            </a:extLst>
          </p:cNvPr>
          <p:cNvSpPr txBox="1"/>
          <p:nvPr/>
        </p:nvSpPr>
        <p:spPr>
          <a:xfrm>
            <a:off x="3531796" y="1546163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2681FF-BFAD-46B9-B2EC-C9E9F0E422F3}"/>
              </a:ext>
            </a:extLst>
          </p:cNvPr>
          <p:cNvSpPr txBox="1"/>
          <p:nvPr/>
        </p:nvSpPr>
        <p:spPr>
          <a:xfrm>
            <a:off x="4299857" y="1557831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3B3DEB-327C-4C03-96EC-DCA8B8FA8D15}"/>
              </a:ext>
            </a:extLst>
          </p:cNvPr>
          <p:cNvSpPr txBox="1"/>
          <p:nvPr/>
        </p:nvSpPr>
        <p:spPr>
          <a:xfrm>
            <a:off x="5067918" y="1557831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CBD49EB-695F-48D5-9AED-FC480B2CAFBA}"/>
              </a:ext>
            </a:extLst>
          </p:cNvPr>
          <p:cNvCxnSpPr/>
          <p:nvPr/>
        </p:nvCxnSpPr>
        <p:spPr>
          <a:xfrm>
            <a:off x="1107649" y="195942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E618A9-A552-4C65-8A61-F67FB9DC31A8}"/>
              </a:ext>
            </a:extLst>
          </p:cNvPr>
          <p:cNvCxnSpPr/>
          <p:nvPr/>
        </p:nvCxnSpPr>
        <p:spPr>
          <a:xfrm>
            <a:off x="1845184" y="193746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BE56833-C717-4B39-8D53-9E4A2658DDC9}"/>
              </a:ext>
            </a:extLst>
          </p:cNvPr>
          <p:cNvCxnSpPr/>
          <p:nvPr/>
        </p:nvCxnSpPr>
        <p:spPr>
          <a:xfrm>
            <a:off x="2577220" y="195942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509EAE7-744E-46A4-88B2-B7A2767EED5A}"/>
              </a:ext>
            </a:extLst>
          </p:cNvPr>
          <p:cNvCxnSpPr/>
          <p:nvPr/>
        </p:nvCxnSpPr>
        <p:spPr>
          <a:xfrm>
            <a:off x="3350106" y="197041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2F0DD40-6827-4083-A661-CDFF9943A050}"/>
              </a:ext>
            </a:extLst>
          </p:cNvPr>
          <p:cNvCxnSpPr/>
          <p:nvPr/>
        </p:nvCxnSpPr>
        <p:spPr>
          <a:xfrm>
            <a:off x="4067890" y="195942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0C1DCE1-F868-484C-AA4B-6A95442D17F6}"/>
              </a:ext>
            </a:extLst>
          </p:cNvPr>
          <p:cNvCxnSpPr/>
          <p:nvPr/>
        </p:nvCxnSpPr>
        <p:spPr>
          <a:xfrm>
            <a:off x="4852335" y="195942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02DDCC2-D971-4D8C-A5C6-AEE5B6C0F9A9}"/>
              </a:ext>
            </a:extLst>
          </p:cNvPr>
          <p:cNvSpPr txBox="1"/>
          <p:nvPr/>
        </p:nvSpPr>
        <p:spPr>
          <a:xfrm>
            <a:off x="566057" y="2090547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660136-F2F1-46CC-9E99-7C0B4BDA37AE}"/>
              </a:ext>
            </a:extLst>
          </p:cNvPr>
          <p:cNvSpPr txBox="1"/>
          <p:nvPr/>
        </p:nvSpPr>
        <p:spPr>
          <a:xfrm>
            <a:off x="2800714" y="2113198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7340C2-36FE-4A7F-BC6F-16708E0C503C}"/>
              </a:ext>
            </a:extLst>
          </p:cNvPr>
          <p:cNvSpPr txBox="1"/>
          <p:nvPr/>
        </p:nvSpPr>
        <p:spPr>
          <a:xfrm>
            <a:off x="1339620" y="2080151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7C9A1F-37F0-4EB6-B141-BAEE35FCFA2B}"/>
              </a:ext>
            </a:extLst>
          </p:cNvPr>
          <p:cNvSpPr txBox="1"/>
          <p:nvPr/>
        </p:nvSpPr>
        <p:spPr>
          <a:xfrm>
            <a:off x="2090060" y="2090695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76CAFC-87F0-4583-9515-79E7D0401D02}"/>
              </a:ext>
            </a:extLst>
          </p:cNvPr>
          <p:cNvSpPr txBox="1"/>
          <p:nvPr/>
        </p:nvSpPr>
        <p:spPr>
          <a:xfrm>
            <a:off x="4252944" y="2113002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88C853-56CB-4B13-8059-359EF9ADCF1A}"/>
              </a:ext>
            </a:extLst>
          </p:cNvPr>
          <p:cNvSpPr txBox="1"/>
          <p:nvPr/>
        </p:nvSpPr>
        <p:spPr>
          <a:xfrm>
            <a:off x="3518497" y="2113002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51EB09C-715B-4FE4-806D-8B202907CE25}"/>
              </a:ext>
            </a:extLst>
          </p:cNvPr>
          <p:cNvSpPr txBox="1"/>
          <p:nvPr/>
        </p:nvSpPr>
        <p:spPr>
          <a:xfrm>
            <a:off x="4984170" y="2113002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1F2F00-3EA3-40B8-8D82-015A772B1F10}"/>
              </a:ext>
            </a:extLst>
          </p:cNvPr>
          <p:cNvSpPr/>
          <p:nvPr/>
        </p:nvSpPr>
        <p:spPr>
          <a:xfrm>
            <a:off x="566057" y="2739031"/>
            <a:ext cx="4991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17"/>
                </a:solidFill>
                <a:latin typeface="Courier New" panose="02070309020205020404" pitchFamily="49" charset="0"/>
              </a:rPr>
              <a:t>(1,2)(1,3)(1,4)(1,5)(1,6)(1,7)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A2CA9D5-7B92-4774-BFAC-4BF16C8B2396}"/>
              </a:ext>
            </a:extLst>
          </p:cNvPr>
          <p:cNvSpPr/>
          <p:nvPr/>
        </p:nvSpPr>
        <p:spPr>
          <a:xfrm>
            <a:off x="413657" y="4161184"/>
            <a:ext cx="4991716" cy="639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5F54F8B-2461-4F38-9A5C-97CEF7122943}"/>
              </a:ext>
            </a:extLst>
          </p:cNvPr>
          <p:cNvCxnSpPr/>
          <p:nvPr/>
        </p:nvCxnSpPr>
        <p:spPr>
          <a:xfrm>
            <a:off x="1107649" y="4161184"/>
            <a:ext cx="0" cy="639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AC1EA5F-0CEE-43E5-B6FE-ADBF46024229}"/>
              </a:ext>
            </a:extLst>
          </p:cNvPr>
          <p:cNvCxnSpPr/>
          <p:nvPr/>
        </p:nvCxnSpPr>
        <p:spPr>
          <a:xfrm>
            <a:off x="1842490" y="4161184"/>
            <a:ext cx="0" cy="639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3905F9C-D790-4B50-B210-A9D0614AE6EC}"/>
              </a:ext>
            </a:extLst>
          </p:cNvPr>
          <p:cNvCxnSpPr/>
          <p:nvPr/>
        </p:nvCxnSpPr>
        <p:spPr>
          <a:xfrm>
            <a:off x="2577220" y="4161184"/>
            <a:ext cx="0" cy="639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A3D4D1C-81E6-4387-B293-DBF011E39C03}"/>
              </a:ext>
            </a:extLst>
          </p:cNvPr>
          <p:cNvCxnSpPr/>
          <p:nvPr/>
        </p:nvCxnSpPr>
        <p:spPr>
          <a:xfrm>
            <a:off x="3350106" y="4161184"/>
            <a:ext cx="0" cy="639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3996600-D618-4BDC-955E-6FE306903507}"/>
              </a:ext>
            </a:extLst>
          </p:cNvPr>
          <p:cNvCxnSpPr/>
          <p:nvPr/>
        </p:nvCxnSpPr>
        <p:spPr>
          <a:xfrm>
            <a:off x="4067890" y="4161184"/>
            <a:ext cx="0" cy="639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F03B234-9E5A-4F63-9357-4721A2A5C982}"/>
              </a:ext>
            </a:extLst>
          </p:cNvPr>
          <p:cNvCxnSpPr/>
          <p:nvPr/>
        </p:nvCxnSpPr>
        <p:spPr>
          <a:xfrm>
            <a:off x="4838755" y="4161184"/>
            <a:ext cx="0" cy="639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4A9BF63-A839-4AE9-89C8-153971DB3349}"/>
              </a:ext>
            </a:extLst>
          </p:cNvPr>
          <p:cNvSpPr txBox="1"/>
          <p:nvPr/>
        </p:nvSpPr>
        <p:spPr>
          <a:xfrm>
            <a:off x="3517046" y="3733676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E61196-87D9-48D2-A696-708060D07AF6}"/>
              </a:ext>
            </a:extLst>
          </p:cNvPr>
          <p:cNvSpPr txBox="1"/>
          <p:nvPr/>
        </p:nvSpPr>
        <p:spPr>
          <a:xfrm>
            <a:off x="2740786" y="3749638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33D1AE-FE21-4727-85D4-1BD1126EA639}"/>
              </a:ext>
            </a:extLst>
          </p:cNvPr>
          <p:cNvSpPr txBox="1"/>
          <p:nvPr/>
        </p:nvSpPr>
        <p:spPr>
          <a:xfrm>
            <a:off x="2093430" y="3733676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4E82495-17DB-4D80-B886-930343940CC9}"/>
              </a:ext>
            </a:extLst>
          </p:cNvPr>
          <p:cNvSpPr txBox="1"/>
          <p:nvPr/>
        </p:nvSpPr>
        <p:spPr>
          <a:xfrm>
            <a:off x="1317170" y="3733676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195B5C-7522-4063-B18E-6F18E57E2245}"/>
              </a:ext>
            </a:extLst>
          </p:cNvPr>
          <p:cNvSpPr txBox="1"/>
          <p:nvPr/>
        </p:nvSpPr>
        <p:spPr>
          <a:xfrm>
            <a:off x="598712" y="3735565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92FB504-3BDD-45D0-B727-DE714F5C210E}"/>
              </a:ext>
            </a:extLst>
          </p:cNvPr>
          <p:cNvSpPr txBox="1"/>
          <p:nvPr/>
        </p:nvSpPr>
        <p:spPr>
          <a:xfrm>
            <a:off x="4978923" y="3767065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919B4F5-38F4-45D8-978D-1748D21F7F01}"/>
              </a:ext>
            </a:extLst>
          </p:cNvPr>
          <p:cNvSpPr txBox="1"/>
          <p:nvPr/>
        </p:nvSpPr>
        <p:spPr>
          <a:xfrm>
            <a:off x="4255694" y="3749638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A12AA3E-D4F3-4481-910A-D772656E60F6}"/>
              </a:ext>
            </a:extLst>
          </p:cNvPr>
          <p:cNvSpPr txBox="1"/>
          <p:nvPr/>
        </p:nvSpPr>
        <p:spPr>
          <a:xfrm>
            <a:off x="598712" y="4312899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6F38CC1-0806-4F79-ADB9-B86E151CBAFA}"/>
              </a:ext>
            </a:extLst>
          </p:cNvPr>
          <p:cNvSpPr txBox="1"/>
          <p:nvPr/>
        </p:nvSpPr>
        <p:spPr>
          <a:xfrm>
            <a:off x="2743814" y="4300147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F3CD34-F086-4CFA-9AEF-20CF5255F6D6}"/>
              </a:ext>
            </a:extLst>
          </p:cNvPr>
          <p:cNvSpPr txBox="1"/>
          <p:nvPr/>
        </p:nvSpPr>
        <p:spPr>
          <a:xfrm>
            <a:off x="1333441" y="4312899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1377684-0C9E-4ED4-B671-9CF0F9A578FF}"/>
              </a:ext>
            </a:extLst>
          </p:cNvPr>
          <p:cNvSpPr txBox="1"/>
          <p:nvPr/>
        </p:nvSpPr>
        <p:spPr>
          <a:xfrm>
            <a:off x="2090059" y="4296226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7088529-82FC-41FC-A5C6-82AF2E590AAF}"/>
              </a:ext>
            </a:extLst>
          </p:cNvPr>
          <p:cNvSpPr txBox="1"/>
          <p:nvPr/>
        </p:nvSpPr>
        <p:spPr>
          <a:xfrm>
            <a:off x="3540270" y="4312899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0F60550-7C49-419A-8360-953CE3DF6C2F}"/>
              </a:ext>
            </a:extLst>
          </p:cNvPr>
          <p:cNvSpPr txBox="1"/>
          <p:nvPr/>
        </p:nvSpPr>
        <p:spPr>
          <a:xfrm>
            <a:off x="4279092" y="4303778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12AAEF6-0183-4533-8FD9-F77B1090CC3A}"/>
              </a:ext>
            </a:extLst>
          </p:cNvPr>
          <p:cNvSpPr txBox="1"/>
          <p:nvPr/>
        </p:nvSpPr>
        <p:spPr>
          <a:xfrm>
            <a:off x="4953336" y="4331186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39E488C1-6736-4187-BEE3-F43EC1EE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16" y="1842198"/>
            <a:ext cx="4016088" cy="1280271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4A536843-AF94-40C7-ABF8-655FE99F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16" y="3965849"/>
            <a:ext cx="4877223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6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B6D086-C672-4ED3-B18A-30041932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076"/>
            <a:ext cx="6591871" cy="1470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4876E1-DE75-4B05-BFBE-7FD290909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14" y="43188"/>
            <a:ext cx="3345470" cy="3227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80C9CB-9DAF-40F1-9D37-A28BC6E5A2FE}"/>
              </a:ext>
            </a:extLst>
          </p:cNvPr>
          <p:cNvSpPr txBox="1"/>
          <p:nvPr/>
        </p:nvSpPr>
        <p:spPr>
          <a:xfrm>
            <a:off x="329938" y="1998482"/>
            <a:ext cx="19419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思路：用数组表示并查集，初始化并查集时将每个元素的祖先指向自己，再将每个元素加入集合中，若两个元素的祖先相同，算作一个共同的集合。反之对集合数减一。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6152E6-C9DE-46B1-B1C0-91F8ECFF5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316" y="1569497"/>
            <a:ext cx="4518479" cy="19986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FEF985-D718-4910-A8A4-1AE5B1FBE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422" y="3568142"/>
            <a:ext cx="4450524" cy="30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1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6C292E-A62E-4643-8EAF-DF44D329A2F4}"/>
              </a:ext>
            </a:extLst>
          </p:cNvPr>
          <p:cNvSpPr txBox="1"/>
          <p:nvPr/>
        </p:nvSpPr>
        <p:spPr>
          <a:xfrm>
            <a:off x="141514" y="195943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Trie</a:t>
            </a:r>
            <a:r>
              <a:rPr lang="zh-CN" altLang="en-US" dirty="0"/>
              <a:t>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93B709-02A7-486D-8877-E2582162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984" y="0"/>
            <a:ext cx="4801016" cy="33302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F8D4C21-78BA-4547-8459-BF4C0BF97600}"/>
              </a:ext>
            </a:extLst>
          </p:cNvPr>
          <p:cNvSpPr/>
          <p:nvPr/>
        </p:nvSpPr>
        <p:spPr>
          <a:xfrm>
            <a:off x="0" y="630370"/>
            <a:ext cx="4920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字典树，又称为单词查找树，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Tire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数，是一种树形结构，它是一种哈希树的变种。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273619-6A14-4D82-A748-6750CF7B97A6}"/>
              </a:ext>
            </a:extLst>
          </p:cNvPr>
          <p:cNvSpPr/>
          <p:nvPr/>
        </p:nvSpPr>
        <p:spPr>
          <a:xfrm>
            <a:off x="0" y="18529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根节点不包含字符，除根节点外的每一个子节点都包含一个字符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从根节点到某一节点。路径上经过的字符连接起来，就是该节点对应的字符串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每个节点的所有子节点包含的字符都不相同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9C7B14-1841-462B-97DA-F91374A8D825}"/>
              </a:ext>
            </a:extLst>
          </p:cNvPr>
          <p:cNvSpPr/>
          <p:nvPr/>
        </p:nvSpPr>
        <p:spPr>
          <a:xfrm>
            <a:off x="0" y="3906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典型应用是用于统计，排序和保存大量的字符串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不仅限于字符串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，经常被搜索引擎系统用于文本词频统计。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F59F96-B15E-4A54-875C-32EF0F5CD3BB}"/>
              </a:ext>
            </a:extLst>
          </p:cNvPr>
          <p:cNvSpPr/>
          <p:nvPr/>
        </p:nvSpPr>
        <p:spPr>
          <a:xfrm>
            <a:off x="0" y="51289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利用字符串的公共前缀来减少查询时间，最大限度的减少无谓的字符串比较，查询效率比哈希树高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65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EE4B0A-F7E0-404F-9B13-24163ADEDFCA}"/>
              </a:ext>
            </a:extLst>
          </p:cNvPr>
          <p:cNvSpPr txBox="1"/>
          <p:nvPr/>
        </p:nvSpPr>
        <p:spPr>
          <a:xfrm>
            <a:off x="0" y="119743"/>
            <a:ext cx="268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AVL</a:t>
            </a:r>
            <a:r>
              <a:rPr lang="zh-CN" altLang="en-US" dirty="0"/>
              <a:t>树（平衡二叉树）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F1D492-942C-4294-93F8-B5F970AA12C5}"/>
              </a:ext>
            </a:extLst>
          </p:cNvPr>
          <p:cNvSpPr/>
          <p:nvPr/>
        </p:nvSpPr>
        <p:spPr>
          <a:xfrm>
            <a:off x="0" y="597932"/>
            <a:ext cx="11963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black Verdana"/>
              </a:rPr>
              <a:t>AVL</a:t>
            </a:r>
            <a:r>
              <a:rPr lang="zh-CN" altLang="en-US" dirty="0">
                <a:solidFill>
                  <a:srgbClr val="000000"/>
                </a:solidFill>
                <a:latin typeface="black Verdana"/>
              </a:rPr>
              <a:t>树本质上是一颗二叉查找树，但是它又具有以下特点：   它是一棵空树或它的左右两个子树的高度差的绝对值不超过</a:t>
            </a:r>
            <a:r>
              <a:rPr lang="en-US" altLang="zh-CN" dirty="0">
                <a:solidFill>
                  <a:srgbClr val="000000"/>
                </a:solidFill>
                <a:latin typeface="black Verdan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black Verdana"/>
              </a:rPr>
              <a:t>，并且左右两个子树都是一棵平衡二叉树。在</a:t>
            </a:r>
            <a:r>
              <a:rPr lang="en-US" altLang="zh-CN" dirty="0">
                <a:solidFill>
                  <a:srgbClr val="000000"/>
                </a:solidFill>
                <a:latin typeface="black Verdana"/>
              </a:rPr>
              <a:t>AVL</a:t>
            </a:r>
            <a:r>
              <a:rPr lang="zh-CN" altLang="en-US" dirty="0">
                <a:solidFill>
                  <a:srgbClr val="000000"/>
                </a:solidFill>
                <a:latin typeface="black Verdana"/>
              </a:rPr>
              <a:t>树中任何节点的两个子树的高度最大差别为一，所以它也被称为平衡二叉树。下面是平衡二叉树和非平衡二叉树对比的例图。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E4F7DE-9DA0-499A-9B02-4FC8057D6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871" y="1847739"/>
            <a:ext cx="2408129" cy="25529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C81046D-534A-4924-A05F-09A520939564}"/>
              </a:ext>
            </a:extLst>
          </p:cNvPr>
          <p:cNvSpPr/>
          <p:nvPr/>
        </p:nvSpPr>
        <p:spPr>
          <a:xfrm>
            <a:off x="-1" y="1859339"/>
            <a:ext cx="73587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black Verdana"/>
              </a:rPr>
              <a:t>我们知道，对于一般的二叉搜索树（</a:t>
            </a:r>
            <a:r>
              <a:rPr lang="en-US" altLang="zh-CN" dirty="0">
                <a:solidFill>
                  <a:srgbClr val="000000"/>
                </a:solidFill>
                <a:latin typeface="black Verdana"/>
              </a:rPr>
              <a:t>Binary Search Tree</a:t>
            </a:r>
            <a:r>
              <a:rPr lang="zh-CN" altLang="en-US" dirty="0">
                <a:solidFill>
                  <a:srgbClr val="000000"/>
                </a:solidFill>
                <a:latin typeface="black Verdana"/>
              </a:rPr>
              <a:t>），其期望高度（即为一棵平衡树时）为</a:t>
            </a:r>
            <a:r>
              <a:rPr lang="en-US" altLang="zh-CN" dirty="0">
                <a:solidFill>
                  <a:srgbClr val="000000"/>
                </a:solidFill>
                <a:latin typeface="black Verdana"/>
              </a:rPr>
              <a:t>log2n</a:t>
            </a:r>
            <a:r>
              <a:rPr lang="zh-CN" altLang="en-US" dirty="0">
                <a:solidFill>
                  <a:srgbClr val="000000"/>
                </a:solidFill>
                <a:latin typeface="black Verdana"/>
              </a:rPr>
              <a:t>，其各操作的时间复杂度（</a:t>
            </a:r>
            <a:r>
              <a:rPr lang="en-US" altLang="zh-CN" dirty="0">
                <a:solidFill>
                  <a:srgbClr val="000000"/>
                </a:solidFill>
                <a:latin typeface="black Verdana"/>
              </a:rPr>
              <a:t>O(log2n)</a:t>
            </a:r>
            <a:r>
              <a:rPr lang="zh-CN" altLang="en-US" dirty="0">
                <a:solidFill>
                  <a:srgbClr val="000000"/>
                </a:solidFill>
                <a:latin typeface="black Verdana"/>
              </a:rPr>
              <a:t>）同时也由此而决定。但是，在某些极端的情况下（如在插入的序列是有序的时），二叉搜索树将退化成近似链或链，此时，其操作的时间复杂度将退化成线性的，即</a:t>
            </a:r>
            <a:r>
              <a:rPr lang="en-US" altLang="zh-CN" dirty="0">
                <a:solidFill>
                  <a:srgbClr val="000000"/>
                </a:solidFill>
                <a:latin typeface="black Verdana"/>
              </a:rPr>
              <a:t>O(n)</a:t>
            </a:r>
            <a:r>
              <a:rPr lang="zh-CN" altLang="en-US" dirty="0">
                <a:solidFill>
                  <a:srgbClr val="000000"/>
                </a:solidFill>
                <a:latin typeface="black Verdana"/>
              </a:rPr>
              <a:t>。我们可以通过随机化建立二叉搜索树来尽量的避免这种情况，但是在进行了多次的操作之后，由于在删除时，我们总是选择将待删除节点的后继代替它本身，这样就会造成总是右边的节点数目减少，以至于树向左偏沉。这同时也会造成树的平衡性受到破坏，提高它的操作的时间复杂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17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646</Words>
  <Application>Microsoft Office PowerPoint</Application>
  <PresentationFormat>宽屏</PresentationFormat>
  <Paragraphs>91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black Verdana</vt:lpstr>
      <vt:lpstr>等线</vt:lpstr>
      <vt:lpstr>等线 Light</vt:lpstr>
      <vt:lpstr>SimHei</vt:lpstr>
      <vt:lpstr>Arial</vt:lpstr>
      <vt:lpstr>Courier New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11</cp:revision>
  <dcterms:created xsi:type="dcterms:W3CDTF">2019-03-11T03:21:59Z</dcterms:created>
  <dcterms:modified xsi:type="dcterms:W3CDTF">2019-03-17T06:08:16Z</dcterms:modified>
</cp:coreProperties>
</file>