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77375" autoAdjust="0"/>
  </p:normalViewPr>
  <p:slideViewPr>
    <p:cSldViewPr snapToGrid="0">
      <p:cViewPr varScale="1">
        <p:scale>
          <a:sx n="66" d="100"/>
          <a:sy n="66" d="100"/>
        </p:scale>
        <p:origin x="13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BF27C-CC74-423C-825D-BB8DE954240C}" type="datetimeFigureOut">
              <a:rPr lang="zh-CN" altLang="en-US" smtClean="0"/>
              <a:t>2019/2/1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046A7-5EBB-4FCB-A092-FA3283E0DFE2}" type="slidenum">
              <a:rPr lang="zh-CN" altLang="en-US" smtClean="0"/>
              <a:t>‹#›</a:t>
            </a:fld>
            <a:endParaRPr lang="zh-CN" altLang="en-US"/>
          </a:p>
        </p:txBody>
      </p:sp>
    </p:spTree>
    <p:extLst>
      <p:ext uri="{BB962C8B-B14F-4D97-AF65-F5344CB8AC3E}">
        <p14:creationId xmlns:p14="http://schemas.microsoft.com/office/powerpoint/2010/main" val="4030983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#include&lt;bits/</a:t>
            </a:r>
            <a:r>
              <a:rPr lang="en-US" altLang="zh-CN" dirty="0" err="1"/>
              <a:t>stdc</a:t>
            </a:r>
            <a:r>
              <a:rPr lang="en-US" altLang="zh-CN" dirty="0"/>
              <a:t>++.h&gt;</a:t>
            </a:r>
          </a:p>
          <a:p>
            <a:r>
              <a:rPr lang="en-US" altLang="zh-CN" dirty="0"/>
              <a:t>using namespace std;</a:t>
            </a:r>
          </a:p>
          <a:p>
            <a:r>
              <a:rPr lang="en-US" altLang="zh-CN" dirty="0"/>
              <a:t>class </a:t>
            </a:r>
            <a:r>
              <a:rPr lang="en-US" altLang="zh-CN" dirty="0" err="1"/>
              <a:t>MinHeap</a:t>
            </a:r>
            <a:r>
              <a:rPr lang="en-US" altLang="zh-CN" dirty="0"/>
              <a:t>{</a:t>
            </a:r>
          </a:p>
          <a:p>
            <a:r>
              <a:rPr lang="en-US" altLang="zh-CN" dirty="0"/>
              <a:t>	public:</a:t>
            </a:r>
          </a:p>
          <a:p>
            <a:r>
              <a:rPr lang="en-US" altLang="zh-CN" dirty="0"/>
              <a:t>		int *data;</a:t>
            </a:r>
          </a:p>
          <a:p>
            <a:r>
              <a:rPr lang="en-US" altLang="zh-CN" dirty="0"/>
              <a:t>		int </a:t>
            </a:r>
            <a:r>
              <a:rPr lang="en-US" altLang="zh-CN" dirty="0" err="1"/>
              <a:t>curlen</a:t>
            </a:r>
            <a:r>
              <a:rPr lang="en-US" altLang="zh-CN" dirty="0"/>
              <a:t>;</a:t>
            </a:r>
          </a:p>
          <a:p>
            <a:r>
              <a:rPr lang="en-US" altLang="zh-CN" dirty="0"/>
              <a:t>		int </a:t>
            </a:r>
            <a:r>
              <a:rPr lang="en-US" altLang="zh-CN" dirty="0" err="1"/>
              <a:t>maxlen</a:t>
            </a:r>
            <a:r>
              <a:rPr lang="en-US" altLang="zh-CN" dirty="0"/>
              <a:t>;</a:t>
            </a:r>
          </a:p>
          <a:p>
            <a:r>
              <a:rPr lang="en-US" altLang="zh-CN" dirty="0"/>
              <a:t>		</a:t>
            </a:r>
            <a:r>
              <a:rPr lang="en-US" altLang="zh-CN" dirty="0" err="1"/>
              <a:t>MinHeap</a:t>
            </a:r>
            <a:r>
              <a:rPr lang="en-US" altLang="zh-CN" dirty="0"/>
              <a:t>(int size){</a:t>
            </a:r>
          </a:p>
          <a:p>
            <a:r>
              <a:rPr lang="en-US" altLang="zh-CN" dirty="0"/>
              <a:t>			</a:t>
            </a:r>
            <a:r>
              <a:rPr lang="en-US" altLang="zh-CN" dirty="0" err="1"/>
              <a:t>curlen</a:t>
            </a:r>
            <a:r>
              <a:rPr lang="en-US" altLang="zh-CN" dirty="0"/>
              <a:t> = 0;</a:t>
            </a:r>
          </a:p>
          <a:p>
            <a:r>
              <a:rPr lang="en-US" altLang="zh-CN" dirty="0"/>
              <a:t>			</a:t>
            </a:r>
            <a:r>
              <a:rPr lang="en-US" altLang="zh-CN" dirty="0" err="1"/>
              <a:t>maxlen</a:t>
            </a:r>
            <a:r>
              <a:rPr lang="en-US" altLang="zh-CN" dirty="0"/>
              <a:t> = size;</a:t>
            </a:r>
          </a:p>
          <a:p>
            <a:r>
              <a:rPr lang="en-US" altLang="zh-CN" dirty="0"/>
              <a:t>			data = new int[</a:t>
            </a:r>
            <a:r>
              <a:rPr lang="en-US" altLang="zh-CN" dirty="0" err="1"/>
              <a:t>maxlen</a:t>
            </a:r>
            <a:r>
              <a:rPr lang="en-US" altLang="zh-CN" dirty="0"/>
              <a:t>];</a:t>
            </a:r>
          </a:p>
          <a:p>
            <a:r>
              <a:rPr lang="en-US" altLang="zh-CN" dirty="0"/>
              <a:t>		}</a:t>
            </a:r>
          </a:p>
          <a:p>
            <a:r>
              <a:rPr lang="en-US" altLang="zh-CN" dirty="0"/>
              <a:t>		bool </a:t>
            </a:r>
            <a:r>
              <a:rPr lang="en-US" altLang="zh-CN" dirty="0" err="1"/>
              <a:t>initHeap</a:t>
            </a:r>
            <a:r>
              <a:rPr lang="en-US" altLang="zh-CN" dirty="0"/>
              <a:t>();</a:t>
            </a:r>
          </a:p>
          <a:p>
            <a:r>
              <a:rPr lang="en-US" altLang="zh-CN" dirty="0"/>
              <a:t>		int </a:t>
            </a:r>
            <a:r>
              <a:rPr lang="en-US" altLang="zh-CN" dirty="0" err="1"/>
              <a:t>getParent</a:t>
            </a:r>
            <a:r>
              <a:rPr lang="en-US" altLang="zh-CN" dirty="0"/>
              <a:t>(int p);</a:t>
            </a:r>
          </a:p>
          <a:p>
            <a:r>
              <a:rPr lang="en-US" altLang="zh-CN" dirty="0"/>
              <a:t>		void </a:t>
            </a:r>
            <a:r>
              <a:rPr lang="en-US" altLang="zh-CN" dirty="0" err="1"/>
              <a:t>shiftDown</a:t>
            </a:r>
            <a:r>
              <a:rPr lang="en-US" altLang="zh-CN" dirty="0"/>
              <a:t>(int position);</a:t>
            </a:r>
          </a:p>
          <a:p>
            <a:r>
              <a:rPr lang="en-US" altLang="zh-CN" dirty="0"/>
              <a:t>		void </a:t>
            </a:r>
            <a:r>
              <a:rPr lang="en-US" altLang="zh-CN" dirty="0" err="1"/>
              <a:t>shiftUp</a:t>
            </a:r>
            <a:r>
              <a:rPr lang="en-US" altLang="zh-CN" dirty="0"/>
              <a:t>(int position);</a:t>
            </a:r>
          </a:p>
          <a:p>
            <a:r>
              <a:rPr lang="en-US" altLang="zh-CN" dirty="0"/>
              <a:t>		void </a:t>
            </a:r>
            <a:r>
              <a:rPr lang="en-US" altLang="zh-CN" dirty="0" err="1"/>
              <a:t>buildHeap</a:t>
            </a:r>
            <a:r>
              <a:rPr lang="en-US" altLang="zh-CN" dirty="0"/>
              <a:t>();</a:t>
            </a:r>
          </a:p>
          <a:p>
            <a:r>
              <a:rPr lang="en-US" altLang="zh-CN" dirty="0"/>
              <a:t>		bool _insert(int value);</a:t>
            </a:r>
          </a:p>
          <a:p>
            <a:r>
              <a:rPr lang="en-US" altLang="zh-CN" dirty="0"/>
              <a:t>		bool _delete(int pos);</a:t>
            </a:r>
          </a:p>
          <a:p>
            <a:r>
              <a:rPr lang="en-US" altLang="zh-CN" dirty="0"/>
              <a:t>		void </a:t>
            </a:r>
            <a:r>
              <a:rPr lang="en-US" altLang="zh-CN" dirty="0" err="1"/>
              <a:t>printHeap</a:t>
            </a:r>
            <a:r>
              <a:rPr lang="en-US" altLang="zh-CN" dirty="0"/>
              <a:t>();</a:t>
            </a:r>
          </a:p>
          <a:p>
            <a:r>
              <a:rPr lang="en-US" altLang="zh-CN" dirty="0"/>
              <a:t>};</a:t>
            </a:r>
          </a:p>
          <a:p>
            <a:r>
              <a:rPr lang="en-US" altLang="zh-CN" dirty="0"/>
              <a:t>bool </a:t>
            </a:r>
            <a:r>
              <a:rPr lang="en-US" altLang="zh-CN" dirty="0" err="1"/>
              <a:t>MinHeap</a:t>
            </a:r>
            <a:r>
              <a:rPr lang="en-US" altLang="zh-CN" dirty="0"/>
              <a:t>::</a:t>
            </a:r>
            <a:r>
              <a:rPr lang="en-US" altLang="zh-CN" dirty="0" err="1"/>
              <a:t>initHeap</a:t>
            </a:r>
            <a:r>
              <a:rPr lang="en-US" altLang="zh-CN" dirty="0"/>
              <a:t>(){</a:t>
            </a:r>
          </a:p>
          <a:p>
            <a:r>
              <a:rPr lang="en-US" altLang="zh-CN" dirty="0"/>
              <a:t>	int number;</a:t>
            </a:r>
          </a:p>
          <a:p>
            <a:r>
              <a:rPr lang="en-US" altLang="zh-CN" dirty="0"/>
              <a:t>	</a:t>
            </a:r>
            <a:r>
              <a:rPr lang="en-US" altLang="zh-CN" dirty="0" err="1"/>
              <a:t>cin</a:t>
            </a:r>
            <a:r>
              <a:rPr lang="en-US" altLang="zh-CN" dirty="0"/>
              <a:t>&gt;&gt;number;</a:t>
            </a:r>
          </a:p>
          <a:p>
            <a:r>
              <a:rPr lang="en-US" altLang="zh-CN" dirty="0"/>
              <a:t>	while(number != -1){</a:t>
            </a:r>
          </a:p>
          <a:p>
            <a:r>
              <a:rPr lang="en-US" altLang="zh-CN" dirty="0"/>
              <a:t>		data[</a:t>
            </a:r>
            <a:r>
              <a:rPr lang="en-US" altLang="zh-CN" dirty="0" err="1"/>
              <a:t>curlen</a:t>
            </a:r>
            <a:r>
              <a:rPr lang="en-US" altLang="zh-CN" dirty="0"/>
              <a:t>] = number;</a:t>
            </a:r>
          </a:p>
          <a:p>
            <a:r>
              <a:rPr lang="en-US" altLang="zh-CN" dirty="0"/>
              <a:t>		</a:t>
            </a:r>
            <a:r>
              <a:rPr lang="en-US" altLang="zh-CN" dirty="0" err="1"/>
              <a:t>curlen</a:t>
            </a:r>
            <a:r>
              <a:rPr lang="en-US" altLang="zh-CN" dirty="0"/>
              <a:t>++;</a:t>
            </a:r>
          </a:p>
          <a:p>
            <a:r>
              <a:rPr lang="en-US" altLang="zh-CN" dirty="0"/>
              <a:t>		</a:t>
            </a:r>
            <a:r>
              <a:rPr lang="en-US" altLang="zh-CN" dirty="0" err="1"/>
              <a:t>cin</a:t>
            </a:r>
            <a:r>
              <a:rPr lang="en-US" altLang="zh-CN" dirty="0"/>
              <a:t>&gt;&gt;number;</a:t>
            </a:r>
          </a:p>
          <a:p>
            <a:r>
              <a:rPr lang="en-US" altLang="zh-CN" dirty="0"/>
              <a:t>	}</a:t>
            </a:r>
          </a:p>
          <a:p>
            <a:r>
              <a:rPr lang="en-US" altLang="zh-CN" dirty="0"/>
              <a:t>	return true;</a:t>
            </a:r>
          </a:p>
          <a:p>
            <a:r>
              <a:rPr lang="en-US" altLang="zh-CN" dirty="0"/>
              <a:t>}</a:t>
            </a:r>
          </a:p>
          <a:p>
            <a:r>
              <a:rPr lang="en-US" altLang="zh-CN" dirty="0"/>
              <a:t>int </a:t>
            </a:r>
            <a:r>
              <a:rPr lang="en-US" altLang="zh-CN" dirty="0" err="1"/>
              <a:t>MinHeap</a:t>
            </a:r>
            <a:r>
              <a:rPr lang="en-US" altLang="zh-CN" dirty="0"/>
              <a:t>::</a:t>
            </a:r>
            <a:r>
              <a:rPr lang="en-US" altLang="zh-CN" dirty="0" err="1"/>
              <a:t>getParent</a:t>
            </a:r>
            <a:r>
              <a:rPr lang="en-US" altLang="zh-CN" dirty="0"/>
              <a:t>(int p){</a:t>
            </a:r>
          </a:p>
          <a:p>
            <a:r>
              <a:rPr lang="en-US" altLang="zh-CN" dirty="0"/>
              <a:t>	return (p-1)/2;</a:t>
            </a:r>
          </a:p>
          <a:p>
            <a:r>
              <a:rPr lang="en-US" altLang="zh-CN" dirty="0"/>
              <a:t>}</a:t>
            </a:r>
          </a:p>
          <a:p>
            <a:r>
              <a:rPr lang="en-US" altLang="zh-CN" dirty="0"/>
              <a:t>void </a:t>
            </a:r>
            <a:r>
              <a:rPr lang="en-US" altLang="zh-CN" dirty="0" err="1"/>
              <a:t>MinHeap</a:t>
            </a:r>
            <a:r>
              <a:rPr lang="en-US" altLang="zh-CN" dirty="0"/>
              <a:t>::</a:t>
            </a:r>
            <a:r>
              <a:rPr lang="en-US" altLang="zh-CN" dirty="0" err="1"/>
              <a:t>shiftDown</a:t>
            </a:r>
            <a:r>
              <a:rPr lang="en-US" altLang="zh-CN" dirty="0"/>
              <a:t>(int position){</a:t>
            </a:r>
          </a:p>
          <a:p>
            <a:r>
              <a:rPr lang="en-US" altLang="zh-CN" dirty="0"/>
              <a:t>	int </a:t>
            </a:r>
            <a:r>
              <a:rPr lang="en-US" altLang="zh-CN" dirty="0" err="1"/>
              <a:t>i</a:t>
            </a:r>
            <a:r>
              <a:rPr lang="en-US" altLang="zh-CN" dirty="0"/>
              <a:t> = position;</a:t>
            </a:r>
          </a:p>
          <a:p>
            <a:r>
              <a:rPr lang="en-US" altLang="zh-CN" dirty="0"/>
              <a:t>	int j = 2*i+1;</a:t>
            </a:r>
          </a:p>
          <a:p>
            <a:r>
              <a:rPr lang="en-US" altLang="zh-CN" dirty="0"/>
              <a:t>	int temp = data[</a:t>
            </a:r>
            <a:r>
              <a:rPr lang="en-US" altLang="zh-CN" dirty="0" err="1"/>
              <a:t>i</a:t>
            </a:r>
            <a:r>
              <a:rPr lang="en-US" altLang="zh-CN" dirty="0"/>
              <a:t>];      //±£´æ¸¸½áµã</a:t>
            </a:r>
          </a:p>
          <a:p>
            <a:r>
              <a:rPr lang="en-US" altLang="zh-CN" dirty="0"/>
              <a:t>	while(j &lt; </a:t>
            </a:r>
            <a:r>
              <a:rPr lang="en-US" altLang="zh-CN" dirty="0" err="1"/>
              <a:t>curlen</a:t>
            </a:r>
            <a:r>
              <a:rPr lang="en-US" altLang="zh-CN" dirty="0"/>
              <a:t>){</a:t>
            </a:r>
          </a:p>
          <a:p>
            <a:r>
              <a:rPr lang="en-US" altLang="zh-CN" dirty="0"/>
              <a:t>		if((j  &lt;</a:t>
            </a:r>
            <a:r>
              <a:rPr lang="en-US" altLang="zh-CN" dirty="0" err="1"/>
              <a:t>curlen</a:t>
            </a:r>
            <a:r>
              <a:rPr lang="en-US" altLang="zh-CN" dirty="0"/>
              <a:t> - 1)&amp;&amp; (data[j] &gt; data[j+1])){</a:t>
            </a:r>
          </a:p>
          <a:p>
            <a:r>
              <a:rPr lang="en-US" altLang="zh-CN" dirty="0"/>
              <a:t>			</a:t>
            </a:r>
            <a:r>
              <a:rPr lang="en-US" altLang="zh-CN" dirty="0" err="1"/>
              <a:t>j++</a:t>
            </a:r>
            <a:r>
              <a:rPr lang="en-US" altLang="zh-CN" dirty="0"/>
              <a:t>;</a:t>
            </a:r>
          </a:p>
          <a:p>
            <a:r>
              <a:rPr lang="en-US" altLang="zh-CN" dirty="0"/>
              <a:t>		}</a:t>
            </a:r>
          </a:p>
          <a:p>
            <a:r>
              <a:rPr lang="en-US" altLang="zh-CN" dirty="0"/>
              <a:t>		if(temp &gt; data[j]){</a:t>
            </a:r>
          </a:p>
          <a:p>
            <a:r>
              <a:rPr lang="en-US" altLang="zh-CN" dirty="0"/>
              <a:t>			data[</a:t>
            </a:r>
            <a:r>
              <a:rPr lang="en-US" altLang="zh-CN" dirty="0" err="1"/>
              <a:t>i</a:t>
            </a:r>
            <a:r>
              <a:rPr lang="en-US" altLang="zh-CN" dirty="0"/>
              <a:t>] = data[j];</a:t>
            </a:r>
          </a:p>
          <a:p>
            <a:r>
              <a:rPr lang="en-US" altLang="zh-CN" dirty="0"/>
              <a:t>			</a:t>
            </a:r>
            <a:r>
              <a:rPr lang="en-US" altLang="zh-CN" dirty="0" err="1"/>
              <a:t>i</a:t>
            </a:r>
            <a:r>
              <a:rPr lang="en-US" altLang="zh-CN" dirty="0"/>
              <a:t> = j;</a:t>
            </a:r>
          </a:p>
          <a:p>
            <a:r>
              <a:rPr lang="en-US" altLang="zh-CN" dirty="0"/>
              <a:t>			j = 2*j+1;</a:t>
            </a:r>
          </a:p>
          <a:p>
            <a:r>
              <a:rPr lang="en-US" altLang="zh-CN" dirty="0"/>
              <a:t>		}else{</a:t>
            </a:r>
          </a:p>
          <a:p>
            <a:r>
              <a:rPr lang="en-US" altLang="zh-CN" dirty="0"/>
              <a:t>			break;</a:t>
            </a:r>
          </a:p>
          <a:p>
            <a:r>
              <a:rPr lang="en-US" altLang="zh-CN" dirty="0"/>
              <a:t>		}</a:t>
            </a:r>
          </a:p>
          <a:p>
            <a:r>
              <a:rPr lang="en-US" altLang="zh-CN" dirty="0"/>
              <a:t>	} </a:t>
            </a:r>
          </a:p>
          <a:p>
            <a:r>
              <a:rPr lang="en-US" altLang="zh-CN" dirty="0"/>
              <a:t>	data[</a:t>
            </a:r>
            <a:r>
              <a:rPr lang="en-US" altLang="zh-CN" dirty="0" err="1"/>
              <a:t>i</a:t>
            </a:r>
            <a:r>
              <a:rPr lang="en-US" altLang="zh-CN" dirty="0"/>
              <a:t>] = temp;</a:t>
            </a:r>
          </a:p>
          <a:p>
            <a:r>
              <a:rPr lang="en-US" altLang="zh-CN" dirty="0"/>
              <a:t>}</a:t>
            </a:r>
          </a:p>
          <a:p>
            <a:r>
              <a:rPr lang="en-US" altLang="zh-CN" dirty="0"/>
              <a:t>void </a:t>
            </a:r>
            <a:r>
              <a:rPr lang="en-US" altLang="zh-CN" dirty="0" err="1"/>
              <a:t>MinHeap</a:t>
            </a:r>
            <a:r>
              <a:rPr lang="en-US" altLang="zh-CN" dirty="0"/>
              <a:t>::</a:t>
            </a:r>
            <a:r>
              <a:rPr lang="en-US" altLang="zh-CN" dirty="0" err="1"/>
              <a:t>shiftUp</a:t>
            </a:r>
            <a:r>
              <a:rPr lang="en-US" altLang="zh-CN" dirty="0"/>
              <a:t>(int position){</a:t>
            </a:r>
          </a:p>
          <a:p>
            <a:r>
              <a:rPr lang="en-US" altLang="zh-CN" dirty="0"/>
              <a:t>	int </a:t>
            </a:r>
            <a:r>
              <a:rPr lang="en-US" altLang="zh-CN" dirty="0" err="1"/>
              <a:t>curpos</a:t>
            </a:r>
            <a:r>
              <a:rPr lang="en-US" altLang="zh-CN" dirty="0"/>
              <a:t> = position;</a:t>
            </a:r>
          </a:p>
          <a:p>
            <a:r>
              <a:rPr lang="en-US" altLang="zh-CN" dirty="0"/>
              <a:t>	int temp = data[</a:t>
            </a:r>
            <a:r>
              <a:rPr lang="en-US" altLang="zh-CN" dirty="0" err="1"/>
              <a:t>curpos</a:t>
            </a:r>
            <a:r>
              <a:rPr lang="en-US" altLang="zh-CN" dirty="0"/>
              <a:t>];</a:t>
            </a:r>
          </a:p>
          <a:p>
            <a:r>
              <a:rPr lang="en-US" altLang="zh-CN" dirty="0"/>
              <a:t>	while((</a:t>
            </a:r>
            <a:r>
              <a:rPr lang="en-US" altLang="zh-CN" dirty="0" err="1"/>
              <a:t>curpos</a:t>
            </a:r>
            <a:r>
              <a:rPr lang="en-US" altLang="zh-CN" dirty="0"/>
              <a:t>&gt;0) &amp;&amp; (data[</a:t>
            </a:r>
            <a:r>
              <a:rPr lang="en-US" altLang="zh-CN" dirty="0" err="1"/>
              <a:t>getParent</a:t>
            </a:r>
            <a:r>
              <a:rPr lang="en-US" altLang="zh-CN" dirty="0"/>
              <a:t>(</a:t>
            </a:r>
            <a:r>
              <a:rPr lang="en-US" altLang="zh-CN" dirty="0" err="1"/>
              <a:t>curpos</a:t>
            </a:r>
            <a:r>
              <a:rPr lang="en-US" altLang="zh-CN" dirty="0"/>
              <a:t>)] &gt; temp)){</a:t>
            </a:r>
          </a:p>
          <a:p>
            <a:r>
              <a:rPr lang="en-US" altLang="zh-CN" dirty="0"/>
              <a:t>		data[</a:t>
            </a:r>
            <a:r>
              <a:rPr lang="en-US" altLang="zh-CN" dirty="0" err="1"/>
              <a:t>curpos</a:t>
            </a:r>
            <a:r>
              <a:rPr lang="en-US" altLang="zh-CN" dirty="0"/>
              <a:t>] = data[(curpos-1)/2];</a:t>
            </a:r>
          </a:p>
          <a:p>
            <a:r>
              <a:rPr lang="en-US" altLang="zh-CN" dirty="0"/>
              <a:t>		</a:t>
            </a:r>
            <a:r>
              <a:rPr lang="en-US" altLang="zh-CN" dirty="0" err="1"/>
              <a:t>curpos</a:t>
            </a:r>
            <a:r>
              <a:rPr lang="en-US" altLang="zh-CN" dirty="0"/>
              <a:t> = </a:t>
            </a:r>
            <a:r>
              <a:rPr lang="en-US" altLang="zh-CN" dirty="0" err="1"/>
              <a:t>getParent</a:t>
            </a:r>
            <a:r>
              <a:rPr lang="en-US" altLang="zh-CN" dirty="0"/>
              <a:t>(</a:t>
            </a:r>
            <a:r>
              <a:rPr lang="en-US" altLang="zh-CN" dirty="0" err="1"/>
              <a:t>curpos</a:t>
            </a:r>
            <a:r>
              <a:rPr lang="en-US" altLang="zh-CN" dirty="0"/>
              <a:t>);</a:t>
            </a:r>
          </a:p>
          <a:p>
            <a:r>
              <a:rPr lang="en-US" altLang="zh-CN" dirty="0"/>
              <a:t>	}</a:t>
            </a:r>
          </a:p>
          <a:p>
            <a:r>
              <a:rPr lang="en-US" altLang="zh-CN" dirty="0"/>
              <a:t>	data[</a:t>
            </a:r>
            <a:r>
              <a:rPr lang="en-US" altLang="zh-CN" dirty="0" err="1"/>
              <a:t>curpos</a:t>
            </a:r>
            <a:r>
              <a:rPr lang="en-US" altLang="zh-CN" dirty="0"/>
              <a:t>] = temp;</a:t>
            </a:r>
          </a:p>
          <a:p>
            <a:r>
              <a:rPr lang="en-US" altLang="zh-CN" dirty="0"/>
              <a:t>}</a:t>
            </a:r>
          </a:p>
          <a:p>
            <a:r>
              <a:rPr lang="en-US" altLang="zh-CN" dirty="0"/>
              <a:t>bool </a:t>
            </a:r>
            <a:r>
              <a:rPr lang="en-US" altLang="zh-CN" dirty="0" err="1"/>
              <a:t>MinHeap</a:t>
            </a:r>
            <a:r>
              <a:rPr lang="en-US" altLang="zh-CN" dirty="0"/>
              <a:t>::_insert(int value){</a:t>
            </a:r>
          </a:p>
          <a:p>
            <a:r>
              <a:rPr lang="en-US" altLang="zh-CN" dirty="0"/>
              <a:t>	if(</a:t>
            </a:r>
            <a:r>
              <a:rPr lang="en-US" altLang="zh-CN" dirty="0" err="1"/>
              <a:t>curlen</a:t>
            </a:r>
            <a:r>
              <a:rPr lang="en-US" altLang="zh-CN" dirty="0"/>
              <a:t> == </a:t>
            </a:r>
            <a:r>
              <a:rPr lang="en-US" altLang="zh-CN" dirty="0" err="1"/>
              <a:t>maxlen</a:t>
            </a:r>
            <a:r>
              <a:rPr lang="en-US" altLang="zh-CN" dirty="0"/>
              <a:t>){</a:t>
            </a:r>
          </a:p>
          <a:p>
            <a:r>
              <a:rPr lang="en-US" altLang="zh-CN" dirty="0"/>
              <a:t>		</a:t>
            </a:r>
            <a:r>
              <a:rPr lang="en-US" altLang="zh-CN" dirty="0" err="1"/>
              <a:t>cout</a:t>
            </a:r>
            <a:r>
              <a:rPr lang="en-US" altLang="zh-CN" dirty="0"/>
              <a:t>&lt;&lt;"¶</a:t>
            </a:r>
            <a:r>
              <a:rPr lang="en-US" altLang="zh-CN" dirty="0" err="1"/>
              <a:t>ÑÂú</a:t>
            </a:r>
            <a:r>
              <a:rPr lang="en-US" altLang="zh-CN" dirty="0"/>
              <a:t>";</a:t>
            </a:r>
          </a:p>
          <a:p>
            <a:r>
              <a:rPr lang="en-US" altLang="zh-CN" dirty="0"/>
              <a:t>		return false;</a:t>
            </a:r>
          </a:p>
          <a:p>
            <a:r>
              <a:rPr lang="en-US" altLang="zh-CN" dirty="0"/>
              <a:t>	}</a:t>
            </a:r>
          </a:p>
          <a:p>
            <a:r>
              <a:rPr lang="en-US" altLang="zh-CN" dirty="0"/>
              <a:t>	data[</a:t>
            </a:r>
            <a:r>
              <a:rPr lang="en-US" altLang="zh-CN" dirty="0" err="1"/>
              <a:t>curlen</a:t>
            </a:r>
            <a:r>
              <a:rPr lang="en-US" altLang="zh-CN" dirty="0"/>
              <a:t>] = value;</a:t>
            </a:r>
          </a:p>
          <a:p>
            <a:r>
              <a:rPr lang="en-US" altLang="zh-CN" dirty="0"/>
              <a:t>	</a:t>
            </a:r>
            <a:r>
              <a:rPr lang="en-US" altLang="zh-CN" dirty="0" err="1"/>
              <a:t>curlen</a:t>
            </a:r>
            <a:r>
              <a:rPr lang="en-US" altLang="zh-CN" dirty="0"/>
              <a:t>++;</a:t>
            </a:r>
          </a:p>
          <a:p>
            <a:r>
              <a:rPr lang="en-US" altLang="zh-CN" dirty="0"/>
              <a:t>	</a:t>
            </a:r>
            <a:r>
              <a:rPr lang="en-US" altLang="zh-CN" dirty="0" err="1"/>
              <a:t>shiftUp</a:t>
            </a:r>
            <a:r>
              <a:rPr lang="en-US" altLang="zh-CN" dirty="0"/>
              <a:t>(</a:t>
            </a:r>
            <a:r>
              <a:rPr lang="en-US" altLang="zh-CN" dirty="0" err="1"/>
              <a:t>curlen</a:t>
            </a:r>
            <a:r>
              <a:rPr lang="en-US" altLang="zh-CN" dirty="0"/>
              <a:t>++);</a:t>
            </a:r>
          </a:p>
          <a:p>
            <a:r>
              <a:rPr lang="en-US" altLang="zh-CN" dirty="0"/>
              <a:t>	return true;</a:t>
            </a:r>
          </a:p>
          <a:p>
            <a:r>
              <a:rPr lang="en-US" altLang="zh-CN" dirty="0"/>
              <a:t>}</a:t>
            </a:r>
          </a:p>
          <a:p>
            <a:r>
              <a:rPr lang="en-US" altLang="zh-CN" dirty="0"/>
              <a:t>void </a:t>
            </a:r>
            <a:r>
              <a:rPr lang="en-US" altLang="zh-CN" dirty="0" err="1"/>
              <a:t>MinHeap</a:t>
            </a:r>
            <a:r>
              <a:rPr lang="en-US" altLang="zh-CN" dirty="0"/>
              <a:t>::</a:t>
            </a:r>
            <a:r>
              <a:rPr lang="en-US" altLang="zh-CN" dirty="0" err="1"/>
              <a:t>buildHeap</a:t>
            </a:r>
            <a:r>
              <a:rPr lang="en-US" altLang="zh-CN" dirty="0"/>
              <a:t>(){</a:t>
            </a:r>
          </a:p>
          <a:p>
            <a:r>
              <a:rPr lang="en-US" altLang="zh-CN" dirty="0"/>
              <a:t>	for(int </a:t>
            </a:r>
            <a:r>
              <a:rPr lang="en-US" altLang="zh-CN" dirty="0" err="1"/>
              <a:t>i</a:t>
            </a:r>
            <a:r>
              <a:rPr lang="en-US" altLang="zh-CN" dirty="0"/>
              <a:t> = </a:t>
            </a:r>
            <a:r>
              <a:rPr lang="en-US" altLang="zh-CN" dirty="0" err="1"/>
              <a:t>curlen</a:t>
            </a:r>
            <a:r>
              <a:rPr lang="en-US" altLang="zh-CN" dirty="0"/>
              <a:t>/2-1;i &gt;= 0;i--){</a:t>
            </a:r>
          </a:p>
          <a:p>
            <a:r>
              <a:rPr lang="en-US" altLang="zh-CN" dirty="0"/>
              <a:t>		</a:t>
            </a:r>
            <a:r>
              <a:rPr lang="en-US" altLang="zh-CN" dirty="0" err="1"/>
              <a:t>shiftDown</a:t>
            </a:r>
            <a:r>
              <a:rPr lang="en-US" altLang="zh-CN" dirty="0"/>
              <a:t>(</a:t>
            </a:r>
            <a:r>
              <a:rPr lang="en-US" altLang="zh-CN" dirty="0" err="1"/>
              <a:t>i</a:t>
            </a:r>
            <a:r>
              <a:rPr lang="en-US" altLang="zh-CN" dirty="0"/>
              <a:t>);</a:t>
            </a:r>
          </a:p>
          <a:p>
            <a:r>
              <a:rPr lang="en-US" altLang="zh-CN" dirty="0"/>
              <a:t>	}</a:t>
            </a:r>
          </a:p>
          <a:p>
            <a:r>
              <a:rPr lang="en-US" altLang="zh-CN" dirty="0"/>
              <a:t>}</a:t>
            </a:r>
          </a:p>
          <a:p>
            <a:r>
              <a:rPr lang="en-US" altLang="zh-CN" dirty="0"/>
              <a:t>bool </a:t>
            </a:r>
            <a:r>
              <a:rPr lang="en-US" altLang="zh-CN" dirty="0" err="1"/>
              <a:t>MinHeap</a:t>
            </a:r>
            <a:r>
              <a:rPr lang="en-US" altLang="zh-CN" dirty="0"/>
              <a:t>::_delete(int pos){</a:t>
            </a:r>
          </a:p>
          <a:p>
            <a:r>
              <a:rPr lang="en-US" altLang="zh-CN" dirty="0"/>
              <a:t>	if(pos &lt; 0 || (pos &gt;= </a:t>
            </a:r>
            <a:r>
              <a:rPr lang="en-US" altLang="zh-CN" dirty="0" err="1"/>
              <a:t>curlen</a:t>
            </a:r>
            <a:r>
              <a:rPr lang="en-US" altLang="zh-CN" dirty="0"/>
              <a:t>)){</a:t>
            </a:r>
          </a:p>
          <a:p>
            <a:r>
              <a:rPr lang="en-US" altLang="zh-CN" dirty="0"/>
              <a:t>		return false;</a:t>
            </a:r>
          </a:p>
          <a:p>
            <a:r>
              <a:rPr lang="en-US" altLang="zh-CN" dirty="0"/>
              <a:t>	}</a:t>
            </a:r>
          </a:p>
          <a:p>
            <a:r>
              <a:rPr lang="en-US" altLang="zh-CN" dirty="0"/>
              <a:t>	int temp = data[pos];</a:t>
            </a:r>
          </a:p>
          <a:p>
            <a:r>
              <a:rPr lang="en-US" altLang="zh-CN" dirty="0"/>
              <a:t>	data[pos] = data[--</a:t>
            </a:r>
            <a:r>
              <a:rPr lang="en-US" altLang="zh-CN" dirty="0" err="1"/>
              <a:t>curlen</a:t>
            </a:r>
            <a:r>
              <a:rPr lang="en-US" altLang="zh-CN" dirty="0"/>
              <a:t>];</a:t>
            </a:r>
          </a:p>
          <a:p>
            <a:r>
              <a:rPr lang="en-US" altLang="zh-CN" dirty="0"/>
              <a:t>	if(data[</a:t>
            </a:r>
            <a:r>
              <a:rPr lang="en-US" altLang="zh-CN" dirty="0" err="1"/>
              <a:t>getParent</a:t>
            </a:r>
            <a:r>
              <a:rPr lang="en-US" altLang="zh-CN" dirty="0"/>
              <a:t>(pos)] &gt; data[pos]){</a:t>
            </a:r>
          </a:p>
          <a:p>
            <a:r>
              <a:rPr lang="en-US" altLang="zh-CN" dirty="0"/>
              <a:t>		</a:t>
            </a:r>
            <a:r>
              <a:rPr lang="en-US" altLang="zh-CN" dirty="0" err="1"/>
              <a:t>shiftUp</a:t>
            </a:r>
            <a:r>
              <a:rPr lang="en-US" altLang="zh-CN" dirty="0"/>
              <a:t>(pos);</a:t>
            </a:r>
          </a:p>
          <a:p>
            <a:r>
              <a:rPr lang="en-US" altLang="zh-CN" dirty="0"/>
              <a:t>	}else{</a:t>
            </a:r>
          </a:p>
          <a:p>
            <a:r>
              <a:rPr lang="en-US" altLang="zh-CN" dirty="0"/>
              <a:t>		</a:t>
            </a:r>
            <a:r>
              <a:rPr lang="en-US" altLang="zh-CN" dirty="0" err="1"/>
              <a:t>shiftDown</a:t>
            </a:r>
            <a:r>
              <a:rPr lang="en-US" altLang="zh-CN" dirty="0"/>
              <a:t>(pos);</a:t>
            </a:r>
          </a:p>
          <a:p>
            <a:r>
              <a:rPr lang="en-US" altLang="zh-CN" dirty="0"/>
              <a:t>	}</a:t>
            </a:r>
          </a:p>
          <a:p>
            <a:r>
              <a:rPr lang="en-US" altLang="zh-CN" dirty="0"/>
              <a:t>	return true;</a:t>
            </a:r>
          </a:p>
          <a:p>
            <a:r>
              <a:rPr lang="en-US" altLang="zh-CN" dirty="0"/>
              <a:t>}</a:t>
            </a:r>
          </a:p>
          <a:p>
            <a:r>
              <a:rPr lang="en-US" altLang="zh-CN" dirty="0"/>
              <a:t>void </a:t>
            </a:r>
            <a:r>
              <a:rPr lang="en-US" altLang="zh-CN" dirty="0" err="1"/>
              <a:t>MinHeap</a:t>
            </a:r>
            <a:r>
              <a:rPr lang="en-US" altLang="zh-CN" dirty="0"/>
              <a:t>::</a:t>
            </a:r>
            <a:r>
              <a:rPr lang="en-US" altLang="zh-CN" dirty="0" err="1"/>
              <a:t>printHeap</a:t>
            </a:r>
            <a:r>
              <a:rPr lang="en-US" altLang="zh-CN" dirty="0"/>
              <a:t>(){</a:t>
            </a:r>
          </a:p>
          <a:p>
            <a:r>
              <a:rPr lang="en-US" altLang="zh-CN" dirty="0"/>
              <a:t>	for(int </a:t>
            </a:r>
            <a:r>
              <a:rPr lang="en-US" altLang="zh-CN" dirty="0" err="1"/>
              <a:t>i</a:t>
            </a:r>
            <a:r>
              <a:rPr lang="en-US" altLang="zh-CN" dirty="0"/>
              <a:t> = 0;i &lt; </a:t>
            </a:r>
            <a:r>
              <a:rPr lang="en-US" altLang="zh-CN" dirty="0" err="1"/>
              <a:t>curlen;i</a:t>
            </a:r>
            <a:r>
              <a:rPr lang="en-US" altLang="zh-CN" dirty="0"/>
              <a:t>++){</a:t>
            </a:r>
          </a:p>
          <a:p>
            <a:r>
              <a:rPr lang="en-US" altLang="zh-CN" dirty="0"/>
              <a:t>		</a:t>
            </a:r>
            <a:r>
              <a:rPr lang="en-US" altLang="zh-CN" dirty="0" err="1"/>
              <a:t>cout</a:t>
            </a:r>
            <a:r>
              <a:rPr lang="en-US" altLang="zh-CN" dirty="0"/>
              <a:t>&lt;&lt;data[</a:t>
            </a:r>
            <a:r>
              <a:rPr lang="en-US" altLang="zh-CN" dirty="0" err="1"/>
              <a:t>i</a:t>
            </a:r>
            <a:r>
              <a:rPr lang="en-US" altLang="zh-CN" dirty="0"/>
              <a:t>]&lt;&lt;" ";</a:t>
            </a:r>
          </a:p>
          <a:p>
            <a:r>
              <a:rPr lang="en-US" altLang="zh-CN" dirty="0"/>
              <a:t>	}</a:t>
            </a:r>
          </a:p>
          <a:p>
            <a:r>
              <a:rPr lang="en-US" altLang="zh-CN" dirty="0"/>
              <a:t>}</a:t>
            </a:r>
          </a:p>
          <a:p>
            <a:r>
              <a:rPr lang="en-US" altLang="zh-CN" dirty="0"/>
              <a:t>int main(void){</a:t>
            </a:r>
          </a:p>
          <a:p>
            <a:r>
              <a:rPr lang="en-US" altLang="zh-CN" dirty="0"/>
              <a:t>	</a:t>
            </a:r>
            <a:r>
              <a:rPr lang="en-US" altLang="zh-CN" dirty="0" err="1"/>
              <a:t>MinHeap</a:t>
            </a:r>
            <a:r>
              <a:rPr lang="en-US" altLang="zh-CN" dirty="0"/>
              <a:t> *</a:t>
            </a:r>
            <a:r>
              <a:rPr lang="en-US" altLang="zh-CN" dirty="0" err="1"/>
              <a:t>mp</a:t>
            </a:r>
            <a:r>
              <a:rPr lang="en-US" altLang="zh-CN" dirty="0"/>
              <a:t> = new </a:t>
            </a:r>
            <a:r>
              <a:rPr lang="en-US" altLang="zh-CN" dirty="0" err="1"/>
              <a:t>MinHeap</a:t>
            </a:r>
            <a:r>
              <a:rPr lang="en-US" altLang="zh-CN" dirty="0"/>
              <a:t>(100);</a:t>
            </a:r>
          </a:p>
          <a:p>
            <a:r>
              <a:rPr lang="en-US" altLang="zh-CN" dirty="0"/>
              <a:t>	</a:t>
            </a:r>
            <a:r>
              <a:rPr lang="en-US" altLang="zh-CN" dirty="0" err="1"/>
              <a:t>mp</a:t>
            </a:r>
            <a:r>
              <a:rPr lang="en-US" altLang="zh-CN" dirty="0"/>
              <a:t>-&gt;</a:t>
            </a:r>
            <a:r>
              <a:rPr lang="en-US" altLang="zh-CN" dirty="0" err="1"/>
              <a:t>initHeap</a:t>
            </a:r>
            <a:r>
              <a:rPr lang="en-US" altLang="zh-CN" dirty="0"/>
              <a:t>();</a:t>
            </a:r>
          </a:p>
          <a:p>
            <a:r>
              <a:rPr lang="en-US" altLang="zh-CN" dirty="0"/>
              <a:t>	</a:t>
            </a:r>
            <a:r>
              <a:rPr lang="en-US" altLang="zh-CN" dirty="0" err="1"/>
              <a:t>mp</a:t>
            </a:r>
            <a:r>
              <a:rPr lang="en-US" altLang="zh-CN" dirty="0"/>
              <a:t>-&gt;</a:t>
            </a:r>
            <a:r>
              <a:rPr lang="en-US" altLang="zh-CN" dirty="0" err="1"/>
              <a:t>buildHeap</a:t>
            </a:r>
            <a:r>
              <a:rPr lang="en-US" altLang="zh-CN" dirty="0"/>
              <a:t>();</a:t>
            </a:r>
          </a:p>
          <a:p>
            <a:r>
              <a:rPr lang="en-US" altLang="zh-CN" dirty="0"/>
              <a:t>	</a:t>
            </a:r>
            <a:r>
              <a:rPr lang="en-US" altLang="zh-CN" dirty="0" err="1"/>
              <a:t>mp</a:t>
            </a:r>
            <a:r>
              <a:rPr lang="en-US" altLang="zh-CN" dirty="0"/>
              <a:t>-&gt;_delete(2);</a:t>
            </a:r>
          </a:p>
          <a:p>
            <a:r>
              <a:rPr lang="en-US" altLang="zh-CN" dirty="0"/>
              <a:t>	</a:t>
            </a:r>
            <a:r>
              <a:rPr lang="en-US" altLang="zh-CN" dirty="0" err="1"/>
              <a:t>mp</a:t>
            </a:r>
            <a:r>
              <a:rPr lang="en-US" altLang="zh-CN" dirty="0"/>
              <a:t>-&gt;</a:t>
            </a:r>
            <a:r>
              <a:rPr lang="en-US" altLang="zh-CN" dirty="0" err="1"/>
              <a:t>printHeap</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809046A7-5EBB-4FCB-A092-FA3283E0DFE2}" type="slidenum">
              <a:rPr lang="zh-CN" altLang="en-US" smtClean="0"/>
              <a:t>1</a:t>
            </a:fld>
            <a:endParaRPr lang="zh-CN" altLang="en-US"/>
          </a:p>
        </p:txBody>
      </p:sp>
    </p:spTree>
    <p:extLst>
      <p:ext uri="{BB962C8B-B14F-4D97-AF65-F5344CB8AC3E}">
        <p14:creationId xmlns:p14="http://schemas.microsoft.com/office/powerpoint/2010/main" val="396107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#define MAXLEN 20</a:t>
            </a:r>
          </a:p>
          <a:p>
            <a:r>
              <a:rPr lang="en-US" altLang="zh-CN" dirty="0"/>
              <a:t>using namespace std;</a:t>
            </a:r>
          </a:p>
          <a:p>
            <a:r>
              <a:rPr lang="en-US" altLang="zh-CN" dirty="0"/>
              <a:t>typedef char </a:t>
            </a:r>
            <a:r>
              <a:rPr lang="en-US" altLang="zh-CN" dirty="0" err="1"/>
              <a:t>VertexType</a:t>
            </a:r>
            <a:r>
              <a:rPr lang="en-US" altLang="zh-CN" dirty="0"/>
              <a:t>;</a:t>
            </a:r>
          </a:p>
          <a:p>
            <a:r>
              <a:rPr lang="en-US" altLang="zh-CN" dirty="0"/>
              <a:t>class </a:t>
            </a:r>
            <a:r>
              <a:rPr lang="en-US" altLang="zh-CN" dirty="0" err="1"/>
              <a:t>EdgeNode</a:t>
            </a:r>
            <a:r>
              <a:rPr lang="en-US" altLang="zh-CN" dirty="0"/>
              <a:t>{</a:t>
            </a:r>
          </a:p>
          <a:p>
            <a:r>
              <a:rPr lang="en-US" altLang="zh-CN" dirty="0"/>
              <a:t>	public:</a:t>
            </a:r>
          </a:p>
          <a:p>
            <a:r>
              <a:rPr lang="en-US" altLang="zh-CN" dirty="0"/>
              <a:t>		int </a:t>
            </a:r>
            <a:r>
              <a:rPr lang="en-US" altLang="zh-CN" dirty="0" err="1"/>
              <a:t>adjvex</a:t>
            </a:r>
            <a:r>
              <a:rPr lang="en-US" altLang="zh-CN" dirty="0"/>
              <a:t>;</a:t>
            </a:r>
          </a:p>
          <a:p>
            <a:r>
              <a:rPr lang="en-US" altLang="zh-CN" dirty="0"/>
              <a:t>		</a:t>
            </a:r>
            <a:r>
              <a:rPr lang="en-US" altLang="zh-CN" dirty="0" err="1"/>
              <a:t>EdgeNode</a:t>
            </a:r>
            <a:r>
              <a:rPr lang="en-US" altLang="zh-CN" dirty="0"/>
              <a:t> *next;</a:t>
            </a:r>
          </a:p>
          <a:p>
            <a:r>
              <a:rPr lang="en-US" altLang="zh-CN" dirty="0"/>
              <a:t>};</a:t>
            </a:r>
          </a:p>
          <a:p>
            <a:r>
              <a:rPr lang="en-US" altLang="zh-CN" dirty="0"/>
              <a:t>class </a:t>
            </a:r>
            <a:r>
              <a:rPr lang="en-US" altLang="zh-CN" dirty="0" err="1"/>
              <a:t>VertexNode</a:t>
            </a:r>
            <a:r>
              <a:rPr lang="en-US" altLang="zh-CN" dirty="0"/>
              <a:t>{</a:t>
            </a:r>
          </a:p>
          <a:p>
            <a:r>
              <a:rPr lang="en-US" altLang="zh-CN" dirty="0"/>
              <a:t>	public:</a:t>
            </a:r>
          </a:p>
          <a:p>
            <a:r>
              <a:rPr lang="en-US" altLang="zh-CN" dirty="0"/>
              <a:t>		</a:t>
            </a:r>
            <a:r>
              <a:rPr lang="en-US" altLang="zh-CN" dirty="0" err="1"/>
              <a:t>VertexType</a:t>
            </a:r>
            <a:r>
              <a:rPr lang="en-US" altLang="zh-CN" dirty="0"/>
              <a:t> data;</a:t>
            </a:r>
          </a:p>
          <a:p>
            <a:r>
              <a:rPr lang="en-US" altLang="zh-CN" dirty="0"/>
              <a:t>		</a:t>
            </a:r>
            <a:r>
              <a:rPr lang="en-US" altLang="zh-CN" dirty="0" err="1"/>
              <a:t>EdgeNode</a:t>
            </a:r>
            <a:r>
              <a:rPr lang="en-US" altLang="zh-CN" dirty="0"/>
              <a:t> *</a:t>
            </a:r>
            <a:r>
              <a:rPr lang="en-US" altLang="zh-CN" dirty="0" err="1"/>
              <a:t>firstedge</a:t>
            </a:r>
            <a:r>
              <a:rPr lang="en-US" altLang="zh-CN" dirty="0"/>
              <a:t>;</a:t>
            </a:r>
          </a:p>
          <a:p>
            <a:r>
              <a:rPr lang="en-US" altLang="zh-CN" dirty="0"/>
              <a:t>};</a:t>
            </a:r>
          </a:p>
          <a:p>
            <a:r>
              <a:rPr lang="en-US" altLang="zh-CN" dirty="0"/>
              <a:t>class </a:t>
            </a:r>
            <a:r>
              <a:rPr lang="en-US" altLang="zh-CN" dirty="0" err="1"/>
              <a:t>AdjList</a:t>
            </a:r>
            <a:r>
              <a:rPr lang="en-US" altLang="zh-CN" dirty="0"/>
              <a:t>{</a:t>
            </a:r>
          </a:p>
          <a:p>
            <a:r>
              <a:rPr lang="en-US" altLang="zh-CN" dirty="0"/>
              <a:t>	public:</a:t>
            </a:r>
          </a:p>
          <a:p>
            <a:r>
              <a:rPr lang="en-US" altLang="zh-CN" dirty="0"/>
              <a:t>		</a:t>
            </a:r>
            <a:r>
              <a:rPr lang="en-US" altLang="zh-CN" dirty="0" err="1"/>
              <a:t>VertexNode</a:t>
            </a:r>
            <a:r>
              <a:rPr lang="en-US" altLang="zh-CN" dirty="0"/>
              <a:t> </a:t>
            </a:r>
            <a:r>
              <a:rPr lang="en-US" altLang="zh-CN" dirty="0" err="1"/>
              <a:t>adjlist</a:t>
            </a:r>
            <a:r>
              <a:rPr lang="en-US" altLang="zh-CN" dirty="0"/>
              <a:t>[MAXLEN];</a:t>
            </a:r>
          </a:p>
          <a:p>
            <a:r>
              <a:rPr lang="en-US" altLang="zh-CN" dirty="0"/>
              <a:t>		int </a:t>
            </a:r>
            <a:r>
              <a:rPr lang="en-US" altLang="zh-CN" dirty="0" err="1"/>
              <a:t>VertexNum,EdgeNum</a:t>
            </a:r>
            <a:r>
              <a:rPr lang="en-US" altLang="zh-CN" dirty="0"/>
              <a:t>;</a:t>
            </a:r>
          </a:p>
          <a:p>
            <a:r>
              <a:rPr lang="en-US" altLang="zh-CN" dirty="0"/>
              <a:t>	void </a:t>
            </a:r>
            <a:r>
              <a:rPr lang="en-US" altLang="zh-CN" dirty="0" err="1"/>
              <a:t>createGraph</a:t>
            </a:r>
            <a:r>
              <a:rPr lang="en-US" altLang="zh-CN" dirty="0"/>
              <a:t>();</a:t>
            </a:r>
          </a:p>
          <a:p>
            <a:r>
              <a:rPr lang="en-US" altLang="zh-CN" dirty="0"/>
              <a:t>	void print();</a:t>
            </a:r>
          </a:p>
          <a:p>
            <a:r>
              <a:rPr lang="en-US" altLang="zh-CN" dirty="0"/>
              <a:t>};</a:t>
            </a:r>
          </a:p>
          <a:p>
            <a:r>
              <a:rPr lang="en-US" altLang="zh-CN" dirty="0"/>
              <a:t>void </a:t>
            </a:r>
            <a:r>
              <a:rPr lang="en-US" altLang="zh-CN" dirty="0" err="1"/>
              <a:t>AdjList</a:t>
            </a:r>
            <a:r>
              <a:rPr lang="en-US" altLang="zh-CN" dirty="0"/>
              <a:t>::</a:t>
            </a:r>
            <a:r>
              <a:rPr lang="en-US" altLang="zh-CN" dirty="0" err="1"/>
              <a:t>createGraph</a:t>
            </a:r>
            <a:r>
              <a:rPr lang="en-US" altLang="zh-CN" dirty="0"/>
              <a:t>(){</a:t>
            </a:r>
          </a:p>
          <a:p>
            <a:r>
              <a:rPr lang="en-US" altLang="zh-CN" dirty="0"/>
              <a:t>	int </a:t>
            </a:r>
            <a:r>
              <a:rPr lang="en-US" altLang="zh-CN" dirty="0" err="1"/>
              <a:t>from,to</a:t>
            </a:r>
            <a:r>
              <a:rPr lang="en-US" altLang="zh-CN" dirty="0"/>
              <a:t>;</a:t>
            </a:r>
          </a:p>
          <a:p>
            <a:r>
              <a:rPr lang="en-US" altLang="zh-CN" dirty="0"/>
              <a:t>	</a:t>
            </a:r>
            <a:r>
              <a:rPr lang="en-US" altLang="zh-CN" dirty="0" err="1"/>
              <a:t>cout</a:t>
            </a:r>
            <a:r>
              <a:rPr lang="en-US" altLang="zh-CN" dirty="0"/>
              <a:t>&lt;&lt;"</a:t>
            </a:r>
            <a:r>
              <a:rPr lang="zh-CN" altLang="en-US" dirty="0"/>
              <a:t>请输入顶点和边的个数</a:t>
            </a:r>
            <a:r>
              <a:rPr lang="en-US" altLang="zh-CN" dirty="0"/>
              <a:t>\n";</a:t>
            </a:r>
          </a:p>
          <a:p>
            <a:r>
              <a:rPr lang="en-US" altLang="zh-CN" dirty="0"/>
              <a:t>	</a:t>
            </a:r>
            <a:r>
              <a:rPr lang="en-US" altLang="zh-CN" dirty="0" err="1"/>
              <a:t>cin</a:t>
            </a:r>
            <a:r>
              <a:rPr lang="en-US" altLang="zh-CN" dirty="0"/>
              <a:t>&gt;&gt;</a:t>
            </a:r>
            <a:r>
              <a:rPr lang="en-US" altLang="zh-CN" dirty="0" err="1"/>
              <a:t>VertexNum</a:t>
            </a:r>
            <a:r>
              <a:rPr lang="en-US" altLang="zh-CN" dirty="0"/>
              <a:t>&gt;&gt;</a:t>
            </a:r>
            <a:r>
              <a:rPr lang="en-US" altLang="zh-CN" dirty="0" err="1"/>
              <a:t>EdgeNum</a:t>
            </a:r>
            <a:r>
              <a:rPr lang="en-US" altLang="zh-CN" dirty="0"/>
              <a:t>;</a:t>
            </a:r>
          </a:p>
          <a:p>
            <a:r>
              <a:rPr lang="en-US" altLang="zh-CN" dirty="0"/>
              <a:t>	</a:t>
            </a:r>
            <a:r>
              <a:rPr lang="en-US" altLang="zh-CN" dirty="0" err="1"/>
              <a:t>cout</a:t>
            </a:r>
            <a:r>
              <a:rPr lang="en-US" altLang="zh-CN" dirty="0"/>
              <a:t>&lt;&lt;"</a:t>
            </a:r>
            <a:r>
              <a:rPr lang="zh-CN" altLang="en-US" dirty="0"/>
              <a:t>请输入结点信息</a:t>
            </a:r>
            <a:r>
              <a:rPr lang="en-US" altLang="zh-CN" dirty="0"/>
              <a:t>\n";</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a:t>
            </a:r>
            <a:r>
              <a:rPr lang="en-US" altLang="zh-CN" dirty="0" err="1"/>
              <a:t>cin</a:t>
            </a:r>
            <a:r>
              <a:rPr lang="en-US" altLang="zh-CN" dirty="0"/>
              <a:t>&gt;&gt;</a:t>
            </a:r>
            <a:r>
              <a:rPr lang="en-US" altLang="zh-CN" dirty="0" err="1"/>
              <a:t>adjlist</a:t>
            </a:r>
            <a:r>
              <a:rPr lang="en-US" altLang="zh-CN" dirty="0"/>
              <a:t>[</a:t>
            </a:r>
            <a:r>
              <a:rPr lang="en-US" altLang="zh-CN" dirty="0" err="1"/>
              <a:t>i</a:t>
            </a:r>
            <a:r>
              <a:rPr lang="en-US" altLang="zh-CN" dirty="0"/>
              <a:t>].data;</a:t>
            </a:r>
          </a:p>
          <a:p>
            <a:r>
              <a:rPr lang="en-US" altLang="zh-CN" dirty="0"/>
              <a:t>		</a:t>
            </a:r>
            <a:r>
              <a:rPr lang="en-US" altLang="zh-CN" dirty="0" err="1"/>
              <a:t>adjlist</a:t>
            </a:r>
            <a:r>
              <a:rPr lang="en-US" altLang="zh-CN" dirty="0"/>
              <a:t>[</a:t>
            </a:r>
            <a:r>
              <a:rPr lang="en-US" altLang="zh-CN" dirty="0" err="1"/>
              <a:t>i</a:t>
            </a:r>
            <a:r>
              <a:rPr lang="en-US" altLang="zh-CN" dirty="0"/>
              <a:t>].</a:t>
            </a:r>
            <a:r>
              <a:rPr lang="en-US" altLang="zh-CN" dirty="0" err="1"/>
              <a:t>firstedge</a:t>
            </a:r>
            <a:r>
              <a:rPr lang="en-US" altLang="zh-CN" dirty="0"/>
              <a:t> = NULL;</a:t>
            </a:r>
          </a:p>
          <a:p>
            <a:r>
              <a:rPr lang="en-US" altLang="zh-CN" dirty="0"/>
              <a:t>	}</a:t>
            </a:r>
          </a:p>
          <a:p>
            <a:r>
              <a:rPr lang="en-US" altLang="zh-CN" dirty="0"/>
              <a:t>	</a:t>
            </a:r>
            <a:r>
              <a:rPr lang="en-US" altLang="zh-CN" dirty="0" err="1"/>
              <a:t>cout</a:t>
            </a:r>
            <a:r>
              <a:rPr lang="en-US" altLang="zh-CN" dirty="0"/>
              <a:t>&lt;&lt;"</a:t>
            </a:r>
            <a:r>
              <a:rPr lang="zh-CN" altLang="en-US" dirty="0"/>
              <a:t>请输入起始点</a:t>
            </a:r>
            <a:r>
              <a:rPr lang="en-US" altLang="zh-CN" dirty="0"/>
              <a:t>from</a:t>
            </a:r>
            <a:r>
              <a:rPr lang="zh-CN" altLang="en-US" dirty="0"/>
              <a:t>与终止点</a:t>
            </a:r>
            <a:r>
              <a:rPr lang="en-US" altLang="zh-CN" dirty="0"/>
              <a:t>to</a:t>
            </a:r>
            <a:r>
              <a:rPr lang="zh-CN" altLang="en-US" dirty="0"/>
              <a:t>的坐标</a:t>
            </a:r>
            <a:r>
              <a:rPr lang="en-US" altLang="zh-CN" dirty="0"/>
              <a:t>\n";</a:t>
            </a:r>
          </a:p>
          <a:p>
            <a:r>
              <a:rPr lang="en-US" altLang="zh-CN" dirty="0"/>
              <a:t>	for(int </a:t>
            </a:r>
            <a:r>
              <a:rPr lang="en-US" altLang="zh-CN" dirty="0" err="1"/>
              <a:t>i</a:t>
            </a:r>
            <a:r>
              <a:rPr lang="en-US" altLang="zh-CN" dirty="0"/>
              <a:t> = 0;i &lt; </a:t>
            </a:r>
            <a:r>
              <a:rPr lang="en-US" altLang="zh-CN" dirty="0" err="1"/>
              <a:t>EdgeNum;i</a:t>
            </a:r>
            <a:r>
              <a:rPr lang="en-US" altLang="zh-CN" dirty="0"/>
              <a:t>++){</a:t>
            </a:r>
          </a:p>
          <a:p>
            <a:r>
              <a:rPr lang="en-US" altLang="zh-CN" dirty="0"/>
              <a:t>		</a:t>
            </a:r>
            <a:r>
              <a:rPr lang="en-US" altLang="zh-CN" dirty="0" err="1"/>
              <a:t>cin</a:t>
            </a:r>
            <a:r>
              <a:rPr lang="en-US" altLang="zh-CN" dirty="0"/>
              <a:t>&gt;&gt;from&gt;&gt;to;</a:t>
            </a:r>
          </a:p>
          <a:p>
            <a:r>
              <a:rPr lang="en-US" altLang="zh-CN" dirty="0"/>
              <a:t>		</a:t>
            </a:r>
            <a:r>
              <a:rPr lang="en-US" altLang="zh-CN" dirty="0" err="1"/>
              <a:t>EdgeNode</a:t>
            </a:r>
            <a:r>
              <a:rPr lang="en-US" altLang="zh-CN" dirty="0"/>
              <a:t> *p = new </a:t>
            </a:r>
            <a:r>
              <a:rPr lang="en-US" altLang="zh-CN" dirty="0" err="1"/>
              <a:t>EdgeNode</a:t>
            </a:r>
            <a:r>
              <a:rPr lang="en-US" altLang="zh-CN" dirty="0"/>
              <a:t>();</a:t>
            </a:r>
          </a:p>
          <a:p>
            <a:r>
              <a:rPr lang="en-US" altLang="zh-CN" dirty="0"/>
              <a:t>		p-&gt;</a:t>
            </a:r>
            <a:r>
              <a:rPr lang="en-US" altLang="zh-CN" dirty="0" err="1"/>
              <a:t>adjvex</a:t>
            </a:r>
            <a:r>
              <a:rPr lang="en-US" altLang="zh-CN" dirty="0"/>
              <a:t> = to;</a:t>
            </a:r>
          </a:p>
          <a:p>
            <a:r>
              <a:rPr lang="en-US" altLang="zh-CN" dirty="0"/>
              <a:t>		p-&gt;next = </a:t>
            </a:r>
            <a:r>
              <a:rPr lang="en-US" altLang="zh-CN" dirty="0" err="1"/>
              <a:t>adjlist</a:t>
            </a:r>
            <a:r>
              <a:rPr lang="en-US" altLang="zh-CN" dirty="0"/>
              <a:t>[from].</a:t>
            </a:r>
            <a:r>
              <a:rPr lang="en-US" altLang="zh-CN" dirty="0" err="1"/>
              <a:t>firstedge</a:t>
            </a:r>
            <a:r>
              <a:rPr lang="en-US" altLang="zh-CN" dirty="0"/>
              <a:t>;</a:t>
            </a:r>
          </a:p>
          <a:p>
            <a:r>
              <a:rPr lang="en-US" altLang="zh-CN" dirty="0"/>
              <a:t>		</a:t>
            </a:r>
            <a:r>
              <a:rPr lang="en-US" altLang="zh-CN" dirty="0" err="1"/>
              <a:t>adjlist</a:t>
            </a:r>
            <a:r>
              <a:rPr lang="en-US" altLang="zh-CN" dirty="0"/>
              <a:t>[from].</a:t>
            </a:r>
            <a:r>
              <a:rPr lang="en-US" altLang="zh-CN" dirty="0" err="1"/>
              <a:t>firstedge</a:t>
            </a:r>
            <a:r>
              <a:rPr lang="en-US" altLang="zh-CN" dirty="0"/>
              <a:t> = p;</a:t>
            </a:r>
          </a:p>
          <a:p>
            <a:r>
              <a:rPr lang="en-US" altLang="zh-CN" dirty="0"/>
              <a:t>		//</a:t>
            </a:r>
            <a:r>
              <a:rPr lang="zh-CN" altLang="en-US" dirty="0"/>
              <a:t>若该图为有向图则只有上面这部分</a:t>
            </a:r>
          </a:p>
          <a:p>
            <a:r>
              <a:rPr lang="zh-CN" altLang="en-US" dirty="0"/>
              <a:t>		</a:t>
            </a:r>
            <a:r>
              <a:rPr lang="en-US" altLang="zh-CN" dirty="0"/>
              <a:t>p = new	</a:t>
            </a:r>
            <a:r>
              <a:rPr lang="en-US" altLang="zh-CN" dirty="0" err="1"/>
              <a:t>EdgeNode</a:t>
            </a:r>
            <a:r>
              <a:rPr lang="en-US" altLang="zh-CN" dirty="0"/>
              <a:t>();</a:t>
            </a:r>
          </a:p>
          <a:p>
            <a:r>
              <a:rPr lang="en-US" altLang="zh-CN" dirty="0"/>
              <a:t>		p-&gt;</a:t>
            </a:r>
            <a:r>
              <a:rPr lang="en-US" altLang="zh-CN" dirty="0" err="1"/>
              <a:t>adjvex</a:t>
            </a:r>
            <a:r>
              <a:rPr lang="en-US" altLang="zh-CN" dirty="0"/>
              <a:t> = from;</a:t>
            </a:r>
          </a:p>
          <a:p>
            <a:r>
              <a:rPr lang="en-US" altLang="zh-CN" dirty="0"/>
              <a:t>		p-&gt;next = </a:t>
            </a:r>
            <a:r>
              <a:rPr lang="en-US" altLang="zh-CN" dirty="0" err="1"/>
              <a:t>adjlist</a:t>
            </a:r>
            <a:r>
              <a:rPr lang="en-US" altLang="zh-CN" dirty="0"/>
              <a:t>[to].</a:t>
            </a:r>
            <a:r>
              <a:rPr lang="en-US" altLang="zh-CN" dirty="0" err="1"/>
              <a:t>firstedge</a:t>
            </a:r>
            <a:r>
              <a:rPr lang="en-US" altLang="zh-CN" dirty="0"/>
              <a:t>;</a:t>
            </a:r>
          </a:p>
          <a:p>
            <a:r>
              <a:rPr lang="en-US" altLang="zh-CN" dirty="0"/>
              <a:t>		</a:t>
            </a:r>
            <a:r>
              <a:rPr lang="en-US" altLang="zh-CN" dirty="0" err="1"/>
              <a:t>adjlist</a:t>
            </a:r>
            <a:r>
              <a:rPr lang="en-US" altLang="zh-CN" dirty="0"/>
              <a:t>[to].</a:t>
            </a:r>
            <a:r>
              <a:rPr lang="en-US" altLang="zh-CN" dirty="0" err="1"/>
              <a:t>firstedge</a:t>
            </a:r>
            <a:r>
              <a:rPr lang="en-US" altLang="zh-CN" dirty="0"/>
              <a:t> = p; </a:t>
            </a:r>
          </a:p>
          <a:p>
            <a:r>
              <a:rPr lang="en-US" altLang="zh-CN" dirty="0"/>
              <a:t>	} </a:t>
            </a:r>
          </a:p>
          <a:p>
            <a:r>
              <a:rPr lang="en-US" altLang="zh-CN" dirty="0"/>
              <a:t>}</a:t>
            </a:r>
          </a:p>
          <a:p>
            <a:r>
              <a:rPr lang="en-US" altLang="zh-CN" dirty="0"/>
              <a:t>void </a:t>
            </a:r>
            <a:r>
              <a:rPr lang="en-US" altLang="zh-CN" dirty="0" err="1"/>
              <a:t>AdjList</a:t>
            </a:r>
            <a:r>
              <a:rPr lang="en-US" altLang="zh-CN" dirty="0"/>
              <a:t>::print(){</a:t>
            </a:r>
          </a:p>
          <a:p>
            <a:r>
              <a:rPr lang="en-US" altLang="zh-CN" dirty="0"/>
              <a:t>	</a:t>
            </a:r>
            <a:r>
              <a:rPr lang="en-US" altLang="zh-CN" dirty="0" err="1"/>
              <a:t>EdgeNode</a:t>
            </a:r>
            <a:r>
              <a:rPr lang="en-US" altLang="zh-CN" dirty="0"/>
              <a:t> *p = new </a:t>
            </a:r>
            <a:r>
              <a:rPr lang="en-US" altLang="zh-CN" dirty="0" err="1"/>
              <a:t>EdgeNode</a:t>
            </a:r>
            <a:r>
              <a:rPr lang="en-US" altLang="zh-CN" dirty="0"/>
              <a:t>();</a:t>
            </a:r>
          </a:p>
          <a:p>
            <a:r>
              <a:rPr lang="en-US" altLang="zh-CN" dirty="0"/>
              <a:t>	for(int </a:t>
            </a:r>
            <a:r>
              <a:rPr lang="en-US" altLang="zh-CN" dirty="0" err="1"/>
              <a:t>i</a:t>
            </a:r>
            <a:r>
              <a:rPr lang="en-US" altLang="zh-CN" dirty="0"/>
              <a:t> = 0; </a:t>
            </a:r>
            <a:r>
              <a:rPr lang="en-US" altLang="zh-CN" dirty="0" err="1"/>
              <a:t>i</a:t>
            </a:r>
            <a:r>
              <a:rPr lang="en-US" altLang="zh-CN" dirty="0"/>
              <a:t> &lt; </a:t>
            </a:r>
            <a:r>
              <a:rPr lang="en-US" altLang="zh-CN" dirty="0" err="1"/>
              <a:t>VertexNum;i</a:t>
            </a:r>
            <a:r>
              <a:rPr lang="en-US" altLang="zh-CN" dirty="0"/>
              <a:t>++){</a:t>
            </a:r>
          </a:p>
          <a:p>
            <a:r>
              <a:rPr lang="en-US" altLang="zh-CN" dirty="0"/>
              <a:t>		p = </a:t>
            </a:r>
            <a:r>
              <a:rPr lang="en-US" altLang="zh-CN" dirty="0" err="1"/>
              <a:t>adjlist</a:t>
            </a:r>
            <a:r>
              <a:rPr lang="en-US" altLang="zh-CN" dirty="0"/>
              <a:t>[</a:t>
            </a:r>
            <a:r>
              <a:rPr lang="en-US" altLang="zh-CN" dirty="0" err="1"/>
              <a:t>i</a:t>
            </a:r>
            <a:r>
              <a:rPr lang="en-US" altLang="zh-CN" dirty="0"/>
              <a:t>].</a:t>
            </a:r>
            <a:r>
              <a:rPr lang="en-US" altLang="zh-CN" dirty="0" err="1"/>
              <a:t>firstedge</a:t>
            </a:r>
            <a:r>
              <a:rPr lang="en-US" altLang="zh-CN" dirty="0"/>
              <a:t>;</a:t>
            </a:r>
          </a:p>
          <a:p>
            <a:r>
              <a:rPr lang="en-US" altLang="zh-CN" dirty="0"/>
              <a:t>		while(p){</a:t>
            </a:r>
          </a:p>
          <a:p>
            <a:r>
              <a:rPr lang="en-US" altLang="zh-CN" dirty="0"/>
              <a:t>			</a:t>
            </a:r>
            <a:r>
              <a:rPr lang="en-US" altLang="zh-CN" dirty="0" err="1"/>
              <a:t>cout</a:t>
            </a:r>
            <a:r>
              <a:rPr lang="en-US" altLang="zh-CN" dirty="0"/>
              <a:t>&lt;&lt;"("&lt;&lt;</a:t>
            </a:r>
            <a:r>
              <a:rPr lang="en-US" altLang="zh-CN" dirty="0" err="1"/>
              <a:t>adjlist</a:t>
            </a:r>
            <a:r>
              <a:rPr lang="en-US" altLang="zh-CN" dirty="0"/>
              <a:t>[</a:t>
            </a:r>
            <a:r>
              <a:rPr lang="en-US" altLang="zh-CN" dirty="0" err="1"/>
              <a:t>i</a:t>
            </a:r>
            <a:r>
              <a:rPr lang="en-US" altLang="zh-CN" dirty="0"/>
              <a:t>].data&lt;&lt;","&lt;&lt;</a:t>
            </a:r>
            <a:r>
              <a:rPr lang="en-US" altLang="zh-CN" dirty="0" err="1"/>
              <a:t>adjlist</a:t>
            </a:r>
            <a:r>
              <a:rPr lang="en-US" altLang="zh-CN" dirty="0"/>
              <a:t>[p-&gt;</a:t>
            </a:r>
            <a:r>
              <a:rPr lang="en-US" altLang="zh-CN" dirty="0" err="1"/>
              <a:t>adjvex</a:t>
            </a:r>
            <a:r>
              <a:rPr lang="en-US" altLang="zh-CN" dirty="0"/>
              <a:t>].data&lt;&lt;")";</a:t>
            </a:r>
          </a:p>
          <a:p>
            <a:r>
              <a:rPr lang="en-US" altLang="zh-CN" dirty="0"/>
              <a:t>			p = p-&gt;next;</a:t>
            </a:r>
          </a:p>
          <a:p>
            <a:r>
              <a:rPr lang="en-US" altLang="zh-CN" dirty="0"/>
              <a:t>		}</a:t>
            </a:r>
          </a:p>
          <a:p>
            <a:r>
              <a:rPr lang="en-US" altLang="zh-CN" dirty="0"/>
              <a:t>		</a:t>
            </a:r>
            <a:r>
              <a:rPr lang="en-US" altLang="zh-CN" dirty="0" err="1"/>
              <a:t>cout</a:t>
            </a:r>
            <a:r>
              <a:rPr lang="en-US" altLang="zh-CN" dirty="0"/>
              <a:t>&lt;&lt;"\n";</a:t>
            </a:r>
          </a:p>
          <a:p>
            <a:r>
              <a:rPr lang="en-US" altLang="zh-CN" dirty="0"/>
              <a:t>	}</a:t>
            </a:r>
          </a:p>
          <a:p>
            <a:r>
              <a:rPr lang="en-US" altLang="zh-CN" dirty="0"/>
              <a:t>}</a:t>
            </a:r>
          </a:p>
          <a:p>
            <a:r>
              <a:rPr lang="en-US" altLang="zh-CN" dirty="0"/>
              <a:t>int main(void){</a:t>
            </a:r>
          </a:p>
          <a:p>
            <a:r>
              <a:rPr lang="en-US" altLang="zh-CN" dirty="0"/>
              <a:t>	</a:t>
            </a:r>
            <a:r>
              <a:rPr lang="en-US" altLang="zh-CN" dirty="0" err="1"/>
              <a:t>AdjList</a:t>
            </a:r>
            <a:r>
              <a:rPr lang="en-US" altLang="zh-CN" dirty="0"/>
              <a:t> *adj = new </a:t>
            </a:r>
            <a:r>
              <a:rPr lang="en-US" altLang="zh-CN" dirty="0" err="1"/>
              <a:t>AdjList</a:t>
            </a:r>
            <a:r>
              <a:rPr lang="en-US" altLang="zh-CN" dirty="0"/>
              <a:t>();</a:t>
            </a:r>
          </a:p>
          <a:p>
            <a:r>
              <a:rPr lang="en-US" altLang="zh-CN" dirty="0"/>
              <a:t>	adj-&gt;</a:t>
            </a:r>
            <a:r>
              <a:rPr lang="en-US" altLang="zh-CN" dirty="0" err="1"/>
              <a:t>createGraph</a:t>
            </a:r>
            <a:r>
              <a:rPr lang="en-US" altLang="zh-CN" dirty="0"/>
              <a:t>();</a:t>
            </a:r>
          </a:p>
          <a:p>
            <a:r>
              <a:rPr lang="en-US" altLang="zh-CN" dirty="0"/>
              <a:t>	adj-&gt;print();</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809046A7-5EBB-4FCB-A092-FA3283E0DFE2}" type="slidenum">
              <a:rPr lang="zh-CN" altLang="en-US" smtClean="0"/>
              <a:t>7</a:t>
            </a:fld>
            <a:endParaRPr lang="zh-CN" altLang="en-US"/>
          </a:p>
        </p:txBody>
      </p:sp>
    </p:spTree>
    <p:extLst>
      <p:ext uri="{BB962C8B-B14F-4D97-AF65-F5344CB8AC3E}">
        <p14:creationId xmlns:p14="http://schemas.microsoft.com/office/powerpoint/2010/main" val="3439760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#define MAXLEN 20</a:t>
            </a:r>
          </a:p>
          <a:p>
            <a:r>
              <a:rPr lang="en-US" altLang="zh-CN" dirty="0"/>
              <a:t>using namespace std;</a:t>
            </a:r>
          </a:p>
          <a:p>
            <a:r>
              <a:rPr lang="en-US" altLang="zh-CN" dirty="0"/>
              <a:t>typedef char </a:t>
            </a:r>
            <a:r>
              <a:rPr lang="en-US" altLang="zh-CN" dirty="0" err="1"/>
              <a:t>VertexType</a:t>
            </a:r>
            <a:r>
              <a:rPr lang="en-US" altLang="zh-CN" dirty="0"/>
              <a:t>;</a:t>
            </a:r>
          </a:p>
          <a:p>
            <a:r>
              <a:rPr lang="en-US" altLang="zh-CN" dirty="0"/>
              <a:t>class </a:t>
            </a:r>
            <a:r>
              <a:rPr lang="en-US" altLang="zh-CN" dirty="0" err="1"/>
              <a:t>EdgeNode</a:t>
            </a:r>
            <a:r>
              <a:rPr lang="en-US" altLang="zh-CN" dirty="0"/>
              <a:t>{</a:t>
            </a:r>
          </a:p>
          <a:p>
            <a:r>
              <a:rPr lang="en-US" altLang="zh-CN" dirty="0"/>
              <a:t>	public:</a:t>
            </a:r>
          </a:p>
          <a:p>
            <a:r>
              <a:rPr lang="en-US" altLang="zh-CN" dirty="0"/>
              <a:t>		int </a:t>
            </a:r>
            <a:r>
              <a:rPr lang="en-US" altLang="zh-CN" dirty="0" err="1"/>
              <a:t>adjvex</a:t>
            </a:r>
            <a:r>
              <a:rPr lang="en-US" altLang="zh-CN" dirty="0"/>
              <a:t>;</a:t>
            </a:r>
          </a:p>
          <a:p>
            <a:r>
              <a:rPr lang="en-US" altLang="zh-CN" dirty="0"/>
              <a:t>		</a:t>
            </a:r>
            <a:r>
              <a:rPr lang="en-US" altLang="zh-CN" dirty="0" err="1"/>
              <a:t>EdgeNode</a:t>
            </a:r>
            <a:r>
              <a:rPr lang="en-US" altLang="zh-CN" dirty="0"/>
              <a:t> *next;</a:t>
            </a:r>
          </a:p>
          <a:p>
            <a:r>
              <a:rPr lang="en-US" altLang="zh-CN" dirty="0"/>
              <a:t>};</a:t>
            </a:r>
          </a:p>
          <a:p>
            <a:r>
              <a:rPr lang="en-US" altLang="zh-CN" dirty="0"/>
              <a:t>class </a:t>
            </a:r>
            <a:r>
              <a:rPr lang="en-US" altLang="zh-CN" dirty="0" err="1"/>
              <a:t>VertexNode</a:t>
            </a:r>
            <a:r>
              <a:rPr lang="en-US" altLang="zh-CN" dirty="0"/>
              <a:t>{</a:t>
            </a:r>
          </a:p>
          <a:p>
            <a:r>
              <a:rPr lang="en-US" altLang="zh-CN" dirty="0"/>
              <a:t>	public:</a:t>
            </a:r>
          </a:p>
          <a:p>
            <a:r>
              <a:rPr lang="en-US" altLang="zh-CN" dirty="0"/>
              <a:t>		</a:t>
            </a:r>
            <a:r>
              <a:rPr lang="en-US" altLang="zh-CN" dirty="0" err="1"/>
              <a:t>VertexType</a:t>
            </a:r>
            <a:r>
              <a:rPr lang="en-US" altLang="zh-CN" dirty="0"/>
              <a:t> data;</a:t>
            </a:r>
          </a:p>
          <a:p>
            <a:r>
              <a:rPr lang="en-US" altLang="zh-CN" dirty="0"/>
              <a:t>		</a:t>
            </a:r>
            <a:r>
              <a:rPr lang="en-US" altLang="zh-CN" dirty="0" err="1"/>
              <a:t>EdgeNode</a:t>
            </a:r>
            <a:r>
              <a:rPr lang="en-US" altLang="zh-CN" dirty="0"/>
              <a:t> *</a:t>
            </a:r>
            <a:r>
              <a:rPr lang="en-US" altLang="zh-CN" dirty="0" err="1"/>
              <a:t>firstedge</a:t>
            </a:r>
            <a:r>
              <a:rPr lang="en-US" altLang="zh-CN" dirty="0"/>
              <a:t>;</a:t>
            </a:r>
          </a:p>
          <a:p>
            <a:r>
              <a:rPr lang="en-US" altLang="zh-CN" dirty="0"/>
              <a:t>};</a:t>
            </a:r>
          </a:p>
          <a:p>
            <a:r>
              <a:rPr lang="en-US" altLang="zh-CN" dirty="0"/>
              <a:t>class </a:t>
            </a:r>
            <a:r>
              <a:rPr lang="en-US" altLang="zh-CN" dirty="0" err="1"/>
              <a:t>AdjList</a:t>
            </a:r>
            <a:r>
              <a:rPr lang="en-US" altLang="zh-CN" dirty="0"/>
              <a:t>{</a:t>
            </a:r>
          </a:p>
          <a:p>
            <a:r>
              <a:rPr lang="en-US" altLang="zh-CN" dirty="0"/>
              <a:t>	public:</a:t>
            </a:r>
          </a:p>
          <a:p>
            <a:r>
              <a:rPr lang="en-US" altLang="zh-CN" dirty="0"/>
              <a:t>		</a:t>
            </a:r>
            <a:r>
              <a:rPr lang="en-US" altLang="zh-CN" dirty="0" err="1"/>
              <a:t>VertexNode</a:t>
            </a:r>
            <a:r>
              <a:rPr lang="en-US" altLang="zh-CN" dirty="0"/>
              <a:t> </a:t>
            </a:r>
            <a:r>
              <a:rPr lang="en-US" altLang="zh-CN" dirty="0" err="1"/>
              <a:t>adjlist</a:t>
            </a:r>
            <a:r>
              <a:rPr lang="en-US" altLang="zh-CN" dirty="0"/>
              <a:t>[MAXLEN];</a:t>
            </a:r>
          </a:p>
          <a:p>
            <a:r>
              <a:rPr lang="en-US" altLang="zh-CN" dirty="0"/>
              <a:t>		int </a:t>
            </a:r>
            <a:r>
              <a:rPr lang="en-US" altLang="zh-CN" dirty="0" err="1"/>
              <a:t>VertexNum,EdgeNum</a:t>
            </a:r>
            <a:r>
              <a:rPr lang="en-US" altLang="zh-CN" dirty="0"/>
              <a:t>;</a:t>
            </a:r>
          </a:p>
          <a:p>
            <a:r>
              <a:rPr lang="en-US" altLang="zh-CN" dirty="0"/>
              <a:t>	void </a:t>
            </a:r>
            <a:r>
              <a:rPr lang="en-US" altLang="zh-CN" dirty="0" err="1"/>
              <a:t>createGraph</a:t>
            </a:r>
            <a:r>
              <a:rPr lang="en-US" altLang="zh-CN" dirty="0"/>
              <a:t>();</a:t>
            </a:r>
          </a:p>
          <a:p>
            <a:r>
              <a:rPr lang="en-US" altLang="zh-CN" dirty="0"/>
              <a:t>	void print();</a:t>
            </a:r>
          </a:p>
          <a:p>
            <a:r>
              <a:rPr lang="en-US" altLang="zh-CN" dirty="0"/>
              <a:t>};</a:t>
            </a:r>
          </a:p>
          <a:p>
            <a:r>
              <a:rPr lang="en-US" altLang="zh-CN" dirty="0"/>
              <a:t>void </a:t>
            </a:r>
            <a:r>
              <a:rPr lang="en-US" altLang="zh-CN" dirty="0" err="1"/>
              <a:t>AdjList</a:t>
            </a:r>
            <a:r>
              <a:rPr lang="en-US" altLang="zh-CN" dirty="0"/>
              <a:t>::</a:t>
            </a:r>
            <a:r>
              <a:rPr lang="en-US" altLang="zh-CN" dirty="0" err="1"/>
              <a:t>createGraph</a:t>
            </a:r>
            <a:r>
              <a:rPr lang="en-US" altLang="zh-CN" dirty="0"/>
              <a:t>(){</a:t>
            </a:r>
          </a:p>
          <a:p>
            <a:r>
              <a:rPr lang="en-US" altLang="zh-CN" dirty="0"/>
              <a:t>	int </a:t>
            </a:r>
            <a:r>
              <a:rPr lang="en-US" altLang="zh-CN" dirty="0" err="1"/>
              <a:t>from,to</a:t>
            </a:r>
            <a:r>
              <a:rPr lang="en-US" altLang="zh-CN" dirty="0"/>
              <a:t>;</a:t>
            </a:r>
          </a:p>
          <a:p>
            <a:r>
              <a:rPr lang="en-US" altLang="zh-CN" dirty="0"/>
              <a:t>	</a:t>
            </a:r>
            <a:r>
              <a:rPr lang="en-US" altLang="zh-CN" dirty="0" err="1"/>
              <a:t>cout</a:t>
            </a:r>
            <a:r>
              <a:rPr lang="en-US" altLang="zh-CN" dirty="0"/>
              <a:t>&lt;&lt;"</a:t>
            </a:r>
            <a:r>
              <a:rPr lang="zh-CN" altLang="en-US" dirty="0"/>
              <a:t>请输入顶点和边的个数</a:t>
            </a:r>
            <a:r>
              <a:rPr lang="en-US" altLang="zh-CN" dirty="0"/>
              <a:t>\n";</a:t>
            </a:r>
          </a:p>
          <a:p>
            <a:r>
              <a:rPr lang="en-US" altLang="zh-CN" dirty="0"/>
              <a:t>	</a:t>
            </a:r>
            <a:r>
              <a:rPr lang="en-US" altLang="zh-CN" dirty="0" err="1"/>
              <a:t>cin</a:t>
            </a:r>
            <a:r>
              <a:rPr lang="en-US" altLang="zh-CN" dirty="0"/>
              <a:t>&gt;&gt;</a:t>
            </a:r>
            <a:r>
              <a:rPr lang="en-US" altLang="zh-CN" dirty="0" err="1"/>
              <a:t>VertexNum</a:t>
            </a:r>
            <a:r>
              <a:rPr lang="en-US" altLang="zh-CN" dirty="0"/>
              <a:t>&gt;&gt;</a:t>
            </a:r>
            <a:r>
              <a:rPr lang="en-US" altLang="zh-CN" dirty="0" err="1"/>
              <a:t>EdgeNum</a:t>
            </a:r>
            <a:r>
              <a:rPr lang="en-US" altLang="zh-CN" dirty="0"/>
              <a:t>;</a:t>
            </a:r>
          </a:p>
          <a:p>
            <a:r>
              <a:rPr lang="en-US" altLang="zh-CN" dirty="0"/>
              <a:t>	</a:t>
            </a:r>
            <a:r>
              <a:rPr lang="en-US" altLang="zh-CN" dirty="0" err="1"/>
              <a:t>cout</a:t>
            </a:r>
            <a:r>
              <a:rPr lang="en-US" altLang="zh-CN" dirty="0"/>
              <a:t>&lt;&lt;"</a:t>
            </a:r>
            <a:r>
              <a:rPr lang="zh-CN" altLang="en-US" dirty="0"/>
              <a:t>请输入结点信息</a:t>
            </a:r>
            <a:r>
              <a:rPr lang="en-US" altLang="zh-CN" dirty="0"/>
              <a:t>\n";</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a:t>
            </a:r>
            <a:r>
              <a:rPr lang="en-US" altLang="zh-CN" dirty="0" err="1"/>
              <a:t>cin</a:t>
            </a:r>
            <a:r>
              <a:rPr lang="en-US" altLang="zh-CN" dirty="0"/>
              <a:t>&gt;&gt;</a:t>
            </a:r>
            <a:r>
              <a:rPr lang="en-US" altLang="zh-CN" dirty="0" err="1"/>
              <a:t>adjlist</a:t>
            </a:r>
            <a:r>
              <a:rPr lang="en-US" altLang="zh-CN" dirty="0"/>
              <a:t>[</a:t>
            </a:r>
            <a:r>
              <a:rPr lang="en-US" altLang="zh-CN" dirty="0" err="1"/>
              <a:t>i</a:t>
            </a:r>
            <a:r>
              <a:rPr lang="en-US" altLang="zh-CN" dirty="0"/>
              <a:t>].data;</a:t>
            </a:r>
          </a:p>
          <a:p>
            <a:r>
              <a:rPr lang="en-US" altLang="zh-CN" dirty="0"/>
              <a:t>		</a:t>
            </a:r>
            <a:r>
              <a:rPr lang="en-US" altLang="zh-CN" dirty="0" err="1"/>
              <a:t>adjlist</a:t>
            </a:r>
            <a:r>
              <a:rPr lang="en-US" altLang="zh-CN" dirty="0"/>
              <a:t>[</a:t>
            </a:r>
            <a:r>
              <a:rPr lang="en-US" altLang="zh-CN" dirty="0" err="1"/>
              <a:t>i</a:t>
            </a:r>
            <a:r>
              <a:rPr lang="en-US" altLang="zh-CN" dirty="0"/>
              <a:t>].</a:t>
            </a:r>
            <a:r>
              <a:rPr lang="en-US" altLang="zh-CN" dirty="0" err="1"/>
              <a:t>firstedge</a:t>
            </a:r>
            <a:r>
              <a:rPr lang="en-US" altLang="zh-CN" dirty="0"/>
              <a:t> = NULL;</a:t>
            </a:r>
          </a:p>
          <a:p>
            <a:r>
              <a:rPr lang="en-US" altLang="zh-CN" dirty="0"/>
              <a:t>	}</a:t>
            </a:r>
          </a:p>
          <a:p>
            <a:r>
              <a:rPr lang="en-US" altLang="zh-CN" dirty="0"/>
              <a:t>	</a:t>
            </a:r>
            <a:r>
              <a:rPr lang="en-US" altLang="zh-CN" dirty="0" err="1"/>
              <a:t>cout</a:t>
            </a:r>
            <a:r>
              <a:rPr lang="en-US" altLang="zh-CN" dirty="0"/>
              <a:t>&lt;&lt;"</a:t>
            </a:r>
            <a:r>
              <a:rPr lang="zh-CN" altLang="en-US" dirty="0"/>
              <a:t>请输入起始点</a:t>
            </a:r>
            <a:r>
              <a:rPr lang="en-US" altLang="zh-CN" dirty="0"/>
              <a:t>from</a:t>
            </a:r>
            <a:r>
              <a:rPr lang="zh-CN" altLang="en-US" dirty="0"/>
              <a:t>与终止点</a:t>
            </a:r>
            <a:r>
              <a:rPr lang="en-US" altLang="zh-CN" dirty="0"/>
              <a:t>to</a:t>
            </a:r>
            <a:r>
              <a:rPr lang="zh-CN" altLang="en-US" dirty="0"/>
              <a:t>的坐标</a:t>
            </a:r>
            <a:r>
              <a:rPr lang="en-US" altLang="zh-CN" dirty="0"/>
              <a:t>\n";</a:t>
            </a:r>
          </a:p>
          <a:p>
            <a:r>
              <a:rPr lang="en-US" altLang="zh-CN" dirty="0"/>
              <a:t>	for(int </a:t>
            </a:r>
            <a:r>
              <a:rPr lang="en-US" altLang="zh-CN" dirty="0" err="1"/>
              <a:t>i</a:t>
            </a:r>
            <a:r>
              <a:rPr lang="en-US" altLang="zh-CN" dirty="0"/>
              <a:t> = 0;i &lt; </a:t>
            </a:r>
            <a:r>
              <a:rPr lang="en-US" altLang="zh-CN" dirty="0" err="1"/>
              <a:t>EdgeNum;i</a:t>
            </a:r>
            <a:r>
              <a:rPr lang="en-US" altLang="zh-CN" dirty="0"/>
              <a:t>++){</a:t>
            </a:r>
          </a:p>
          <a:p>
            <a:r>
              <a:rPr lang="en-US" altLang="zh-CN" dirty="0"/>
              <a:t>		</a:t>
            </a:r>
            <a:r>
              <a:rPr lang="en-US" altLang="zh-CN" dirty="0" err="1"/>
              <a:t>cin</a:t>
            </a:r>
            <a:r>
              <a:rPr lang="en-US" altLang="zh-CN" dirty="0"/>
              <a:t>&gt;&gt;from&gt;&gt;to;</a:t>
            </a:r>
          </a:p>
          <a:p>
            <a:r>
              <a:rPr lang="en-US" altLang="zh-CN" dirty="0"/>
              <a:t>		</a:t>
            </a:r>
            <a:r>
              <a:rPr lang="en-US" altLang="zh-CN" dirty="0" err="1"/>
              <a:t>EdgeNode</a:t>
            </a:r>
            <a:r>
              <a:rPr lang="en-US" altLang="zh-CN" dirty="0"/>
              <a:t> *p = new </a:t>
            </a:r>
            <a:r>
              <a:rPr lang="en-US" altLang="zh-CN" dirty="0" err="1"/>
              <a:t>EdgeNode</a:t>
            </a:r>
            <a:r>
              <a:rPr lang="en-US" altLang="zh-CN" dirty="0"/>
              <a:t>();</a:t>
            </a:r>
          </a:p>
          <a:p>
            <a:r>
              <a:rPr lang="en-US" altLang="zh-CN" dirty="0"/>
              <a:t>		p-&gt;</a:t>
            </a:r>
            <a:r>
              <a:rPr lang="en-US" altLang="zh-CN" dirty="0" err="1"/>
              <a:t>adjvex</a:t>
            </a:r>
            <a:r>
              <a:rPr lang="en-US" altLang="zh-CN" dirty="0"/>
              <a:t> = to;</a:t>
            </a:r>
          </a:p>
          <a:p>
            <a:r>
              <a:rPr lang="en-US" altLang="zh-CN" dirty="0"/>
              <a:t>		p-&gt;next = </a:t>
            </a:r>
            <a:r>
              <a:rPr lang="en-US" altLang="zh-CN" dirty="0" err="1"/>
              <a:t>adjlist</a:t>
            </a:r>
            <a:r>
              <a:rPr lang="en-US" altLang="zh-CN" dirty="0"/>
              <a:t>[from].</a:t>
            </a:r>
            <a:r>
              <a:rPr lang="en-US" altLang="zh-CN" dirty="0" err="1"/>
              <a:t>firstedge</a:t>
            </a:r>
            <a:r>
              <a:rPr lang="en-US" altLang="zh-CN" dirty="0"/>
              <a:t>;</a:t>
            </a:r>
          </a:p>
          <a:p>
            <a:r>
              <a:rPr lang="en-US" altLang="zh-CN" dirty="0"/>
              <a:t>		</a:t>
            </a:r>
            <a:r>
              <a:rPr lang="en-US" altLang="zh-CN" dirty="0" err="1"/>
              <a:t>adjlist</a:t>
            </a:r>
            <a:r>
              <a:rPr lang="en-US" altLang="zh-CN" dirty="0"/>
              <a:t>[from].</a:t>
            </a:r>
            <a:r>
              <a:rPr lang="en-US" altLang="zh-CN" dirty="0" err="1"/>
              <a:t>firstedge</a:t>
            </a:r>
            <a:r>
              <a:rPr lang="en-US" altLang="zh-CN" dirty="0"/>
              <a:t> = p;</a:t>
            </a:r>
          </a:p>
          <a:p>
            <a:r>
              <a:rPr lang="en-US" altLang="zh-CN" dirty="0"/>
              <a:t>		//</a:t>
            </a:r>
            <a:r>
              <a:rPr lang="zh-CN" altLang="en-US" dirty="0"/>
              <a:t>若该图为有向图则只有上面这部分</a:t>
            </a:r>
          </a:p>
          <a:p>
            <a:r>
              <a:rPr lang="zh-CN" altLang="en-US" dirty="0"/>
              <a:t>		</a:t>
            </a:r>
            <a:r>
              <a:rPr lang="en-US" altLang="zh-CN" dirty="0"/>
              <a:t>p = new	</a:t>
            </a:r>
            <a:r>
              <a:rPr lang="en-US" altLang="zh-CN" dirty="0" err="1"/>
              <a:t>EdgeNode</a:t>
            </a:r>
            <a:r>
              <a:rPr lang="en-US" altLang="zh-CN" dirty="0"/>
              <a:t>();</a:t>
            </a:r>
          </a:p>
          <a:p>
            <a:r>
              <a:rPr lang="en-US" altLang="zh-CN" dirty="0"/>
              <a:t>		p-&gt;</a:t>
            </a:r>
            <a:r>
              <a:rPr lang="en-US" altLang="zh-CN" dirty="0" err="1"/>
              <a:t>adjvex</a:t>
            </a:r>
            <a:r>
              <a:rPr lang="en-US" altLang="zh-CN" dirty="0"/>
              <a:t> = from;</a:t>
            </a:r>
          </a:p>
          <a:p>
            <a:r>
              <a:rPr lang="en-US" altLang="zh-CN" dirty="0"/>
              <a:t>		p-&gt;next = </a:t>
            </a:r>
            <a:r>
              <a:rPr lang="en-US" altLang="zh-CN" dirty="0" err="1"/>
              <a:t>adjlist</a:t>
            </a:r>
            <a:r>
              <a:rPr lang="en-US" altLang="zh-CN" dirty="0"/>
              <a:t>[to].</a:t>
            </a:r>
            <a:r>
              <a:rPr lang="en-US" altLang="zh-CN" dirty="0" err="1"/>
              <a:t>firstedge</a:t>
            </a:r>
            <a:r>
              <a:rPr lang="en-US" altLang="zh-CN" dirty="0"/>
              <a:t>;</a:t>
            </a:r>
          </a:p>
          <a:p>
            <a:r>
              <a:rPr lang="en-US" altLang="zh-CN" dirty="0"/>
              <a:t>		</a:t>
            </a:r>
            <a:r>
              <a:rPr lang="en-US" altLang="zh-CN" dirty="0" err="1"/>
              <a:t>adjlist</a:t>
            </a:r>
            <a:r>
              <a:rPr lang="en-US" altLang="zh-CN" dirty="0"/>
              <a:t>[to].</a:t>
            </a:r>
            <a:r>
              <a:rPr lang="en-US" altLang="zh-CN" dirty="0" err="1"/>
              <a:t>firstedge</a:t>
            </a:r>
            <a:r>
              <a:rPr lang="en-US" altLang="zh-CN" dirty="0"/>
              <a:t> = p; </a:t>
            </a:r>
          </a:p>
          <a:p>
            <a:r>
              <a:rPr lang="en-US" altLang="zh-CN" dirty="0"/>
              <a:t>	} </a:t>
            </a:r>
          </a:p>
          <a:p>
            <a:r>
              <a:rPr lang="en-US" altLang="zh-CN" dirty="0"/>
              <a:t>}</a:t>
            </a:r>
          </a:p>
          <a:p>
            <a:r>
              <a:rPr lang="en-US" altLang="zh-CN" dirty="0"/>
              <a:t>void </a:t>
            </a:r>
            <a:r>
              <a:rPr lang="en-US" altLang="zh-CN" dirty="0" err="1"/>
              <a:t>AdjList</a:t>
            </a:r>
            <a:r>
              <a:rPr lang="en-US" altLang="zh-CN" dirty="0"/>
              <a:t>::print(){</a:t>
            </a:r>
          </a:p>
          <a:p>
            <a:r>
              <a:rPr lang="en-US" altLang="zh-CN" dirty="0"/>
              <a:t>	</a:t>
            </a:r>
            <a:r>
              <a:rPr lang="en-US" altLang="zh-CN" dirty="0" err="1"/>
              <a:t>EdgeNode</a:t>
            </a:r>
            <a:r>
              <a:rPr lang="en-US" altLang="zh-CN" dirty="0"/>
              <a:t> *p = new </a:t>
            </a:r>
            <a:r>
              <a:rPr lang="en-US" altLang="zh-CN" dirty="0" err="1"/>
              <a:t>EdgeNode</a:t>
            </a:r>
            <a:r>
              <a:rPr lang="en-US" altLang="zh-CN" dirty="0"/>
              <a:t>();</a:t>
            </a:r>
          </a:p>
          <a:p>
            <a:r>
              <a:rPr lang="en-US" altLang="zh-CN" dirty="0"/>
              <a:t>	for(int </a:t>
            </a:r>
            <a:r>
              <a:rPr lang="en-US" altLang="zh-CN" dirty="0" err="1"/>
              <a:t>i</a:t>
            </a:r>
            <a:r>
              <a:rPr lang="en-US" altLang="zh-CN" dirty="0"/>
              <a:t> = 0; </a:t>
            </a:r>
            <a:r>
              <a:rPr lang="en-US" altLang="zh-CN" dirty="0" err="1"/>
              <a:t>i</a:t>
            </a:r>
            <a:r>
              <a:rPr lang="en-US" altLang="zh-CN" dirty="0"/>
              <a:t> &lt; </a:t>
            </a:r>
            <a:r>
              <a:rPr lang="en-US" altLang="zh-CN" dirty="0" err="1"/>
              <a:t>VertexNum;i</a:t>
            </a:r>
            <a:r>
              <a:rPr lang="en-US" altLang="zh-CN" dirty="0"/>
              <a:t>++){</a:t>
            </a:r>
          </a:p>
          <a:p>
            <a:r>
              <a:rPr lang="en-US" altLang="zh-CN" dirty="0"/>
              <a:t>		p = </a:t>
            </a:r>
            <a:r>
              <a:rPr lang="en-US" altLang="zh-CN" dirty="0" err="1"/>
              <a:t>adjlist</a:t>
            </a:r>
            <a:r>
              <a:rPr lang="en-US" altLang="zh-CN" dirty="0"/>
              <a:t>[</a:t>
            </a:r>
            <a:r>
              <a:rPr lang="en-US" altLang="zh-CN" dirty="0" err="1"/>
              <a:t>i</a:t>
            </a:r>
            <a:r>
              <a:rPr lang="en-US" altLang="zh-CN" dirty="0"/>
              <a:t>].</a:t>
            </a:r>
            <a:r>
              <a:rPr lang="en-US" altLang="zh-CN" dirty="0" err="1"/>
              <a:t>firstedge</a:t>
            </a:r>
            <a:r>
              <a:rPr lang="en-US" altLang="zh-CN" dirty="0"/>
              <a:t>;</a:t>
            </a:r>
          </a:p>
          <a:p>
            <a:r>
              <a:rPr lang="en-US" altLang="zh-CN" dirty="0"/>
              <a:t>		while(p){</a:t>
            </a:r>
          </a:p>
          <a:p>
            <a:r>
              <a:rPr lang="en-US" altLang="zh-CN" dirty="0"/>
              <a:t>			</a:t>
            </a:r>
            <a:r>
              <a:rPr lang="en-US" altLang="zh-CN" dirty="0" err="1"/>
              <a:t>cout</a:t>
            </a:r>
            <a:r>
              <a:rPr lang="en-US" altLang="zh-CN" dirty="0"/>
              <a:t>&lt;&lt;"("&lt;&lt;</a:t>
            </a:r>
            <a:r>
              <a:rPr lang="en-US" altLang="zh-CN" dirty="0" err="1"/>
              <a:t>adjlist</a:t>
            </a:r>
            <a:r>
              <a:rPr lang="en-US" altLang="zh-CN" dirty="0"/>
              <a:t>[</a:t>
            </a:r>
            <a:r>
              <a:rPr lang="en-US" altLang="zh-CN" dirty="0" err="1"/>
              <a:t>i</a:t>
            </a:r>
            <a:r>
              <a:rPr lang="en-US" altLang="zh-CN" dirty="0"/>
              <a:t>].data&lt;&lt;","&lt;&lt;</a:t>
            </a:r>
            <a:r>
              <a:rPr lang="en-US" altLang="zh-CN" dirty="0" err="1"/>
              <a:t>adjlist</a:t>
            </a:r>
            <a:r>
              <a:rPr lang="en-US" altLang="zh-CN" dirty="0"/>
              <a:t>[p-&gt;</a:t>
            </a:r>
            <a:r>
              <a:rPr lang="en-US" altLang="zh-CN" dirty="0" err="1"/>
              <a:t>adjvex</a:t>
            </a:r>
            <a:r>
              <a:rPr lang="en-US" altLang="zh-CN" dirty="0"/>
              <a:t>].data&lt;&lt;")";</a:t>
            </a:r>
          </a:p>
          <a:p>
            <a:r>
              <a:rPr lang="en-US" altLang="zh-CN" dirty="0"/>
              <a:t>			p = p-&gt;next;</a:t>
            </a:r>
          </a:p>
          <a:p>
            <a:r>
              <a:rPr lang="en-US" altLang="zh-CN" dirty="0"/>
              <a:t>		}</a:t>
            </a:r>
          </a:p>
          <a:p>
            <a:r>
              <a:rPr lang="en-US" altLang="zh-CN" dirty="0"/>
              <a:t>		</a:t>
            </a:r>
            <a:r>
              <a:rPr lang="en-US" altLang="zh-CN" dirty="0" err="1"/>
              <a:t>cout</a:t>
            </a:r>
            <a:r>
              <a:rPr lang="en-US" altLang="zh-CN" dirty="0"/>
              <a:t>&lt;&lt;"\n";</a:t>
            </a:r>
          </a:p>
          <a:p>
            <a:r>
              <a:rPr lang="en-US" altLang="zh-CN" dirty="0"/>
              <a:t>	}</a:t>
            </a:r>
          </a:p>
          <a:p>
            <a:r>
              <a:rPr lang="en-US" altLang="zh-CN" dirty="0"/>
              <a:t>}</a:t>
            </a:r>
          </a:p>
          <a:p>
            <a:r>
              <a:rPr lang="en-US" altLang="zh-CN" dirty="0"/>
              <a:t>int main(void){</a:t>
            </a:r>
          </a:p>
          <a:p>
            <a:r>
              <a:rPr lang="en-US" altLang="zh-CN" dirty="0"/>
              <a:t>	</a:t>
            </a:r>
            <a:r>
              <a:rPr lang="en-US" altLang="zh-CN" dirty="0" err="1"/>
              <a:t>AdjList</a:t>
            </a:r>
            <a:r>
              <a:rPr lang="en-US" altLang="zh-CN" dirty="0"/>
              <a:t> *adj = new </a:t>
            </a:r>
            <a:r>
              <a:rPr lang="en-US" altLang="zh-CN" dirty="0" err="1"/>
              <a:t>AdjList</a:t>
            </a:r>
            <a:r>
              <a:rPr lang="en-US" altLang="zh-CN" dirty="0"/>
              <a:t>();</a:t>
            </a:r>
          </a:p>
          <a:p>
            <a:r>
              <a:rPr lang="en-US" altLang="zh-CN" dirty="0"/>
              <a:t>	adj-&gt;</a:t>
            </a:r>
            <a:r>
              <a:rPr lang="en-US" altLang="zh-CN" dirty="0" err="1"/>
              <a:t>createGraph</a:t>
            </a:r>
            <a:r>
              <a:rPr lang="en-US" altLang="zh-CN" dirty="0"/>
              <a:t>();</a:t>
            </a:r>
          </a:p>
          <a:p>
            <a:r>
              <a:rPr lang="en-US" altLang="zh-CN" dirty="0"/>
              <a:t>	adj-&gt;print();</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809046A7-5EBB-4FCB-A092-FA3283E0DFE2}" type="slidenum">
              <a:rPr lang="zh-CN" altLang="en-US" smtClean="0"/>
              <a:t>8</a:t>
            </a:fld>
            <a:endParaRPr lang="zh-CN" altLang="en-US"/>
          </a:p>
        </p:txBody>
      </p:sp>
    </p:spTree>
    <p:extLst>
      <p:ext uri="{BB962C8B-B14F-4D97-AF65-F5344CB8AC3E}">
        <p14:creationId xmlns:p14="http://schemas.microsoft.com/office/powerpoint/2010/main" val="21551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#define MAXLEN 20 </a:t>
            </a:r>
          </a:p>
          <a:p>
            <a:r>
              <a:rPr lang="en-US" altLang="zh-CN" dirty="0"/>
              <a:t>typedef char </a:t>
            </a:r>
            <a:r>
              <a:rPr lang="en-US" altLang="zh-CN" dirty="0" err="1"/>
              <a:t>VertexType</a:t>
            </a:r>
            <a:r>
              <a:rPr lang="en-US" altLang="zh-CN" dirty="0"/>
              <a:t>;</a:t>
            </a:r>
          </a:p>
          <a:p>
            <a:r>
              <a:rPr lang="en-US" altLang="zh-CN" dirty="0"/>
              <a:t>typedef int </a:t>
            </a:r>
            <a:r>
              <a:rPr lang="en-US" altLang="zh-CN" dirty="0" err="1"/>
              <a:t>EdgeType</a:t>
            </a:r>
            <a:r>
              <a:rPr lang="en-US" altLang="zh-CN" dirty="0"/>
              <a:t>;</a:t>
            </a:r>
          </a:p>
          <a:p>
            <a:r>
              <a:rPr lang="en-US" altLang="zh-CN" dirty="0"/>
              <a:t>using namespace std;</a:t>
            </a:r>
          </a:p>
          <a:p>
            <a:r>
              <a:rPr lang="en-US" altLang="zh-CN" dirty="0"/>
              <a:t>class </a:t>
            </a:r>
            <a:r>
              <a:rPr lang="en-US" altLang="zh-CN" dirty="0" err="1"/>
              <a:t>AdjMatrix</a:t>
            </a:r>
            <a:r>
              <a:rPr lang="en-US" altLang="zh-CN" dirty="0"/>
              <a:t>{ </a:t>
            </a:r>
          </a:p>
          <a:p>
            <a:r>
              <a:rPr lang="en-US" altLang="zh-CN" dirty="0"/>
              <a:t>	public:	</a:t>
            </a:r>
          </a:p>
          <a:p>
            <a:r>
              <a:rPr lang="en-US" altLang="zh-CN" dirty="0"/>
              <a:t>		</a:t>
            </a:r>
            <a:r>
              <a:rPr lang="en-US" altLang="zh-CN" dirty="0" err="1"/>
              <a:t>VertexType</a:t>
            </a:r>
            <a:r>
              <a:rPr lang="en-US" altLang="zh-CN" dirty="0"/>
              <a:t> vex[MAXLEN];</a:t>
            </a:r>
          </a:p>
          <a:p>
            <a:r>
              <a:rPr lang="en-US" altLang="zh-CN" dirty="0"/>
              <a:t>		</a:t>
            </a:r>
            <a:r>
              <a:rPr lang="en-US" altLang="zh-CN" dirty="0" err="1"/>
              <a:t>EdgeType</a:t>
            </a:r>
            <a:r>
              <a:rPr lang="en-US" altLang="zh-CN" dirty="0"/>
              <a:t> arc[MAXLEN][MAXLEN];</a:t>
            </a:r>
          </a:p>
          <a:p>
            <a:r>
              <a:rPr lang="en-US" altLang="zh-CN" dirty="0"/>
              <a:t>		int </a:t>
            </a:r>
            <a:r>
              <a:rPr lang="en-US" altLang="zh-CN" dirty="0" err="1"/>
              <a:t>VertexNum,EdgeNum</a:t>
            </a:r>
            <a:r>
              <a:rPr lang="en-US" altLang="zh-CN" dirty="0"/>
              <a:t>;</a:t>
            </a:r>
          </a:p>
          <a:p>
            <a:r>
              <a:rPr lang="en-US" altLang="zh-CN" dirty="0"/>
              <a:t>		bool visited[MAXLEN];</a:t>
            </a:r>
          </a:p>
          <a:p>
            <a:r>
              <a:rPr lang="en-US" altLang="zh-CN" dirty="0"/>
              <a:t>	void </a:t>
            </a:r>
            <a:r>
              <a:rPr lang="en-US" altLang="zh-CN" dirty="0" err="1"/>
              <a:t>createGraph</a:t>
            </a:r>
            <a:r>
              <a:rPr lang="en-US" altLang="zh-CN" dirty="0"/>
              <a:t>();</a:t>
            </a:r>
          </a:p>
          <a:p>
            <a:r>
              <a:rPr lang="en-US" altLang="zh-CN" dirty="0"/>
              <a:t>	void print();</a:t>
            </a:r>
          </a:p>
          <a:p>
            <a:r>
              <a:rPr lang="en-US" altLang="zh-CN" dirty="0"/>
              <a:t>	void </a:t>
            </a:r>
            <a:r>
              <a:rPr lang="en-US" altLang="zh-CN" dirty="0" err="1"/>
              <a:t>DFSTraverse</a:t>
            </a:r>
            <a:r>
              <a:rPr lang="en-US" altLang="zh-CN" dirty="0"/>
              <a:t>();</a:t>
            </a:r>
          </a:p>
          <a:p>
            <a:r>
              <a:rPr lang="en-US" altLang="zh-CN" dirty="0"/>
              <a:t>	void DFS(int </a:t>
            </a:r>
            <a:r>
              <a:rPr lang="en-US" altLang="zh-CN" dirty="0" err="1"/>
              <a:t>i</a:t>
            </a:r>
            <a:r>
              <a:rPr lang="en-US" altLang="zh-CN" dirty="0"/>
              <a:t>);</a:t>
            </a:r>
          </a:p>
          <a:p>
            <a:r>
              <a:rPr lang="en-US" altLang="zh-CN" dirty="0"/>
              <a:t>}; </a:t>
            </a:r>
          </a:p>
          <a:p>
            <a:r>
              <a:rPr lang="en-US" altLang="zh-CN" dirty="0"/>
              <a:t>void </a:t>
            </a:r>
            <a:r>
              <a:rPr lang="en-US" altLang="zh-CN" dirty="0" err="1"/>
              <a:t>AdjMatrix</a:t>
            </a:r>
            <a:r>
              <a:rPr lang="en-US" altLang="zh-CN" dirty="0"/>
              <a:t>::</a:t>
            </a:r>
            <a:r>
              <a:rPr lang="en-US" altLang="zh-CN" dirty="0" err="1"/>
              <a:t>createGraph</a:t>
            </a:r>
            <a:r>
              <a:rPr lang="en-US" altLang="zh-CN" dirty="0"/>
              <a:t>(){</a:t>
            </a:r>
          </a:p>
          <a:p>
            <a:r>
              <a:rPr lang="en-US" altLang="zh-CN" dirty="0"/>
              <a:t>	</a:t>
            </a:r>
            <a:r>
              <a:rPr lang="en-US" altLang="zh-CN" dirty="0" err="1"/>
              <a:t>cin</a:t>
            </a:r>
            <a:r>
              <a:rPr lang="en-US" altLang="zh-CN" dirty="0"/>
              <a:t>&gt;&gt;</a:t>
            </a:r>
            <a:r>
              <a:rPr lang="en-US" altLang="zh-CN" dirty="0" err="1"/>
              <a:t>VertexNum</a:t>
            </a:r>
            <a:r>
              <a:rPr lang="en-US" altLang="zh-CN" dirty="0"/>
              <a:t>&gt;&gt;</a:t>
            </a:r>
            <a:r>
              <a:rPr lang="en-US" altLang="zh-CN" dirty="0" err="1"/>
              <a:t>EdgeNum</a:t>
            </a:r>
            <a:r>
              <a:rPr lang="en-US" altLang="zh-CN" dirty="0"/>
              <a:t>;</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a:t>
            </a:r>
            <a:r>
              <a:rPr lang="en-US" altLang="zh-CN" dirty="0" err="1"/>
              <a:t>cin</a:t>
            </a:r>
            <a:r>
              <a:rPr lang="en-US" altLang="zh-CN" dirty="0"/>
              <a:t>&gt;&gt;vex[</a:t>
            </a:r>
            <a:r>
              <a:rPr lang="en-US" altLang="zh-CN" dirty="0" err="1"/>
              <a:t>i</a:t>
            </a:r>
            <a:r>
              <a:rPr lang="en-US" altLang="zh-CN" dirty="0"/>
              <a:t>];</a:t>
            </a:r>
          </a:p>
          <a:p>
            <a:r>
              <a:rPr lang="en-US" altLang="zh-CN" dirty="0"/>
              <a:t>	}</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for(int j = 0;j &lt; </a:t>
            </a:r>
            <a:r>
              <a:rPr lang="en-US" altLang="zh-CN" dirty="0" err="1"/>
              <a:t>VertexNum;j</a:t>
            </a:r>
            <a:r>
              <a:rPr lang="en-US" altLang="zh-CN" dirty="0"/>
              <a:t>++){</a:t>
            </a:r>
          </a:p>
          <a:p>
            <a:r>
              <a:rPr lang="en-US" altLang="zh-CN" dirty="0"/>
              <a:t>			arc[</a:t>
            </a:r>
            <a:r>
              <a:rPr lang="en-US" altLang="zh-CN" dirty="0" err="1"/>
              <a:t>i</a:t>
            </a:r>
            <a:r>
              <a:rPr lang="en-US" altLang="zh-CN" dirty="0"/>
              <a:t>][j] = 0;</a:t>
            </a:r>
          </a:p>
          <a:p>
            <a:r>
              <a:rPr lang="en-US" altLang="zh-CN" dirty="0"/>
              <a:t>		}</a:t>
            </a:r>
          </a:p>
          <a:p>
            <a:r>
              <a:rPr lang="en-US" altLang="zh-CN" dirty="0"/>
              <a:t>	}</a:t>
            </a:r>
          </a:p>
          <a:p>
            <a:r>
              <a:rPr lang="en-US" altLang="zh-CN" dirty="0"/>
              <a:t>	for(int </a:t>
            </a:r>
            <a:r>
              <a:rPr lang="en-US" altLang="zh-CN" dirty="0" err="1"/>
              <a:t>i</a:t>
            </a:r>
            <a:r>
              <a:rPr lang="en-US" altLang="zh-CN" dirty="0"/>
              <a:t> = 0;i &lt; </a:t>
            </a:r>
            <a:r>
              <a:rPr lang="en-US" altLang="zh-CN" dirty="0" err="1"/>
              <a:t>EdgeNum;i</a:t>
            </a:r>
            <a:r>
              <a:rPr lang="en-US" altLang="zh-CN" dirty="0"/>
              <a:t>++){</a:t>
            </a:r>
          </a:p>
          <a:p>
            <a:r>
              <a:rPr lang="en-US" altLang="zh-CN" dirty="0"/>
              <a:t>		int </a:t>
            </a:r>
            <a:r>
              <a:rPr lang="en-US" altLang="zh-CN" dirty="0" err="1"/>
              <a:t>from,to</a:t>
            </a:r>
            <a:r>
              <a:rPr lang="en-US" altLang="zh-CN" dirty="0"/>
              <a:t>;</a:t>
            </a:r>
          </a:p>
          <a:p>
            <a:r>
              <a:rPr lang="en-US" altLang="zh-CN" dirty="0"/>
              <a:t>		</a:t>
            </a:r>
            <a:r>
              <a:rPr lang="en-US" altLang="zh-CN" dirty="0" err="1"/>
              <a:t>cin</a:t>
            </a:r>
            <a:r>
              <a:rPr lang="en-US" altLang="zh-CN" dirty="0"/>
              <a:t>&gt;&gt;from&gt;&gt;to;</a:t>
            </a:r>
          </a:p>
          <a:p>
            <a:r>
              <a:rPr lang="en-US" altLang="zh-CN" dirty="0"/>
              <a:t>		arc[from][to] = 1;</a:t>
            </a:r>
          </a:p>
          <a:p>
            <a:r>
              <a:rPr lang="en-US" altLang="zh-CN" dirty="0"/>
              <a:t>		arc[to][from] = 1;</a:t>
            </a:r>
          </a:p>
          <a:p>
            <a:r>
              <a:rPr lang="en-US" altLang="zh-CN" dirty="0"/>
              <a:t>	}</a:t>
            </a:r>
          </a:p>
          <a:p>
            <a:r>
              <a:rPr lang="en-US" altLang="zh-CN" dirty="0"/>
              <a:t>}</a:t>
            </a:r>
          </a:p>
          <a:p>
            <a:r>
              <a:rPr lang="en-US" altLang="zh-CN" dirty="0"/>
              <a:t>void </a:t>
            </a:r>
            <a:r>
              <a:rPr lang="en-US" altLang="zh-CN" dirty="0" err="1"/>
              <a:t>AdjMatrix</a:t>
            </a:r>
            <a:r>
              <a:rPr lang="en-US" altLang="zh-CN" dirty="0"/>
              <a:t>::print(){</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for(int j = 0;j &lt; </a:t>
            </a:r>
            <a:r>
              <a:rPr lang="en-US" altLang="zh-CN" dirty="0" err="1"/>
              <a:t>VertexNum;j</a:t>
            </a:r>
            <a:r>
              <a:rPr lang="en-US" altLang="zh-CN" dirty="0"/>
              <a:t>++){</a:t>
            </a:r>
          </a:p>
          <a:p>
            <a:r>
              <a:rPr lang="en-US" altLang="zh-CN" dirty="0"/>
              <a:t>			</a:t>
            </a:r>
            <a:r>
              <a:rPr lang="en-US" altLang="zh-CN" dirty="0" err="1"/>
              <a:t>cout</a:t>
            </a:r>
            <a:r>
              <a:rPr lang="en-US" altLang="zh-CN" dirty="0"/>
              <a:t>&lt;&lt;arc[</a:t>
            </a:r>
            <a:r>
              <a:rPr lang="en-US" altLang="zh-CN" dirty="0" err="1"/>
              <a:t>i</a:t>
            </a:r>
            <a:r>
              <a:rPr lang="en-US" altLang="zh-CN" dirty="0"/>
              <a:t>][j]&lt;&lt;" ";</a:t>
            </a:r>
          </a:p>
          <a:p>
            <a:r>
              <a:rPr lang="en-US" altLang="zh-CN" dirty="0"/>
              <a:t>		}</a:t>
            </a:r>
          </a:p>
          <a:p>
            <a:r>
              <a:rPr lang="en-US" altLang="zh-CN" dirty="0"/>
              <a:t>		</a:t>
            </a:r>
            <a:r>
              <a:rPr lang="en-US" altLang="zh-CN" dirty="0" err="1"/>
              <a:t>cout</a:t>
            </a:r>
            <a:r>
              <a:rPr lang="en-US" altLang="zh-CN" dirty="0"/>
              <a:t>&lt;&lt;"\n";</a:t>
            </a:r>
          </a:p>
          <a:p>
            <a:r>
              <a:rPr lang="en-US" altLang="zh-CN" dirty="0"/>
              <a:t>	}</a:t>
            </a:r>
          </a:p>
          <a:p>
            <a:r>
              <a:rPr lang="en-US" altLang="zh-CN" dirty="0"/>
              <a:t>}</a:t>
            </a:r>
          </a:p>
          <a:p>
            <a:r>
              <a:rPr lang="en-US" altLang="zh-CN" dirty="0"/>
              <a:t>void </a:t>
            </a:r>
            <a:r>
              <a:rPr lang="en-US" altLang="zh-CN" dirty="0" err="1"/>
              <a:t>AdjMatrix</a:t>
            </a:r>
            <a:r>
              <a:rPr lang="en-US" altLang="zh-CN" dirty="0"/>
              <a:t>::DFS(int </a:t>
            </a:r>
            <a:r>
              <a:rPr lang="en-US" altLang="zh-CN" dirty="0" err="1"/>
              <a:t>i</a:t>
            </a:r>
            <a:r>
              <a:rPr lang="en-US" altLang="zh-CN" dirty="0"/>
              <a:t>){</a:t>
            </a:r>
          </a:p>
          <a:p>
            <a:r>
              <a:rPr lang="en-US" altLang="zh-CN" dirty="0"/>
              <a:t>	visited[</a:t>
            </a:r>
            <a:r>
              <a:rPr lang="en-US" altLang="zh-CN" dirty="0" err="1"/>
              <a:t>i</a:t>
            </a:r>
            <a:r>
              <a:rPr lang="en-US" altLang="zh-CN" dirty="0"/>
              <a:t>] = true;</a:t>
            </a:r>
          </a:p>
          <a:p>
            <a:r>
              <a:rPr lang="en-US" altLang="zh-CN" dirty="0"/>
              <a:t>	</a:t>
            </a:r>
            <a:r>
              <a:rPr lang="en-US" altLang="zh-CN" dirty="0" err="1"/>
              <a:t>cout</a:t>
            </a:r>
            <a:r>
              <a:rPr lang="en-US" altLang="zh-CN" dirty="0"/>
              <a:t>&lt;&lt;vex[</a:t>
            </a:r>
            <a:r>
              <a:rPr lang="en-US" altLang="zh-CN" dirty="0" err="1"/>
              <a:t>i</a:t>
            </a:r>
            <a:r>
              <a:rPr lang="en-US" altLang="zh-CN" dirty="0"/>
              <a:t>]&lt;&lt;" ";</a:t>
            </a:r>
          </a:p>
          <a:p>
            <a:r>
              <a:rPr lang="en-US" altLang="zh-CN" dirty="0"/>
              <a:t>	for(int j = 0;j &lt; </a:t>
            </a:r>
            <a:r>
              <a:rPr lang="en-US" altLang="zh-CN" dirty="0" err="1"/>
              <a:t>VertexNum;j</a:t>
            </a:r>
            <a:r>
              <a:rPr lang="en-US" altLang="zh-CN" dirty="0"/>
              <a:t>++){</a:t>
            </a:r>
          </a:p>
          <a:p>
            <a:r>
              <a:rPr lang="en-US" altLang="zh-CN" dirty="0"/>
              <a:t>		if(arc[</a:t>
            </a:r>
            <a:r>
              <a:rPr lang="en-US" altLang="zh-CN" dirty="0" err="1"/>
              <a:t>i</a:t>
            </a:r>
            <a:r>
              <a:rPr lang="en-US" altLang="zh-CN" dirty="0"/>
              <a:t>][j] == 1 &amp;&amp; !visited[j]){</a:t>
            </a:r>
          </a:p>
          <a:p>
            <a:r>
              <a:rPr lang="en-US" altLang="zh-CN" dirty="0"/>
              <a:t>			DFS(j);</a:t>
            </a:r>
          </a:p>
          <a:p>
            <a:r>
              <a:rPr lang="en-US" altLang="zh-CN" dirty="0"/>
              <a:t>		}</a:t>
            </a:r>
          </a:p>
          <a:p>
            <a:r>
              <a:rPr lang="en-US" altLang="zh-CN" dirty="0"/>
              <a:t>	}</a:t>
            </a:r>
          </a:p>
          <a:p>
            <a:r>
              <a:rPr lang="en-US" altLang="zh-CN" dirty="0"/>
              <a:t>}</a:t>
            </a:r>
          </a:p>
          <a:p>
            <a:r>
              <a:rPr lang="en-US" altLang="zh-CN" dirty="0"/>
              <a:t>void </a:t>
            </a:r>
            <a:r>
              <a:rPr lang="en-US" altLang="zh-CN" dirty="0" err="1"/>
              <a:t>AdjMatrix</a:t>
            </a:r>
            <a:r>
              <a:rPr lang="en-US" altLang="zh-CN" dirty="0"/>
              <a:t>::</a:t>
            </a:r>
            <a:r>
              <a:rPr lang="en-US" altLang="zh-CN" dirty="0" err="1"/>
              <a:t>DFSTraverse</a:t>
            </a:r>
            <a:r>
              <a:rPr lang="en-US" altLang="zh-CN" dirty="0"/>
              <a:t>(){</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visited[</a:t>
            </a:r>
            <a:r>
              <a:rPr lang="en-US" altLang="zh-CN" dirty="0" err="1"/>
              <a:t>i</a:t>
            </a:r>
            <a:r>
              <a:rPr lang="en-US" altLang="zh-CN" dirty="0"/>
              <a:t>] = false;</a:t>
            </a:r>
          </a:p>
          <a:p>
            <a:r>
              <a:rPr lang="en-US" altLang="zh-CN" dirty="0"/>
              <a:t>	} </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if(!visited[</a:t>
            </a:r>
            <a:r>
              <a:rPr lang="en-US" altLang="zh-CN" dirty="0" err="1"/>
              <a:t>i</a:t>
            </a:r>
            <a:r>
              <a:rPr lang="en-US" altLang="zh-CN" dirty="0"/>
              <a:t>]){</a:t>
            </a:r>
          </a:p>
          <a:p>
            <a:r>
              <a:rPr lang="en-US" altLang="zh-CN" dirty="0"/>
              <a:t>			DFS(</a:t>
            </a:r>
            <a:r>
              <a:rPr lang="en-US" altLang="zh-CN" dirty="0" err="1"/>
              <a:t>i</a:t>
            </a:r>
            <a:r>
              <a:rPr lang="en-US" altLang="zh-CN" dirty="0"/>
              <a:t>);</a:t>
            </a:r>
          </a:p>
          <a:p>
            <a:r>
              <a:rPr lang="en-US" altLang="zh-CN" dirty="0"/>
              <a:t>		}</a:t>
            </a:r>
          </a:p>
          <a:p>
            <a:r>
              <a:rPr lang="en-US" altLang="zh-CN" dirty="0"/>
              <a:t>	}</a:t>
            </a:r>
          </a:p>
          <a:p>
            <a:r>
              <a:rPr lang="en-US" altLang="zh-CN" dirty="0"/>
              <a:t>} </a:t>
            </a:r>
          </a:p>
          <a:p>
            <a:r>
              <a:rPr lang="en-US" altLang="zh-CN" dirty="0"/>
              <a:t>int main(void){</a:t>
            </a:r>
          </a:p>
          <a:p>
            <a:r>
              <a:rPr lang="en-US" altLang="zh-CN" dirty="0"/>
              <a:t>	</a:t>
            </a:r>
            <a:r>
              <a:rPr lang="en-US" altLang="zh-CN" dirty="0" err="1"/>
              <a:t>AdjMatrix</a:t>
            </a:r>
            <a:r>
              <a:rPr lang="en-US" altLang="zh-CN" dirty="0"/>
              <a:t> *</a:t>
            </a:r>
            <a:r>
              <a:rPr lang="en-US" altLang="zh-CN" dirty="0" err="1"/>
              <a:t>adm</a:t>
            </a:r>
            <a:r>
              <a:rPr lang="en-US" altLang="zh-CN" dirty="0"/>
              <a:t> = new </a:t>
            </a:r>
            <a:r>
              <a:rPr lang="en-US" altLang="zh-CN" dirty="0" err="1"/>
              <a:t>AdjMatrix</a:t>
            </a:r>
            <a:r>
              <a:rPr lang="en-US" altLang="zh-CN" dirty="0"/>
              <a:t>();</a:t>
            </a:r>
          </a:p>
          <a:p>
            <a:r>
              <a:rPr lang="en-US" altLang="zh-CN" dirty="0"/>
              <a:t>	</a:t>
            </a:r>
            <a:r>
              <a:rPr lang="en-US" altLang="zh-CN" dirty="0" err="1"/>
              <a:t>adm</a:t>
            </a:r>
            <a:r>
              <a:rPr lang="en-US" altLang="zh-CN" dirty="0"/>
              <a:t>-&gt;</a:t>
            </a:r>
            <a:r>
              <a:rPr lang="en-US" altLang="zh-CN" dirty="0" err="1"/>
              <a:t>createGraph</a:t>
            </a:r>
            <a:r>
              <a:rPr lang="en-US" altLang="zh-CN" dirty="0"/>
              <a:t>();</a:t>
            </a:r>
          </a:p>
          <a:p>
            <a:r>
              <a:rPr lang="en-US" altLang="zh-CN" dirty="0"/>
              <a:t>	</a:t>
            </a:r>
            <a:r>
              <a:rPr lang="en-US" altLang="zh-CN" dirty="0" err="1"/>
              <a:t>adm</a:t>
            </a:r>
            <a:r>
              <a:rPr lang="en-US" altLang="zh-CN" dirty="0"/>
              <a:t>-&gt;</a:t>
            </a:r>
            <a:r>
              <a:rPr lang="en-US" altLang="zh-CN" dirty="0" err="1"/>
              <a:t>DFSTraverse</a:t>
            </a:r>
            <a:r>
              <a:rPr lang="en-US" altLang="zh-CN" dirty="0"/>
              <a:t>();</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809046A7-5EBB-4FCB-A092-FA3283E0DFE2}" type="slidenum">
              <a:rPr lang="zh-CN" altLang="en-US" smtClean="0"/>
              <a:t>9</a:t>
            </a:fld>
            <a:endParaRPr lang="zh-CN" altLang="en-US"/>
          </a:p>
        </p:txBody>
      </p:sp>
    </p:spTree>
    <p:extLst>
      <p:ext uri="{BB962C8B-B14F-4D97-AF65-F5344CB8AC3E}">
        <p14:creationId xmlns:p14="http://schemas.microsoft.com/office/powerpoint/2010/main" val="3565150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#define MAXLEN 20</a:t>
            </a:r>
          </a:p>
          <a:p>
            <a:r>
              <a:rPr lang="en-US" altLang="zh-CN" dirty="0"/>
              <a:t>using namespace std;</a:t>
            </a:r>
          </a:p>
          <a:p>
            <a:r>
              <a:rPr lang="en-US" altLang="zh-CN" dirty="0"/>
              <a:t>typedef char </a:t>
            </a:r>
            <a:r>
              <a:rPr lang="en-US" altLang="zh-CN" dirty="0" err="1"/>
              <a:t>VertexType</a:t>
            </a:r>
            <a:r>
              <a:rPr lang="en-US" altLang="zh-CN" dirty="0"/>
              <a:t>;</a:t>
            </a:r>
          </a:p>
          <a:p>
            <a:r>
              <a:rPr lang="en-US" altLang="zh-CN" dirty="0"/>
              <a:t>class </a:t>
            </a:r>
            <a:r>
              <a:rPr lang="en-US" altLang="zh-CN" dirty="0" err="1"/>
              <a:t>EdgeNode</a:t>
            </a:r>
            <a:r>
              <a:rPr lang="en-US" altLang="zh-CN" dirty="0"/>
              <a:t>{</a:t>
            </a:r>
          </a:p>
          <a:p>
            <a:r>
              <a:rPr lang="en-US" altLang="zh-CN" dirty="0"/>
              <a:t>	public:</a:t>
            </a:r>
          </a:p>
          <a:p>
            <a:r>
              <a:rPr lang="en-US" altLang="zh-CN" dirty="0"/>
              <a:t>		int </a:t>
            </a:r>
            <a:r>
              <a:rPr lang="en-US" altLang="zh-CN" dirty="0" err="1"/>
              <a:t>adjvex</a:t>
            </a:r>
            <a:r>
              <a:rPr lang="en-US" altLang="zh-CN" dirty="0"/>
              <a:t>;</a:t>
            </a:r>
          </a:p>
          <a:p>
            <a:r>
              <a:rPr lang="en-US" altLang="zh-CN" dirty="0"/>
              <a:t>		</a:t>
            </a:r>
            <a:r>
              <a:rPr lang="en-US" altLang="zh-CN" dirty="0" err="1"/>
              <a:t>EdgeNode</a:t>
            </a:r>
            <a:r>
              <a:rPr lang="en-US" altLang="zh-CN" dirty="0"/>
              <a:t> *next;</a:t>
            </a:r>
          </a:p>
          <a:p>
            <a:r>
              <a:rPr lang="en-US" altLang="zh-CN" dirty="0"/>
              <a:t>};</a:t>
            </a:r>
          </a:p>
          <a:p>
            <a:r>
              <a:rPr lang="en-US" altLang="zh-CN" dirty="0"/>
              <a:t>class </a:t>
            </a:r>
            <a:r>
              <a:rPr lang="en-US" altLang="zh-CN" dirty="0" err="1"/>
              <a:t>VertexNode</a:t>
            </a:r>
            <a:r>
              <a:rPr lang="en-US" altLang="zh-CN" dirty="0"/>
              <a:t>{</a:t>
            </a:r>
          </a:p>
          <a:p>
            <a:r>
              <a:rPr lang="en-US" altLang="zh-CN" dirty="0"/>
              <a:t>	public:</a:t>
            </a:r>
          </a:p>
          <a:p>
            <a:r>
              <a:rPr lang="en-US" altLang="zh-CN" dirty="0"/>
              <a:t>		</a:t>
            </a:r>
            <a:r>
              <a:rPr lang="en-US" altLang="zh-CN" dirty="0" err="1"/>
              <a:t>VertexType</a:t>
            </a:r>
            <a:r>
              <a:rPr lang="en-US" altLang="zh-CN" dirty="0"/>
              <a:t> data;</a:t>
            </a:r>
          </a:p>
          <a:p>
            <a:r>
              <a:rPr lang="en-US" altLang="zh-CN" dirty="0"/>
              <a:t>		</a:t>
            </a:r>
            <a:r>
              <a:rPr lang="en-US" altLang="zh-CN" dirty="0" err="1"/>
              <a:t>EdgeNode</a:t>
            </a:r>
            <a:r>
              <a:rPr lang="en-US" altLang="zh-CN" dirty="0"/>
              <a:t> *</a:t>
            </a:r>
            <a:r>
              <a:rPr lang="en-US" altLang="zh-CN" dirty="0" err="1"/>
              <a:t>firstedge</a:t>
            </a:r>
            <a:r>
              <a:rPr lang="en-US" altLang="zh-CN" dirty="0"/>
              <a:t>;</a:t>
            </a:r>
          </a:p>
          <a:p>
            <a:r>
              <a:rPr lang="en-US" altLang="zh-CN" dirty="0"/>
              <a:t>};</a:t>
            </a:r>
          </a:p>
          <a:p>
            <a:r>
              <a:rPr lang="en-US" altLang="zh-CN" dirty="0"/>
              <a:t>class </a:t>
            </a:r>
            <a:r>
              <a:rPr lang="en-US" altLang="zh-CN" dirty="0" err="1"/>
              <a:t>AdjList</a:t>
            </a:r>
            <a:r>
              <a:rPr lang="en-US" altLang="zh-CN" dirty="0"/>
              <a:t>{</a:t>
            </a:r>
          </a:p>
          <a:p>
            <a:r>
              <a:rPr lang="en-US" altLang="zh-CN" dirty="0"/>
              <a:t>	public:</a:t>
            </a:r>
          </a:p>
          <a:p>
            <a:r>
              <a:rPr lang="en-US" altLang="zh-CN" dirty="0"/>
              <a:t>		</a:t>
            </a:r>
            <a:r>
              <a:rPr lang="en-US" altLang="zh-CN" dirty="0" err="1"/>
              <a:t>VertexNode</a:t>
            </a:r>
            <a:r>
              <a:rPr lang="en-US" altLang="zh-CN" dirty="0"/>
              <a:t> </a:t>
            </a:r>
            <a:r>
              <a:rPr lang="en-US" altLang="zh-CN" dirty="0" err="1"/>
              <a:t>adjlist</a:t>
            </a:r>
            <a:r>
              <a:rPr lang="en-US" altLang="zh-CN" dirty="0"/>
              <a:t>[MAXLEN];</a:t>
            </a:r>
          </a:p>
          <a:p>
            <a:r>
              <a:rPr lang="en-US" altLang="zh-CN" dirty="0"/>
              <a:t>		int </a:t>
            </a:r>
            <a:r>
              <a:rPr lang="en-US" altLang="zh-CN" dirty="0" err="1"/>
              <a:t>VertexNum,EdgeNum</a:t>
            </a:r>
            <a:r>
              <a:rPr lang="en-US" altLang="zh-CN" dirty="0"/>
              <a:t>;</a:t>
            </a:r>
          </a:p>
          <a:p>
            <a:r>
              <a:rPr lang="en-US" altLang="zh-CN" dirty="0"/>
              <a:t>		bool visited[MAXLEN];</a:t>
            </a:r>
          </a:p>
          <a:p>
            <a:r>
              <a:rPr lang="en-US" altLang="zh-CN" dirty="0"/>
              <a:t>	void </a:t>
            </a:r>
            <a:r>
              <a:rPr lang="en-US" altLang="zh-CN" dirty="0" err="1"/>
              <a:t>createGraph</a:t>
            </a:r>
            <a:r>
              <a:rPr lang="en-US" altLang="zh-CN" dirty="0"/>
              <a:t>();</a:t>
            </a:r>
          </a:p>
          <a:p>
            <a:r>
              <a:rPr lang="en-US" altLang="zh-CN" dirty="0"/>
              <a:t>	void print();</a:t>
            </a:r>
          </a:p>
          <a:p>
            <a:r>
              <a:rPr lang="en-US" altLang="zh-CN" dirty="0"/>
              <a:t>	void DFS(int </a:t>
            </a:r>
            <a:r>
              <a:rPr lang="en-US" altLang="zh-CN" dirty="0" err="1"/>
              <a:t>i</a:t>
            </a:r>
            <a:r>
              <a:rPr lang="en-US" altLang="zh-CN" dirty="0"/>
              <a:t>);</a:t>
            </a:r>
          </a:p>
          <a:p>
            <a:r>
              <a:rPr lang="en-US" altLang="zh-CN" dirty="0"/>
              <a:t>	void </a:t>
            </a:r>
            <a:r>
              <a:rPr lang="en-US" altLang="zh-CN" dirty="0" err="1"/>
              <a:t>DFSTraverse</a:t>
            </a:r>
            <a:r>
              <a:rPr lang="en-US" altLang="zh-CN" dirty="0"/>
              <a:t>();</a:t>
            </a:r>
          </a:p>
          <a:p>
            <a:r>
              <a:rPr lang="en-US" altLang="zh-CN" dirty="0"/>
              <a:t>};</a:t>
            </a:r>
          </a:p>
          <a:p>
            <a:r>
              <a:rPr lang="en-US" altLang="zh-CN" dirty="0"/>
              <a:t>void </a:t>
            </a:r>
            <a:r>
              <a:rPr lang="en-US" altLang="zh-CN" dirty="0" err="1"/>
              <a:t>AdjList</a:t>
            </a:r>
            <a:r>
              <a:rPr lang="en-US" altLang="zh-CN" dirty="0"/>
              <a:t>::</a:t>
            </a:r>
            <a:r>
              <a:rPr lang="en-US" altLang="zh-CN" dirty="0" err="1"/>
              <a:t>createGraph</a:t>
            </a:r>
            <a:r>
              <a:rPr lang="en-US" altLang="zh-CN" dirty="0"/>
              <a:t>(){</a:t>
            </a:r>
          </a:p>
          <a:p>
            <a:r>
              <a:rPr lang="en-US" altLang="zh-CN" dirty="0"/>
              <a:t>	int </a:t>
            </a:r>
            <a:r>
              <a:rPr lang="en-US" altLang="zh-CN" dirty="0" err="1"/>
              <a:t>from,to</a:t>
            </a:r>
            <a:r>
              <a:rPr lang="en-US" altLang="zh-CN" dirty="0"/>
              <a:t>;</a:t>
            </a:r>
          </a:p>
          <a:p>
            <a:r>
              <a:rPr lang="en-US" altLang="zh-CN" dirty="0"/>
              <a:t>	</a:t>
            </a:r>
            <a:r>
              <a:rPr lang="en-US" altLang="zh-CN" dirty="0" err="1"/>
              <a:t>cout</a:t>
            </a:r>
            <a:r>
              <a:rPr lang="en-US" altLang="zh-CN" dirty="0"/>
              <a:t>&lt;&lt;"</a:t>
            </a:r>
            <a:r>
              <a:rPr lang="en-US" altLang="zh-CN" dirty="0" err="1"/>
              <a:t>ÇëÊäÈë</a:t>
            </a:r>
            <a:r>
              <a:rPr lang="en-US" altLang="zh-CN" dirty="0"/>
              <a:t>¶¥µ</a:t>
            </a:r>
            <a:r>
              <a:rPr lang="en-US" altLang="zh-CN" dirty="0" err="1"/>
              <a:t>ãºÍ±ßµÄ¸öÊý</a:t>
            </a:r>
            <a:r>
              <a:rPr lang="en-US" altLang="zh-CN" dirty="0"/>
              <a:t>\n";</a:t>
            </a:r>
          </a:p>
          <a:p>
            <a:r>
              <a:rPr lang="en-US" altLang="zh-CN" dirty="0"/>
              <a:t>	</a:t>
            </a:r>
            <a:r>
              <a:rPr lang="en-US" altLang="zh-CN" dirty="0" err="1"/>
              <a:t>cin</a:t>
            </a:r>
            <a:r>
              <a:rPr lang="en-US" altLang="zh-CN" dirty="0"/>
              <a:t>&gt;&gt;</a:t>
            </a:r>
            <a:r>
              <a:rPr lang="en-US" altLang="zh-CN" dirty="0" err="1"/>
              <a:t>VertexNum</a:t>
            </a:r>
            <a:r>
              <a:rPr lang="en-US" altLang="zh-CN" dirty="0"/>
              <a:t>&gt;&gt;</a:t>
            </a:r>
            <a:r>
              <a:rPr lang="en-US" altLang="zh-CN" dirty="0" err="1"/>
              <a:t>EdgeNum</a:t>
            </a:r>
            <a:r>
              <a:rPr lang="en-US" altLang="zh-CN" dirty="0"/>
              <a:t>;</a:t>
            </a:r>
          </a:p>
          <a:p>
            <a:r>
              <a:rPr lang="en-US" altLang="zh-CN" dirty="0"/>
              <a:t>	</a:t>
            </a:r>
            <a:r>
              <a:rPr lang="en-US" altLang="zh-CN" dirty="0" err="1"/>
              <a:t>cout</a:t>
            </a:r>
            <a:r>
              <a:rPr lang="en-US" altLang="zh-CN" dirty="0"/>
              <a:t>&lt;&lt;"ÇëÊäÈë½áµãÐÅÏ¢\n";</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a:t>
            </a:r>
            <a:r>
              <a:rPr lang="en-US" altLang="zh-CN" dirty="0" err="1"/>
              <a:t>cin</a:t>
            </a:r>
            <a:r>
              <a:rPr lang="en-US" altLang="zh-CN" dirty="0"/>
              <a:t>&gt;&gt;</a:t>
            </a:r>
            <a:r>
              <a:rPr lang="en-US" altLang="zh-CN" dirty="0" err="1"/>
              <a:t>adjlist</a:t>
            </a:r>
            <a:r>
              <a:rPr lang="en-US" altLang="zh-CN" dirty="0"/>
              <a:t>[</a:t>
            </a:r>
            <a:r>
              <a:rPr lang="en-US" altLang="zh-CN" dirty="0" err="1"/>
              <a:t>i</a:t>
            </a:r>
            <a:r>
              <a:rPr lang="en-US" altLang="zh-CN" dirty="0"/>
              <a:t>].data;</a:t>
            </a:r>
          </a:p>
          <a:p>
            <a:r>
              <a:rPr lang="en-US" altLang="zh-CN" dirty="0"/>
              <a:t>		</a:t>
            </a:r>
            <a:r>
              <a:rPr lang="en-US" altLang="zh-CN" dirty="0" err="1"/>
              <a:t>adjlist</a:t>
            </a:r>
            <a:r>
              <a:rPr lang="en-US" altLang="zh-CN" dirty="0"/>
              <a:t>[</a:t>
            </a:r>
            <a:r>
              <a:rPr lang="en-US" altLang="zh-CN" dirty="0" err="1"/>
              <a:t>i</a:t>
            </a:r>
            <a:r>
              <a:rPr lang="en-US" altLang="zh-CN" dirty="0"/>
              <a:t>].</a:t>
            </a:r>
            <a:r>
              <a:rPr lang="en-US" altLang="zh-CN" dirty="0" err="1"/>
              <a:t>firstedge</a:t>
            </a:r>
            <a:r>
              <a:rPr lang="en-US" altLang="zh-CN" dirty="0"/>
              <a:t> = NULL;</a:t>
            </a:r>
          </a:p>
          <a:p>
            <a:r>
              <a:rPr lang="en-US" altLang="zh-CN" dirty="0"/>
              <a:t>	}</a:t>
            </a:r>
          </a:p>
          <a:p>
            <a:r>
              <a:rPr lang="en-US" altLang="zh-CN" dirty="0"/>
              <a:t>	</a:t>
            </a:r>
            <a:r>
              <a:rPr lang="en-US" altLang="zh-CN" dirty="0" err="1"/>
              <a:t>cout</a:t>
            </a:r>
            <a:r>
              <a:rPr lang="en-US" altLang="zh-CN" dirty="0"/>
              <a:t>&lt;&lt;"ÇëÊäÈëÆðÊ¼µãfromÓëÖÕÖ¹µãtoµÄ×ø±ê\n";</a:t>
            </a:r>
          </a:p>
          <a:p>
            <a:r>
              <a:rPr lang="en-US" altLang="zh-CN" dirty="0"/>
              <a:t>	for(int </a:t>
            </a:r>
            <a:r>
              <a:rPr lang="en-US" altLang="zh-CN" dirty="0" err="1"/>
              <a:t>i</a:t>
            </a:r>
            <a:r>
              <a:rPr lang="en-US" altLang="zh-CN" dirty="0"/>
              <a:t> = 0;i &lt; </a:t>
            </a:r>
            <a:r>
              <a:rPr lang="en-US" altLang="zh-CN" dirty="0" err="1"/>
              <a:t>EdgeNum;i</a:t>
            </a:r>
            <a:r>
              <a:rPr lang="en-US" altLang="zh-CN" dirty="0"/>
              <a:t>++){</a:t>
            </a:r>
          </a:p>
          <a:p>
            <a:r>
              <a:rPr lang="en-US" altLang="zh-CN" dirty="0"/>
              <a:t>		</a:t>
            </a:r>
            <a:r>
              <a:rPr lang="en-US" altLang="zh-CN" dirty="0" err="1"/>
              <a:t>cin</a:t>
            </a:r>
            <a:r>
              <a:rPr lang="en-US" altLang="zh-CN" dirty="0"/>
              <a:t>&gt;&gt;from&gt;&gt;to;</a:t>
            </a:r>
          </a:p>
          <a:p>
            <a:r>
              <a:rPr lang="en-US" altLang="zh-CN" dirty="0"/>
              <a:t>		</a:t>
            </a:r>
            <a:r>
              <a:rPr lang="en-US" altLang="zh-CN" dirty="0" err="1"/>
              <a:t>EdgeNode</a:t>
            </a:r>
            <a:r>
              <a:rPr lang="en-US" altLang="zh-CN" dirty="0"/>
              <a:t> *p = new </a:t>
            </a:r>
            <a:r>
              <a:rPr lang="en-US" altLang="zh-CN" dirty="0" err="1"/>
              <a:t>EdgeNode</a:t>
            </a:r>
            <a:r>
              <a:rPr lang="en-US" altLang="zh-CN" dirty="0"/>
              <a:t>();</a:t>
            </a:r>
          </a:p>
          <a:p>
            <a:r>
              <a:rPr lang="en-US" altLang="zh-CN" dirty="0"/>
              <a:t>		p-&gt;</a:t>
            </a:r>
            <a:r>
              <a:rPr lang="en-US" altLang="zh-CN" dirty="0" err="1"/>
              <a:t>adjvex</a:t>
            </a:r>
            <a:r>
              <a:rPr lang="en-US" altLang="zh-CN" dirty="0"/>
              <a:t> = to;</a:t>
            </a:r>
          </a:p>
          <a:p>
            <a:r>
              <a:rPr lang="en-US" altLang="zh-CN" dirty="0"/>
              <a:t>		p-&gt;next = </a:t>
            </a:r>
            <a:r>
              <a:rPr lang="en-US" altLang="zh-CN" dirty="0" err="1"/>
              <a:t>adjlist</a:t>
            </a:r>
            <a:r>
              <a:rPr lang="en-US" altLang="zh-CN" dirty="0"/>
              <a:t>[from].</a:t>
            </a:r>
            <a:r>
              <a:rPr lang="en-US" altLang="zh-CN" dirty="0" err="1"/>
              <a:t>firstedge</a:t>
            </a:r>
            <a:r>
              <a:rPr lang="en-US" altLang="zh-CN" dirty="0"/>
              <a:t>;</a:t>
            </a:r>
          </a:p>
          <a:p>
            <a:r>
              <a:rPr lang="en-US" altLang="zh-CN" dirty="0"/>
              <a:t>		</a:t>
            </a:r>
            <a:r>
              <a:rPr lang="en-US" altLang="zh-CN" dirty="0" err="1"/>
              <a:t>adjlist</a:t>
            </a:r>
            <a:r>
              <a:rPr lang="en-US" altLang="zh-CN" dirty="0"/>
              <a:t>[from].</a:t>
            </a:r>
            <a:r>
              <a:rPr lang="en-US" altLang="zh-CN" dirty="0" err="1"/>
              <a:t>firstedge</a:t>
            </a:r>
            <a:r>
              <a:rPr lang="en-US" altLang="zh-CN" dirty="0"/>
              <a:t> = p;</a:t>
            </a:r>
          </a:p>
          <a:p>
            <a:r>
              <a:rPr lang="en-US" altLang="zh-CN" dirty="0"/>
              <a:t>		//Èô¸ÃÍ¼ÎªÓÐÏòÍ¼ÔòÖ»ÓÐÉÏÃæÕâ²¿·Ö</a:t>
            </a:r>
          </a:p>
          <a:p>
            <a:r>
              <a:rPr lang="en-US" altLang="zh-CN" dirty="0"/>
              <a:t>		p = new	</a:t>
            </a:r>
            <a:r>
              <a:rPr lang="en-US" altLang="zh-CN" dirty="0" err="1"/>
              <a:t>EdgeNode</a:t>
            </a:r>
            <a:r>
              <a:rPr lang="en-US" altLang="zh-CN" dirty="0"/>
              <a:t>();</a:t>
            </a:r>
          </a:p>
          <a:p>
            <a:r>
              <a:rPr lang="en-US" altLang="zh-CN" dirty="0"/>
              <a:t>		p-&gt;</a:t>
            </a:r>
            <a:r>
              <a:rPr lang="en-US" altLang="zh-CN" dirty="0" err="1"/>
              <a:t>adjvex</a:t>
            </a:r>
            <a:r>
              <a:rPr lang="en-US" altLang="zh-CN" dirty="0"/>
              <a:t> = from;</a:t>
            </a:r>
          </a:p>
          <a:p>
            <a:r>
              <a:rPr lang="en-US" altLang="zh-CN" dirty="0"/>
              <a:t>		p-&gt;next = </a:t>
            </a:r>
            <a:r>
              <a:rPr lang="en-US" altLang="zh-CN" dirty="0" err="1"/>
              <a:t>adjlist</a:t>
            </a:r>
            <a:r>
              <a:rPr lang="en-US" altLang="zh-CN" dirty="0"/>
              <a:t>[to].</a:t>
            </a:r>
            <a:r>
              <a:rPr lang="en-US" altLang="zh-CN" dirty="0" err="1"/>
              <a:t>firstedge</a:t>
            </a:r>
            <a:r>
              <a:rPr lang="en-US" altLang="zh-CN" dirty="0"/>
              <a:t>;</a:t>
            </a:r>
          </a:p>
          <a:p>
            <a:r>
              <a:rPr lang="en-US" altLang="zh-CN" dirty="0"/>
              <a:t>		</a:t>
            </a:r>
            <a:r>
              <a:rPr lang="en-US" altLang="zh-CN" dirty="0" err="1"/>
              <a:t>adjlist</a:t>
            </a:r>
            <a:r>
              <a:rPr lang="en-US" altLang="zh-CN" dirty="0"/>
              <a:t>[to].</a:t>
            </a:r>
            <a:r>
              <a:rPr lang="en-US" altLang="zh-CN" dirty="0" err="1"/>
              <a:t>firstedge</a:t>
            </a:r>
            <a:r>
              <a:rPr lang="en-US" altLang="zh-CN" dirty="0"/>
              <a:t> = p; </a:t>
            </a:r>
          </a:p>
          <a:p>
            <a:r>
              <a:rPr lang="en-US" altLang="zh-CN" dirty="0"/>
              <a:t>	} </a:t>
            </a:r>
          </a:p>
          <a:p>
            <a:r>
              <a:rPr lang="en-US" altLang="zh-CN" dirty="0"/>
              <a:t>}</a:t>
            </a:r>
          </a:p>
          <a:p>
            <a:r>
              <a:rPr lang="en-US" altLang="zh-CN" dirty="0"/>
              <a:t>void </a:t>
            </a:r>
            <a:r>
              <a:rPr lang="en-US" altLang="zh-CN" dirty="0" err="1"/>
              <a:t>AdjList</a:t>
            </a:r>
            <a:r>
              <a:rPr lang="en-US" altLang="zh-CN" dirty="0"/>
              <a:t>::DFS(int </a:t>
            </a:r>
            <a:r>
              <a:rPr lang="en-US" altLang="zh-CN" dirty="0" err="1"/>
              <a:t>i</a:t>
            </a:r>
            <a:r>
              <a:rPr lang="en-US" altLang="zh-CN" dirty="0"/>
              <a:t>){</a:t>
            </a:r>
          </a:p>
          <a:p>
            <a:r>
              <a:rPr lang="en-US" altLang="zh-CN" dirty="0"/>
              <a:t>	visited[</a:t>
            </a:r>
            <a:r>
              <a:rPr lang="en-US" altLang="zh-CN" dirty="0" err="1"/>
              <a:t>i</a:t>
            </a:r>
            <a:r>
              <a:rPr lang="en-US" altLang="zh-CN" dirty="0"/>
              <a:t>] = true;</a:t>
            </a:r>
          </a:p>
          <a:p>
            <a:r>
              <a:rPr lang="en-US" altLang="zh-CN" dirty="0"/>
              <a:t>	</a:t>
            </a:r>
            <a:r>
              <a:rPr lang="en-US" altLang="zh-CN" dirty="0" err="1"/>
              <a:t>cout</a:t>
            </a:r>
            <a:r>
              <a:rPr lang="en-US" altLang="zh-CN" dirty="0"/>
              <a:t>&lt;&lt;</a:t>
            </a:r>
            <a:r>
              <a:rPr lang="en-US" altLang="zh-CN" dirty="0" err="1"/>
              <a:t>adjlist</a:t>
            </a:r>
            <a:r>
              <a:rPr lang="en-US" altLang="zh-CN" dirty="0"/>
              <a:t>[</a:t>
            </a:r>
            <a:r>
              <a:rPr lang="en-US" altLang="zh-CN" dirty="0" err="1"/>
              <a:t>i</a:t>
            </a:r>
            <a:r>
              <a:rPr lang="en-US" altLang="zh-CN" dirty="0"/>
              <a:t>].data&lt;&lt;" ";</a:t>
            </a:r>
          </a:p>
          <a:p>
            <a:r>
              <a:rPr lang="en-US" altLang="zh-CN" dirty="0"/>
              <a:t>	</a:t>
            </a:r>
            <a:r>
              <a:rPr lang="en-US" altLang="zh-CN" dirty="0" err="1"/>
              <a:t>EdgeNode</a:t>
            </a:r>
            <a:r>
              <a:rPr lang="en-US" altLang="zh-CN" dirty="0"/>
              <a:t> *p = new </a:t>
            </a:r>
            <a:r>
              <a:rPr lang="en-US" altLang="zh-CN" dirty="0" err="1"/>
              <a:t>EdgeNode</a:t>
            </a:r>
            <a:r>
              <a:rPr lang="en-US" altLang="zh-CN" dirty="0"/>
              <a:t>();</a:t>
            </a:r>
          </a:p>
          <a:p>
            <a:r>
              <a:rPr lang="en-US" altLang="zh-CN" dirty="0"/>
              <a:t>	p = </a:t>
            </a:r>
            <a:r>
              <a:rPr lang="en-US" altLang="zh-CN" dirty="0" err="1"/>
              <a:t>adjlist</a:t>
            </a:r>
            <a:r>
              <a:rPr lang="en-US" altLang="zh-CN" dirty="0"/>
              <a:t>[</a:t>
            </a:r>
            <a:r>
              <a:rPr lang="en-US" altLang="zh-CN" dirty="0" err="1"/>
              <a:t>i</a:t>
            </a:r>
            <a:r>
              <a:rPr lang="en-US" altLang="zh-CN" dirty="0"/>
              <a:t>].</a:t>
            </a:r>
            <a:r>
              <a:rPr lang="en-US" altLang="zh-CN" dirty="0" err="1"/>
              <a:t>firstedge</a:t>
            </a:r>
            <a:r>
              <a:rPr lang="en-US" altLang="zh-CN" dirty="0"/>
              <a:t>;</a:t>
            </a:r>
          </a:p>
          <a:p>
            <a:r>
              <a:rPr lang="en-US" altLang="zh-CN" dirty="0"/>
              <a:t>	while(p){</a:t>
            </a:r>
          </a:p>
          <a:p>
            <a:r>
              <a:rPr lang="en-US" altLang="zh-CN" dirty="0"/>
              <a:t>		if(!visited[p-&gt;</a:t>
            </a:r>
            <a:r>
              <a:rPr lang="en-US" altLang="zh-CN" dirty="0" err="1"/>
              <a:t>adjvex</a:t>
            </a:r>
            <a:r>
              <a:rPr lang="en-US" altLang="zh-CN" dirty="0"/>
              <a:t>]){</a:t>
            </a:r>
          </a:p>
          <a:p>
            <a:r>
              <a:rPr lang="en-US" altLang="zh-CN" dirty="0"/>
              <a:t>			DFS(p-&gt;</a:t>
            </a:r>
            <a:r>
              <a:rPr lang="en-US" altLang="zh-CN" dirty="0" err="1"/>
              <a:t>adjvex</a:t>
            </a:r>
            <a:r>
              <a:rPr lang="en-US" altLang="zh-CN" dirty="0"/>
              <a:t>);</a:t>
            </a:r>
          </a:p>
          <a:p>
            <a:r>
              <a:rPr lang="en-US" altLang="zh-CN" dirty="0"/>
              <a:t>		}</a:t>
            </a:r>
          </a:p>
          <a:p>
            <a:r>
              <a:rPr lang="en-US" altLang="zh-CN" dirty="0"/>
              <a:t>		p = p-&gt;next;</a:t>
            </a:r>
          </a:p>
          <a:p>
            <a:r>
              <a:rPr lang="en-US" altLang="zh-CN" dirty="0"/>
              <a:t>	}</a:t>
            </a:r>
          </a:p>
          <a:p>
            <a:r>
              <a:rPr lang="en-US" altLang="zh-CN" dirty="0"/>
              <a:t>}</a:t>
            </a:r>
          </a:p>
          <a:p>
            <a:r>
              <a:rPr lang="en-US" altLang="zh-CN" dirty="0"/>
              <a:t>void </a:t>
            </a:r>
            <a:r>
              <a:rPr lang="en-US" altLang="zh-CN" dirty="0" err="1"/>
              <a:t>AdjList</a:t>
            </a:r>
            <a:r>
              <a:rPr lang="en-US" altLang="zh-CN" dirty="0"/>
              <a:t>::</a:t>
            </a:r>
            <a:r>
              <a:rPr lang="en-US" altLang="zh-CN" dirty="0" err="1"/>
              <a:t>DFSTraverse</a:t>
            </a:r>
            <a:r>
              <a:rPr lang="en-US" altLang="zh-CN" dirty="0"/>
              <a:t>(){</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visited[</a:t>
            </a:r>
            <a:r>
              <a:rPr lang="en-US" altLang="zh-CN" dirty="0" err="1"/>
              <a:t>i</a:t>
            </a:r>
            <a:r>
              <a:rPr lang="en-US" altLang="zh-CN" dirty="0"/>
              <a:t>] = false;</a:t>
            </a:r>
          </a:p>
          <a:p>
            <a:r>
              <a:rPr lang="en-US" altLang="zh-CN" dirty="0"/>
              <a:t>	}</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if(!visited[</a:t>
            </a:r>
            <a:r>
              <a:rPr lang="en-US" altLang="zh-CN" dirty="0" err="1"/>
              <a:t>i</a:t>
            </a:r>
            <a:r>
              <a:rPr lang="en-US" altLang="zh-CN" dirty="0"/>
              <a:t>]){</a:t>
            </a:r>
          </a:p>
          <a:p>
            <a:r>
              <a:rPr lang="en-US" altLang="zh-CN" dirty="0"/>
              <a:t>			DFS(</a:t>
            </a:r>
            <a:r>
              <a:rPr lang="en-US" altLang="zh-CN" dirty="0" err="1"/>
              <a:t>i</a:t>
            </a:r>
            <a:r>
              <a:rPr lang="en-US" altLang="zh-CN" dirty="0"/>
              <a:t>);</a:t>
            </a:r>
          </a:p>
          <a:p>
            <a:r>
              <a:rPr lang="en-US" altLang="zh-CN" dirty="0"/>
              <a:t>		}</a:t>
            </a:r>
          </a:p>
          <a:p>
            <a:r>
              <a:rPr lang="en-US" altLang="zh-CN" dirty="0"/>
              <a:t>	}</a:t>
            </a:r>
          </a:p>
          <a:p>
            <a:r>
              <a:rPr lang="en-US" altLang="zh-CN" dirty="0"/>
              <a:t>}</a:t>
            </a:r>
          </a:p>
          <a:p>
            <a:r>
              <a:rPr lang="en-US" altLang="zh-CN" dirty="0"/>
              <a:t>int main(void){</a:t>
            </a:r>
          </a:p>
          <a:p>
            <a:r>
              <a:rPr lang="en-US" altLang="zh-CN" dirty="0"/>
              <a:t>	</a:t>
            </a:r>
            <a:r>
              <a:rPr lang="en-US" altLang="zh-CN" dirty="0" err="1"/>
              <a:t>AdjList</a:t>
            </a:r>
            <a:r>
              <a:rPr lang="en-US" altLang="zh-CN" dirty="0"/>
              <a:t> *adj = new </a:t>
            </a:r>
            <a:r>
              <a:rPr lang="en-US" altLang="zh-CN" dirty="0" err="1"/>
              <a:t>AdjList</a:t>
            </a:r>
            <a:r>
              <a:rPr lang="en-US" altLang="zh-CN" dirty="0"/>
              <a:t>();</a:t>
            </a:r>
          </a:p>
          <a:p>
            <a:r>
              <a:rPr lang="en-US" altLang="zh-CN" dirty="0"/>
              <a:t>	adj-&gt;</a:t>
            </a:r>
            <a:r>
              <a:rPr lang="en-US" altLang="zh-CN" dirty="0" err="1"/>
              <a:t>createGraph</a:t>
            </a:r>
            <a:r>
              <a:rPr lang="en-US" altLang="zh-CN" dirty="0"/>
              <a:t>();</a:t>
            </a:r>
          </a:p>
          <a:p>
            <a:r>
              <a:rPr lang="en-US" altLang="zh-CN" dirty="0"/>
              <a:t>	</a:t>
            </a:r>
            <a:r>
              <a:rPr lang="en-US" altLang="zh-CN" dirty="0" err="1"/>
              <a:t>cout</a:t>
            </a:r>
            <a:r>
              <a:rPr lang="en-US" altLang="zh-CN" dirty="0"/>
              <a:t>&lt;&lt;"ÉîËÑ½á¹ûÎª£º\n";</a:t>
            </a:r>
          </a:p>
          <a:p>
            <a:r>
              <a:rPr lang="en-US" altLang="zh-CN" dirty="0"/>
              <a:t>	adj-&gt;</a:t>
            </a:r>
            <a:r>
              <a:rPr lang="en-US" altLang="zh-CN" dirty="0" err="1"/>
              <a:t>DFSTraverse</a:t>
            </a:r>
            <a:r>
              <a:rPr lang="en-US" altLang="zh-CN" dirty="0"/>
              <a:t>();</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809046A7-5EBB-4FCB-A092-FA3283E0DFE2}" type="slidenum">
              <a:rPr lang="zh-CN" altLang="en-US" smtClean="0"/>
              <a:t>10</a:t>
            </a:fld>
            <a:endParaRPr lang="zh-CN" altLang="en-US"/>
          </a:p>
        </p:txBody>
      </p:sp>
    </p:spTree>
    <p:extLst>
      <p:ext uri="{BB962C8B-B14F-4D97-AF65-F5344CB8AC3E}">
        <p14:creationId xmlns:p14="http://schemas.microsoft.com/office/powerpoint/2010/main" val="11898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#define MAXLEN 100</a:t>
            </a:r>
          </a:p>
          <a:p>
            <a:r>
              <a:rPr lang="en-US" altLang="zh-CN" dirty="0"/>
              <a:t>using namespace std;</a:t>
            </a:r>
          </a:p>
          <a:p>
            <a:r>
              <a:rPr lang="en-US" altLang="zh-CN" dirty="0"/>
              <a:t>template&lt;class T&gt; </a:t>
            </a:r>
          </a:p>
          <a:p>
            <a:r>
              <a:rPr lang="en-US" altLang="zh-CN" dirty="0"/>
              <a:t>class Queue{</a:t>
            </a:r>
          </a:p>
          <a:p>
            <a:r>
              <a:rPr lang="en-US" altLang="zh-CN" dirty="0"/>
              <a:t>	public:	</a:t>
            </a:r>
          </a:p>
          <a:p>
            <a:r>
              <a:rPr lang="en-US" altLang="zh-CN" dirty="0"/>
              <a:t>		int </a:t>
            </a:r>
            <a:r>
              <a:rPr lang="en-US" altLang="zh-CN" dirty="0" err="1"/>
              <a:t>rear,front</a:t>
            </a:r>
            <a:r>
              <a:rPr lang="en-US" altLang="zh-CN" dirty="0"/>
              <a:t>;</a:t>
            </a:r>
          </a:p>
          <a:p>
            <a:r>
              <a:rPr lang="en-US" altLang="zh-CN" dirty="0"/>
              <a:t>		T data[MAXLEN];</a:t>
            </a:r>
          </a:p>
          <a:p>
            <a:r>
              <a:rPr lang="en-US" altLang="zh-CN" dirty="0"/>
              <a:t>		Queue(){</a:t>
            </a:r>
          </a:p>
          <a:p>
            <a:r>
              <a:rPr lang="en-US" altLang="zh-CN" dirty="0"/>
              <a:t>			rear = -1;</a:t>
            </a:r>
          </a:p>
          <a:p>
            <a:r>
              <a:rPr lang="en-US" altLang="zh-CN" dirty="0"/>
              <a:t>			front = 0;</a:t>
            </a:r>
          </a:p>
          <a:p>
            <a:r>
              <a:rPr lang="en-US" altLang="zh-CN" dirty="0"/>
              <a:t>		}</a:t>
            </a:r>
          </a:p>
          <a:p>
            <a:r>
              <a:rPr lang="en-US" altLang="zh-CN" dirty="0"/>
              <a:t>	void Enqueue(T value);</a:t>
            </a:r>
          </a:p>
          <a:p>
            <a:r>
              <a:rPr lang="en-US" altLang="zh-CN" dirty="0"/>
              <a:t>	void Dequeue(int *</a:t>
            </a:r>
            <a:r>
              <a:rPr lang="en-US" altLang="zh-CN" dirty="0" err="1"/>
              <a:t>ptr</a:t>
            </a:r>
            <a:r>
              <a:rPr lang="en-US" altLang="zh-CN" dirty="0"/>
              <a:t>);</a:t>
            </a:r>
          </a:p>
          <a:p>
            <a:r>
              <a:rPr lang="en-US" altLang="zh-CN" dirty="0"/>
              <a:t>	bool </a:t>
            </a:r>
            <a:r>
              <a:rPr lang="en-US" altLang="zh-CN" dirty="0" err="1"/>
              <a:t>isEmpty</a:t>
            </a:r>
            <a:r>
              <a:rPr lang="en-US" altLang="zh-CN" dirty="0"/>
              <a:t>();</a:t>
            </a:r>
          </a:p>
          <a:p>
            <a:r>
              <a:rPr lang="en-US" altLang="zh-CN" dirty="0"/>
              <a:t>};</a:t>
            </a:r>
          </a:p>
          <a:p>
            <a:r>
              <a:rPr lang="en-US" altLang="zh-CN" dirty="0"/>
              <a:t>class </a:t>
            </a:r>
            <a:r>
              <a:rPr lang="en-US" altLang="zh-CN" dirty="0" err="1"/>
              <a:t>AdjMatrix</a:t>
            </a:r>
            <a:r>
              <a:rPr lang="en-US" altLang="zh-CN" dirty="0"/>
              <a:t>{</a:t>
            </a:r>
          </a:p>
          <a:p>
            <a:r>
              <a:rPr lang="en-US" altLang="zh-CN" dirty="0"/>
              <a:t>	public:</a:t>
            </a:r>
          </a:p>
          <a:p>
            <a:r>
              <a:rPr lang="en-US" altLang="zh-CN" dirty="0"/>
              <a:t>		char vex[MAXLEN];</a:t>
            </a:r>
          </a:p>
          <a:p>
            <a:r>
              <a:rPr lang="en-US" altLang="zh-CN" dirty="0"/>
              <a:t>		int arc[MAXLEN][MAXLEN]; </a:t>
            </a:r>
          </a:p>
          <a:p>
            <a:r>
              <a:rPr lang="en-US" altLang="zh-CN" dirty="0"/>
              <a:t>		bool visited[MAXLEN];</a:t>
            </a:r>
          </a:p>
          <a:p>
            <a:r>
              <a:rPr lang="en-US" altLang="zh-CN" dirty="0"/>
              <a:t>		int </a:t>
            </a:r>
            <a:r>
              <a:rPr lang="en-US" altLang="zh-CN" dirty="0" err="1"/>
              <a:t>VertexNum,EdgeNum</a:t>
            </a:r>
            <a:r>
              <a:rPr lang="en-US" altLang="zh-CN" dirty="0"/>
              <a:t>;</a:t>
            </a:r>
          </a:p>
          <a:p>
            <a:r>
              <a:rPr lang="en-US" altLang="zh-CN" dirty="0"/>
              <a:t>	void </a:t>
            </a:r>
            <a:r>
              <a:rPr lang="en-US" altLang="zh-CN" dirty="0" err="1"/>
              <a:t>createGraph</a:t>
            </a:r>
            <a:r>
              <a:rPr lang="en-US" altLang="zh-CN" dirty="0"/>
              <a:t>();</a:t>
            </a:r>
          </a:p>
          <a:p>
            <a:r>
              <a:rPr lang="en-US" altLang="zh-CN" dirty="0"/>
              <a:t>	void </a:t>
            </a:r>
            <a:r>
              <a:rPr lang="en-US" altLang="zh-CN" dirty="0" err="1"/>
              <a:t>BFSTraverse</a:t>
            </a:r>
            <a:r>
              <a:rPr lang="en-US" altLang="zh-CN" dirty="0"/>
              <a:t>();</a:t>
            </a:r>
          </a:p>
          <a:p>
            <a:r>
              <a:rPr lang="en-US" altLang="zh-CN" dirty="0"/>
              <a:t>	void visit(int </a:t>
            </a:r>
            <a:r>
              <a:rPr lang="en-US" altLang="zh-CN" dirty="0" err="1"/>
              <a:t>i</a:t>
            </a:r>
            <a:r>
              <a:rPr lang="en-US" altLang="zh-CN" dirty="0"/>
              <a:t>);</a:t>
            </a:r>
          </a:p>
          <a:p>
            <a:r>
              <a:rPr lang="en-US" altLang="zh-CN" dirty="0"/>
              <a:t>};</a:t>
            </a:r>
          </a:p>
          <a:p>
            <a:r>
              <a:rPr lang="en-US" altLang="zh-CN" dirty="0"/>
              <a:t>template&lt;class T&gt;bool Queue&lt;T&gt;::</a:t>
            </a:r>
            <a:r>
              <a:rPr lang="en-US" altLang="zh-CN" dirty="0" err="1"/>
              <a:t>isEmpty</a:t>
            </a:r>
            <a:r>
              <a:rPr lang="en-US" altLang="zh-CN" dirty="0"/>
              <a:t>(){</a:t>
            </a:r>
          </a:p>
          <a:p>
            <a:r>
              <a:rPr lang="en-US" altLang="zh-CN" dirty="0"/>
              <a:t>	if(rear+1 == front){</a:t>
            </a:r>
          </a:p>
          <a:p>
            <a:r>
              <a:rPr lang="en-US" altLang="zh-CN" dirty="0"/>
              <a:t>		return true;</a:t>
            </a:r>
          </a:p>
          <a:p>
            <a:r>
              <a:rPr lang="en-US" altLang="zh-CN" dirty="0"/>
              <a:t>	}</a:t>
            </a:r>
          </a:p>
          <a:p>
            <a:r>
              <a:rPr lang="en-US" altLang="zh-CN" dirty="0"/>
              <a:t>}</a:t>
            </a:r>
          </a:p>
          <a:p>
            <a:r>
              <a:rPr lang="en-US" altLang="zh-CN" dirty="0"/>
              <a:t>template&lt;class T&gt;void Queue&lt;T&gt;::Enqueue(T value){</a:t>
            </a:r>
          </a:p>
          <a:p>
            <a:r>
              <a:rPr lang="en-US" altLang="zh-CN" dirty="0"/>
              <a:t>	if((rear+2) % MAXLEN == front){</a:t>
            </a:r>
          </a:p>
          <a:p>
            <a:r>
              <a:rPr lang="en-US" altLang="zh-CN" dirty="0"/>
              <a:t>		</a:t>
            </a:r>
            <a:r>
              <a:rPr lang="en-US" altLang="zh-CN" dirty="0" err="1"/>
              <a:t>cout</a:t>
            </a:r>
            <a:r>
              <a:rPr lang="en-US" altLang="zh-CN" dirty="0"/>
              <a:t>&lt;&lt;"full";</a:t>
            </a:r>
          </a:p>
          <a:p>
            <a:r>
              <a:rPr lang="en-US" altLang="zh-CN" dirty="0"/>
              <a:t>	}else{</a:t>
            </a:r>
          </a:p>
          <a:p>
            <a:r>
              <a:rPr lang="en-US" altLang="zh-CN" dirty="0"/>
              <a:t>		rear = (rear+1) % MAXLEN;</a:t>
            </a:r>
          </a:p>
          <a:p>
            <a:r>
              <a:rPr lang="en-US" altLang="zh-CN" dirty="0"/>
              <a:t>		data[rear] = value;</a:t>
            </a:r>
          </a:p>
          <a:p>
            <a:r>
              <a:rPr lang="en-US" altLang="zh-CN" dirty="0"/>
              <a:t>	}</a:t>
            </a:r>
          </a:p>
          <a:p>
            <a:r>
              <a:rPr lang="en-US" altLang="zh-CN" dirty="0"/>
              <a:t>}</a:t>
            </a:r>
          </a:p>
          <a:p>
            <a:r>
              <a:rPr lang="en-US" altLang="zh-CN" dirty="0"/>
              <a:t>template&lt;class T&gt;void Queue&lt;T&gt;::Dequeue(int *</a:t>
            </a:r>
            <a:r>
              <a:rPr lang="en-US" altLang="zh-CN" dirty="0" err="1"/>
              <a:t>ptr</a:t>
            </a:r>
            <a:r>
              <a:rPr lang="en-US" altLang="zh-CN" dirty="0"/>
              <a:t>){</a:t>
            </a:r>
          </a:p>
          <a:p>
            <a:r>
              <a:rPr lang="en-US" altLang="zh-CN" dirty="0"/>
              <a:t>	if(!</a:t>
            </a:r>
            <a:r>
              <a:rPr lang="en-US" altLang="zh-CN" dirty="0" err="1"/>
              <a:t>isEmpty</a:t>
            </a:r>
            <a:r>
              <a:rPr lang="en-US" altLang="zh-CN" dirty="0"/>
              <a:t>()){</a:t>
            </a:r>
          </a:p>
          <a:p>
            <a:r>
              <a:rPr lang="en-US" altLang="zh-CN" dirty="0"/>
              <a:t>		*</a:t>
            </a:r>
            <a:r>
              <a:rPr lang="en-US" altLang="zh-CN" dirty="0" err="1"/>
              <a:t>ptr</a:t>
            </a:r>
            <a:r>
              <a:rPr lang="en-US" altLang="zh-CN" dirty="0"/>
              <a:t> = front;</a:t>
            </a:r>
          </a:p>
          <a:p>
            <a:r>
              <a:rPr lang="en-US" altLang="zh-CN" dirty="0"/>
              <a:t>		front = (front+1) % MAXLEN;</a:t>
            </a:r>
          </a:p>
          <a:p>
            <a:r>
              <a:rPr lang="en-US" altLang="zh-CN" dirty="0"/>
              <a:t>	}else{</a:t>
            </a:r>
          </a:p>
          <a:p>
            <a:r>
              <a:rPr lang="en-US" altLang="zh-CN" dirty="0"/>
              <a:t>		</a:t>
            </a:r>
            <a:r>
              <a:rPr lang="en-US" altLang="zh-CN" dirty="0" err="1"/>
              <a:t>cout</a:t>
            </a:r>
            <a:r>
              <a:rPr lang="en-US" altLang="zh-CN" dirty="0"/>
              <a:t>&lt;&lt;"empty"; </a:t>
            </a:r>
          </a:p>
          <a:p>
            <a:r>
              <a:rPr lang="en-US" altLang="zh-CN" dirty="0"/>
              <a:t>	}</a:t>
            </a:r>
          </a:p>
          <a:p>
            <a:r>
              <a:rPr lang="en-US" altLang="zh-CN" dirty="0"/>
              <a:t>}</a:t>
            </a:r>
          </a:p>
          <a:p>
            <a:r>
              <a:rPr lang="en-US" altLang="zh-CN" dirty="0"/>
              <a:t>void </a:t>
            </a:r>
            <a:r>
              <a:rPr lang="en-US" altLang="zh-CN" dirty="0" err="1"/>
              <a:t>AdjMatrix</a:t>
            </a:r>
            <a:r>
              <a:rPr lang="en-US" altLang="zh-CN" dirty="0"/>
              <a:t>::</a:t>
            </a:r>
            <a:r>
              <a:rPr lang="en-US" altLang="zh-CN" dirty="0" err="1"/>
              <a:t>createGraph</a:t>
            </a:r>
            <a:r>
              <a:rPr lang="en-US" altLang="zh-CN" dirty="0"/>
              <a:t>(){</a:t>
            </a:r>
          </a:p>
          <a:p>
            <a:r>
              <a:rPr lang="en-US" altLang="zh-CN" dirty="0"/>
              <a:t>	</a:t>
            </a:r>
            <a:r>
              <a:rPr lang="en-US" altLang="zh-CN" dirty="0" err="1"/>
              <a:t>cin</a:t>
            </a:r>
            <a:r>
              <a:rPr lang="en-US" altLang="zh-CN" dirty="0"/>
              <a:t>&gt;&gt;</a:t>
            </a:r>
            <a:r>
              <a:rPr lang="en-US" altLang="zh-CN" dirty="0" err="1"/>
              <a:t>VertexNum</a:t>
            </a:r>
            <a:r>
              <a:rPr lang="en-US" altLang="zh-CN" dirty="0"/>
              <a:t>&gt;&gt;</a:t>
            </a:r>
            <a:r>
              <a:rPr lang="en-US" altLang="zh-CN" dirty="0" err="1"/>
              <a:t>EdgeNum</a:t>
            </a:r>
            <a:r>
              <a:rPr lang="en-US" altLang="zh-CN" dirty="0"/>
              <a:t>;</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a:t>
            </a:r>
            <a:r>
              <a:rPr lang="en-US" altLang="zh-CN" dirty="0" err="1"/>
              <a:t>cin</a:t>
            </a:r>
            <a:r>
              <a:rPr lang="en-US" altLang="zh-CN" dirty="0"/>
              <a:t>&gt;&gt;vex[</a:t>
            </a:r>
            <a:r>
              <a:rPr lang="en-US" altLang="zh-CN" dirty="0" err="1"/>
              <a:t>i</a:t>
            </a:r>
            <a:r>
              <a:rPr lang="en-US" altLang="zh-CN" dirty="0"/>
              <a:t>];</a:t>
            </a:r>
          </a:p>
          <a:p>
            <a:r>
              <a:rPr lang="en-US" altLang="zh-CN" dirty="0"/>
              <a:t>	}</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for(int j = 0;j &lt; </a:t>
            </a:r>
            <a:r>
              <a:rPr lang="en-US" altLang="zh-CN" dirty="0" err="1"/>
              <a:t>VertexNum;j</a:t>
            </a:r>
            <a:r>
              <a:rPr lang="en-US" altLang="zh-CN" dirty="0"/>
              <a:t>++){</a:t>
            </a:r>
          </a:p>
          <a:p>
            <a:r>
              <a:rPr lang="en-US" altLang="zh-CN" dirty="0"/>
              <a:t>			arc[</a:t>
            </a:r>
            <a:r>
              <a:rPr lang="en-US" altLang="zh-CN" dirty="0" err="1"/>
              <a:t>i</a:t>
            </a:r>
            <a:r>
              <a:rPr lang="en-US" altLang="zh-CN" dirty="0"/>
              <a:t>][j] = 0;</a:t>
            </a:r>
          </a:p>
          <a:p>
            <a:r>
              <a:rPr lang="en-US" altLang="zh-CN" dirty="0"/>
              <a:t>		}</a:t>
            </a:r>
          </a:p>
          <a:p>
            <a:r>
              <a:rPr lang="en-US" altLang="zh-CN" dirty="0"/>
              <a:t>	}</a:t>
            </a:r>
          </a:p>
          <a:p>
            <a:r>
              <a:rPr lang="en-US" altLang="zh-CN" dirty="0"/>
              <a:t>	for(int </a:t>
            </a:r>
            <a:r>
              <a:rPr lang="en-US" altLang="zh-CN" dirty="0" err="1"/>
              <a:t>i</a:t>
            </a:r>
            <a:r>
              <a:rPr lang="en-US" altLang="zh-CN" dirty="0"/>
              <a:t> = 0 ;</a:t>
            </a:r>
            <a:r>
              <a:rPr lang="en-US" altLang="zh-CN" dirty="0" err="1"/>
              <a:t>i</a:t>
            </a:r>
            <a:r>
              <a:rPr lang="en-US" altLang="zh-CN" dirty="0"/>
              <a:t> &lt; </a:t>
            </a:r>
            <a:r>
              <a:rPr lang="en-US" altLang="zh-CN" dirty="0" err="1"/>
              <a:t>EdgeNum;i</a:t>
            </a:r>
            <a:r>
              <a:rPr lang="en-US" altLang="zh-CN" dirty="0"/>
              <a:t>++){</a:t>
            </a:r>
          </a:p>
          <a:p>
            <a:r>
              <a:rPr lang="en-US" altLang="zh-CN" dirty="0"/>
              <a:t>			int </a:t>
            </a:r>
            <a:r>
              <a:rPr lang="en-US" altLang="zh-CN" dirty="0" err="1"/>
              <a:t>from,to</a:t>
            </a:r>
            <a:r>
              <a:rPr lang="en-US" altLang="zh-CN" dirty="0"/>
              <a:t>;</a:t>
            </a:r>
          </a:p>
          <a:p>
            <a:r>
              <a:rPr lang="en-US" altLang="zh-CN" dirty="0"/>
              <a:t>			</a:t>
            </a:r>
            <a:r>
              <a:rPr lang="en-US" altLang="zh-CN" dirty="0" err="1"/>
              <a:t>cin</a:t>
            </a:r>
            <a:r>
              <a:rPr lang="en-US" altLang="zh-CN" dirty="0"/>
              <a:t>&gt;&gt;from&gt;&gt;to;</a:t>
            </a:r>
          </a:p>
          <a:p>
            <a:r>
              <a:rPr lang="en-US" altLang="zh-CN" dirty="0"/>
              <a:t>			arc[from][to] = 1;</a:t>
            </a:r>
          </a:p>
          <a:p>
            <a:r>
              <a:rPr lang="en-US" altLang="zh-CN" dirty="0"/>
              <a:t>			arc[to][from] = arc[from][to];			</a:t>
            </a:r>
          </a:p>
          <a:p>
            <a:r>
              <a:rPr lang="en-US" altLang="zh-CN" dirty="0"/>
              <a:t>		}</a:t>
            </a:r>
          </a:p>
          <a:p>
            <a:r>
              <a:rPr lang="en-US" altLang="zh-CN" dirty="0"/>
              <a:t>}</a:t>
            </a:r>
          </a:p>
          <a:p>
            <a:r>
              <a:rPr lang="en-US" altLang="zh-CN" dirty="0"/>
              <a:t>void </a:t>
            </a:r>
            <a:r>
              <a:rPr lang="en-US" altLang="zh-CN" dirty="0" err="1"/>
              <a:t>AdjMatrix</a:t>
            </a:r>
            <a:r>
              <a:rPr lang="en-US" altLang="zh-CN" dirty="0"/>
              <a:t>::visit(int </a:t>
            </a:r>
            <a:r>
              <a:rPr lang="en-US" altLang="zh-CN" dirty="0" err="1"/>
              <a:t>i</a:t>
            </a:r>
            <a:r>
              <a:rPr lang="en-US" altLang="zh-CN" dirty="0"/>
              <a:t>){</a:t>
            </a:r>
          </a:p>
          <a:p>
            <a:r>
              <a:rPr lang="en-US" altLang="zh-CN" dirty="0"/>
              <a:t>	</a:t>
            </a:r>
            <a:r>
              <a:rPr lang="en-US" altLang="zh-CN" dirty="0" err="1"/>
              <a:t>cout</a:t>
            </a:r>
            <a:r>
              <a:rPr lang="en-US" altLang="zh-CN" dirty="0"/>
              <a:t>&lt;&lt;vex[</a:t>
            </a:r>
            <a:r>
              <a:rPr lang="en-US" altLang="zh-CN" dirty="0" err="1"/>
              <a:t>i</a:t>
            </a:r>
            <a:r>
              <a:rPr lang="en-US" altLang="zh-CN" dirty="0"/>
              <a:t>]&lt;&lt;" ";</a:t>
            </a:r>
          </a:p>
          <a:p>
            <a:r>
              <a:rPr lang="en-US" altLang="zh-CN" dirty="0"/>
              <a:t>}</a:t>
            </a:r>
          </a:p>
          <a:p>
            <a:r>
              <a:rPr lang="en-US" altLang="zh-CN" dirty="0"/>
              <a:t>void </a:t>
            </a:r>
            <a:r>
              <a:rPr lang="en-US" altLang="zh-CN" dirty="0" err="1"/>
              <a:t>AdjMatrix</a:t>
            </a:r>
            <a:r>
              <a:rPr lang="en-US" altLang="zh-CN" dirty="0"/>
              <a:t>::</a:t>
            </a:r>
            <a:r>
              <a:rPr lang="en-US" altLang="zh-CN" dirty="0" err="1"/>
              <a:t>BFSTraverse</a:t>
            </a:r>
            <a:r>
              <a:rPr lang="en-US" altLang="zh-CN" dirty="0"/>
              <a:t>(){</a:t>
            </a:r>
          </a:p>
          <a:p>
            <a:r>
              <a:rPr lang="en-US" altLang="zh-CN" dirty="0"/>
              <a:t>	Queue&lt;int&gt; *q = new Queue&lt;int&gt;();</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visited[</a:t>
            </a:r>
            <a:r>
              <a:rPr lang="en-US" altLang="zh-CN" dirty="0" err="1"/>
              <a:t>i</a:t>
            </a:r>
            <a:r>
              <a:rPr lang="en-US" altLang="zh-CN" dirty="0"/>
              <a:t>] = false;</a:t>
            </a:r>
          </a:p>
          <a:p>
            <a:r>
              <a:rPr lang="en-US" altLang="zh-CN" dirty="0"/>
              <a:t>	}</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if(!visited[</a:t>
            </a:r>
            <a:r>
              <a:rPr lang="en-US" altLang="zh-CN" dirty="0" err="1"/>
              <a:t>i</a:t>
            </a:r>
            <a:r>
              <a:rPr lang="en-US" altLang="zh-CN" dirty="0"/>
              <a:t>]){</a:t>
            </a:r>
          </a:p>
          <a:p>
            <a:r>
              <a:rPr lang="en-US" altLang="zh-CN" dirty="0"/>
              <a:t>			visited[</a:t>
            </a:r>
            <a:r>
              <a:rPr lang="en-US" altLang="zh-CN" dirty="0" err="1"/>
              <a:t>i</a:t>
            </a:r>
            <a:r>
              <a:rPr lang="en-US" altLang="zh-CN" dirty="0"/>
              <a:t>] = true;</a:t>
            </a:r>
          </a:p>
          <a:p>
            <a:r>
              <a:rPr lang="en-US" altLang="zh-CN" dirty="0"/>
              <a:t>			visit(</a:t>
            </a:r>
            <a:r>
              <a:rPr lang="en-US" altLang="zh-CN" dirty="0" err="1"/>
              <a:t>i</a:t>
            </a:r>
            <a:r>
              <a:rPr lang="en-US" altLang="zh-CN" dirty="0"/>
              <a:t>);</a:t>
            </a:r>
          </a:p>
          <a:p>
            <a:r>
              <a:rPr lang="en-US" altLang="zh-CN" dirty="0"/>
              <a:t>			q-&gt;Enqueue(</a:t>
            </a:r>
            <a:r>
              <a:rPr lang="en-US" altLang="zh-CN" dirty="0" err="1"/>
              <a:t>i</a:t>
            </a:r>
            <a:r>
              <a:rPr lang="en-US" altLang="zh-CN" dirty="0"/>
              <a:t>);</a:t>
            </a:r>
          </a:p>
          <a:p>
            <a:r>
              <a:rPr lang="en-US" altLang="zh-CN" dirty="0"/>
              <a:t>			while(!q-&gt;</a:t>
            </a:r>
            <a:r>
              <a:rPr lang="en-US" altLang="zh-CN" dirty="0" err="1"/>
              <a:t>isEmpty</a:t>
            </a:r>
            <a:r>
              <a:rPr lang="en-US" altLang="zh-CN" dirty="0"/>
              <a:t>()){</a:t>
            </a:r>
          </a:p>
          <a:p>
            <a:r>
              <a:rPr lang="en-US" altLang="zh-CN" dirty="0"/>
              <a:t>				q-&gt;Dequeue(&amp;</a:t>
            </a:r>
            <a:r>
              <a:rPr lang="en-US" altLang="zh-CN" dirty="0" err="1"/>
              <a:t>i</a:t>
            </a:r>
            <a:r>
              <a:rPr lang="en-US" altLang="zh-CN" dirty="0"/>
              <a:t>);      //</a:t>
            </a:r>
            <a:r>
              <a:rPr lang="zh-CN" altLang="en-US" dirty="0"/>
              <a:t>此处必须返回队首头结点，作为第二次宽搜的起始点，</a:t>
            </a:r>
          </a:p>
          <a:p>
            <a:r>
              <a:rPr lang="zh-CN" altLang="en-US" dirty="0"/>
              <a:t>									 </a:t>
            </a:r>
            <a:r>
              <a:rPr lang="en-US" altLang="zh-CN" dirty="0"/>
              <a:t>//</a:t>
            </a:r>
            <a:r>
              <a:rPr lang="zh-CN" altLang="en-US" dirty="0"/>
              <a:t>用来遍历第二轮的起始点的所有直接子结点中是否有未被访问的元素 </a:t>
            </a:r>
          </a:p>
          <a:p>
            <a:r>
              <a:rPr lang="zh-CN" altLang="en-US" dirty="0"/>
              <a:t>				</a:t>
            </a:r>
            <a:r>
              <a:rPr lang="en-US" altLang="zh-CN" dirty="0"/>
              <a:t>for(int j = 0;j &lt; </a:t>
            </a:r>
            <a:r>
              <a:rPr lang="en-US" altLang="zh-CN" dirty="0" err="1"/>
              <a:t>VertexNum;j</a:t>
            </a:r>
            <a:r>
              <a:rPr lang="en-US" altLang="zh-CN" dirty="0"/>
              <a:t>++){</a:t>
            </a:r>
          </a:p>
          <a:p>
            <a:r>
              <a:rPr lang="en-US" altLang="zh-CN" dirty="0"/>
              <a:t>					if(arc[</a:t>
            </a:r>
            <a:r>
              <a:rPr lang="en-US" altLang="zh-CN" dirty="0" err="1"/>
              <a:t>i</a:t>
            </a:r>
            <a:r>
              <a:rPr lang="en-US" altLang="zh-CN" dirty="0"/>
              <a:t>][j] != 0 &amp;&amp; !visited[j]){</a:t>
            </a:r>
          </a:p>
          <a:p>
            <a:r>
              <a:rPr lang="en-US" altLang="zh-CN" dirty="0"/>
              <a:t>						visited[j] = true;</a:t>
            </a:r>
          </a:p>
          <a:p>
            <a:r>
              <a:rPr lang="en-US" altLang="zh-CN" dirty="0"/>
              <a:t>						visit(j);</a:t>
            </a:r>
          </a:p>
          <a:p>
            <a:r>
              <a:rPr lang="en-US" altLang="zh-CN" dirty="0"/>
              <a:t>						q-&gt;Enqueue(j);</a:t>
            </a:r>
          </a:p>
          <a:p>
            <a:r>
              <a:rPr lang="en-US" altLang="zh-CN" dirty="0"/>
              <a:t>					}</a:t>
            </a:r>
          </a:p>
          <a:p>
            <a:r>
              <a:rPr lang="en-US" altLang="zh-CN" dirty="0"/>
              <a:t>				}</a:t>
            </a:r>
          </a:p>
          <a:p>
            <a:r>
              <a:rPr lang="en-US" altLang="zh-CN" dirty="0"/>
              <a:t>			}</a:t>
            </a:r>
          </a:p>
          <a:p>
            <a:r>
              <a:rPr lang="en-US" altLang="zh-CN" dirty="0"/>
              <a:t>		}</a:t>
            </a:r>
          </a:p>
          <a:p>
            <a:r>
              <a:rPr lang="en-US" altLang="zh-CN" dirty="0"/>
              <a:t>	}</a:t>
            </a:r>
          </a:p>
          <a:p>
            <a:r>
              <a:rPr lang="en-US" altLang="zh-CN" dirty="0"/>
              <a:t>}</a:t>
            </a:r>
          </a:p>
          <a:p>
            <a:r>
              <a:rPr lang="en-US" altLang="zh-CN" dirty="0"/>
              <a:t>int main(void){</a:t>
            </a:r>
          </a:p>
          <a:p>
            <a:r>
              <a:rPr lang="en-US" altLang="zh-CN" dirty="0"/>
              <a:t>	</a:t>
            </a:r>
            <a:r>
              <a:rPr lang="en-US" altLang="zh-CN" dirty="0" err="1"/>
              <a:t>AdjMatrix</a:t>
            </a:r>
            <a:r>
              <a:rPr lang="en-US" altLang="zh-CN" dirty="0"/>
              <a:t> *</a:t>
            </a:r>
            <a:r>
              <a:rPr lang="en-US" altLang="zh-CN" dirty="0" err="1"/>
              <a:t>adm</a:t>
            </a:r>
            <a:r>
              <a:rPr lang="en-US" altLang="zh-CN" dirty="0"/>
              <a:t> = new </a:t>
            </a:r>
            <a:r>
              <a:rPr lang="en-US" altLang="zh-CN" dirty="0" err="1"/>
              <a:t>AdjMatrix</a:t>
            </a:r>
            <a:r>
              <a:rPr lang="en-US" altLang="zh-CN" dirty="0"/>
              <a:t>();</a:t>
            </a:r>
          </a:p>
          <a:p>
            <a:r>
              <a:rPr lang="en-US" altLang="zh-CN" dirty="0"/>
              <a:t>	</a:t>
            </a:r>
            <a:r>
              <a:rPr lang="en-US" altLang="zh-CN" dirty="0" err="1"/>
              <a:t>adm</a:t>
            </a:r>
            <a:r>
              <a:rPr lang="en-US" altLang="zh-CN" dirty="0"/>
              <a:t>-&gt;</a:t>
            </a:r>
            <a:r>
              <a:rPr lang="en-US" altLang="zh-CN" dirty="0" err="1"/>
              <a:t>createGraph</a:t>
            </a:r>
            <a:r>
              <a:rPr lang="en-US" altLang="zh-CN" dirty="0"/>
              <a:t>();</a:t>
            </a:r>
          </a:p>
          <a:p>
            <a:r>
              <a:rPr lang="en-US" altLang="zh-CN" dirty="0"/>
              <a:t>	</a:t>
            </a:r>
            <a:r>
              <a:rPr lang="en-US" altLang="zh-CN" dirty="0" err="1"/>
              <a:t>adm</a:t>
            </a:r>
            <a:r>
              <a:rPr lang="en-US" altLang="zh-CN" dirty="0"/>
              <a:t>-&gt;</a:t>
            </a:r>
            <a:r>
              <a:rPr lang="en-US" altLang="zh-CN" dirty="0" err="1"/>
              <a:t>BFSTraverse</a:t>
            </a:r>
            <a:r>
              <a:rPr lang="en-US" altLang="zh-CN" dirty="0"/>
              <a:t>();</a:t>
            </a:r>
          </a:p>
          <a:p>
            <a:r>
              <a:rPr lang="en-US" altLang="zh-CN" dirty="0"/>
              <a:t>	return 0;</a:t>
            </a:r>
          </a:p>
          <a:p>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809046A7-5EBB-4FCB-A092-FA3283E0DFE2}" type="slidenum">
              <a:rPr lang="zh-CN" altLang="en-US" smtClean="0"/>
              <a:t>12</a:t>
            </a:fld>
            <a:endParaRPr lang="zh-CN" altLang="en-US"/>
          </a:p>
        </p:txBody>
      </p:sp>
    </p:spTree>
    <p:extLst>
      <p:ext uri="{BB962C8B-B14F-4D97-AF65-F5344CB8AC3E}">
        <p14:creationId xmlns:p14="http://schemas.microsoft.com/office/powerpoint/2010/main" val="321168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#include&lt;queue&gt;</a:t>
            </a:r>
          </a:p>
          <a:p>
            <a:r>
              <a:rPr lang="en-US" altLang="zh-CN" dirty="0"/>
              <a:t>#define MAXLEN 100</a:t>
            </a:r>
          </a:p>
          <a:p>
            <a:r>
              <a:rPr lang="en-US" altLang="zh-CN" dirty="0"/>
              <a:t>using namespace std;</a:t>
            </a:r>
          </a:p>
          <a:p>
            <a:r>
              <a:rPr lang="en-US" altLang="zh-CN" dirty="0"/>
              <a:t>typedef char </a:t>
            </a:r>
            <a:r>
              <a:rPr lang="en-US" altLang="zh-CN" dirty="0" err="1"/>
              <a:t>VertexType</a:t>
            </a:r>
            <a:r>
              <a:rPr lang="en-US" altLang="zh-CN" dirty="0"/>
              <a:t>;</a:t>
            </a:r>
          </a:p>
          <a:p>
            <a:r>
              <a:rPr lang="en-US" altLang="zh-CN" dirty="0"/>
              <a:t>class Queue{</a:t>
            </a:r>
          </a:p>
          <a:p>
            <a:r>
              <a:rPr lang="en-US" altLang="zh-CN" dirty="0"/>
              <a:t>	public:	</a:t>
            </a:r>
          </a:p>
          <a:p>
            <a:r>
              <a:rPr lang="en-US" altLang="zh-CN" dirty="0"/>
              <a:t>		int </a:t>
            </a:r>
            <a:r>
              <a:rPr lang="en-US" altLang="zh-CN" dirty="0" err="1"/>
              <a:t>rear,front</a:t>
            </a:r>
            <a:r>
              <a:rPr lang="en-US" altLang="zh-CN" dirty="0"/>
              <a:t>;</a:t>
            </a:r>
          </a:p>
          <a:p>
            <a:r>
              <a:rPr lang="en-US" altLang="zh-CN" dirty="0"/>
              <a:t>		int data[MAXLEN];</a:t>
            </a:r>
          </a:p>
          <a:p>
            <a:r>
              <a:rPr lang="en-US" altLang="zh-CN" dirty="0"/>
              <a:t>		Queue(){</a:t>
            </a:r>
          </a:p>
          <a:p>
            <a:r>
              <a:rPr lang="en-US" altLang="zh-CN" dirty="0"/>
              <a:t>			rear = -1;</a:t>
            </a:r>
          </a:p>
          <a:p>
            <a:r>
              <a:rPr lang="en-US" altLang="zh-CN" dirty="0"/>
              <a:t>			front = 0;</a:t>
            </a:r>
          </a:p>
          <a:p>
            <a:r>
              <a:rPr lang="en-US" altLang="zh-CN" dirty="0"/>
              <a:t>		}</a:t>
            </a:r>
          </a:p>
          <a:p>
            <a:r>
              <a:rPr lang="en-US" altLang="zh-CN" dirty="0"/>
              <a:t>	void Enqueue(int value);</a:t>
            </a:r>
          </a:p>
          <a:p>
            <a:r>
              <a:rPr lang="en-US" altLang="zh-CN" dirty="0"/>
              <a:t>	void Dequeue(int *</a:t>
            </a:r>
            <a:r>
              <a:rPr lang="en-US" altLang="zh-CN" dirty="0" err="1"/>
              <a:t>ptr</a:t>
            </a:r>
            <a:r>
              <a:rPr lang="en-US" altLang="zh-CN" dirty="0"/>
              <a:t>);</a:t>
            </a:r>
          </a:p>
          <a:p>
            <a:r>
              <a:rPr lang="en-US" altLang="zh-CN" dirty="0"/>
              <a:t>	bool </a:t>
            </a:r>
            <a:r>
              <a:rPr lang="en-US" altLang="zh-CN" dirty="0" err="1"/>
              <a:t>isEmpty</a:t>
            </a:r>
            <a:r>
              <a:rPr lang="en-US" altLang="zh-CN" dirty="0"/>
              <a:t>();</a:t>
            </a:r>
          </a:p>
          <a:p>
            <a:r>
              <a:rPr lang="en-US" altLang="zh-CN" dirty="0"/>
              <a:t>};</a:t>
            </a:r>
          </a:p>
          <a:p>
            <a:r>
              <a:rPr lang="en-US" altLang="zh-CN" dirty="0"/>
              <a:t>class </a:t>
            </a:r>
            <a:r>
              <a:rPr lang="en-US" altLang="zh-CN" dirty="0" err="1"/>
              <a:t>EdgeNode</a:t>
            </a:r>
            <a:r>
              <a:rPr lang="en-US" altLang="zh-CN" dirty="0"/>
              <a:t>{</a:t>
            </a:r>
          </a:p>
          <a:p>
            <a:r>
              <a:rPr lang="en-US" altLang="zh-CN" dirty="0"/>
              <a:t>	public:</a:t>
            </a:r>
          </a:p>
          <a:p>
            <a:r>
              <a:rPr lang="en-US" altLang="zh-CN" dirty="0"/>
              <a:t>		int </a:t>
            </a:r>
            <a:r>
              <a:rPr lang="en-US" altLang="zh-CN" dirty="0" err="1"/>
              <a:t>adjvex</a:t>
            </a:r>
            <a:r>
              <a:rPr lang="en-US" altLang="zh-CN" dirty="0"/>
              <a:t>;</a:t>
            </a:r>
          </a:p>
          <a:p>
            <a:r>
              <a:rPr lang="en-US" altLang="zh-CN" dirty="0"/>
              <a:t>		</a:t>
            </a:r>
            <a:r>
              <a:rPr lang="en-US" altLang="zh-CN" dirty="0" err="1"/>
              <a:t>EdgeNode</a:t>
            </a:r>
            <a:r>
              <a:rPr lang="en-US" altLang="zh-CN" dirty="0"/>
              <a:t> *next;</a:t>
            </a:r>
          </a:p>
          <a:p>
            <a:r>
              <a:rPr lang="en-US" altLang="zh-CN" dirty="0"/>
              <a:t>};</a:t>
            </a:r>
          </a:p>
          <a:p>
            <a:r>
              <a:rPr lang="en-US" altLang="zh-CN" dirty="0"/>
              <a:t>class </a:t>
            </a:r>
            <a:r>
              <a:rPr lang="en-US" altLang="zh-CN" dirty="0" err="1"/>
              <a:t>VertexNode</a:t>
            </a:r>
            <a:r>
              <a:rPr lang="en-US" altLang="zh-CN" dirty="0"/>
              <a:t>{</a:t>
            </a:r>
          </a:p>
          <a:p>
            <a:r>
              <a:rPr lang="en-US" altLang="zh-CN" dirty="0"/>
              <a:t>	public:</a:t>
            </a:r>
          </a:p>
          <a:p>
            <a:r>
              <a:rPr lang="en-US" altLang="zh-CN" dirty="0"/>
              <a:t>		</a:t>
            </a:r>
            <a:r>
              <a:rPr lang="en-US" altLang="zh-CN" dirty="0" err="1"/>
              <a:t>VertexType</a:t>
            </a:r>
            <a:r>
              <a:rPr lang="en-US" altLang="zh-CN" dirty="0"/>
              <a:t> data;</a:t>
            </a:r>
          </a:p>
          <a:p>
            <a:r>
              <a:rPr lang="en-US" altLang="zh-CN" dirty="0"/>
              <a:t>		</a:t>
            </a:r>
            <a:r>
              <a:rPr lang="en-US" altLang="zh-CN" dirty="0" err="1"/>
              <a:t>EdgeNode</a:t>
            </a:r>
            <a:r>
              <a:rPr lang="en-US" altLang="zh-CN" dirty="0"/>
              <a:t> *</a:t>
            </a:r>
            <a:r>
              <a:rPr lang="en-US" altLang="zh-CN" dirty="0" err="1"/>
              <a:t>firstedge</a:t>
            </a:r>
            <a:r>
              <a:rPr lang="en-US" altLang="zh-CN" dirty="0"/>
              <a:t>;</a:t>
            </a:r>
          </a:p>
          <a:p>
            <a:r>
              <a:rPr lang="en-US" altLang="zh-CN" dirty="0"/>
              <a:t>};</a:t>
            </a:r>
          </a:p>
          <a:p>
            <a:r>
              <a:rPr lang="en-US" altLang="zh-CN" dirty="0"/>
              <a:t>class </a:t>
            </a:r>
            <a:r>
              <a:rPr lang="en-US" altLang="zh-CN" dirty="0" err="1"/>
              <a:t>AdjList</a:t>
            </a:r>
            <a:r>
              <a:rPr lang="en-US" altLang="zh-CN" dirty="0"/>
              <a:t>{</a:t>
            </a:r>
          </a:p>
          <a:p>
            <a:r>
              <a:rPr lang="en-US" altLang="zh-CN" dirty="0"/>
              <a:t>	public:</a:t>
            </a:r>
          </a:p>
          <a:p>
            <a:r>
              <a:rPr lang="en-US" altLang="zh-CN" dirty="0"/>
              <a:t>		</a:t>
            </a:r>
            <a:r>
              <a:rPr lang="en-US" altLang="zh-CN" dirty="0" err="1"/>
              <a:t>VertexNode</a:t>
            </a:r>
            <a:r>
              <a:rPr lang="en-US" altLang="zh-CN" dirty="0"/>
              <a:t> </a:t>
            </a:r>
            <a:r>
              <a:rPr lang="en-US" altLang="zh-CN" dirty="0" err="1"/>
              <a:t>adjlist</a:t>
            </a:r>
            <a:r>
              <a:rPr lang="en-US" altLang="zh-CN" dirty="0"/>
              <a:t>[MAXLEN];</a:t>
            </a:r>
          </a:p>
          <a:p>
            <a:r>
              <a:rPr lang="en-US" altLang="zh-CN" dirty="0"/>
              <a:t>		bool visited[MAXLEN];</a:t>
            </a:r>
          </a:p>
          <a:p>
            <a:r>
              <a:rPr lang="en-US" altLang="zh-CN" dirty="0"/>
              <a:t>		int </a:t>
            </a:r>
            <a:r>
              <a:rPr lang="en-US" altLang="zh-CN" dirty="0" err="1"/>
              <a:t>VertexNum,EdgeNum</a:t>
            </a:r>
            <a:r>
              <a:rPr lang="en-US" altLang="zh-CN" dirty="0"/>
              <a:t>;</a:t>
            </a:r>
          </a:p>
          <a:p>
            <a:r>
              <a:rPr lang="en-US" altLang="zh-CN" dirty="0"/>
              <a:t>	void </a:t>
            </a:r>
            <a:r>
              <a:rPr lang="en-US" altLang="zh-CN" dirty="0" err="1"/>
              <a:t>createGraph</a:t>
            </a:r>
            <a:r>
              <a:rPr lang="en-US" altLang="zh-CN" dirty="0"/>
              <a:t>();</a:t>
            </a:r>
          </a:p>
          <a:p>
            <a:r>
              <a:rPr lang="en-US" altLang="zh-CN" dirty="0"/>
              <a:t>	void print();</a:t>
            </a:r>
          </a:p>
          <a:p>
            <a:r>
              <a:rPr lang="en-US" altLang="zh-CN" dirty="0"/>
              <a:t>	void </a:t>
            </a:r>
            <a:r>
              <a:rPr lang="en-US" altLang="zh-CN" dirty="0" err="1"/>
              <a:t>BFSTraverse</a:t>
            </a:r>
            <a:r>
              <a:rPr lang="en-US" altLang="zh-CN" dirty="0"/>
              <a:t>();</a:t>
            </a:r>
          </a:p>
          <a:p>
            <a:r>
              <a:rPr lang="en-US" altLang="zh-CN" dirty="0"/>
              <a:t>	void visit(int </a:t>
            </a:r>
            <a:r>
              <a:rPr lang="en-US" altLang="zh-CN" dirty="0" err="1"/>
              <a:t>i</a:t>
            </a:r>
            <a:r>
              <a:rPr lang="en-US" altLang="zh-CN" dirty="0"/>
              <a:t>);</a:t>
            </a:r>
          </a:p>
          <a:p>
            <a:r>
              <a:rPr lang="en-US" altLang="zh-CN" dirty="0"/>
              <a:t>};</a:t>
            </a:r>
          </a:p>
          <a:p>
            <a:r>
              <a:rPr lang="en-US" altLang="zh-CN" dirty="0"/>
              <a:t>bool Queue::</a:t>
            </a:r>
            <a:r>
              <a:rPr lang="en-US" altLang="zh-CN" dirty="0" err="1"/>
              <a:t>isEmpty</a:t>
            </a:r>
            <a:r>
              <a:rPr lang="en-US" altLang="zh-CN" dirty="0"/>
              <a:t>(){</a:t>
            </a:r>
          </a:p>
          <a:p>
            <a:r>
              <a:rPr lang="en-US" altLang="zh-CN" dirty="0"/>
              <a:t>	if(rear+1 == front){</a:t>
            </a:r>
          </a:p>
          <a:p>
            <a:r>
              <a:rPr lang="en-US" altLang="zh-CN" dirty="0"/>
              <a:t>		return true;</a:t>
            </a:r>
          </a:p>
          <a:p>
            <a:r>
              <a:rPr lang="en-US" altLang="zh-CN" dirty="0"/>
              <a:t>	}</a:t>
            </a:r>
          </a:p>
          <a:p>
            <a:r>
              <a:rPr lang="en-US" altLang="zh-CN" dirty="0"/>
              <a:t>}</a:t>
            </a:r>
          </a:p>
          <a:p>
            <a:r>
              <a:rPr lang="en-US" altLang="zh-CN" dirty="0"/>
              <a:t>void Queue::Enqueue(int value){</a:t>
            </a:r>
          </a:p>
          <a:p>
            <a:r>
              <a:rPr lang="en-US" altLang="zh-CN" dirty="0"/>
              <a:t>	if((rear+2) % MAXLEN == front){</a:t>
            </a:r>
          </a:p>
          <a:p>
            <a:r>
              <a:rPr lang="en-US" altLang="zh-CN" dirty="0"/>
              <a:t>		</a:t>
            </a:r>
            <a:r>
              <a:rPr lang="en-US" altLang="zh-CN" dirty="0" err="1"/>
              <a:t>cout</a:t>
            </a:r>
            <a:r>
              <a:rPr lang="en-US" altLang="zh-CN" dirty="0"/>
              <a:t>&lt;&lt;"full";</a:t>
            </a:r>
          </a:p>
          <a:p>
            <a:r>
              <a:rPr lang="en-US" altLang="zh-CN" dirty="0"/>
              <a:t>	}else{</a:t>
            </a:r>
          </a:p>
          <a:p>
            <a:r>
              <a:rPr lang="en-US" altLang="zh-CN" dirty="0"/>
              <a:t>		rear = (rear+1) % MAXLEN;</a:t>
            </a:r>
          </a:p>
          <a:p>
            <a:r>
              <a:rPr lang="en-US" altLang="zh-CN" dirty="0"/>
              <a:t>		data[rear] = value;</a:t>
            </a:r>
          </a:p>
          <a:p>
            <a:r>
              <a:rPr lang="en-US" altLang="zh-CN" dirty="0"/>
              <a:t>	}</a:t>
            </a:r>
          </a:p>
          <a:p>
            <a:r>
              <a:rPr lang="en-US" altLang="zh-CN" dirty="0"/>
              <a:t>}</a:t>
            </a:r>
          </a:p>
          <a:p>
            <a:r>
              <a:rPr lang="en-US" altLang="zh-CN" dirty="0"/>
              <a:t>void Queue::Dequeue(int *</a:t>
            </a:r>
            <a:r>
              <a:rPr lang="en-US" altLang="zh-CN" dirty="0" err="1"/>
              <a:t>ptr</a:t>
            </a:r>
            <a:r>
              <a:rPr lang="en-US" altLang="zh-CN" dirty="0"/>
              <a:t>){</a:t>
            </a:r>
          </a:p>
          <a:p>
            <a:r>
              <a:rPr lang="en-US" altLang="zh-CN" dirty="0"/>
              <a:t>	if(!</a:t>
            </a:r>
            <a:r>
              <a:rPr lang="en-US" altLang="zh-CN" dirty="0" err="1"/>
              <a:t>isEmpty</a:t>
            </a:r>
            <a:r>
              <a:rPr lang="en-US" altLang="zh-CN" dirty="0"/>
              <a:t>()){</a:t>
            </a:r>
          </a:p>
          <a:p>
            <a:r>
              <a:rPr lang="en-US" altLang="zh-CN" dirty="0"/>
              <a:t>		*</a:t>
            </a:r>
            <a:r>
              <a:rPr lang="en-US" altLang="zh-CN" dirty="0" err="1"/>
              <a:t>ptr</a:t>
            </a:r>
            <a:r>
              <a:rPr lang="en-US" altLang="zh-CN" dirty="0"/>
              <a:t> = front;</a:t>
            </a:r>
          </a:p>
          <a:p>
            <a:r>
              <a:rPr lang="en-US" altLang="zh-CN" dirty="0"/>
              <a:t>		front = (front+1) % MAXLEN;</a:t>
            </a:r>
          </a:p>
          <a:p>
            <a:r>
              <a:rPr lang="en-US" altLang="zh-CN" dirty="0"/>
              <a:t>	}else{</a:t>
            </a:r>
          </a:p>
          <a:p>
            <a:r>
              <a:rPr lang="en-US" altLang="zh-CN" dirty="0"/>
              <a:t>		</a:t>
            </a:r>
            <a:r>
              <a:rPr lang="en-US" altLang="zh-CN" dirty="0" err="1"/>
              <a:t>cout</a:t>
            </a:r>
            <a:r>
              <a:rPr lang="en-US" altLang="zh-CN" dirty="0"/>
              <a:t>&lt;&lt;"empty"; </a:t>
            </a:r>
          </a:p>
          <a:p>
            <a:r>
              <a:rPr lang="en-US" altLang="zh-CN" dirty="0"/>
              <a:t>	}</a:t>
            </a:r>
          </a:p>
          <a:p>
            <a:r>
              <a:rPr lang="en-US" altLang="zh-CN" dirty="0"/>
              <a:t>}</a:t>
            </a:r>
          </a:p>
          <a:p>
            <a:r>
              <a:rPr lang="en-US" altLang="zh-CN" dirty="0"/>
              <a:t>void </a:t>
            </a:r>
            <a:r>
              <a:rPr lang="en-US" altLang="zh-CN" dirty="0" err="1"/>
              <a:t>AdjList</a:t>
            </a:r>
            <a:r>
              <a:rPr lang="en-US" altLang="zh-CN" dirty="0"/>
              <a:t>::</a:t>
            </a:r>
            <a:r>
              <a:rPr lang="en-US" altLang="zh-CN" dirty="0" err="1"/>
              <a:t>createGraph</a:t>
            </a:r>
            <a:r>
              <a:rPr lang="en-US" altLang="zh-CN" dirty="0"/>
              <a:t>(){</a:t>
            </a:r>
          </a:p>
          <a:p>
            <a:r>
              <a:rPr lang="en-US" altLang="zh-CN" dirty="0"/>
              <a:t>	int </a:t>
            </a:r>
            <a:r>
              <a:rPr lang="en-US" altLang="zh-CN" dirty="0" err="1"/>
              <a:t>from,to</a:t>
            </a:r>
            <a:r>
              <a:rPr lang="en-US" altLang="zh-CN" dirty="0"/>
              <a:t>;</a:t>
            </a:r>
          </a:p>
          <a:p>
            <a:r>
              <a:rPr lang="en-US" altLang="zh-CN" dirty="0"/>
              <a:t>	</a:t>
            </a:r>
            <a:r>
              <a:rPr lang="en-US" altLang="zh-CN" dirty="0" err="1"/>
              <a:t>cout</a:t>
            </a:r>
            <a:r>
              <a:rPr lang="en-US" altLang="zh-CN" dirty="0"/>
              <a:t>&lt;&lt;"</a:t>
            </a:r>
            <a:r>
              <a:rPr lang="zh-CN" altLang="en-US" dirty="0"/>
              <a:t>请输入顶点和边的个数</a:t>
            </a:r>
            <a:r>
              <a:rPr lang="en-US" altLang="zh-CN" dirty="0"/>
              <a:t>\n";</a:t>
            </a:r>
          </a:p>
          <a:p>
            <a:r>
              <a:rPr lang="en-US" altLang="zh-CN" dirty="0"/>
              <a:t>	</a:t>
            </a:r>
            <a:r>
              <a:rPr lang="en-US" altLang="zh-CN" dirty="0" err="1"/>
              <a:t>cin</a:t>
            </a:r>
            <a:r>
              <a:rPr lang="en-US" altLang="zh-CN" dirty="0"/>
              <a:t>&gt;&gt;</a:t>
            </a:r>
            <a:r>
              <a:rPr lang="en-US" altLang="zh-CN" dirty="0" err="1"/>
              <a:t>VertexNum</a:t>
            </a:r>
            <a:r>
              <a:rPr lang="en-US" altLang="zh-CN" dirty="0"/>
              <a:t>&gt;&gt;</a:t>
            </a:r>
            <a:r>
              <a:rPr lang="en-US" altLang="zh-CN" dirty="0" err="1"/>
              <a:t>EdgeNum</a:t>
            </a:r>
            <a:r>
              <a:rPr lang="en-US" altLang="zh-CN" dirty="0"/>
              <a:t>;</a:t>
            </a:r>
          </a:p>
          <a:p>
            <a:r>
              <a:rPr lang="en-US" altLang="zh-CN" dirty="0"/>
              <a:t>	</a:t>
            </a:r>
            <a:r>
              <a:rPr lang="en-US" altLang="zh-CN" dirty="0" err="1"/>
              <a:t>cout</a:t>
            </a:r>
            <a:r>
              <a:rPr lang="en-US" altLang="zh-CN" dirty="0"/>
              <a:t>&lt;&lt;"</a:t>
            </a:r>
            <a:r>
              <a:rPr lang="zh-CN" altLang="en-US" dirty="0"/>
              <a:t>请输入结点信息</a:t>
            </a:r>
            <a:r>
              <a:rPr lang="en-US" altLang="zh-CN" dirty="0"/>
              <a:t>\n";</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a:t>
            </a:r>
            <a:r>
              <a:rPr lang="en-US" altLang="zh-CN" dirty="0" err="1"/>
              <a:t>cin</a:t>
            </a:r>
            <a:r>
              <a:rPr lang="en-US" altLang="zh-CN" dirty="0"/>
              <a:t>&gt;&gt;</a:t>
            </a:r>
            <a:r>
              <a:rPr lang="en-US" altLang="zh-CN" dirty="0" err="1"/>
              <a:t>adjlist</a:t>
            </a:r>
            <a:r>
              <a:rPr lang="en-US" altLang="zh-CN" dirty="0"/>
              <a:t>[</a:t>
            </a:r>
            <a:r>
              <a:rPr lang="en-US" altLang="zh-CN" dirty="0" err="1"/>
              <a:t>i</a:t>
            </a:r>
            <a:r>
              <a:rPr lang="en-US" altLang="zh-CN" dirty="0"/>
              <a:t>].data;</a:t>
            </a:r>
          </a:p>
          <a:p>
            <a:r>
              <a:rPr lang="en-US" altLang="zh-CN" dirty="0"/>
              <a:t>		</a:t>
            </a:r>
            <a:r>
              <a:rPr lang="en-US" altLang="zh-CN" dirty="0" err="1"/>
              <a:t>adjlist</a:t>
            </a:r>
            <a:r>
              <a:rPr lang="en-US" altLang="zh-CN" dirty="0"/>
              <a:t>[</a:t>
            </a:r>
            <a:r>
              <a:rPr lang="en-US" altLang="zh-CN" dirty="0" err="1"/>
              <a:t>i</a:t>
            </a:r>
            <a:r>
              <a:rPr lang="en-US" altLang="zh-CN" dirty="0"/>
              <a:t>].</a:t>
            </a:r>
            <a:r>
              <a:rPr lang="en-US" altLang="zh-CN" dirty="0" err="1"/>
              <a:t>firstedge</a:t>
            </a:r>
            <a:r>
              <a:rPr lang="en-US" altLang="zh-CN" dirty="0"/>
              <a:t> = NULL;</a:t>
            </a:r>
          </a:p>
          <a:p>
            <a:r>
              <a:rPr lang="en-US" altLang="zh-CN" dirty="0"/>
              <a:t>	}</a:t>
            </a:r>
          </a:p>
          <a:p>
            <a:r>
              <a:rPr lang="en-US" altLang="zh-CN" dirty="0"/>
              <a:t>	</a:t>
            </a:r>
            <a:r>
              <a:rPr lang="en-US" altLang="zh-CN" dirty="0" err="1"/>
              <a:t>cout</a:t>
            </a:r>
            <a:r>
              <a:rPr lang="en-US" altLang="zh-CN" dirty="0"/>
              <a:t>&lt;&lt;"</a:t>
            </a:r>
            <a:r>
              <a:rPr lang="zh-CN" altLang="en-US" dirty="0"/>
              <a:t>请输入起始点</a:t>
            </a:r>
            <a:r>
              <a:rPr lang="en-US" altLang="zh-CN" dirty="0"/>
              <a:t>from</a:t>
            </a:r>
            <a:r>
              <a:rPr lang="zh-CN" altLang="en-US" dirty="0"/>
              <a:t>与终止点</a:t>
            </a:r>
            <a:r>
              <a:rPr lang="en-US" altLang="zh-CN" dirty="0"/>
              <a:t>to</a:t>
            </a:r>
            <a:r>
              <a:rPr lang="zh-CN" altLang="en-US" dirty="0"/>
              <a:t>的坐标</a:t>
            </a:r>
            <a:r>
              <a:rPr lang="en-US" altLang="zh-CN" dirty="0"/>
              <a:t>\n";</a:t>
            </a:r>
          </a:p>
          <a:p>
            <a:r>
              <a:rPr lang="en-US" altLang="zh-CN" dirty="0"/>
              <a:t>	for(int </a:t>
            </a:r>
            <a:r>
              <a:rPr lang="en-US" altLang="zh-CN" dirty="0" err="1"/>
              <a:t>i</a:t>
            </a:r>
            <a:r>
              <a:rPr lang="en-US" altLang="zh-CN" dirty="0"/>
              <a:t> = 0;i &lt; </a:t>
            </a:r>
            <a:r>
              <a:rPr lang="en-US" altLang="zh-CN" dirty="0" err="1"/>
              <a:t>EdgeNum;i</a:t>
            </a:r>
            <a:r>
              <a:rPr lang="en-US" altLang="zh-CN" dirty="0"/>
              <a:t>++){</a:t>
            </a:r>
          </a:p>
          <a:p>
            <a:r>
              <a:rPr lang="en-US" altLang="zh-CN" dirty="0"/>
              <a:t>		</a:t>
            </a:r>
            <a:r>
              <a:rPr lang="en-US" altLang="zh-CN" dirty="0" err="1"/>
              <a:t>cin</a:t>
            </a:r>
            <a:r>
              <a:rPr lang="en-US" altLang="zh-CN" dirty="0"/>
              <a:t>&gt;&gt;from&gt;&gt;to;</a:t>
            </a:r>
          </a:p>
          <a:p>
            <a:r>
              <a:rPr lang="en-US" altLang="zh-CN" dirty="0"/>
              <a:t>		</a:t>
            </a:r>
            <a:r>
              <a:rPr lang="en-US" altLang="zh-CN" dirty="0" err="1"/>
              <a:t>EdgeNode</a:t>
            </a:r>
            <a:r>
              <a:rPr lang="en-US" altLang="zh-CN" dirty="0"/>
              <a:t> *p = new </a:t>
            </a:r>
            <a:r>
              <a:rPr lang="en-US" altLang="zh-CN" dirty="0" err="1"/>
              <a:t>EdgeNode</a:t>
            </a:r>
            <a:r>
              <a:rPr lang="en-US" altLang="zh-CN" dirty="0"/>
              <a:t>();</a:t>
            </a:r>
          </a:p>
          <a:p>
            <a:r>
              <a:rPr lang="en-US" altLang="zh-CN" dirty="0"/>
              <a:t>		p-&gt;</a:t>
            </a:r>
            <a:r>
              <a:rPr lang="en-US" altLang="zh-CN" dirty="0" err="1"/>
              <a:t>adjvex</a:t>
            </a:r>
            <a:r>
              <a:rPr lang="en-US" altLang="zh-CN" dirty="0"/>
              <a:t> = to;</a:t>
            </a:r>
          </a:p>
          <a:p>
            <a:r>
              <a:rPr lang="en-US" altLang="zh-CN" dirty="0"/>
              <a:t>		p-&gt;next = </a:t>
            </a:r>
            <a:r>
              <a:rPr lang="en-US" altLang="zh-CN" dirty="0" err="1"/>
              <a:t>adjlist</a:t>
            </a:r>
            <a:r>
              <a:rPr lang="en-US" altLang="zh-CN" dirty="0"/>
              <a:t>[from].</a:t>
            </a:r>
            <a:r>
              <a:rPr lang="en-US" altLang="zh-CN" dirty="0" err="1"/>
              <a:t>firstedge</a:t>
            </a:r>
            <a:r>
              <a:rPr lang="en-US" altLang="zh-CN" dirty="0"/>
              <a:t>;</a:t>
            </a:r>
          </a:p>
          <a:p>
            <a:r>
              <a:rPr lang="en-US" altLang="zh-CN" dirty="0"/>
              <a:t>		</a:t>
            </a:r>
            <a:r>
              <a:rPr lang="en-US" altLang="zh-CN" dirty="0" err="1"/>
              <a:t>adjlist</a:t>
            </a:r>
            <a:r>
              <a:rPr lang="en-US" altLang="zh-CN" dirty="0"/>
              <a:t>[from].</a:t>
            </a:r>
            <a:r>
              <a:rPr lang="en-US" altLang="zh-CN" dirty="0" err="1"/>
              <a:t>firstedge</a:t>
            </a:r>
            <a:r>
              <a:rPr lang="en-US" altLang="zh-CN" dirty="0"/>
              <a:t> = p;</a:t>
            </a:r>
          </a:p>
          <a:p>
            <a:r>
              <a:rPr lang="en-US" altLang="zh-CN" dirty="0"/>
              <a:t>		//</a:t>
            </a:r>
            <a:r>
              <a:rPr lang="zh-CN" altLang="en-US" dirty="0"/>
              <a:t>若该图为有向图则只有上面这部分</a:t>
            </a:r>
          </a:p>
          <a:p>
            <a:r>
              <a:rPr lang="zh-CN" altLang="en-US" dirty="0"/>
              <a:t>		</a:t>
            </a:r>
            <a:r>
              <a:rPr lang="en-US" altLang="zh-CN" dirty="0"/>
              <a:t>p = new	</a:t>
            </a:r>
            <a:r>
              <a:rPr lang="en-US" altLang="zh-CN" dirty="0" err="1"/>
              <a:t>EdgeNode</a:t>
            </a:r>
            <a:r>
              <a:rPr lang="en-US" altLang="zh-CN" dirty="0"/>
              <a:t>();</a:t>
            </a:r>
          </a:p>
          <a:p>
            <a:r>
              <a:rPr lang="en-US" altLang="zh-CN" dirty="0"/>
              <a:t>		p-&gt;</a:t>
            </a:r>
            <a:r>
              <a:rPr lang="en-US" altLang="zh-CN" dirty="0" err="1"/>
              <a:t>adjvex</a:t>
            </a:r>
            <a:r>
              <a:rPr lang="en-US" altLang="zh-CN" dirty="0"/>
              <a:t> = from;</a:t>
            </a:r>
          </a:p>
          <a:p>
            <a:r>
              <a:rPr lang="en-US" altLang="zh-CN" dirty="0"/>
              <a:t>		p-&gt;next = </a:t>
            </a:r>
            <a:r>
              <a:rPr lang="en-US" altLang="zh-CN" dirty="0" err="1"/>
              <a:t>adjlist</a:t>
            </a:r>
            <a:r>
              <a:rPr lang="en-US" altLang="zh-CN" dirty="0"/>
              <a:t>[to].</a:t>
            </a:r>
            <a:r>
              <a:rPr lang="en-US" altLang="zh-CN" dirty="0" err="1"/>
              <a:t>firstedge</a:t>
            </a:r>
            <a:r>
              <a:rPr lang="en-US" altLang="zh-CN" dirty="0"/>
              <a:t>;</a:t>
            </a:r>
          </a:p>
          <a:p>
            <a:r>
              <a:rPr lang="en-US" altLang="zh-CN" dirty="0"/>
              <a:t>		</a:t>
            </a:r>
            <a:r>
              <a:rPr lang="en-US" altLang="zh-CN" dirty="0" err="1"/>
              <a:t>adjlist</a:t>
            </a:r>
            <a:r>
              <a:rPr lang="en-US" altLang="zh-CN" dirty="0"/>
              <a:t>[to].</a:t>
            </a:r>
            <a:r>
              <a:rPr lang="en-US" altLang="zh-CN" dirty="0" err="1"/>
              <a:t>firstedge</a:t>
            </a:r>
            <a:r>
              <a:rPr lang="en-US" altLang="zh-CN" dirty="0"/>
              <a:t> = p; </a:t>
            </a:r>
          </a:p>
          <a:p>
            <a:r>
              <a:rPr lang="en-US" altLang="zh-CN" dirty="0"/>
              <a:t>	} </a:t>
            </a:r>
          </a:p>
          <a:p>
            <a:r>
              <a:rPr lang="en-US" altLang="zh-CN" dirty="0"/>
              <a:t>}</a:t>
            </a:r>
          </a:p>
          <a:p>
            <a:r>
              <a:rPr lang="en-US" altLang="zh-CN" dirty="0"/>
              <a:t>void </a:t>
            </a:r>
            <a:r>
              <a:rPr lang="en-US" altLang="zh-CN" dirty="0" err="1"/>
              <a:t>AdjList</a:t>
            </a:r>
            <a:r>
              <a:rPr lang="en-US" altLang="zh-CN" dirty="0"/>
              <a:t>::print(){</a:t>
            </a:r>
          </a:p>
          <a:p>
            <a:r>
              <a:rPr lang="en-US" altLang="zh-CN" dirty="0"/>
              <a:t>	</a:t>
            </a:r>
            <a:r>
              <a:rPr lang="en-US" altLang="zh-CN" dirty="0" err="1"/>
              <a:t>EdgeNode</a:t>
            </a:r>
            <a:r>
              <a:rPr lang="en-US" altLang="zh-CN" dirty="0"/>
              <a:t> *p = new </a:t>
            </a:r>
            <a:r>
              <a:rPr lang="en-US" altLang="zh-CN" dirty="0" err="1"/>
              <a:t>EdgeNode</a:t>
            </a:r>
            <a:r>
              <a:rPr lang="en-US" altLang="zh-CN" dirty="0"/>
              <a:t>();</a:t>
            </a:r>
          </a:p>
          <a:p>
            <a:r>
              <a:rPr lang="en-US" altLang="zh-CN" dirty="0"/>
              <a:t>	for(int </a:t>
            </a:r>
            <a:r>
              <a:rPr lang="en-US" altLang="zh-CN" dirty="0" err="1"/>
              <a:t>i</a:t>
            </a:r>
            <a:r>
              <a:rPr lang="en-US" altLang="zh-CN" dirty="0"/>
              <a:t> = 0; </a:t>
            </a:r>
            <a:r>
              <a:rPr lang="en-US" altLang="zh-CN" dirty="0" err="1"/>
              <a:t>i</a:t>
            </a:r>
            <a:r>
              <a:rPr lang="en-US" altLang="zh-CN" dirty="0"/>
              <a:t> &lt; </a:t>
            </a:r>
            <a:r>
              <a:rPr lang="en-US" altLang="zh-CN" dirty="0" err="1"/>
              <a:t>VertexNum;i</a:t>
            </a:r>
            <a:r>
              <a:rPr lang="en-US" altLang="zh-CN" dirty="0"/>
              <a:t>++){</a:t>
            </a:r>
          </a:p>
          <a:p>
            <a:r>
              <a:rPr lang="en-US" altLang="zh-CN" dirty="0"/>
              <a:t>		p = </a:t>
            </a:r>
            <a:r>
              <a:rPr lang="en-US" altLang="zh-CN" dirty="0" err="1"/>
              <a:t>adjlist</a:t>
            </a:r>
            <a:r>
              <a:rPr lang="en-US" altLang="zh-CN" dirty="0"/>
              <a:t>[</a:t>
            </a:r>
            <a:r>
              <a:rPr lang="en-US" altLang="zh-CN" dirty="0" err="1"/>
              <a:t>i</a:t>
            </a:r>
            <a:r>
              <a:rPr lang="en-US" altLang="zh-CN" dirty="0"/>
              <a:t>].</a:t>
            </a:r>
            <a:r>
              <a:rPr lang="en-US" altLang="zh-CN" dirty="0" err="1"/>
              <a:t>firstedge</a:t>
            </a:r>
            <a:r>
              <a:rPr lang="en-US" altLang="zh-CN" dirty="0"/>
              <a:t>;</a:t>
            </a:r>
          </a:p>
          <a:p>
            <a:r>
              <a:rPr lang="en-US" altLang="zh-CN" dirty="0"/>
              <a:t>		while(p){</a:t>
            </a:r>
          </a:p>
          <a:p>
            <a:r>
              <a:rPr lang="en-US" altLang="zh-CN" dirty="0"/>
              <a:t>			</a:t>
            </a:r>
            <a:r>
              <a:rPr lang="en-US" altLang="zh-CN" dirty="0" err="1"/>
              <a:t>cout</a:t>
            </a:r>
            <a:r>
              <a:rPr lang="en-US" altLang="zh-CN" dirty="0"/>
              <a:t>&lt;&lt;"("&lt;&lt;</a:t>
            </a:r>
            <a:r>
              <a:rPr lang="en-US" altLang="zh-CN" dirty="0" err="1"/>
              <a:t>adjlist</a:t>
            </a:r>
            <a:r>
              <a:rPr lang="en-US" altLang="zh-CN" dirty="0"/>
              <a:t>[</a:t>
            </a:r>
            <a:r>
              <a:rPr lang="en-US" altLang="zh-CN" dirty="0" err="1"/>
              <a:t>i</a:t>
            </a:r>
            <a:r>
              <a:rPr lang="en-US" altLang="zh-CN" dirty="0"/>
              <a:t>].data&lt;&lt;","&lt;&lt;</a:t>
            </a:r>
            <a:r>
              <a:rPr lang="en-US" altLang="zh-CN" dirty="0" err="1"/>
              <a:t>adjlist</a:t>
            </a:r>
            <a:r>
              <a:rPr lang="en-US" altLang="zh-CN" dirty="0"/>
              <a:t>[p-&gt;</a:t>
            </a:r>
            <a:r>
              <a:rPr lang="en-US" altLang="zh-CN" dirty="0" err="1"/>
              <a:t>adjvex</a:t>
            </a:r>
            <a:r>
              <a:rPr lang="en-US" altLang="zh-CN" dirty="0"/>
              <a:t>].data&lt;&lt;")";</a:t>
            </a:r>
          </a:p>
          <a:p>
            <a:r>
              <a:rPr lang="en-US" altLang="zh-CN" dirty="0"/>
              <a:t>			p = p-&gt;next;</a:t>
            </a:r>
          </a:p>
          <a:p>
            <a:r>
              <a:rPr lang="en-US" altLang="zh-CN" dirty="0"/>
              <a:t>		}</a:t>
            </a:r>
          </a:p>
          <a:p>
            <a:r>
              <a:rPr lang="en-US" altLang="zh-CN" dirty="0"/>
              <a:t>		</a:t>
            </a:r>
            <a:r>
              <a:rPr lang="en-US" altLang="zh-CN" dirty="0" err="1"/>
              <a:t>cout</a:t>
            </a:r>
            <a:r>
              <a:rPr lang="en-US" altLang="zh-CN" dirty="0"/>
              <a:t>&lt;&lt;"\n";</a:t>
            </a:r>
          </a:p>
          <a:p>
            <a:r>
              <a:rPr lang="en-US" altLang="zh-CN" dirty="0"/>
              <a:t>	}</a:t>
            </a:r>
          </a:p>
          <a:p>
            <a:r>
              <a:rPr lang="en-US" altLang="zh-CN" dirty="0"/>
              <a:t>}</a:t>
            </a:r>
          </a:p>
          <a:p>
            <a:r>
              <a:rPr lang="en-US" altLang="zh-CN" dirty="0"/>
              <a:t>void </a:t>
            </a:r>
            <a:r>
              <a:rPr lang="en-US" altLang="zh-CN" dirty="0" err="1"/>
              <a:t>AdjList</a:t>
            </a:r>
            <a:r>
              <a:rPr lang="en-US" altLang="zh-CN" dirty="0"/>
              <a:t>::visit(int </a:t>
            </a:r>
            <a:r>
              <a:rPr lang="en-US" altLang="zh-CN" dirty="0" err="1"/>
              <a:t>i</a:t>
            </a:r>
            <a:r>
              <a:rPr lang="en-US" altLang="zh-CN" dirty="0"/>
              <a:t>){</a:t>
            </a:r>
          </a:p>
          <a:p>
            <a:r>
              <a:rPr lang="en-US" altLang="zh-CN" dirty="0"/>
              <a:t>	</a:t>
            </a:r>
            <a:r>
              <a:rPr lang="en-US" altLang="zh-CN" dirty="0" err="1"/>
              <a:t>cout</a:t>
            </a:r>
            <a:r>
              <a:rPr lang="en-US" altLang="zh-CN" dirty="0"/>
              <a:t>&lt;&lt;</a:t>
            </a:r>
            <a:r>
              <a:rPr lang="en-US" altLang="zh-CN" dirty="0" err="1"/>
              <a:t>adjlist</a:t>
            </a:r>
            <a:r>
              <a:rPr lang="en-US" altLang="zh-CN" dirty="0"/>
              <a:t>[</a:t>
            </a:r>
            <a:r>
              <a:rPr lang="en-US" altLang="zh-CN" dirty="0" err="1"/>
              <a:t>i</a:t>
            </a:r>
            <a:r>
              <a:rPr lang="en-US" altLang="zh-CN" dirty="0"/>
              <a:t>].data&lt;&lt;" ";</a:t>
            </a:r>
          </a:p>
          <a:p>
            <a:r>
              <a:rPr lang="en-US" altLang="zh-CN" dirty="0"/>
              <a:t>}</a:t>
            </a:r>
          </a:p>
          <a:p>
            <a:r>
              <a:rPr lang="en-US" altLang="zh-CN" dirty="0"/>
              <a:t>void </a:t>
            </a:r>
            <a:r>
              <a:rPr lang="en-US" altLang="zh-CN" dirty="0" err="1"/>
              <a:t>AdjList</a:t>
            </a:r>
            <a:r>
              <a:rPr lang="en-US" altLang="zh-CN" dirty="0"/>
              <a:t>::</a:t>
            </a:r>
            <a:r>
              <a:rPr lang="en-US" altLang="zh-CN" dirty="0" err="1"/>
              <a:t>BFSTraverse</a:t>
            </a:r>
            <a:r>
              <a:rPr lang="en-US" altLang="zh-CN" dirty="0"/>
              <a:t>(){</a:t>
            </a:r>
          </a:p>
          <a:p>
            <a:r>
              <a:rPr lang="en-US" altLang="zh-CN" dirty="0"/>
              <a:t>	Queue *q = new Queue();</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visited[</a:t>
            </a:r>
            <a:r>
              <a:rPr lang="en-US" altLang="zh-CN" dirty="0" err="1"/>
              <a:t>i</a:t>
            </a:r>
            <a:r>
              <a:rPr lang="en-US" altLang="zh-CN" dirty="0"/>
              <a:t>] = false;</a:t>
            </a:r>
          </a:p>
          <a:p>
            <a:r>
              <a:rPr lang="en-US" altLang="zh-CN" dirty="0"/>
              <a:t>	}</a:t>
            </a:r>
          </a:p>
          <a:p>
            <a:r>
              <a:rPr lang="en-US" altLang="zh-CN" dirty="0"/>
              <a:t>	for(int </a:t>
            </a:r>
            <a:r>
              <a:rPr lang="en-US" altLang="zh-CN" dirty="0" err="1"/>
              <a:t>i</a:t>
            </a:r>
            <a:r>
              <a:rPr lang="en-US" altLang="zh-CN" dirty="0"/>
              <a:t> = 0;i &lt; </a:t>
            </a:r>
            <a:r>
              <a:rPr lang="en-US" altLang="zh-CN" dirty="0" err="1"/>
              <a:t>VertexNum;i</a:t>
            </a:r>
            <a:r>
              <a:rPr lang="en-US" altLang="zh-CN" dirty="0"/>
              <a:t>++){</a:t>
            </a:r>
          </a:p>
          <a:p>
            <a:r>
              <a:rPr lang="en-US" altLang="zh-CN" dirty="0"/>
              <a:t>		if(!visited[</a:t>
            </a:r>
            <a:r>
              <a:rPr lang="en-US" altLang="zh-CN" dirty="0" err="1"/>
              <a:t>i</a:t>
            </a:r>
            <a:r>
              <a:rPr lang="en-US" altLang="zh-CN" dirty="0"/>
              <a:t>]){</a:t>
            </a:r>
          </a:p>
          <a:p>
            <a:r>
              <a:rPr lang="en-US" altLang="zh-CN" dirty="0"/>
              <a:t>			visited[</a:t>
            </a:r>
            <a:r>
              <a:rPr lang="en-US" altLang="zh-CN" dirty="0" err="1"/>
              <a:t>i</a:t>
            </a:r>
            <a:r>
              <a:rPr lang="en-US" altLang="zh-CN" dirty="0"/>
              <a:t>] = true;</a:t>
            </a:r>
          </a:p>
          <a:p>
            <a:r>
              <a:rPr lang="en-US" altLang="zh-CN" dirty="0"/>
              <a:t>			visit(</a:t>
            </a:r>
            <a:r>
              <a:rPr lang="en-US" altLang="zh-CN" dirty="0" err="1"/>
              <a:t>i</a:t>
            </a:r>
            <a:r>
              <a:rPr lang="en-US" altLang="zh-CN" dirty="0"/>
              <a:t>);</a:t>
            </a:r>
          </a:p>
          <a:p>
            <a:r>
              <a:rPr lang="en-US" altLang="zh-CN" dirty="0"/>
              <a:t>			q-&gt;Enqueue(</a:t>
            </a:r>
            <a:r>
              <a:rPr lang="en-US" altLang="zh-CN" dirty="0" err="1"/>
              <a:t>i</a:t>
            </a:r>
            <a:r>
              <a:rPr lang="en-US" altLang="zh-CN" dirty="0"/>
              <a:t>);</a:t>
            </a:r>
          </a:p>
          <a:p>
            <a:r>
              <a:rPr lang="en-US" altLang="zh-CN" dirty="0"/>
              <a:t>		}</a:t>
            </a:r>
          </a:p>
          <a:p>
            <a:r>
              <a:rPr lang="en-US" altLang="zh-CN" dirty="0"/>
              <a:t>		while(!q-&gt;</a:t>
            </a:r>
            <a:r>
              <a:rPr lang="en-US" altLang="zh-CN" dirty="0" err="1"/>
              <a:t>isEmpty</a:t>
            </a:r>
            <a:r>
              <a:rPr lang="en-US" altLang="zh-CN" dirty="0"/>
              <a:t>()){</a:t>
            </a:r>
          </a:p>
          <a:p>
            <a:r>
              <a:rPr lang="en-US" altLang="zh-CN" dirty="0"/>
              <a:t>			q-&gt;Dequeue(&amp;</a:t>
            </a:r>
            <a:r>
              <a:rPr lang="en-US" altLang="zh-CN" dirty="0" err="1"/>
              <a:t>i</a:t>
            </a:r>
            <a:r>
              <a:rPr lang="en-US" altLang="zh-CN" dirty="0"/>
              <a:t>);</a:t>
            </a:r>
          </a:p>
          <a:p>
            <a:r>
              <a:rPr lang="en-US" altLang="zh-CN" dirty="0"/>
              <a:t>			</a:t>
            </a:r>
            <a:r>
              <a:rPr lang="en-US" altLang="zh-CN" dirty="0" err="1"/>
              <a:t>EdgeNode</a:t>
            </a:r>
            <a:r>
              <a:rPr lang="en-US" altLang="zh-CN" dirty="0"/>
              <a:t> *p = new </a:t>
            </a:r>
            <a:r>
              <a:rPr lang="en-US" altLang="zh-CN" dirty="0" err="1"/>
              <a:t>EdgeNode</a:t>
            </a:r>
            <a:r>
              <a:rPr lang="en-US" altLang="zh-CN" dirty="0"/>
              <a:t>();</a:t>
            </a:r>
          </a:p>
          <a:p>
            <a:r>
              <a:rPr lang="en-US" altLang="zh-CN" dirty="0"/>
              <a:t>			p = </a:t>
            </a:r>
            <a:r>
              <a:rPr lang="en-US" altLang="zh-CN" dirty="0" err="1"/>
              <a:t>adjlist</a:t>
            </a:r>
            <a:r>
              <a:rPr lang="en-US" altLang="zh-CN" dirty="0"/>
              <a:t>[</a:t>
            </a:r>
            <a:r>
              <a:rPr lang="en-US" altLang="zh-CN" dirty="0" err="1"/>
              <a:t>i</a:t>
            </a:r>
            <a:r>
              <a:rPr lang="en-US" altLang="zh-CN" dirty="0"/>
              <a:t>].</a:t>
            </a:r>
            <a:r>
              <a:rPr lang="en-US" altLang="zh-CN" dirty="0" err="1"/>
              <a:t>firstedge</a:t>
            </a:r>
            <a:r>
              <a:rPr lang="en-US" altLang="zh-CN" dirty="0"/>
              <a:t>;</a:t>
            </a:r>
          </a:p>
          <a:p>
            <a:r>
              <a:rPr lang="en-US" altLang="zh-CN" dirty="0"/>
              <a:t>			while(p){</a:t>
            </a:r>
          </a:p>
          <a:p>
            <a:r>
              <a:rPr lang="en-US" altLang="zh-CN" dirty="0"/>
              <a:t>				if(!visited[p-&gt;</a:t>
            </a:r>
            <a:r>
              <a:rPr lang="en-US" altLang="zh-CN" dirty="0" err="1"/>
              <a:t>adjvex</a:t>
            </a:r>
            <a:r>
              <a:rPr lang="en-US" altLang="zh-CN" dirty="0"/>
              <a:t>]){</a:t>
            </a:r>
          </a:p>
          <a:p>
            <a:r>
              <a:rPr lang="en-US" altLang="zh-CN" dirty="0"/>
              <a:t>					visited[p-&gt;</a:t>
            </a:r>
            <a:r>
              <a:rPr lang="en-US" altLang="zh-CN" dirty="0" err="1"/>
              <a:t>adjvex</a:t>
            </a:r>
            <a:r>
              <a:rPr lang="en-US" altLang="zh-CN" dirty="0"/>
              <a:t>] = true;</a:t>
            </a:r>
          </a:p>
          <a:p>
            <a:r>
              <a:rPr lang="en-US" altLang="zh-CN" dirty="0"/>
              <a:t>					visit(p-&gt;</a:t>
            </a:r>
            <a:r>
              <a:rPr lang="en-US" altLang="zh-CN" dirty="0" err="1"/>
              <a:t>adjvex</a:t>
            </a:r>
            <a:r>
              <a:rPr lang="en-US" altLang="zh-CN" dirty="0"/>
              <a:t>);</a:t>
            </a:r>
          </a:p>
          <a:p>
            <a:r>
              <a:rPr lang="en-US" altLang="zh-CN" dirty="0"/>
              <a:t>					q-&gt;Enqueue(p-&gt;</a:t>
            </a:r>
            <a:r>
              <a:rPr lang="en-US" altLang="zh-CN" dirty="0" err="1"/>
              <a:t>adjvex</a:t>
            </a:r>
            <a:r>
              <a:rPr lang="en-US" altLang="zh-CN" dirty="0"/>
              <a:t>);</a:t>
            </a:r>
          </a:p>
          <a:p>
            <a:r>
              <a:rPr lang="en-US" altLang="zh-CN" dirty="0"/>
              <a:t>				}</a:t>
            </a:r>
          </a:p>
          <a:p>
            <a:r>
              <a:rPr lang="en-US" altLang="zh-CN" dirty="0"/>
              <a:t>				p = p-&gt;next; </a:t>
            </a:r>
          </a:p>
          <a:p>
            <a:r>
              <a:rPr lang="en-US" altLang="zh-CN" dirty="0"/>
              <a:t>			}</a:t>
            </a:r>
          </a:p>
          <a:p>
            <a:r>
              <a:rPr lang="en-US" altLang="zh-CN" dirty="0"/>
              <a:t>		}</a:t>
            </a:r>
          </a:p>
          <a:p>
            <a:r>
              <a:rPr lang="en-US" altLang="zh-CN" dirty="0"/>
              <a:t>	}</a:t>
            </a:r>
          </a:p>
          <a:p>
            <a:r>
              <a:rPr lang="en-US" altLang="zh-CN" dirty="0"/>
              <a:t>}</a:t>
            </a:r>
          </a:p>
          <a:p>
            <a:r>
              <a:rPr lang="en-US" altLang="zh-CN" dirty="0"/>
              <a:t>int main(void){</a:t>
            </a:r>
          </a:p>
          <a:p>
            <a:r>
              <a:rPr lang="en-US" altLang="zh-CN" dirty="0"/>
              <a:t>	</a:t>
            </a:r>
            <a:r>
              <a:rPr lang="en-US" altLang="zh-CN" dirty="0" err="1"/>
              <a:t>AdjList</a:t>
            </a:r>
            <a:r>
              <a:rPr lang="en-US" altLang="zh-CN" dirty="0"/>
              <a:t> *adj = new </a:t>
            </a:r>
            <a:r>
              <a:rPr lang="en-US" altLang="zh-CN" dirty="0" err="1"/>
              <a:t>AdjList</a:t>
            </a:r>
            <a:r>
              <a:rPr lang="en-US" altLang="zh-CN" dirty="0"/>
              <a:t>();</a:t>
            </a:r>
          </a:p>
          <a:p>
            <a:r>
              <a:rPr lang="en-US" altLang="zh-CN" dirty="0"/>
              <a:t>	adj-&gt;</a:t>
            </a:r>
            <a:r>
              <a:rPr lang="en-US" altLang="zh-CN" dirty="0" err="1"/>
              <a:t>createGraph</a:t>
            </a:r>
            <a:r>
              <a:rPr lang="en-US" altLang="zh-CN" dirty="0"/>
              <a:t>();</a:t>
            </a:r>
          </a:p>
          <a:p>
            <a:r>
              <a:rPr lang="en-US" altLang="zh-CN" dirty="0"/>
              <a:t>	adj-&gt;</a:t>
            </a:r>
            <a:r>
              <a:rPr lang="en-US" altLang="zh-CN" dirty="0" err="1"/>
              <a:t>BFSTraverse</a:t>
            </a:r>
            <a:r>
              <a:rPr lang="en-US" altLang="zh-CN" dirty="0"/>
              <a:t>();</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809046A7-5EBB-4FCB-A092-FA3283E0DFE2}" type="slidenum">
              <a:rPr lang="zh-CN" altLang="en-US" smtClean="0"/>
              <a:t>13</a:t>
            </a:fld>
            <a:endParaRPr lang="zh-CN" altLang="en-US"/>
          </a:p>
        </p:txBody>
      </p:sp>
    </p:spTree>
    <p:extLst>
      <p:ext uri="{BB962C8B-B14F-4D97-AF65-F5344CB8AC3E}">
        <p14:creationId xmlns:p14="http://schemas.microsoft.com/office/powerpoint/2010/main" val="369365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C3B2B-9D7E-42E2-9D99-864D07A260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073489-0E76-44BF-BE47-7024CF33A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0C5CD87-1008-4F35-A871-9697B010C87F}"/>
              </a:ext>
            </a:extLst>
          </p:cNvPr>
          <p:cNvSpPr>
            <a:spLocks noGrp="1"/>
          </p:cNvSpPr>
          <p:nvPr>
            <p:ph type="dt" sz="half" idx="10"/>
          </p:nvPr>
        </p:nvSpPr>
        <p:spPr/>
        <p:txBody>
          <a:bodyPr/>
          <a:lstStyle/>
          <a:p>
            <a:fld id="{BA73B9B0-D306-4142-B5DB-A1E5D9A3E14A}" type="datetimeFigureOut">
              <a:rPr lang="zh-CN" altLang="en-US" smtClean="0"/>
              <a:t>2019/2/1</a:t>
            </a:fld>
            <a:endParaRPr lang="zh-CN" altLang="en-US"/>
          </a:p>
        </p:txBody>
      </p:sp>
      <p:sp>
        <p:nvSpPr>
          <p:cNvPr id="5" name="页脚占位符 4">
            <a:extLst>
              <a:ext uri="{FF2B5EF4-FFF2-40B4-BE49-F238E27FC236}">
                <a16:creationId xmlns:a16="http://schemas.microsoft.com/office/drawing/2014/main" id="{D164AB70-609C-4CD0-A22F-5F85708C88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23EE21-45F7-48AC-A3A6-1AB6EB82BF6C}"/>
              </a:ext>
            </a:extLst>
          </p:cNvPr>
          <p:cNvSpPr>
            <a:spLocks noGrp="1"/>
          </p:cNvSpPr>
          <p:nvPr>
            <p:ph type="sldNum" sz="quarter" idx="12"/>
          </p:nvPr>
        </p:nvSpPr>
        <p:spPr/>
        <p:txBody>
          <a:bodyPr/>
          <a:lstStyle/>
          <a:p>
            <a:fld id="{5DAD7977-5C4B-45E9-8C42-934ED7EBA965}" type="slidenum">
              <a:rPr lang="zh-CN" altLang="en-US" smtClean="0"/>
              <a:t>‹#›</a:t>
            </a:fld>
            <a:endParaRPr lang="zh-CN" altLang="en-US"/>
          </a:p>
        </p:txBody>
      </p:sp>
    </p:spTree>
    <p:extLst>
      <p:ext uri="{BB962C8B-B14F-4D97-AF65-F5344CB8AC3E}">
        <p14:creationId xmlns:p14="http://schemas.microsoft.com/office/powerpoint/2010/main" val="359037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2994F-827A-4CEE-9605-A8F91432A0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2C28DC-A5F9-4E0C-B393-D368593D3AB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BDB08F-5A6D-4DFE-B82E-4101FED6D9B0}"/>
              </a:ext>
            </a:extLst>
          </p:cNvPr>
          <p:cNvSpPr>
            <a:spLocks noGrp="1"/>
          </p:cNvSpPr>
          <p:nvPr>
            <p:ph type="dt" sz="half" idx="10"/>
          </p:nvPr>
        </p:nvSpPr>
        <p:spPr/>
        <p:txBody>
          <a:bodyPr/>
          <a:lstStyle/>
          <a:p>
            <a:fld id="{BA73B9B0-D306-4142-B5DB-A1E5D9A3E14A}" type="datetimeFigureOut">
              <a:rPr lang="zh-CN" altLang="en-US" smtClean="0"/>
              <a:t>2019/2/1</a:t>
            </a:fld>
            <a:endParaRPr lang="zh-CN" altLang="en-US"/>
          </a:p>
        </p:txBody>
      </p:sp>
      <p:sp>
        <p:nvSpPr>
          <p:cNvPr id="5" name="页脚占位符 4">
            <a:extLst>
              <a:ext uri="{FF2B5EF4-FFF2-40B4-BE49-F238E27FC236}">
                <a16:creationId xmlns:a16="http://schemas.microsoft.com/office/drawing/2014/main" id="{94646425-6C7C-4820-BC20-8BA0539AE2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E5DC9E-E403-4B0D-94A8-B15FAF63BE9F}"/>
              </a:ext>
            </a:extLst>
          </p:cNvPr>
          <p:cNvSpPr>
            <a:spLocks noGrp="1"/>
          </p:cNvSpPr>
          <p:nvPr>
            <p:ph type="sldNum" sz="quarter" idx="12"/>
          </p:nvPr>
        </p:nvSpPr>
        <p:spPr/>
        <p:txBody>
          <a:bodyPr/>
          <a:lstStyle/>
          <a:p>
            <a:fld id="{5DAD7977-5C4B-45E9-8C42-934ED7EBA965}" type="slidenum">
              <a:rPr lang="zh-CN" altLang="en-US" smtClean="0"/>
              <a:t>‹#›</a:t>
            </a:fld>
            <a:endParaRPr lang="zh-CN" altLang="en-US"/>
          </a:p>
        </p:txBody>
      </p:sp>
    </p:spTree>
    <p:extLst>
      <p:ext uri="{BB962C8B-B14F-4D97-AF65-F5344CB8AC3E}">
        <p14:creationId xmlns:p14="http://schemas.microsoft.com/office/powerpoint/2010/main" val="617301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DA2D49-F023-4F0C-98DA-E6F67E4746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BB7B72-C2F8-4F7C-B38F-A49FEA547C2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7705AE3-8F1A-4E17-9DC0-C85AFCCC5C79}"/>
              </a:ext>
            </a:extLst>
          </p:cNvPr>
          <p:cNvSpPr>
            <a:spLocks noGrp="1"/>
          </p:cNvSpPr>
          <p:nvPr>
            <p:ph type="dt" sz="half" idx="10"/>
          </p:nvPr>
        </p:nvSpPr>
        <p:spPr/>
        <p:txBody>
          <a:bodyPr/>
          <a:lstStyle/>
          <a:p>
            <a:fld id="{BA73B9B0-D306-4142-B5DB-A1E5D9A3E14A}" type="datetimeFigureOut">
              <a:rPr lang="zh-CN" altLang="en-US" smtClean="0"/>
              <a:t>2019/2/1</a:t>
            </a:fld>
            <a:endParaRPr lang="zh-CN" altLang="en-US"/>
          </a:p>
        </p:txBody>
      </p:sp>
      <p:sp>
        <p:nvSpPr>
          <p:cNvPr id="5" name="页脚占位符 4">
            <a:extLst>
              <a:ext uri="{FF2B5EF4-FFF2-40B4-BE49-F238E27FC236}">
                <a16:creationId xmlns:a16="http://schemas.microsoft.com/office/drawing/2014/main" id="{CE8F2604-F1EC-4A3E-B436-7CB6FD7613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5F99FA-01F1-43A8-B38B-3ED19670F162}"/>
              </a:ext>
            </a:extLst>
          </p:cNvPr>
          <p:cNvSpPr>
            <a:spLocks noGrp="1"/>
          </p:cNvSpPr>
          <p:nvPr>
            <p:ph type="sldNum" sz="quarter" idx="12"/>
          </p:nvPr>
        </p:nvSpPr>
        <p:spPr/>
        <p:txBody>
          <a:bodyPr/>
          <a:lstStyle/>
          <a:p>
            <a:fld id="{5DAD7977-5C4B-45E9-8C42-934ED7EBA965}" type="slidenum">
              <a:rPr lang="zh-CN" altLang="en-US" smtClean="0"/>
              <a:t>‹#›</a:t>
            </a:fld>
            <a:endParaRPr lang="zh-CN" altLang="en-US"/>
          </a:p>
        </p:txBody>
      </p:sp>
    </p:spTree>
    <p:extLst>
      <p:ext uri="{BB962C8B-B14F-4D97-AF65-F5344CB8AC3E}">
        <p14:creationId xmlns:p14="http://schemas.microsoft.com/office/powerpoint/2010/main" val="299257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AC1EB-782F-4F7D-A301-90F15D8F32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2195FA-2475-4784-97CE-CA4C35A680B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FE097A-167B-496F-88D9-5E4BE513A9D5}"/>
              </a:ext>
            </a:extLst>
          </p:cNvPr>
          <p:cNvSpPr>
            <a:spLocks noGrp="1"/>
          </p:cNvSpPr>
          <p:nvPr>
            <p:ph type="dt" sz="half" idx="10"/>
          </p:nvPr>
        </p:nvSpPr>
        <p:spPr/>
        <p:txBody>
          <a:bodyPr/>
          <a:lstStyle/>
          <a:p>
            <a:fld id="{BA73B9B0-D306-4142-B5DB-A1E5D9A3E14A}" type="datetimeFigureOut">
              <a:rPr lang="zh-CN" altLang="en-US" smtClean="0"/>
              <a:t>2019/2/1</a:t>
            </a:fld>
            <a:endParaRPr lang="zh-CN" altLang="en-US"/>
          </a:p>
        </p:txBody>
      </p:sp>
      <p:sp>
        <p:nvSpPr>
          <p:cNvPr id="5" name="页脚占位符 4">
            <a:extLst>
              <a:ext uri="{FF2B5EF4-FFF2-40B4-BE49-F238E27FC236}">
                <a16:creationId xmlns:a16="http://schemas.microsoft.com/office/drawing/2014/main" id="{E49852A2-F41A-4D00-B0D6-96929EB5F9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6703A2-2FA6-4D17-89DA-1DA9D74AA666}"/>
              </a:ext>
            </a:extLst>
          </p:cNvPr>
          <p:cNvSpPr>
            <a:spLocks noGrp="1"/>
          </p:cNvSpPr>
          <p:nvPr>
            <p:ph type="sldNum" sz="quarter" idx="12"/>
          </p:nvPr>
        </p:nvSpPr>
        <p:spPr/>
        <p:txBody>
          <a:bodyPr/>
          <a:lstStyle/>
          <a:p>
            <a:fld id="{5DAD7977-5C4B-45E9-8C42-934ED7EBA965}" type="slidenum">
              <a:rPr lang="zh-CN" altLang="en-US" smtClean="0"/>
              <a:t>‹#›</a:t>
            </a:fld>
            <a:endParaRPr lang="zh-CN" altLang="en-US"/>
          </a:p>
        </p:txBody>
      </p:sp>
    </p:spTree>
    <p:extLst>
      <p:ext uri="{BB962C8B-B14F-4D97-AF65-F5344CB8AC3E}">
        <p14:creationId xmlns:p14="http://schemas.microsoft.com/office/powerpoint/2010/main" val="306157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9E28F-D338-4CB4-896A-231B0FAB89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1C52C39-573D-4E78-9690-27BB9E5FF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25903AF-2E26-48ED-A156-13C63FD98C17}"/>
              </a:ext>
            </a:extLst>
          </p:cNvPr>
          <p:cNvSpPr>
            <a:spLocks noGrp="1"/>
          </p:cNvSpPr>
          <p:nvPr>
            <p:ph type="dt" sz="half" idx="10"/>
          </p:nvPr>
        </p:nvSpPr>
        <p:spPr/>
        <p:txBody>
          <a:bodyPr/>
          <a:lstStyle/>
          <a:p>
            <a:fld id="{BA73B9B0-D306-4142-B5DB-A1E5D9A3E14A}" type="datetimeFigureOut">
              <a:rPr lang="zh-CN" altLang="en-US" smtClean="0"/>
              <a:t>2019/2/1</a:t>
            </a:fld>
            <a:endParaRPr lang="zh-CN" altLang="en-US"/>
          </a:p>
        </p:txBody>
      </p:sp>
      <p:sp>
        <p:nvSpPr>
          <p:cNvPr id="5" name="页脚占位符 4">
            <a:extLst>
              <a:ext uri="{FF2B5EF4-FFF2-40B4-BE49-F238E27FC236}">
                <a16:creationId xmlns:a16="http://schemas.microsoft.com/office/drawing/2014/main" id="{4DB9B192-AC35-4434-90DF-F25DB6ED03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C8F367-25C7-421A-BAB2-445B207559D0}"/>
              </a:ext>
            </a:extLst>
          </p:cNvPr>
          <p:cNvSpPr>
            <a:spLocks noGrp="1"/>
          </p:cNvSpPr>
          <p:nvPr>
            <p:ph type="sldNum" sz="quarter" idx="12"/>
          </p:nvPr>
        </p:nvSpPr>
        <p:spPr/>
        <p:txBody>
          <a:bodyPr/>
          <a:lstStyle/>
          <a:p>
            <a:fld id="{5DAD7977-5C4B-45E9-8C42-934ED7EBA965}" type="slidenum">
              <a:rPr lang="zh-CN" altLang="en-US" smtClean="0"/>
              <a:t>‹#›</a:t>
            </a:fld>
            <a:endParaRPr lang="zh-CN" altLang="en-US"/>
          </a:p>
        </p:txBody>
      </p:sp>
    </p:spTree>
    <p:extLst>
      <p:ext uri="{BB962C8B-B14F-4D97-AF65-F5344CB8AC3E}">
        <p14:creationId xmlns:p14="http://schemas.microsoft.com/office/powerpoint/2010/main" val="29413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F16B8-565B-4FC2-8883-DEF4546A57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5153D2-3E71-4351-A2AD-B13D4CE74D6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E13A08-3C98-4364-B727-7E0C7AC4663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05B52B1-51CB-4B9B-A21B-6910FCF5C360}"/>
              </a:ext>
            </a:extLst>
          </p:cNvPr>
          <p:cNvSpPr>
            <a:spLocks noGrp="1"/>
          </p:cNvSpPr>
          <p:nvPr>
            <p:ph type="dt" sz="half" idx="10"/>
          </p:nvPr>
        </p:nvSpPr>
        <p:spPr/>
        <p:txBody>
          <a:bodyPr/>
          <a:lstStyle/>
          <a:p>
            <a:fld id="{BA73B9B0-D306-4142-B5DB-A1E5D9A3E14A}" type="datetimeFigureOut">
              <a:rPr lang="zh-CN" altLang="en-US" smtClean="0"/>
              <a:t>2019/2/1</a:t>
            </a:fld>
            <a:endParaRPr lang="zh-CN" altLang="en-US"/>
          </a:p>
        </p:txBody>
      </p:sp>
      <p:sp>
        <p:nvSpPr>
          <p:cNvPr id="6" name="页脚占位符 5">
            <a:extLst>
              <a:ext uri="{FF2B5EF4-FFF2-40B4-BE49-F238E27FC236}">
                <a16:creationId xmlns:a16="http://schemas.microsoft.com/office/drawing/2014/main" id="{33FEA3F3-7784-40C2-9491-ED7931E2CE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2EDCBC-0F75-492D-826B-45B3D0E2A18E}"/>
              </a:ext>
            </a:extLst>
          </p:cNvPr>
          <p:cNvSpPr>
            <a:spLocks noGrp="1"/>
          </p:cNvSpPr>
          <p:nvPr>
            <p:ph type="sldNum" sz="quarter" idx="12"/>
          </p:nvPr>
        </p:nvSpPr>
        <p:spPr/>
        <p:txBody>
          <a:bodyPr/>
          <a:lstStyle/>
          <a:p>
            <a:fld id="{5DAD7977-5C4B-45E9-8C42-934ED7EBA965}" type="slidenum">
              <a:rPr lang="zh-CN" altLang="en-US" smtClean="0"/>
              <a:t>‹#›</a:t>
            </a:fld>
            <a:endParaRPr lang="zh-CN" altLang="en-US"/>
          </a:p>
        </p:txBody>
      </p:sp>
    </p:spTree>
    <p:extLst>
      <p:ext uri="{BB962C8B-B14F-4D97-AF65-F5344CB8AC3E}">
        <p14:creationId xmlns:p14="http://schemas.microsoft.com/office/powerpoint/2010/main" val="322382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99B78-CF41-4986-9E80-CB77E7F18A3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1D4770F-4E47-4753-BF2B-FB026EFA0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C9D2222-B001-4A2C-87D8-70A292EDA7F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767325A-A52A-435E-BA2B-304C7F117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28E041A-BE62-4764-B875-6EB01BE5254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2189ED5-2835-4158-85FC-7347A7E4FC57}"/>
              </a:ext>
            </a:extLst>
          </p:cNvPr>
          <p:cNvSpPr>
            <a:spLocks noGrp="1"/>
          </p:cNvSpPr>
          <p:nvPr>
            <p:ph type="dt" sz="half" idx="10"/>
          </p:nvPr>
        </p:nvSpPr>
        <p:spPr/>
        <p:txBody>
          <a:bodyPr/>
          <a:lstStyle/>
          <a:p>
            <a:fld id="{BA73B9B0-D306-4142-B5DB-A1E5D9A3E14A}" type="datetimeFigureOut">
              <a:rPr lang="zh-CN" altLang="en-US" smtClean="0"/>
              <a:t>2019/2/1</a:t>
            </a:fld>
            <a:endParaRPr lang="zh-CN" altLang="en-US"/>
          </a:p>
        </p:txBody>
      </p:sp>
      <p:sp>
        <p:nvSpPr>
          <p:cNvPr id="8" name="页脚占位符 7">
            <a:extLst>
              <a:ext uri="{FF2B5EF4-FFF2-40B4-BE49-F238E27FC236}">
                <a16:creationId xmlns:a16="http://schemas.microsoft.com/office/drawing/2014/main" id="{50075003-0E69-4D67-8AD8-DAEE5F12ADC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9AAD301-DB43-4CE0-A319-F31DB171AACD}"/>
              </a:ext>
            </a:extLst>
          </p:cNvPr>
          <p:cNvSpPr>
            <a:spLocks noGrp="1"/>
          </p:cNvSpPr>
          <p:nvPr>
            <p:ph type="sldNum" sz="quarter" idx="12"/>
          </p:nvPr>
        </p:nvSpPr>
        <p:spPr/>
        <p:txBody>
          <a:bodyPr/>
          <a:lstStyle/>
          <a:p>
            <a:fld id="{5DAD7977-5C4B-45E9-8C42-934ED7EBA965}" type="slidenum">
              <a:rPr lang="zh-CN" altLang="en-US" smtClean="0"/>
              <a:t>‹#›</a:t>
            </a:fld>
            <a:endParaRPr lang="zh-CN" altLang="en-US"/>
          </a:p>
        </p:txBody>
      </p:sp>
    </p:spTree>
    <p:extLst>
      <p:ext uri="{BB962C8B-B14F-4D97-AF65-F5344CB8AC3E}">
        <p14:creationId xmlns:p14="http://schemas.microsoft.com/office/powerpoint/2010/main" val="425040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C7437-1168-4C2C-8ACA-C5A93CCCDE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96041E2-94FD-4FA0-81C5-613D3E3400ED}"/>
              </a:ext>
            </a:extLst>
          </p:cNvPr>
          <p:cNvSpPr>
            <a:spLocks noGrp="1"/>
          </p:cNvSpPr>
          <p:nvPr>
            <p:ph type="dt" sz="half" idx="10"/>
          </p:nvPr>
        </p:nvSpPr>
        <p:spPr/>
        <p:txBody>
          <a:bodyPr/>
          <a:lstStyle/>
          <a:p>
            <a:fld id="{BA73B9B0-D306-4142-B5DB-A1E5D9A3E14A}" type="datetimeFigureOut">
              <a:rPr lang="zh-CN" altLang="en-US" smtClean="0"/>
              <a:t>2019/2/1</a:t>
            </a:fld>
            <a:endParaRPr lang="zh-CN" altLang="en-US"/>
          </a:p>
        </p:txBody>
      </p:sp>
      <p:sp>
        <p:nvSpPr>
          <p:cNvPr id="4" name="页脚占位符 3">
            <a:extLst>
              <a:ext uri="{FF2B5EF4-FFF2-40B4-BE49-F238E27FC236}">
                <a16:creationId xmlns:a16="http://schemas.microsoft.com/office/drawing/2014/main" id="{FBE3117B-37EF-4A3B-87FF-F8CD75D0350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31D291-3B92-4229-96EA-A6A6A8041484}"/>
              </a:ext>
            </a:extLst>
          </p:cNvPr>
          <p:cNvSpPr>
            <a:spLocks noGrp="1"/>
          </p:cNvSpPr>
          <p:nvPr>
            <p:ph type="sldNum" sz="quarter" idx="12"/>
          </p:nvPr>
        </p:nvSpPr>
        <p:spPr/>
        <p:txBody>
          <a:bodyPr/>
          <a:lstStyle/>
          <a:p>
            <a:fld id="{5DAD7977-5C4B-45E9-8C42-934ED7EBA965}" type="slidenum">
              <a:rPr lang="zh-CN" altLang="en-US" smtClean="0"/>
              <a:t>‹#›</a:t>
            </a:fld>
            <a:endParaRPr lang="zh-CN" altLang="en-US"/>
          </a:p>
        </p:txBody>
      </p:sp>
    </p:spTree>
    <p:extLst>
      <p:ext uri="{BB962C8B-B14F-4D97-AF65-F5344CB8AC3E}">
        <p14:creationId xmlns:p14="http://schemas.microsoft.com/office/powerpoint/2010/main" val="367128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4A88F50-F9AD-4D90-B629-D7345ADA47D3}"/>
              </a:ext>
            </a:extLst>
          </p:cNvPr>
          <p:cNvSpPr>
            <a:spLocks noGrp="1"/>
          </p:cNvSpPr>
          <p:nvPr>
            <p:ph type="dt" sz="half" idx="10"/>
          </p:nvPr>
        </p:nvSpPr>
        <p:spPr/>
        <p:txBody>
          <a:bodyPr/>
          <a:lstStyle/>
          <a:p>
            <a:fld id="{BA73B9B0-D306-4142-B5DB-A1E5D9A3E14A}" type="datetimeFigureOut">
              <a:rPr lang="zh-CN" altLang="en-US" smtClean="0"/>
              <a:t>2019/2/1</a:t>
            </a:fld>
            <a:endParaRPr lang="zh-CN" altLang="en-US"/>
          </a:p>
        </p:txBody>
      </p:sp>
      <p:sp>
        <p:nvSpPr>
          <p:cNvPr id="3" name="页脚占位符 2">
            <a:extLst>
              <a:ext uri="{FF2B5EF4-FFF2-40B4-BE49-F238E27FC236}">
                <a16:creationId xmlns:a16="http://schemas.microsoft.com/office/drawing/2014/main" id="{C8397FA1-88F9-487F-A5D7-0F54EE6B01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7503C01-9394-4AF5-B164-160E050129BF}"/>
              </a:ext>
            </a:extLst>
          </p:cNvPr>
          <p:cNvSpPr>
            <a:spLocks noGrp="1"/>
          </p:cNvSpPr>
          <p:nvPr>
            <p:ph type="sldNum" sz="quarter" idx="12"/>
          </p:nvPr>
        </p:nvSpPr>
        <p:spPr/>
        <p:txBody>
          <a:bodyPr/>
          <a:lstStyle/>
          <a:p>
            <a:fld id="{5DAD7977-5C4B-45E9-8C42-934ED7EBA965}" type="slidenum">
              <a:rPr lang="zh-CN" altLang="en-US" smtClean="0"/>
              <a:t>‹#›</a:t>
            </a:fld>
            <a:endParaRPr lang="zh-CN" altLang="en-US"/>
          </a:p>
        </p:txBody>
      </p:sp>
    </p:spTree>
    <p:extLst>
      <p:ext uri="{BB962C8B-B14F-4D97-AF65-F5344CB8AC3E}">
        <p14:creationId xmlns:p14="http://schemas.microsoft.com/office/powerpoint/2010/main" val="331008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59DF8-ADA4-4572-8B58-41A7D5EAFC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2E92C2E-94FF-465A-9790-8EAD1E8203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BEC61B7-30A3-4AB1-A03C-BDC76DB22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E13CB64-BADB-419B-AE80-69C484E9994B}"/>
              </a:ext>
            </a:extLst>
          </p:cNvPr>
          <p:cNvSpPr>
            <a:spLocks noGrp="1"/>
          </p:cNvSpPr>
          <p:nvPr>
            <p:ph type="dt" sz="half" idx="10"/>
          </p:nvPr>
        </p:nvSpPr>
        <p:spPr/>
        <p:txBody>
          <a:bodyPr/>
          <a:lstStyle/>
          <a:p>
            <a:fld id="{BA73B9B0-D306-4142-B5DB-A1E5D9A3E14A}" type="datetimeFigureOut">
              <a:rPr lang="zh-CN" altLang="en-US" smtClean="0"/>
              <a:t>2019/2/1</a:t>
            </a:fld>
            <a:endParaRPr lang="zh-CN" altLang="en-US"/>
          </a:p>
        </p:txBody>
      </p:sp>
      <p:sp>
        <p:nvSpPr>
          <p:cNvPr id="6" name="页脚占位符 5">
            <a:extLst>
              <a:ext uri="{FF2B5EF4-FFF2-40B4-BE49-F238E27FC236}">
                <a16:creationId xmlns:a16="http://schemas.microsoft.com/office/drawing/2014/main" id="{D6A1D784-F497-48A4-8AB7-413F3CA1FC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E2CFEE-CA9F-4430-8AA4-056B0843E40C}"/>
              </a:ext>
            </a:extLst>
          </p:cNvPr>
          <p:cNvSpPr>
            <a:spLocks noGrp="1"/>
          </p:cNvSpPr>
          <p:nvPr>
            <p:ph type="sldNum" sz="quarter" idx="12"/>
          </p:nvPr>
        </p:nvSpPr>
        <p:spPr/>
        <p:txBody>
          <a:bodyPr/>
          <a:lstStyle/>
          <a:p>
            <a:fld id="{5DAD7977-5C4B-45E9-8C42-934ED7EBA965}" type="slidenum">
              <a:rPr lang="zh-CN" altLang="en-US" smtClean="0"/>
              <a:t>‹#›</a:t>
            </a:fld>
            <a:endParaRPr lang="zh-CN" altLang="en-US"/>
          </a:p>
        </p:txBody>
      </p:sp>
    </p:spTree>
    <p:extLst>
      <p:ext uri="{BB962C8B-B14F-4D97-AF65-F5344CB8AC3E}">
        <p14:creationId xmlns:p14="http://schemas.microsoft.com/office/powerpoint/2010/main" val="102708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D7550-A404-444E-AD25-ACCC58EEE1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4A0C6E-E530-4544-A68D-9B25B5467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718E14-0BF7-4C1C-9818-EE63D0918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0F395B9-6EFA-4794-9ED0-5A18181668B8}"/>
              </a:ext>
            </a:extLst>
          </p:cNvPr>
          <p:cNvSpPr>
            <a:spLocks noGrp="1"/>
          </p:cNvSpPr>
          <p:nvPr>
            <p:ph type="dt" sz="half" idx="10"/>
          </p:nvPr>
        </p:nvSpPr>
        <p:spPr/>
        <p:txBody>
          <a:bodyPr/>
          <a:lstStyle/>
          <a:p>
            <a:fld id="{BA73B9B0-D306-4142-B5DB-A1E5D9A3E14A}" type="datetimeFigureOut">
              <a:rPr lang="zh-CN" altLang="en-US" smtClean="0"/>
              <a:t>2019/2/1</a:t>
            </a:fld>
            <a:endParaRPr lang="zh-CN" altLang="en-US"/>
          </a:p>
        </p:txBody>
      </p:sp>
      <p:sp>
        <p:nvSpPr>
          <p:cNvPr id="6" name="页脚占位符 5">
            <a:extLst>
              <a:ext uri="{FF2B5EF4-FFF2-40B4-BE49-F238E27FC236}">
                <a16:creationId xmlns:a16="http://schemas.microsoft.com/office/drawing/2014/main" id="{E588DF64-8C28-4F42-AA73-AE658655A2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231679-6CCF-4C6E-B3F2-D70ABD36C867}"/>
              </a:ext>
            </a:extLst>
          </p:cNvPr>
          <p:cNvSpPr>
            <a:spLocks noGrp="1"/>
          </p:cNvSpPr>
          <p:nvPr>
            <p:ph type="sldNum" sz="quarter" idx="12"/>
          </p:nvPr>
        </p:nvSpPr>
        <p:spPr/>
        <p:txBody>
          <a:bodyPr/>
          <a:lstStyle/>
          <a:p>
            <a:fld id="{5DAD7977-5C4B-45E9-8C42-934ED7EBA965}" type="slidenum">
              <a:rPr lang="zh-CN" altLang="en-US" smtClean="0"/>
              <a:t>‹#›</a:t>
            </a:fld>
            <a:endParaRPr lang="zh-CN" altLang="en-US"/>
          </a:p>
        </p:txBody>
      </p:sp>
    </p:spTree>
    <p:extLst>
      <p:ext uri="{BB962C8B-B14F-4D97-AF65-F5344CB8AC3E}">
        <p14:creationId xmlns:p14="http://schemas.microsoft.com/office/powerpoint/2010/main" val="314670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FC538DD-8A21-4D04-A92C-D8A8D2A83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7B24C69-2DC8-4833-93F6-FED85FDA29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3647CD-E905-4869-B939-D8667B2509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3B9B0-D306-4142-B5DB-A1E5D9A3E14A}" type="datetimeFigureOut">
              <a:rPr lang="zh-CN" altLang="en-US" smtClean="0"/>
              <a:t>2019/2/1</a:t>
            </a:fld>
            <a:endParaRPr lang="zh-CN" altLang="en-US"/>
          </a:p>
        </p:txBody>
      </p:sp>
      <p:sp>
        <p:nvSpPr>
          <p:cNvPr id="5" name="页脚占位符 4">
            <a:extLst>
              <a:ext uri="{FF2B5EF4-FFF2-40B4-BE49-F238E27FC236}">
                <a16:creationId xmlns:a16="http://schemas.microsoft.com/office/drawing/2014/main" id="{D523BE18-7BF2-4C3E-B8C7-038C353BC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E98B994-528A-44FA-8CD8-CE878BFE5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D7977-5C4B-45E9-8C42-934ED7EBA965}" type="slidenum">
              <a:rPr lang="zh-CN" altLang="en-US" smtClean="0"/>
              <a:t>‹#›</a:t>
            </a:fld>
            <a:endParaRPr lang="zh-CN" altLang="en-US"/>
          </a:p>
        </p:txBody>
      </p:sp>
    </p:spTree>
    <p:extLst>
      <p:ext uri="{BB962C8B-B14F-4D97-AF65-F5344CB8AC3E}">
        <p14:creationId xmlns:p14="http://schemas.microsoft.com/office/powerpoint/2010/main" val="523198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A7EB48E-1B4C-4CB4-8202-EE26420B350D}"/>
              </a:ext>
            </a:extLst>
          </p:cNvPr>
          <p:cNvSpPr txBox="1"/>
          <p:nvPr/>
        </p:nvSpPr>
        <p:spPr>
          <a:xfrm>
            <a:off x="263951" y="273377"/>
            <a:ext cx="2818614" cy="369332"/>
          </a:xfrm>
          <a:prstGeom prst="rect">
            <a:avLst/>
          </a:prstGeom>
          <a:noFill/>
        </p:spPr>
        <p:txBody>
          <a:bodyPr wrap="square" rtlCol="0">
            <a:spAutoFit/>
          </a:bodyPr>
          <a:lstStyle/>
          <a:p>
            <a:r>
              <a:rPr lang="en-US" altLang="zh-CN" b="1" dirty="0"/>
              <a:t>Day11: </a:t>
            </a:r>
            <a:r>
              <a:rPr lang="zh-CN" altLang="en-US" b="1" dirty="0"/>
              <a:t>堆和线索二叉树</a:t>
            </a:r>
          </a:p>
        </p:txBody>
      </p:sp>
      <p:sp>
        <p:nvSpPr>
          <p:cNvPr id="6" name="文本框 5">
            <a:extLst>
              <a:ext uri="{FF2B5EF4-FFF2-40B4-BE49-F238E27FC236}">
                <a16:creationId xmlns:a16="http://schemas.microsoft.com/office/drawing/2014/main" id="{AA041DD4-7BEF-471B-B19E-A42B2378C4A3}"/>
              </a:ext>
            </a:extLst>
          </p:cNvPr>
          <p:cNvSpPr txBox="1"/>
          <p:nvPr/>
        </p:nvSpPr>
        <p:spPr>
          <a:xfrm>
            <a:off x="141401" y="961533"/>
            <a:ext cx="4440026" cy="2585323"/>
          </a:xfrm>
          <a:prstGeom prst="rect">
            <a:avLst/>
          </a:prstGeom>
          <a:noFill/>
        </p:spPr>
        <p:txBody>
          <a:bodyPr wrap="square" rtlCol="0">
            <a:spAutoFit/>
          </a:bodyPr>
          <a:lstStyle/>
          <a:p>
            <a:r>
              <a:rPr lang="zh-CN" altLang="en-US" dirty="0"/>
              <a:t>堆的定义：</a:t>
            </a:r>
            <a:endParaRPr lang="en-US" altLang="zh-CN" dirty="0"/>
          </a:p>
          <a:p>
            <a:pPr marL="285750" indent="-285750">
              <a:buFont typeface="Arial" panose="020B0604020202020204" pitchFamily="34" charset="0"/>
              <a:buChar char="•"/>
            </a:pPr>
            <a:r>
              <a:rPr lang="en-US" altLang="zh-CN" dirty="0"/>
              <a:t>n</a:t>
            </a:r>
            <a:r>
              <a:rPr lang="zh-CN" altLang="en-US" dirty="0"/>
              <a:t>个元素的序列</a:t>
            </a:r>
            <a:r>
              <a:rPr lang="en-US" altLang="zh-CN" dirty="0"/>
              <a:t>{k1,k2,ki,…,</a:t>
            </a:r>
            <a:r>
              <a:rPr lang="en-US" altLang="zh-CN" dirty="0" err="1"/>
              <a:t>kn</a:t>
            </a:r>
            <a:r>
              <a:rPr lang="en-US" altLang="zh-CN" dirty="0"/>
              <a:t>}</a:t>
            </a:r>
            <a:r>
              <a:rPr lang="zh-CN" altLang="en-US" dirty="0"/>
              <a:t>当且仅当满足下关系时，称之为堆。</a:t>
            </a:r>
          </a:p>
          <a:p>
            <a:r>
              <a:rPr lang="en-US" altLang="zh-CN" dirty="0"/>
              <a:t>      (</a:t>
            </a:r>
            <a:r>
              <a:rPr lang="en-US" altLang="zh-CN" dirty="0" err="1"/>
              <a:t>k</a:t>
            </a:r>
            <a:r>
              <a:rPr lang="en-US" altLang="zh-CN" baseline="-25000" dirty="0" err="1"/>
              <a:t>i</a:t>
            </a:r>
            <a:r>
              <a:rPr lang="en-US" altLang="zh-CN" dirty="0"/>
              <a:t> &lt;= k</a:t>
            </a:r>
            <a:r>
              <a:rPr lang="en-US" altLang="zh-CN" baseline="-25000" dirty="0"/>
              <a:t>2i</a:t>
            </a:r>
            <a:r>
              <a:rPr lang="en-US" altLang="zh-CN" dirty="0"/>
              <a:t>,k</a:t>
            </a:r>
            <a:r>
              <a:rPr lang="en-US" altLang="zh-CN" baseline="-25000" dirty="0"/>
              <a:t>i</a:t>
            </a:r>
            <a:r>
              <a:rPr lang="en-US" altLang="zh-CN" dirty="0"/>
              <a:t> &lt;= k</a:t>
            </a:r>
            <a:r>
              <a:rPr lang="en-US" altLang="zh-CN" baseline="-25000" dirty="0"/>
              <a:t>2i+1</a:t>
            </a:r>
            <a:r>
              <a:rPr lang="en-US" altLang="zh-CN" dirty="0"/>
              <a:t>)</a:t>
            </a:r>
            <a:r>
              <a:rPr lang="zh-CN" altLang="en-US" dirty="0"/>
              <a:t>或者</a:t>
            </a:r>
            <a:r>
              <a:rPr lang="en-US" altLang="zh-CN" dirty="0"/>
              <a:t>(</a:t>
            </a:r>
            <a:r>
              <a:rPr lang="en-US" altLang="zh-CN" dirty="0" err="1"/>
              <a:t>k</a:t>
            </a:r>
            <a:r>
              <a:rPr lang="en-US" altLang="zh-CN" baseline="-25000" dirty="0" err="1"/>
              <a:t>i</a:t>
            </a:r>
            <a:r>
              <a:rPr lang="en-US" altLang="zh-CN" dirty="0"/>
              <a:t> &gt;= k</a:t>
            </a:r>
            <a:r>
              <a:rPr lang="en-US" altLang="zh-CN" baseline="-25000" dirty="0"/>
              <a:t>2i</a:t>
            </a:r>
            <a:r>
              <a:rPr lang="en-US" altLang="zh-CN" dirty="0"/>
              <a:t>,k</a:t>
            </a:r>
            <a:r>
              <a:rPr lang="en-US" altLang="zh-CN" baseline="-25000" dirty="0"/>
              <a:t>i</a:t>
            </a:r>
            <a:r>
              <a:rPr lang="en-US" altLang="zh-CN" dirty="0"/>
              <a:t> &gt;= k</a:t>
            </a:r>
            <a:r>
              <a:rPr lang="en-US" altLang="zh-CN" baseline="-25000" dirty="0"/>
              <a:t>2i+1</a:t>
            </a:r>
            <a:r>
              <a:rPr lang="en-US" altLang="zh-CN" dirty="0"/>
              <a:t>), (</a:t>
            </a:r>
            <a:r>
              <a:rPr lang="en-US" altLang="zh-CN" dirty="0" err="1"/>
              <a:t>i</a:t>
            </a:r>
            <a:r>
              <a:rPr lang="en-US" altLang="zh-CN" dirty="0"/>
              <a:t> = 1,2,3,4...n/2)</a:t>
            </a:r>
          </a:p>
          <a:p>
            <a:pPr marL="285750" indent="-285750">
              <a:buFont typeface="Arial" panose="020B0604020202020204" pitchFamily="34" charset="0"/>
              <a:buChar char="•"/>
            </a:pPr>
            <a:r>
              <a:rPr lang="en-US" altLang="zh-CN" dirty="0"/>
              <a:t>      </a:t>
            </a:r>
            <a:r>
              <a:rPr lang="zh-CN" altLang="en-US" dirty="0"/>
              <a:t>堆中某个节点的值总是不大于或不小于其父节点的值；</a:t>
            </a:r>
          </a:p>
          <a:p>
            <a:pPr marL="285750" indent="-285750">
              <a:buFont typeface="Arial" panose="020B0604020202020204" pitchFamily="34" charset="0"/>
              <a:buChar char="•"/>
            </a:pPr>
            <a:r>
              <a:rPr lang="zh-CN" altLang="en-US" dirty="0"/>
              <a:t>      堆总是一棵完全二叉树</a:t>
            </a:r>
          </a:p>
          <a:p>
            <a:endParaRPr lang="zh-CN" altLang="en-US" dirty="0"/>
          </a:p>
        </p:txBody>
      </p:sp>
      <p:pic>
        <p:nvPicPr>
          <p:cNvPr id="7" name="图片 6">
            <a:extLst>
              <a:ext uri="{FF2B5EF4-FFF2-40B4-BE49-F238E27FC236}">
                <a16:creationId xmlns:a16="http://schemas.microsoft.com/office/drawing/2014/main" id="{D7028B1F-5005-4CF2-A666-C10EF186839B}"/>
              </a:ext>
            </a:extLst>
          </p:cNvPr>
          <p:cNvPicPr>
            <a:picLocks noChangeAspect="1"/>
          </p:cNvPicPr>
          <p:nvPr/>
        </p:nvPicPr>
        <p:blipFill>
          <a:blip r:embed="rId3"/>
          <a:stretch>
            <a:fillRect/>
          </a:stretch>
        </p:blipFill>
        <p:spPr>
          <a:xfrm>
            <a:off x="5033913" y="642709"/>
            <a:ext cx="5118755" cy="3061795"/>
          </a:xfrm>
          <a:prstGeom prst="rect">
            <a:avLst/>
          </a:prstGeom>
        </p:spPr>
      </p:pic>
      <p:sp>
        <p:nvSpPr>
          <p:cNvPr id="8" name="文本框 7">
            <a:extLst>
              <a:ext uri="{FF2B5EF4-FFF2-40B4-BE49-F238E27FC236}">
                <a16:creationId xmlns:a16="http://schemas.microsoft.com/office/drawing/2014/main" id="{7F4AD0FC-8722-4CAD-98EC-4C840729BDE2}"/>
              </a:ext>
            </a:extLst>
          </p:cNvPr>
          <p:cNvSpPr txBox="1"/>
          <p:nvPr/>
        </p:nvSpPr>
        <p:spPr>
          <a:xfrm>
            <a:off x="5024487" y="160256"/>
            <a:ext cx="1923068" cy="369332"/>
          </a:xfrm>
          <a:prstGeom prst="rect">
            <a:avLst/>
          </a:prstGeom>
          <a:noFill/>
        </p:spPr>
        <p:txBody>
          <a:bodyPr wrap="square" rtlCol="0">
            <a:spAutoFit/>
          </a:bodyPr>
          <a:lstStyle/>
          <a:p>
            <a:r>
              <a:rPr lang="zh-CN" altLang="en-US" b="1" dirty="0"/>
              <a:t>最小堆的初始化</a:t>
            </a:r>
          </a:p>
        </p:txBody>
      </p:sp>
      <p:sp>
        <p:nvSpPr>
          <p:cNvPr id="9" name="文本框 8">
            <a:extLst>
              <a:ext uri="{FF2B5EF4-FFF2-40B4-BE49-F238E27FC236}">
                <a16:creationId xmlns:a16="http://schemas.microsoft.com/office/drawing/2014/main" id="{95BECA21-653B-483A-B24D-6A12FA050CB1}"/>
              </a:ext>
            </a:extLst>
          </p:cNvPr>
          <p:cNvSpPr txBox="1"/>
          <p:nvPr/>
        </p:nvSpPr>
        <p:spPr>
          <a:xfrm>
            <a:off x="4930219" y="4006392"/>
            <a:ext cx="1696824" cy="369332"/>
          </a:xfrm>
          <a:prstGeom prst="rect">
            <a:avLst/>
          </a:prstGeom>
          <a:noFill/>
        </p:spPr>
        <p:txBody>
          <a:bodyPr wrap="square" rtlCol="0">
            <a:spAutoFit/>
          </a:bodyPr>
          <a:lstStyle/>
          <a:p>
            <a:r>
              <a:rPr lang="zh-CN" altLang="en-US" b="1" dirty="0"/>
              <a:t>最小堆的插入：</a:t>
            </a:r>
          </a:p>
        </p:txBody>
      </p:sp>
      <p:pic>
        <p:nvPicPr>
          <p:cNvPr id="10" name="图片 9">
            <a:extLst>
              <a:ext uri="{FF2B5EF4-FFF2-40B4-BE49-F238E27FC236}">
                <a16:creationId xmlns:a16="http://schemas.microsoft.com/office/drawing/2014/main" id="{0FC61667-6B4C-4F16-8C93-8D5874F271F0}"/>
              </a:ext>
            </a:extLst>
          </p:cNvPr>
          <p:cNvPicPr>
            <a:picLocks noChangeAspect="1"/>
          </p:cNvPicPr>
          <p:nvPr/>
        </p:nvPicPr>
        <p:blipFill>
          <a:blip r:embed="rId4"/>
          <a:stretch>
            <a:fillRect/>
          </a:stretch>
        </p:blipFill>
        <p:spPr>
          <a:xfrm>
            <a:off x="5297740" y="4415809"/>
            <a:ext cx="4591100" cy="2119545"/>
          </a:xfrm>
          <a:prstGeom prst="rect">
            <a:avLst/>
          </a:prstGeom>
        </p:spPr>
      </p:pic>
      <p:sp>
        <p:nvSpPr>
          <p:cNvPr id="11" name="文本框 10">
            <a:extLst>
              <a:ext uri="{FF2B5EF4-FFF2-40B4-BE49-F238E27FC236}">
                <a16:creationId xmlns:a16="http://schemas.microsoft.com/office/drawing/2014/main" id="{2FBFAE0C-2D34-45A9-992E-F7D27C7ACE26}"/>
              </a:ext>
            </a:extLst>
          </p:cNvPr>
          <p:cNvSpPr txBox="1"/>
          <p:nvPr/>
        </p:nvSpPr>
        <p:spPr>
          <a:xfrm>
            <a:off x="141401" y="3429000"/>
            <a:ext cx="2121032" cy="369332"/>
          </a:xfrm>
          <a:prstGeom prst="rect">
            <a:avLst/>
          </a:prstGeom>
          <a:noFill/>
        </p:spPr>
        <p:txBody>
          <a:bodyPr wrap="square" rtlCol="0">
            <a:spAutoFit/>
          </a:bodyPr>
          <a:lstStyle/>
          <a:p>
            <a:r>
              <a:rPr lang="zh-CN" altLang="en-US" b="1" dirty="0"/>
              <a:t>最小堆删除结点：</a:t>
            </a:r>
          </a:p>
        </p:txBody>
      </p:sp>
      <p:pic>
        <p:nvPicPr>
          <p:cNvPr id="12" name="图片 11">
            <a:extLst>
              <a:ext uri="{FF2B5EF4-FFF2-40B4-BE49-F238E27FC236}">
                <a16:creationId xmlns:a16="http://schemas.microsoft.com/office/drawing/2014/main" id="{39C3D16B-2122-43D8-AC65-5A3C78730364}"/>
              </a:ext>
            </a:extLst>
          </p:cNvPr>
          <p:cNvPicPr>
            <a:picLocks noChangeAspect="1"/>
          </p:cNvPicPr>
          <p:nvPr/>
        </p:nvPicPr>
        <p:blipFill>
          <a:blip r:embed="rId5"/>
          <a:stretch>
            <a:fillRect/>
          </a:stretch>
        </p:blipFill>
        <p:spPr>
          <a:xfrm>
            <a:off x="216817" y="4119513"/>
            <a:ext cx="4713402" cy="2258381"/>
          </a:xfrm>
          <a:prstGeom prst="rect">
            <a:avLst/>
          </a:prstGeom>
        </p:spPr>
      </p:pic>
    </p:spTree>
    <p:extLst>
      <p:ext uri="{BB962C8B-B14F-4D97-AF65-F5344CB8AC3E}">
        <p14:creationId xmlns:p14="http://schemas.microsoft.com/office/powerpoint/2010/main" val="10454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421A26E-4784-4899-B8D3-9F90F73B3F8D}"/>
              </a:ext>
            </a:extLst>
          </p:cNvPr>
          <p:cNvSpPr txBox="1"/>
          <p:nvPr/>
        </p:nvSpPr>
        <p:spPr>
          <a:xfrm>
            <a:off x="127322" y="150471"/>
            <a:ext cx="1909823" cy="369332"/>
          </a:xfrm>
          <a:prstGeom prst="rect">
            <a:avLst/>
          </a:prstGeom>
          <a:noFill/>
        </p:spPr>
        <p:txBody>
          <a:bodyPr wrap="square" rtlCol="0">
            <a:spAutoFit/>
          </a:bodyPr>
          <a:lstStyle/>
          <a:p>
            <a:r>
              <a:rPr lang="zh-CN" altLang="en-US" b="1" dirty="0"/>
              <a:t>深搜（邻接表）</a:t>
            </a:r>
          </a:p>
        </p:txBody>
      </p:sp>
      <p:pic>
        <p:nvPicPr>
          <p:cNvPr id="5" name="图片 4">
            <a:extLst>
              <a:ext uri="{FF2B5EF4-FFF2-40B4-BE49-F238E27FC236}">
                <a16:creationId xmlns:a16="http://schemas.microsoft.com/office/drawing/2014/main" id="{C7CEF757-4693-46A8-B15A-8980B52675CF}"/>
              </a:ext>
            </a:extLst>
          </p:cNvPr>
          <p:cNvPicPr>
            <a:picLocks noChangeAspect="1"/>
          </p:cNvPicPr>
          <p:nvPr/>
        </p:nvPicPr>
        <p:blipFill>
          <a:blip r:embed="rId3"/>
          <a:stretch>
            <a:fillRect/>
          </a:stretch>
        </p:blipFill>
        <p:spPr>
          <a:xfrm>
            <a:off x="127322" y="739695"/>
            <a:ext cx="6467475" cy="5772150"/>
          </a:xfrm>
          <a:prstGeom prst="rect">
            <a:avLst/>
          </a:prstGeom>
        </p:spPr>
      </p:pic>
      <p:sp>
        <p:nvSpPr>
          <p:cNvPr id="6" name="文本框 5">
            <a:extLst>
              <a:ext uri="{FF2B5EF4-FFF2-40B4-BE49-F238E27FC236}">
                <a16:creationId xmlns:a16="http://schemas.microsoft.com/office/drawing/2014/main" id="{A136BF90-7C03-44F8-9525-A1C5D8A8B05A}"/>
              </a:ext>
            </a:extLst>
          </p:cNvPr>
          <p:cNvSpPr txBox="1"/>
          <p:nvPr/>
        </p:nvSpPr>
        <p:spPr>
          <a:xfrm>
            <a:off x="6886936" y="761787"/>
            <a:ext cx="2465408" cy="369332"/>
          </a:xfrm>
          <a:prstGeom prst="rect">
            <a:avLst/>
          </a:prstGeom>
          <a:noFill/>
        </p:spPr>
        <p:txBody>
          <a:bodyPr wrap="square" rtlCol="0">
            <a:spAutoFit/>
          </a:bodyPr>
          <a:lstStyle/>
          <a:p>
            <a:r>
              <a:rPr lang="zh-CN" altLang="en-US" b="1" dirty="0"/>
              <a:t>原理与邻接矩阵类似</a:t>
            </a:r>
          </a:p>
        </p:txBody>
      </p:sp>
      <p:sp>
        <p:nvSpPr>
          <p:cNvPr id="7" name="文本框 6">
            <a:extLst>
              <a:ext uri="{FF2B5EF4-FFF2-40B4-BE49-F238E27FC236}">
                <a16:creationId xmlns:a16="http://schemas.microsoft.com/office/drawing/2014/main" id="{74EA3D51-3885-4D8E-83AB-7D65F3CB723B}"/>
              </a:ext>
            </a:extLst>
          </p:cNvPr>
          <p:cNvSpPr txBox="1"/>
          <p:nvPr/>
        </p:nvSpPr>
        <p:spPr>
          <a:xfrm>
            <a:off x="6748040" y="1759352"/>
            <a:ext cx="5208608" cy="646331"/>
          </a:xfrm>
          <a:prstGeom prst="rect">
            <a:avLst/>
          </a:prstGeom>
          <a:noFill/>
        </p:spPr>
        <p:txBody>
          <a:bodyPr wrap="square" rtlCol="0">
            <a:spAutoFit/>
          </a:bodyPr>
          <a:lstStyle/>
          <a:p>
            <a:r>
              <a:rPr lang="zh-CN" altLang="en-US" b="1" dirty="0"/>
              <a:t>与邻接矩阵不同的是邻接表不需要判断当前结点是否为临界点，因为</a:t>
            </a:r>
            <a:r>
              <a:rPr lang="en-US" altLang="zh-CN" b="1" dirty="0"/>
              <a:t>p-&gt;</a:t>
            </a:r>
            <a:r>
              <a:rPr lang="en-US" altLang="zh-CN" b="1" dirty="0" err="1"/>
              <a:t>adjvex</a:t>
            </a:r>
            <a:r>
              <a:rPr lang="zh-CN" altLang="en-US" b="1" dirty="0"/>
              <a:t>就表示的邻接点</a:t>
            </a:r>
          </a:p>
        </p:txBody>
      </p:sp>
      <p:pic>
        <p:nvPicPr>
          <p:cNvPr id="8" name="图片 7">
            <a:extLst>
              <a:ext uri="{FF2B5EF4-FFF2-40B4-BE49-F238E27FC236}">
                <a16:creationId xmlns:a16="http://schemas.microsoft.com/office/drawing/2014/main" id="{69F732C0-7EF7-497E-9E48-66BF51737F2A}"/>
              </a:ext>
            </a:extLst>
          </p:cNvPr>
          <p:cNvPicPr>
            <a:picLocks noChangeAspect="1"/>
          </p:cNvPicPr>
          <p:nvPr/>
        </p:nvPicPr>
        <p:blipFill>
          <a:blip r:embed="rId4"/>
          <a:stretch>
            <a:fillRect/>
          </a:stretch>
        </p:blipFill>
        <p:spPr>
          <a:xfrm>
            <a:off x="6748040" y="2781513"/>
            <a:ext cx="5334000" cy="3314700"/>
          </a:xfrm>
          <a:prstGeom prst="rect">
            <a:avLst/>
          </a:prstGeom>
        </p:spPr>
      </p:pic>
    </p:spTree>
    <p:extLst>
      <p:ext uri="{BB962C8B-B14F-4D97-AF65-F5344CB8AC3E}">
        <p14:creationId xmlns:p14="http://schemas.microsoft.com/office/powerpoint/2010/main" val="197843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D9859C-761D-452D-91BE-283EEC95E10A}"/>
              </a:ext>
            </a:extLst>
          </p:cNvPr>
          <p:cNvSpPr txBox="1"/>
          <p:nvPr/>
        </p:nvSpPr>
        <p:spPr>
          <a:xfrm>
            <a:off x="185194" y="104172"/>
            <a:ext cx="2013995" cy="369332"/>
          </a:xfrm>
          <a:prstGeom prst="rect">
            <a:avLst/>
          </a:prstGeom>
          <a:noFill/>
        </p:spPr>
        <p:txBody>
          <a:bodyPr wrap="square" rtlCol="0">
            <a:spAutoFit/>
          </a:bodyPr>
          <a:lstStyle/>
          <a:p>
            <a:r>
              <a:rPr lang="zh-CN" altLang="en-US" b="1" dirty="0"/>
              <a:t>广度优先搜索</a:t>
            </a:r>
          </a:p>
        </p:txBody>
      </p:sp>
      <p:pic>
        <p:nvPicPr>
          <p:cNvPr id="5" name="图片 4">
            <a:extLst>
              <a:ext uri="{FF2B5EF4-FFF2-40B4-BE49-F238E27FC236}">
                <a16:creationId xmlns:a16="http://schemas.microsoft.com/office/drawing/2014/main" id="{767E6657-B4E7-47B3-BC21-31FF5820743B}"/>
              </a:ext>
            </a:extLst>
          </p:cNvPr>
          <p:cNvPicPr>
            <a:picLocks noChangeAspect="1"/>
          </p:cNvPicPr>
          <p:nvPr/>
        </p:nvPicPr>
        <p:blipFill>
          <a:blip r:embed="rId2"/>
          <a:stretch>
            <a:fillRect/>
          </a:stretch>
        </p:blipFill>
        <p:spPr>
          <a:xfrm>
            <a:off x="5952247" y="0"/>
            <a:ext cx="3184037" cy="2503836"/>
          </a:xfrm>
          <a:prstGeom prst="rect">
            <a:avLst/>
          </a:prstGeom>
        </p:spPr>
      </p:pic>
      <p:sp>
        <p:nvSpPr>
          <p:cNvPr id="6" name="文本框 5">
            <a:extLst>
              <a:ext uri="{FF2B5EF4-FFF2-40B4-BE49-F238E27FC236}">
                <a16:creationId xmlns:a16="http://schemas.microsoft.com/office/drawing/2014/main" id="{B9C927CE-9CA8-42C1-80FB-6C75E7C68408}"/>
              </a:ext>
            </a:extLst>
          </p:cNvPr>
          <p:cNvSpPr txBox="1"/>
          <p:nvPr/>
        </p:nvSpPr>
        <p:spPr>
          <a:xfrm>
            <a:off x="0" y="601883"/>
            <a:ext cx="4027990" cy="2543132"/>
          </a:xfrm>
          <a:prstGeom prst="rect">
            <a:avLst/>
          </a:prstGeom>
          <a:noFill/>
        </p:spPr>
        <p:txBody>
          <a:bodyPr wrap="square" rtlCol="0">
            <a:spAutoFit/>
          </a:bodyPr>
          <a:lstStyle/>
          <a:p>
            <a:pPr>
              <a:lnSpc>
                <a:spcPct val="150000"/>
              </a:lnSpc>
            </a:pPr>
            <a:r>
              <a:rPr lang="zh-CN" altLang="en-US" b="1" dirty="0"/>
              <a:t>遍历过程：从给定的某一顶点开始，遍历所有与他直接相关的结点，当所有与他直接相关的点都被遍历过后，从它直接相关的子结点中选择一个结点重复上述遍历方式，循环往复，直至所有结点都被遍历且都只遍历一次</a:t>
            </a:r>
            <a:endParaRPr lang="en-US" altLang="zh-CN" b="1" dirty="0"/>
          </a:p>
        </p:txBody>
      </p:sp>
      <p:sp>
        <p:nvSpPr>
          <p:cNvPr id="7" name="文本框 6">
            <a:extLst>
              <a:ext uri="{FF2B5EF4-FFF2-40B4-BE49-F238E27FC236}">
                <a16:creationId xmlns:a16="http://schemas.microsoft.com/office/drawing/2014/main" id="{75EF301B-FC15-485B-A312-DC8127F2BCC4}"/>
              </a:ext>
            </a:extLst>
          </p:cNvPr>
          <p:cNvSpPr txBox="1"/>
          <p:nvPr/>
        </p:nvSpPr>
        <p:spPr>
          <a:xfrm>
            <a:off x="0" y="3429000"/>
            <a:ext cx="3136740" cy="646331"/>
          </a:xfrm>
          <a:prstGeom prst="rect">
            <a:avLst/>
          </a:prstGeom>
          <a:noFill/>
        </p:spPr>
        <p:txBody>
          <a:bodyPr wrap="square" rtlCol="0">
            <a:spAutoFit/>
          </a:bodyPr>
          <a:lstStyle/>
          <a:p>
            <a:r>
              <a:rPr lang="zh-CN" altLang="en-US" b="1" dirty="0">
                <a:solidFill>
                  <a:srgbClr val="FF0000"/>
                </a:solidFill>
              </a:rPr>
              <a:t>如何判断与起始点所有直接关联的结点是否被遍历完呢？</a:t>
            </a:r>
          </a:p>
        </p:txBody>
      </p:sp>
      <p:sp>
        <p:nvSpPr>
          <p:cNvPr id="8" name="文本框 7">
            <a:extLst>
              <a:ext uri="{FF2B5EF4-FFF2-40B4-BE49-F238E27FC236}">
                <a16:creationId xmlns:a16="http://schemas.microsoft.com/office/drawing/2014/main" id="{0F8AA828-8577-4B40-BE5B-88ACDE54713C}"/>
              </a:ext>
            </a:extLst>
          </p:cNvPr>
          <p:cNvSpPr txBox="1"/>
          <p:nvPr/>
        </p:nvSpPr>
        <p:spPr>
          <a:xfrm>
            <a:off x="-1" y="4271058"/>
            <a:ext cx="4027989" cy="2585323"/>
          </a:xfrm>
          <a:prstGeom prst="rect">
            <a:avLst/>
          </a:prstGeom>
          <a:noFill/>
        </p:spPr>
        <p:txBody>
          <a:bodyPr wrap="square" rtlCol="0">
            <a:spAutoFit/>
          </a:bodyPr>
          <a:lstStyle/>
          <a:p>
            <a:r>
              <a:rPr lang="zh-CN" altLang="en-US" dirty="0">
                <a:solidFill>
                  <a:srgbClr val="FF0000"/>
                </a:solidFill>
              </a:rPr>
              <a:t>解决方法：使用队列，每当遍历一个顶点时就将该顶点存入队列中，在下一次搜索当前子结点是否有未访问单元时弹出队首结点，作为第二轮搜索的起始顶点，寻找与当前起始点所关联的直接子结点中是否有未被访问的元素，当队列中所有元素都被弹出时，表示当前顶点的所有直接子结点已经全部访问完毕。</a:t>
            </a:r>
          </a:p>
        </p:txBody>
      </p:sp>
      <p:sp>
        <p:nvSpPr>
          <p:cNvPr id="10" name="文本框 9">
            <a:extLst>
              <a:ext uri="{FF2B5EF4-FFF2-40B4-BE49-F238E27FC236}">
                <a16:creationId xmlns:a16="http://schemas.microsoft.com/office/drawing/2014/main" id="{9B0DBE81-48EF-4EEE-B459-72F96136D1B7}"/>
              </a:ext>
            </a:extLst>
          </p:cNvPr>
          <p:cNvSpPr txBox="1"/>
          <p:nvPr/>
        </p:nvSpPr>
        <p:spPr>
          <a:xfrm>
            <a:off x="4386805" y="5289631"/>
            <a:ext cx="2222339" cy="369332"/>
          </a:xfrm>
          <a:prstGeom prst="rect">
            <a:avLst/>
          </a:prstGeom>
          <a:noFill/>
        </p:spPr>
        <p:txBody>
          <a:bodyPr wrap="square" rtlCol="0">
            <a:spAutoFit/>
          </a:bodyPr>
          <a:lstStyle/>
          <a:p>
            <a:r>
              <a:rPr lang="zh-CN" altLang="en-US" b="1" dirty="0"/>
              <a:t>与深搜的不同之处：</a:t>
            </a:r>
          </a:p>
        </p:txBody>
      </p:sp>
      <p:sp>
        <p:nvSpPr>
          <p:cNvPr id="11" name="文本框 10">
            <a:extLst>
              <a:ext uri="{FF2B5EF4-FFF2-40B4-BE49-F238E27FC236}">
                <a16:creationId xmlns:a16="http://schemas.microsoft.com/office/drawing/2014/main" id="{4FDA0C00-3D49-45A5-BE94-BADB0FFB0FF0}"/>
              </a:ext>
            </a:extLst>
          </p:cNvPr>
          <p:cNvSpPr txBox="1"/>
          <p:nvPr/>
        </p:nvSpPr>
        <p:spPr>
          <a:xfrm>
            <a:off x="4386805" y="5742085"/>
            <a:ext cx="4201610" cy="646331"/>
          </a:xfrm>
          <a:prstGeom prst="rect">
            <a:avLst/>
          </a:prstGeom>
          <a:noFill/>
        </p:spPr>
        <p:txBody>
          <a:bodyPr wrap="square" rtlCol="0">
            <a:spAutoFit/>
          </a:bodyPr>
          <a:lstStyle/>
          <a:p>
            <a:r>
              <a:rPr lang="zh-CN" altLang="en-US" b="1" dirty="0"/>
              <a:t>宽搜尽可能打通所有的路再走，而深搜把能走的路走完再去开路</a:t>
            </a:r>
          </a:p>
        </p:txBody>
      </p:sp>
      <p:sp>
        <p:nvSpPr>
          <p:cNvPr id="12" name="文本框 11">
            <a:extLst>
              <a:ext uri="{FF2B5EF4-FFF2-40B4-BE49-F238E27FC236}">
                <a16:creationId xmlns:a16="http://schemas.microsoft.com/office/drawing/2014/main" id="{AB4330D1-993C-44CA-9D84-13B8103EF97F}"/>
              </a:ext>
            </a:extLst>
          </p:cNvPr>
          <p:cNvSpPr txBox="1"/>
          <p:nvPr/>
        </p:nvSpPr>
        <p:spPr>
          <a:xfrm>
            <a:off x="4557996" y="3250402"/>
            <a:ext cx="5972537" cy="646331"/>
          </a:xfrm>
          <a:prstGeom prst="rect">
            <a:avLst/>
          </a:prstGeom>
          <a:noFill/>
        </p:spPr>
        <p:txBody>
          <a:bodyPr wrap="square" rtlCol="0">
            <a:spAutoFit/>
          </a:bodyPr>
          <a:lstStyle/>
          <a:p>
            <a:r>
              <a:rPr lang="zh-CN" altLang="en-US" dirty="0"/>
              <a:t>明明一次就可以把所有的关联点全都访问过，那为什么又要设置循环使所有的顶点都作为第一次起始点呢？</a:t>
            </a:r>
          </a:p>
        </p:txBody>
      </p:sp>
      <p:sp>
        <p:nvSpPr>
          <p:cNvPr id="13" name="文本框 12">
            <a:extLst>
              <a:ext uri="{FF2B5EF4-FFF2-40B4-BE49-F238E27FC236}">
                <a16:creationId xmlns:a16="http://schemas.microsoft.com/office/drawing/2014/main" id="{0DEFCD9C-171E-4B87-B4B9-45EDD2446684}"/>
              </a:ext>
            </a:extLst>
          </p:cNvPr>
          <p:cNvSpPr txBox="1"/>
          <p:nvPr/>
        </p:nvSpPr>
        <p:spPr>
          <a:xfrm>
            <a:off x="4557996" y="3907787"/>
            <a:ext cx="5127585" cy="646331"/>
          </a:xfrm>
          <a:prstGeom prst="rect">
            <a:avLst/>
          </a:prstGeom>
          <a:noFill/>
        </p:spPr>
        <p:txBody>
          <a:bodyPr wrap="square" rtlCol="0">
            <a:spAutoFit/>
          </a:bodyPr>
          <a:lstStyle/>
          <a:p>
            <a:r>
              <a:rPr lang="zh-CN" altLang="en-US" dirty="0">
                <a:solidFill>
                  <a:srgbClr val="FF0000"/>
                </a:solidFill>
              </a:rPr>
              <a:t>原因在于并不是所有的结点都会与其他结点相关联，因此这种做法避免了孤立结点无法被访问到</a:t>
            </a:r>
          </a:p>
        </p:txBody>
      </p:sp>
    </p:spTree>
    <p:extLst>
      <p:ext uri="{BB962C8B-B14F-4D97-AF65-F5344CB8AC3E}">
        <p14:creationId xmlns:p14="http://schemas.microsoft.com/office/powerpoint/2010/main" val="29250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379D882-E279-431B-9A9C-9015D8C19154}"/>
              </a:ext>
            </a:extLst>
          </p:cNvPr>
          <p:cNvSpPr txBox="1"/>
          <p:nvPr/>
        </p:nvSpPr>
        <p:spPr>
          <a:xfrm>
            <a:off x="347240" y="266218"/>
            <a:ext cx="2639027" cy="369332"/>
          </a:xfrm>
          <a:prstGeom prst="rect">
            <a:avLst/>
          </a:prstGeom>
          <a:noFill/>
        </p:spPr>
        <p:txBody>
          <a:bodyPr wrap="square" rtlCol="0">
            <a:spAutoFit/>
          </a:bodyPr>
          <a:lstStyle/>
          <a:p>
            <a:r>
              <a:rPr lang="zh-CN" altLang="en-US" dirty="0"/>
              <a:t>宽搜（邻接矩阵实现）</a:t>
            </a:r>
          </a:p>
        </p:txBody>
      </p:sp>
      <p:pic>
        <p:nvPicPr>
          <p:cNvPr id="5" name="图片 4">
            <a:extLst>
              <a:ext uri="{FF2B5EF4-FFF2-40B4-BE49-F238E27FC236}">
                <a16:creationId xmlns:a16="http://schemas.microsoft.com/office/drawing/2014/main" id="{BCC4A7DC-3615-4263-9C0B-D1F75C0E2A08}"/>
              </a:ext>
            </a:extLst>
          </p:cNvPr>
          <p:cNvPicPr>
            <a:picLocks noChangeAspect="1"/>
          </p:cNvPicPr>
          <p:nvPr/>
        </p:nvPicPr>
        <p:blipFill>
          <a:blip r:embed="rId3"/>
          <a:stretch>
            <a:fillRect/>
          </a:stretch>
        </p:blipFill>
        <p:spPr>
          <a:xfrm>
            <a:off x="517319" y="862779"/>
            <a:ext cx="10486029" cy="4831499"/>
          </a:xfrm>
          <a:prstGeom prst="rect">
            <a:avLst/>
          </a:prstGeom>
        </p:spPr>
      </p:pic>
    </p:spTree>
    <p:extLst>
      <p:ext uri="{BB962C8B-B14F-4D97-AF65-F5344CB8AC3E}">
        <p14:creationId xmlns:p14="http://schemas.microsoft.com/office/powerpoint/2010/main" val="55021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F22C7B-CFAA-48CC-AD33-F670E2790F3F}"/>
              </a:ext>
            </a:extLst>
          </p:cNvPr>
          <p:cNvSpPr txBox="1"/>
          <p:nvPr/>
        </p:nvSpPr>
        <p:spPr>
          <a:xfrm>
            <a:off x="509285" y="266218"/>
            <a:ext cx="2222339" cy="369332"/>
          </a:xfrm>
          <a:prstGeom prst="rect">
            <a:avLst/>
          </a:prstGeom>
          <a:noFill/>
        </p:spPr>
        <p:txBody>
          <a:bodyPr wrap="square" rtlCol="0">
            <a:spAutoFit/>
          </a:bodyPr>
          <a:lstStyle/>
          <a:p>
            <a:r>
              <a:rPr lang="zh-CN" altLang="en-US" dirty="0"/>
              <a:t>宽搜（邻接表实现）</a:t>
            </a:r>
          </a:p>
        </p:txBody>
      </p:sp>
      <p:pic>
        <p:nvPicPr>
          <p:cNvPr id="5" name="图片 4">
            <a:extLst>
              <a:ext uri="{FF2B5EF4-FFF2-40B4-BE49-F238E27FC236}">
                <a16:creationId xmlns:a16="http://schemas.microsoft.com/office/drawing/2014/main" id="{88DE4B72-321F-493A-9F1D-65EEECAD7C00}"/>
              </a:ext>
            </a:extLst>
          </p:cNvPr>
          <p:cNvPicPr>
            <a:picLocks noChangeAspect="1"/>
          </p:cNvPicPr>
          <p:nvPr/>
        </p:nvPicPr>
        <p:blipFill>
          <a:blip r:embed="rId3"/>
          <a:stretch>
            <a:fillRect/>
          </a:stretch>
        </p:blipFill>
        <p:spPr>
          <a:xfrm>
            <a:off x="821438" y="874929"/>
            <a:ext cx="7308213" cy="4922947"/>
          </a:xfrm>
          <a:prstGeom prst="rect">
            <a:avLst/>
          </a:prstGeom>
        </p:spPr>
      </p:pic>
    </p:spTree>
    <p:extLst>
      <p:ext uri="{BB962C8B-B14F-4D97-AF65-F5344CB8AC3E}">
        <p14:creationId xmlns:p14="http://schemas.microsoft.com/office/powerpoint/2010/main" val="75629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A67F3C3-9F1B-44AD-822B-651A92BDF9C1}"/>
              </a:ext>
            </a:extLst>
          </p:cNvPr>
          <p:cNvSpPr txBox="1"/>
          <p:nvPr/>
        </p:nvSpPr>
        <p:spPr>
          <a:xfrm>
            <a:off x="474562" y="173620"/>
            <a:ext cx="2141316" cy="369332"/>
          </a:xfrm>
          <a:prstGeom prst="rect">
            <a:avLst/>
          </a:prstGeom>
          <a:noFill/>
        </p:spPr>
        <p:txBody>
          <a:bodyPr wrap="square" rtlCol="0">
            <a:spAutoFit/>
          </a:bodyPr>
          <a:lstStyle/>
          <a:p>
            <a:r>
              <a:rPr lang="zh-CN" altLang="en-US" b="1" dirty="0"/>
              <a:t>线索二叉树</a:t>
            </a:r>
            <a:r>
              <a:rPr lang="en-US" altLang="zh-CN" b="1" dirty="0"/>
              <a:t>(TBT)</a:t>
            </a:r>
            <a:endParaRPr lang="zh-CN" altLang="en-US" b="1" dirty="0"/>
          </a:p>
        </p:txBody>
      </p:sp>
      <p:sp>
        <p:nvSpPr>
          <p:cNvPr id="5" name="文本框 4">
            <a:extLst>
              <a:ext uri="{FF2B5EF4-FFF2-40B4-BE49-F238E27FC236}">
                <a16:creationId xmlns:a16="http://schemas.microsoft.com/office/drawing/2014/main" id="{A63A849E-0ABA-472E-9F84-947B6CE7D633}"/>
              </a:ext>
            </a:extLst>
          </p:cNvPr>
          <p:cNvSpPr txBox="1"/>
          <p:nvPr/>
        </p:nvSpPr>
        <p:spPr>
          <a:xfrm>
            <a:off x="0" y="879676"/>
            <a:ext cx="6238755" cy="923330"/>
          </a:xfrm>
          <a:prstGeom prst="rect">
            <a:avLst/>
          </a:prstGeom>
          <a:noFill/>
        </p:spPr>
        <p:txBody>
          <a:bodyPr wrap="square" rtlCol="0">
            <a:spAutoFit/>
          </a:bodyPr>
          <a:lstStyle/>
          <a:p>
            <a:r>
              <a:rPr lang="en-US" altLang="zh-CN" dirty="0"/>
              <a:t>n</a:t>
            </a:r>
            <a:r>
              <a:rPr lang="zh-CN" altLang="en-US" dirty="0"/>
              <a:t>个结点的二叉链表中含有</a:t>
            </a:r>
            <a:r>
              <a:rPr lang="en-US" altLang="zh-CN" dirty="0"/>
              <a:t>2n-(n-1)=n+1</a:t>
            </a:r>
            <a:r>
              <a:rPr lang="zh-CN" altLang="en-US" dirty="0"/>
              <a:t>个空指针域。利用二叉链表中的空指针域，存放指向结点在某种遍历次序下的前驱和后继结点的指针（这种附加的指针称为</a:t>
            </a:r>
            <a:r>
              <a:rPr lang="en-US" altLang="zh-CN" dirty="0"/>
              <a:t>"</a:t>
            </a:r>
            <a:r>
              <a:rPr lang="zh-CN" altLang="en-US" dirty="0"/>
              <a:t>线索</a:t>
            </a:r>
            <a:r>
              <a:rPr lang="en-US" altLang="zh-CN" dirty="0"/>
              <a:t>"</a:t>
            </a:r>
            <a:r>
              <a:rPr lang="zh-CN" altLang="en-US" dirty="0"/>
              <a:t>）。</a:t>
            </a:r>
          </a:p>
        </p:txBody>
      </p:sp>
      <p:sp>
        <p:nvSpPr>
          <p:cNvPr id="7" name="文本框 6">
            <a:extLst>
              <a:ext uri="{FF2B5EF4-FFF2-40B4-BE49-F238E27FC236}">
                <a16:creationId xmlns:a16="http://schemas.microsoft.com/office/drawing/2014/main" id="{53564173-1CA2-4CBE-B5CD-076F73DAEC12}"/>
              </a:ext>
            </a:extLst>
          </p:cNvPr>
          <p:cNvSpPr txBox="1"/>
          <p:nvPr/>
        </p:nvSpPr>
        <p:spPr>
          <a:xfrm>
            <a:off x="92597" y="2233914"/>
            <a:ext cx="1574157" cy="369332"/>
          </a:xfrm>
          <a:prstGeom prst="rect">
            <a:avLst/>
          </a:prstGeom>
          <a:noFill/>
        </p:spPr>
        <p:txBody>
          <a:bodyPr wrap="square" rtlCol="0">
            <a:spAutoFit/>
          </a:bodyPr>
          <a:lstStyle/>
          <a:p>
            <a:r>
              <a:rPr lang="en-US" altLang="zh-CN" dirty="0"/>
              <a:t>TBT</a:t>
            </a:r>
            <a:r>
              <a:rPr lang="zh-CN" altLang="en-US" dirty="0"/>
              <a:t>的创建</a:t>
            </a:r>
          </a:p>
        </p:txBody>
      </p:sp>
      <p:pic>
        <p:nvPicPr>
          <p:cNvPr id="8" name="图片 7">
            <a:extLst>
              <a:ext uri="{FF2B5EF4-FFF2-40B4-BE49-F238E27FC236}">
                <a16:creationId xmlns:a16="http://schemas.microsoft.com/office/drawing/2014/main" id="{E365DC74-4141-43AF-8845-AACFEDEC61B5}"/>
              </a:ext>
            </a:extLst>
          </p:cNvPr>
          <p:cNvPicPr>
            <a:picLocks noChangeAspect="1"/>
          </p:cNvPicPr>
          <p:nvPr/>
        </p:nvPicPr>
        <p:blipFill>
          <a:blip r:embed="rId2"/>
          <a:stretch>
            <a:fillRect/>
          </a:stretch>
        </p:blipFill>
        <p:spPr>
          <a:xfrm>
            <a:off x="92597" y="2794910"/>
            <a:ext cx="5330142" cy="3542444"/>
          </a:xfrm>
          <a:prstGeom prst="rect">
            <a:avLst/>
          </a:prstGeom>
        </p:spPr>
      </p:pic>
    </p:spTree>
    <p:extLst>
      <p:ext uri="{BB962C8B-B14F-4D97-AF65-F5344CB8AC3E}">
        <p14:creationId xmlns:p14="http://schemas.microsoft.com/office/powerpoint/2010/main" val="296183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17D44AF-7971-46F7-A148-3FDFC5E587D0}"/>
              </a:ext>
            </a:extLst>
          </p:cNvPr>
          <p:cNvSpPr txBox="1"/>
          <p:nvPr/>
        </p:nvSpPr>
        <p:spPr>
          <a:xfrm>
            <a:off x="0" y="324091"/>
            <a:ext cx="4467829" cy="369332"/>
          </a:xfrm>
          <a:prstGeom prst="rect">
            <a:avLst/>
          </a:prstGeom>
          <a:noFill/>
        </p:spPr>
        <p:txBody>
          <a:bodyPr wrap="square" rtlCol="0">
            <a:spAutoFit/>
          </a:bodyPr>
          <a:lstStyle/>
          <a:p>
            <a:r>
              <a:rPr lang="en-US" altLang="zh-CN" b="1" dirty="0"/>
              <a:t>Day12</a:t>
            </a:r>
            <a:r>
              <a:rPr lang="zh-CN" altLang="en-US" b="1" dirty="0"/>
              <a:t>：</a:t>
            </a:r>
            <a:r>
              <a:rPr lang="en-US" altLang="zh-CN" b="1" dirty="0"/>
              <a:t>Huffman</a:t>
            </a:r>
            <a:r>
              <a:rPr lang="zh-CN" altLang="en-US" b="1" dirty="0"/>
              <a:t>树与</a:t>
            </a:r>
            <a:r>
              <a:rPr lang="en-US" altLang="zh-CN" b="1" dirty="0"/>
              <a:t>Huffman</a:t>
            </a:r>
            <a:r>
              <a:rPr lang="zh-CN" altLang="en-US" b="1" dirty="0"/>
              <a:t>编码</a:t>
            </a:r>
          </a:p>
        </p:txBody>
      </p:sp>
      <p:sp>
        <p:nvSpPr>
          <p:cNvPr id="3" name="文本框 2">
            <a:extLst>
              <a:ext uri="{FF2B5EF4-FFF2-40B4-BE49-F238E27FC236}">
                <a16:creationId xmlns:a16="http://schemas.microsoft.com/office/drawing/2014/main" id="{0AC916FB-DFED-4D0D-A3E9-5FDE7C5CB5BF}"/>
              </a:ext>
            </a:extLst>
          </p:cNvPr>
          <p:cNvSpPr txBox="1"/>
          <p:nvPr/>
        </p:nvSpPr>
        <p:spPr>
          <a:xfrm>
            <a:off x="324091" y="1018572"/>
            <a:ext cx="5197033" cy="369332"/>
          </a:xfrm>
          <a:prstGeom prst="rect">
            <a:avLst/>
          </a:prstGeom>
          <a:noFill/>
        </p:spPr>
        <p:txBody>
          <a:bodyPr wrap="square" rtlCol="0">
            <a:spAutoFit/>
          </a:bodyPr>
          <a:lstStyle/>
          <a:p>
            <a:r>
              <a:rPr lang="zh-CN" altLang="en-US" dirty="0"/>
              <a:t>树的路径：</a:t>
            </a:r>
            <a:r>
              <a:rPr lang="zh-CN" altLang="en-US" dirty="0">
                <a:latin typeface="楷体_GB2312" pitchFamily="49" charset="-122"/>
                <a:ea typeface="楷体_GB2312" pitchFamily="49" charset="-122"/>
              </a:rPr>
              <a:t>由一结点到另一结点间的分支所构成</a:t>
            </a:r>
          </a:p>
        </p:txBody>
      </p:sp>
      <p:sp>
        <p:nvSpPr>
          <p:cNvPr id="4" name="文本框 3">
            <a:extLst>
              <a:ext uri="{FF2B5EF4-FFF2-40B4-BE49-F238E27FC236}">
                <a16:creationId xmlns:a16="http://schemas.microsoft.com/office/drawing/2014/main" id="{2715CB57-8083-4E31-BDDE-AB06D33B4764}"/>
              </a:ext>
            </a:extLst>
          </p:cNvPr>
          <p:cNvSpPr txBox="1"/>
          <p:nvPr/>
        </p:nvSpPr>
        <p:spPr>
          <a:xfrm>
            <a:off x="324091" y="1713053"/>
            <a:ext cx="3507129" cy="369332"/>
          </a:xfrm>
          <a:prstGeom prst="rect">
            <a:avLst/>
          </a:prstGeom>
          <a:noFill/>
        </p:spPr>
        <p:txBody>
          <a:bodyPr wrap="square" rtlCol="0">
            <a:spAutoFit/>
          </a:bodyPr>
          <a:lstStyle/>
          <a:p>
            <a:r>
              <a:rPr lang="zh-CN" altLang="en-US" dirty="0"/>
              <a:t>路径长度：</a:t>
            </a:r>
            <a:r>
              <a:rPr lang="zh-CN" altLang="en-US" dirty="0">
                <a:latin typeface="楷体_GB2312" pitchFamily="49" charset="-122"/>
                <a:ea typeface="楷体_GB2312" pitchFamily="49" charset="-122"/>
              </a:rPr>
              <a:t>路径上的分支数目</a:t>
            </a:r>
          </a:p>
        </p:txBody>
      </p:sp>
      <p:sp>
        <p:nvSpPr>
          <p:cNvPr id="5" name="文本框 4">
            <a:extLst>
              <a:ext uri="{FF2B5EF4-FFF2-40B4-BE49-F238E27FC236}">
                <a16:creationId xmlns:a16="http://schemas.microsoft.com/office/drawing/2014/main" id="{7A445B4B-0815-4F02-AB79-D95132AB0188}"/>
              </a:ext>
            </a:extLst>
          </p:cNvPr>
          <p:cNvSpPr txBox="1"/>
          <p:nvPr/>
        </p:nvSpPr>
        <p:spPr>
          <a:xfrm>
            <a:off x="324091" y="2523281"/>
            <a:ext cx="6053560" cy="369332"/>
          </a:xfrm>
          <a:prstGeom prst="rect">
            <a:avLst/>
          </a:prstGeom>
          <a:noFill/>
        </p:spPr>
        <p:txBody>
          <a:bodyPr wrap="square" rtlCol="0">
            <a:spAutoFit/>
          </a:bodyPr>
          <a:lstStyle/>
          <a:p>
            <a:r>
              <a:rPr lang="zh-CN" altLang="en-US" dirty="0"/>
              <a:t>带权路径的长度：</a:t>
            </a:r>
            <a:r>
              <a:rPr lang="zh-CN" altLang="en-US" dirty="0">
                <a:latin typeface="楷体_GB2312" pitchFamily="49" charset="-122"/>
                <a:ea typeface="楷体_GB2312" pitchFamily="49" charset="-122"/>
              </a:rPr>
              <a:t>结点到根的路径长度与结点上权的乘积</a:t>
            </a:r>
          </a:p>
        </p:txBody>
      </p:sp>
      <p:sp>
        <p:nvSpPr>
          <p:cNvPr id="6" name="文本框 5">
            <a:extLst>
              <a:ext uri="{FF2B5EF4-FFF2-40B4-BE49-F238E27FC236}">
                <a16:creationId xmlns:a16="http://schemas.microsoft.com/office/drawing/2014/main" id="{30F51513-C900-426F-BA5C-958C0243D605}"/>
              </a:ext>
            </a:extLst>
          </p:cNvPr>
          <p:cNvSpPr txBox="1"/>
          <p:nvPr/>
        </p:nvSpPr>
        <p:spPr>
          <a:xfrm>
            <a:off x="324091" y="3429000"/>
            <a:ext cx="6493398" cy="369332"/>
          </a:xfrm>
          <a:prstGeom prst="rect">
            <a:avLst/>
          </a:prstGeom>
          <a:noFill/>
        </p:spPr>
        <p:txBody>
          <a:bodyPr wrap="square" rtlCol="0">
            <a:spAutoFit/>
          </a:bodyPr>
          <a:lstStyle/>
          <a:p>
            <a:r>
              <a:rPr lang="zh-CN" altLang="en-US" dirty="0"/>
              <a:t>树的带权路径的长度：</a:t>
            </a:r>
            <a:r>
              <a:rPr lang="zh-CN" altLang="en-US" dirty="0">
                <a:latin typeface="楷体_GB2312" pitchFamily="49" charset="-122"/>
                <a:ea typeface="楷体_GB2312" pitchFamily="49" charset="-122"/>
              </a:rPr>
              <a:t>树中所有叶子结点的带权路径长度之和</a:t>
            </a:r>
          </a:p>
        </p:txBody>
      </p:sp>
      <p:sp>
        <p:nvSpPr>
          <p:cNvPr id="7" name="矩形 6">
            <a:extLst>
              <a:ext uri="{FF2B5EF4-FFF2-40B4-BE49-F238E27FC236}">
                <a16:creationId xmlns:a16="http://schemas.microsoft.com/office/drawing/2014/main" id="{2774F454-ECDE-4370-82E1-46286B737A16}"/>
              </a:ext>
            </a:extLst>
          </p:cNvPr>
          <p:cNvSpPr/>
          <p:nvPr/>
        </p:nvSpPr>
        <p:spPr>
          <a:xfrm>
            <a:off x="324091" y="4201611"/>
            <a:ext cx="1990846" cy="465220"/>
          </a:xfrm>
          <a:prstGeom prst="rect">
            <a:avLst/>
          </a:prstGeom>
        </p:spPr>
        <p:txBody>
          <a:bodyPr wrap="square">
            <a:spAutoFit/>
          </a:bodyPr>
          <a:lstStyle/>
          <a:p>
            <a:pPr>
              <a:spcBef>
                <a:spcPct val="0"/>
              </a:spcBef>
            </a:pPr>
            <a:r>
              <a:rPr lang="en-US" altLang="zh-CN" i="1" dirty="0">
                <a:latin typeface="楷体_GB2312" pitchFamily="49" charset="-122"/>
                <a:ea typeface="楷体_GB2312" pitchFamily="49" charset="-122"/>
              </a:rPr>
              <a:t>WPL</a:t>
            </a:r>
            <a:r>
              <a:rPr lang="en-US" altLang="zh-CN" dirty="0">
                <a:latin typeface="楷体_GB2312" pitchFamily="49" charset="-122"/>
                <a:ea typeface="楷体_GB2312" pitchFamily="49" charset="-122"/>
              </a:rPr>
              <a:t> = </a:t>
            </a:r>
            <a:r>
              <a:rPr lang="en-US" altLang="zh-CN" sz="2400" dirty="0">
                <a:latin typeface="楷体_GB2312" pitchFamily="49" charset="-122"/>
                <a:ea typeface="楷体_GB2312" pitchFamily="49" charset="-122"/>
                <a:sym typeface="Symbol" panose="05050102010706020507" pitchFamily="18" charset="2"/>
              </a:rPr>
              <a:t></a:t>
            </a:r>
            <a:r>
              <a:rPr lang="en-US" altLang="zh-CN" sz="2000" i="1" dirty="0" err="1">
                <a:latin typeface="楷体_GB2312" pitchFamily="49" charset="-122"/>
                <a:ea typeface="楷体_GB2312" pitchFamily="49" charset="-122"/>
                <a:sym typeface="Symbol" panose="05050102010706020507" pitchFamily="18" charset="2"/>
              </a:rPr>
              <a:t>w</a:t>
            </a:r>
            <a:r>
              <a:rPr lang="en-US" altLang="zh-CN" baseline="-25000" dirty="0" err="1">
                <a:latin typeface="楷体_GB2312" pitchFamily="49" charset="-122"/>
                <a:ea typeface="楷体_GB2312" pitchFamily="49" charset="-122"/>
                <a:sym typeface="Symbol" panose="05050102010706020507" pitchFamily="18" charset="2"/>
              </a:rPr>
              <a:t>k</a:t>
            </a:r>
            <a:r>
              <a:rPr lang="en-US" altLang="zh-CN" sz="2000" i="1" dirty="0" err="1">
                <a:latin typeface="楷体_GB2312" pitchFamily="49" charset="-122"/>
                <a:ea typeface="楷体_GB2312" pitchFamily="49" charset="-122"/>
                <a:sym typeface="Symbol" panose="05050102010706020507" pitchFamily="18" charset="2"/>
              </a:rPr>
              <a:t>l</a:t>
            </a:r>
            <a:r>
              <a:rPr lang="en-US" altLang="zh-CN" baseline="-25000" dirty="0" err="1">
                <a:latin typeface="楷体_GB2312" pitchFamily="49" charset="-122"/>
                <a:ea typeface="楷体_GB2312" pitchFamily="49" charset="-122"/>
                <a:sym typeface="Symbol" panose="05050102010706020507" pitchFamily="18" charset="2"/>
              </a:rPr>
              <a:t>k</a:t>
            </a:r>
            <a:r>
              <a:rPr lang="en-US" altLang="zh-CN" baseline="-25000" dirty="0">
                <a:latin typeface="楷体_GB2312" pitchFamily="49" charset="-122"/>
                <a:ea typeface="楷体_GB2312" pitchFamily="49" charset="-122"/>
                <a:sym typeface="Symbol" panose="05050102010706020507" pitchFamily="18" charset="2"/>
              </a:rPr>
              <a:t> </a:t>
            </a:r>
            <a:endParaRPr lang="en-US" altLang="zh-CN" baseline="-25000" dirty="0">
              <a:latin typeface="楷体_GB2312" pitchFamily="49" charset="-122"/>
              <a:ea typeface="楷体_GB2312" pitchFamily="49" charset="-122"/>
            </a:endParaRPr>
          </a:p>
        </p:txBody>
      </p:sp>
      <p:sp>
        <p:nvSpPr>
          <p:cNvPr id="8" name="文本框 7">
            <a:extLst>
              <a:ext uri="{FF2B5EF4-FFF2-40B4-BE49-F238E27FC236}">
                <a16:creationId xmlns:a16="http://schemas.microsoft.com/office/drawing/2014/main" id="{D145BE0B-7E94-4E3A-9F88-FC2CEBCE411F}"/>
              </a:ext>
            </a:extLst>
          </p:cNvPr>
          <p:cNvSpPr txBox="1"/>
          <p:nvPr/>
        </p:nvSpPr>
        <p:spPr>
          <a:xfrm>
            <a:off x="1093808" y="4016415"/>
            <a:ext cx="451412" cy="369332"/>
          </a:xfrm>
          <a:prstGeom prst="rect">
            <a:avLst/>
          </a:prstGeom>
          <a:noFill/>
        </p:spPr>
        <p:txBody>
          <a:bodyPr wrap="square" rtlCol="0">
            <a:spAutoFit/>
          </a:bodyPr>
          <a:lstStyle/>
          <a:p>
            <a:r>
              <a:rPr lang="en-US" altLang="zh-CN" dirty="0"/>
              <a:t>n</a:t>
            </a:r>
            <a:endParaRPr lang="zh-CN" altLang="en-US" dirty="0"/>
          </a:p>
        </p:txBody>
      </p:sp>
      <p:sp>
        <p:nvSpPr>
          <p:cNvPr id="9" name="文本框 8">
            <a:extLst>
              <a:ext uri="{FF2B5EF4-FFF2-40B4-BE49-F238E27FC236}">
                <a16:creationId xmlns:a16="http://schemas.microsoft.com/office/drawing/2014/main" id="{4AF9693C-63B2-449F-9E77-71DFE716F801}"/>
              </a:ext>
            </a:extLst>
          </p:cNvPr>
          <p:cNvSpPr txBox="1"/>
          <p:nvPr/>
        </p:nvSpPr>
        <p:spPr>
          <a:xfrm>
            <a:off x="1001210" y="4570943"/>
            <a:ext cx="636607" cy="369332"/>
          </a:xfrm>
          <a:prstGeom prst="rect">
            <a:avLst/>
          </a:prstGeom>
          <a:noFill/>
        </p:spPr>
        <p:txBody>
          <a:bodyPr wrap="square" rtlCol="0">
            <a:spAutoFit/>
          </a:bodyPr>
          <a:lstStyle/>
          <a:p>
            <a:r>
              <a:rPr lang="en-US" altLang="zh-CN" dirty="0"/>
              <a:t>K=1</a:t>
            </a:r>
            <a:endParaRPr lang="zh-CN" altLang="en-US" dirty="0"/>
          </a:p>
        </p:txBody>
      </p:sp>
      <p:sp>
        <p:nvSpPr>
          <p:cNvPr id="10" name="文本框 9">
            <a:extLst>
              <a:ext uri="{FF2B5EF4-FFF2-40B4-BE49-F238E27FC236}">
                <a16:creationId xmlns:a16="http://schemas.microsoft.com/office/drawing/2014/main" id="{588A96BB-AA70-4EBE-A432-F60B28A8115F}"/>
              </a:ext>
            </a:extLst>
          </p:cNvPr>
          <p:cNvSpPr txBox="1"/>
          <p:nvPr/>
        </p:nvSpPr>
        <p:spPr>
          <a:xfrm>
            <a:off x="324090" y="5335929"/>
            <a:ext cx="6829063" cy="369332"/>
          </a:xfrm>
          <a:prstGeom prst="rect">
            <a:avLst/>
          </a:prstGeom>
          <a:noFill/>
        </p:spPr>
        <p:txBody>
          <a:bodyPr wrap="square" rtlCol="0">
            <a:spAutoFit/>
          </a:bodyPr>
          <a:lstStyle/>
          <a:p>
            <a:r>
              <a:rPr lang="en-US" altLang="zh-CN" dirty="0"/>
              <a:t>Huffman</a:t>
            </a:r>
            <a:r>
              <a:rPr lang="zh-CN" altLang="en-US" dirty="0"/>
              <a:t>树指的是带权路径长度最小的树（</a:t>
            </a:r>
            <a:r>
              <a:rPr lang="en-US" altLang="zh-CN" dirty="0"/>
              <a:t>Huffman</a:t>
            </a:r>
            <a:r>
              <a:rPr lang="zh-CN" altLang="en-US" dirty="0"/>
              <a:t>树不是唯一的）</a:t>
            </a:r>
          </a:p>
        </p:txBody>
      </p:sp>
    </p:spTree>
    <p:extLst>
      <p:ext uri="{BB962C8B-B14F-4D97-AF65-F5344CB8AC3E}">
        <p14:creationId xmlns:p14="http://schemas.microsoft.com/office/powerpoint/2010/main" val="265367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FE1BECF-9B75-4835-A131-CD3A896BCCF0}"/>
              </a:ext>
            </a:extLst>
          </p:cNvPr>
          <p:cNvSpPr txBox="1"/>
          <p:nvPr/>
        </p:nvSpPr>
        <p:spPr>
          <a:xfrm>
            <a:off x="254643" y="185195"/>
            <a:ext cx="2708476" cy="369332"/>
          </a:xfrm>
          <a:prstGeom prst="rect">
            <a:avLst/>
          </a:prstGeom>
          <a:noFill/>
        </p:spPr>
        <p:txBody>
          <a:bodyPr wrap="square" rtlCol="0">
            <a:spAutoFit/>
          </a:bodyPr>
          <a:lstStyle/>
          <a:p>
            <a:r>
              <a:rPr lang="en-US" altLang="zh-CN" b="1" dirty="0"/>
              <a:t>Huffman</a:t>
            </a:r>
            <a:r>
              <a:rPr lang="zh-CN" altLang="en-US" b="1" dirty="0"/>
              <a:t>树的构造过程</a:t>
            </a:r>
          </a:p>
        </p:txBody>
      </p:sp>
      <p:sp>
        <p:nvSpPr>
          <p:cNvPr id="5" name="文本框 4">
            <a:extLst>
              <a:ext uri="{FF2B5EF4-FFF2-40B4-BE49-F238E27FC236}">
                <a16:creationId xmlns:a16="http://schemas.microsoft.com/office/drawing/2014/main" id="{1557063C-9AAE-4993-8055-B0251D8D2408}"/>
              </a:ext>
            </a:extLst>
          </p:cNvPr>
          <p:cNvSpPr txBox="1"/>
          <p:nvPr/>
        </p:nvSpPr>
        <p:spPr>
          <a:xfrm>
            <a:off x="254643" y="902825"/>
            <a:ext cx="4004841" cy="369332"/>
          </a:xfrm>
          <a:prstGeom prst="rect">
            <a:avLst/>
          </a:prstGeom>
          <a:noFill/>
        </p:spPr>
        <p:txBody>
          <a:bodyPr wrap="square" rtlCol="0">
            <a:spAutoFit/>
          </a:bodyPr>
          <a:lstStyle/>
          <a:p>
            <a:r>
              <a:rPr lang="zh-CN" altLang="en-US" dirty="0"/>
              <a:t>设权</a:t>
            </a:r>
            <a:r>
              <a:rPr lang="en-US" altLang="zh-CN" dirty="0">
                <a:solidFill>
                  <a:schemeClr val="tx2"/>
                </a:solidFill>
                <a:effectLst>
                  <a:outerShdw blurRad="38100" dist="38100" dir="2700000" algn="tl">
                    <a:srgbClr val="C0C0C0"/>
                  </a:outerShdw>
                </a:effectLst>
                <a:latin typeface="楷体_GB2312" pitchFamily="49" charset="-122"/>
                <a:ea typeface="楷体_GB2312" pitchFamily="49" charset="-122"/>
              </a:rPr>
              <a:t>w=</a:t>
            </a:r>
            <a:r>
              <a:rPr lang="zh-CN" altLang="en-US" dirty="0">
                <a:solidFill>
                  <a:schemeClr val="tx2"/>
                </a:solidFill>
                <a:effectLst>
                  <a:outerShdw blurRad="38100" dist="38100" dir="2700000" algn="tl">
                    <a:srgbClr val="C0C0C0"/>
                  </a:outerShdw>
                </a:effectLst>
                <a:latin typeface="楷体_GB2312" pitchFamily="49" charset="-122"/>
                <a:ea typeface="楷体_GB2312" pitchFamily="49" charset="-122"/>
              </a:rPr>
              <a:t>（</a:t>
            </a:r>
            <a:r>
              <a:rPr lang="en-US" altLang="zh-CN" dirty="0">
                <a:solidFill>
                  <a:schemeClr val="tx2"/>
                </a:solidFill>
                <a:effectLst>
                  <a:outerShdw blurRad="38100" dist="38100" dir="2700000" algn="tl">
                    <a:srgbClr val="C0C0C0"/>
                  </a:outerShdw>
                </a:effectLst>
                <a:latin typeface="楷体_GB2312" pitchFamily="49" charset="-122"/>
                <a:ea typeface="楷体_GB2312" pitchFamily="49" charset="-122"/>
              </a:rPr>
              <a:t>4</a:t>
            </a:r>
            <a:r>
              <a:rPr lang="zh-CN" altLang="en-US" dirty="0">
                <a:solidFill>
                  <a:schemeClr val="tx2"/>
                </a:solidFill>
                <a:effectLst>
                  <a:outerShdw blurRad="38100" dist="38100" dir="2700000" algn="tl">
                    <a:srgbClr val="C0C0C0"/>
                  </a:outerShdw>
                </a:effectLst>
                <a:latin typeface="楷体_GB2312" pitchFamily="49" charset="-122"/>
                <a:ea typeface="楷体_GB2312" pitchFamily="49" charset="-122"/>
              </a:rPr>
              <a:t>，</a:t>
            </a:r>
            <a:r>
              <a:rPr lang="en-US" altLang="zh-CN" dirty="0">
                <a:solidFill>
                  <a:schemeClr val="tx2"/>
                </a:solidFill>
                <a:effectLst>
                  <a:outerShdw blurRad="38100" dist="38100" dir="2700000" algn="tl">
                    <a:srgbClr val="C0C0C0"/>
                  </a:outerShdw>
                </a:effectLst>
                <a:latin typeface="楷体_GB2312" pitchFamily="49" charset="-122"/>
                <a:ea typeface="楷体_GB2312" pitchFamily="49" charset="-122"/>
              </a:rPr>
              <a:t>5</a:t>
            </a:r>
            <a:r>
              <a:rPr lang="zh-CN" altLang="en-US" dirty="0">
                <a:solidFill>
                  <a:schemeClr val="tx2"/>
                </a:solidFill>
                <a:effectLst>
                  <a:outerShdw blurRad="38100" dist="38100" dir="2700000" algn="tl">
                    <a:srgbClr val="C0C0C0"/>
                  </a:outerShdw>
                </a:effectLst>
                <a:latin typeface="楷体_GB2312" pitchFamily="49" charset="-122"/>
                <a:ea typeface="楷体_GB2312" pitchFamily="49" charset="-122"/>
              </a:rPr>
              <a:t>，</a:t>
            </a:r>
            <a:r>
              <a:rPr lang="en-US" altLang="zh-CN" dirty="0">
                <a:solidFill>
                  <a:schemeClr val="tx2"/>
                </a:solidFill>
                <a:effectLst>
                  <a:outerShdw blurRad="38100" dist="38100" dir="2700000" algn="tl">
                    <a:srgbClr val="C0C0C0"/>
                  </a:outerShdw>
                </a:effectLst>
                <a:latin typeface="楷体_GB2312" pitchFamily="49" charset="-122"/>
                <a:ea typeface="楷体_GB2312" pitchFamily="49" charset="-122"/>
              </a:rPr>
              <a:t>3</a:t>
            </a:r>
            <a:r>
              <a:rPr lang="zh-CN" altLang="en-US" dirty="0">
                <a:solidFill>
                  <a:schemeClr val="tx2"/>
                </a:solidFill>
                <a:effectLst>
                  <a:outerShdw blurRad="38100" dist="38100" dir="2700000" algn="tl">
                    <a:srgbClr val="C0C0C0"/>
                  </a:outerShdw>
                </a:effectLst>
                <a:latin typeface="楷体_GB2312" pitchFamily="49" charset="-122"/>
                <a:ea typeface="楷体_GB2312" pitchFamily="49" charset="-122"/>
              </a:rPr>
              <a:t>，</a:t>
            </a:r>
            <a:r>
              <a:rPr lang="en-US" altLang="zh-CN" dirty="0">
                <a:solidFill>
                  <a:schemeClr val="tx2"/>
                </a:solidFill>
                <a:effectLst>
                  <a:outerShdw blurRad="38100" dist="38100" dir="2700000" algn="tl">
                    <a:srgbClr val="C0C0C0"/>
                  </a:outerShdw>
                </a:effectLst>
                <a:latin typeface="楷体_GB2312" pitchFamily="49" charset="-122"/>
                <a:ea typeface="楷体_GB2312" pitchFamily="49" charset="-122"/>
              </a:rPr>
              <a:t>6</a:t>
            </a:r>
            <a:r>
              <a:rPr lang="zh-CN" altLang="en-US" dirty="0">
                <a:solidFill>
                  <a:schemeClr val="tx2"/>
                </a:solidFill>
                <a:effectLst>
                  <a:outerShdw blurRad="38100" dist="38100" dir="2700000" algn="tl">
                    <a:srgbClr val="C0C0C0"/>
                  </a:outerShdw>
                </a:effectLst>
                <a:latin typeface="楷体_GB2312" pitchFamily="49" charset="-122"/>
                <a:ea typeface="楷体_GB2312" pitchFamily="49" charset="-122"/>
              </a:rPr>
              <a:t>，</a:t>
            </a:r>
            <a:r>
              <a:rPr lang="en-US" altLang="zh-CN" dirty="0">
                <a:solidFill>
                  <a:schemeClr val="tx2"/>
                </a:solidFill>
                <a:effectLst>
                  <a:outerShdw blurRad="38100" dist="38100" dir="2700000" algn="tl">
                    <a:srgbClr val="C0C0C0"/>
                  </a:outerShdw>
                </a:effectLst>
                <a:latin typeface="楷体_GB2312" pitchFamily="49" charset="-122"/>
                <a:ea typeface="楷体_GB2312" pitchFamily="49" charset="-122"/>
              </a:rPr>
              <a:t>10</a:t>
            </a:r>
            <a:r>
              <a:rPr lang="zh-CN" altLang="en-US" dirty="0">
                <a:solidFill>
                  <a:schemeClr val="tx2"/>
                </a:solidFill>
                <a:effectLst>
                  <a:outerShdw blurRad="38100" dist="38100" dir="2700000" algn="tl">
                    <a:srgbClr val="C0C0C0"/>
                  </a:outerShdw>
                </a:effectLst>
                <a:latin typeface="楷体_GB2312" pitchFamily="49" charset="-122"/>
                <a:ea typeface="楷体_GB2312" pitchFamily="49" charset="-122"/>
              </a:rPr>
              <a:t>）</a:t>
            </a:r>
            <a:endParaRPr lang="zh-CN" altLang="en-US" dirty="0"/>
          </a:p>
        </p:txBody>
      </p:sp>
      <p:sp>
        <p:nvSpPr>
          <p:cNvPr id="6" name="文本框 5">
            <a:extLst>
              <a:ext uri="{FF2B5EF4-FFF2-40B4-BE49-F238E27FC236}">
                <a16:creationId xmlns:a16="http://schemas.microsoft.com/office/drawing/2014/main" id="{072D3C35-10F6-469A-8C2C-9C581A6F43FF}"/>
              </a:ext>
            </a:extLst>
          </p:cNvPr>
          <p:cNvSpPr txBox="1"/>
          <p:nvPr/>
        </p:nvSpPr>
        <p:spPr>
          <a:xfrm>
            <a:off x="254643" y="1977461"/>
            <a:ext cx="4514126" cy="369332"/>
          </a:xfrm>
          <a:prstGeom prst="rect">
            <a:avLst/>
          </a:prstGeom>
          <a:noFill/>
        </p:spPr>
        <p:txBody>
          <a:bodyPr wrap="square" rtlCol="0">
            <a:spAutoFit/>
          </a:bodyPr>
          <a:lstStyle/>
          <a:p>
            <a:r>
              <a:rPr lang="zh-CN" altLang="en-US" dirty="0"/>
              <a:t>第一步： 按升序排列：</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a:t>
            </a:r>
            <a:r>
              <a:rPr lang="en-US" altLang="zh-CN" dirty="0"/>
              <a:t>10</a:t>
            </a:r>
            <a:endParaRPr lang="zh-CN" altLang="en-US" dirty="0"/>
          </a:p>
        </p:txBody>
      </p:sp>
      <p:sp>
        <p:nvSpPr>
          <p:cNvPr id="7" name="文本框 6">
            <a:extLst>
              <a:ext uri="{FF2B5EF4-FFF2-40B4-BE49-F238E27FC236}">
                <a16:creationId xmlns:a16="http://schemas.microsoft.com/office/drawing/2014/main" id="{7FAE4070-4E4C-4735-A03A-986D4E3C2CDD}"/>
              </a:ext>
            </a:extLst>
          </p:cNvPr>
          <p:cNvSpPr txBox="1"/>
          <p:nvPr/>
        </p:nvSpPr>
        <p:spPr>
          <a:xfrm>
            <a:off x="486137" y="2569580"/>
            <a:ext cx="3507129" cy="2031325"/>
          </a:xfrm>
          <a:prstGeom prst="rect">
            <a:avLst/>
          </a:prstGeom>
          <a:noFill/>
        </p:spPr>
        <p:txBody>
          <a:bodyPr wrap="square" rtlCol="0">
            <a:spAutoFit/>
          </a:bodyPr>
          <a:lstStyle/>
          <a:p>
            <a:r>
              <a:rPr lang="zh-CN" altLang="en-US" dirty="0"/>
              <a:t>第二步：合并权值最小的两颗树，以他们的和为根建立二叉树</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8" name="椭圆 7">
            <a:extLst>
              <a:ext uri="{FF2B5EF4-FFF2-40B4-BE49-F238E27FC236}">
                <a16:creationId xmlns:a16="http://schemas.microsoft.com/office/drawing/2014/main" id="{9631AB27-FF7A-4EEB-9718-B926ADF0214B}"/>
              </a:ext>
            </a:extLst>
          </p:cNvPr>
          <p:cNvSpPr/>
          <p:nvPr/>
        </p:nvSpPr>
        <p:spPr>
          <a:xfrm>
            <a:off x="626956" y="4262626"/>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97776A04-9C19-4ECD-8758-F7893E057CD3}"/>
              </a:ext>
            </a:extLst>
          </p:cNvPr>
          <p:cNvSpPr/>
          <p:nvPr/>
        </p:nvSpPr>
        <p:spPr>
          <a:xfrm>
            <a:off x="1552933" y="4262626"/>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188AE210-4BFD-4A6B-A378-6494297A1582}"/>
              </a:ext>
            </a:extLst>
          </p:cNvPr>
          <p:cNvSpPr/>
          <p:nvPr/>
        </p:nvSpPr>
        <p:spPr>
          <a:xfrm>
            <a:off x="1068721" y="3585242"/>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53B6A550-3FB7-4753-8F90-E9700AA993FD}"/>
              </a:ext>
            </a:extLst>
          </p:cNvPr>
          <p:cNvCxnSpPr>
            <a:endCxn id="8" idx="7"/>
          </p:cNvCxnSpPr>
          <p:nvPr/>
        </p:nvCxnSpPr>
        <p:spPr>
          <a:xfrm flipH="1">
            <a:off x="1041900" y="4022170"/>
            <a:ext cx="173442" cy="304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F00277A-0BFB-440D-A772-DA5B2CD7A611}"/>
              </a:ext>
            </a:extLst>
          </p:cNvPr>
          <p:cNvCxnSpPr>
            <a:cxnSpLocks/>
          </p:cNvCxnSpPr>
          <p:nvPr/>
        </p:nvCxnSpPr>
        <p:spPr>
          <a:xfrm>
            <a:off x="1485231" y="3958183"/>
            <a:ext cx="210446" cy="304443"/>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C958E78E-F947-4510-8337-DF29FAB19920}"/>
              </a:ext>
            </a:extLst>
          </p:cNvPr>
          <p:cNvSpPr txBox="1"/>
          <p:nvPr/>
        </p:nvSpPr>
        <p:spPr>
          <a:xfrm>
            <a:off x="719464" y="4279093"/>
            <a:ext cx="301120" cy="369332"/>
          </a:xfrm>
          <a:prstGeom prst="rect">
            <a:avLst/>
          </a:prstGeom>
          <a:noFill/>
        </p:spPr>
        <p:txBody>
          <a:bodyPr wrap="square" rtlCol="0">
            <a:spAutoFit/>
          </a:bodyPr>
          <a:lstStyle/>
          <a:p>
            <a:r>
              <a:rPr lang="en-US" altLang="zh-CN" dirty="0"/>
              <a:t>3</a:t>
            </a:r>
            <a:endParaRPr lang="zh-CN" altLang="en-US" dirty="0"/>
          </a:p>
        </p:txBody>
      </p:sp>
      <p:sp>
        <p:nvSpPr>
          <p:cNvPr id="17" name="文本框 16">
            <a:extLst>
              <a:ext uri="{FF2B5EF4-FFF2-40B4-BE49-F238E27FC236}">
                <a16:creationId xmlns:a16="http://schemas.microsoft.com/office/drawing/2014/main" id="{589E7DD6-43C0-474B-807E-8C10D2013246}"/>
              </a:ext>
            </a:extLst>
          </p:cNvPr>
          <p:cNvSpPr txBox="1"/>
          <p:nvPr/>
        </p:nvSpPr>
        <p:spPr>
          <a:xfrm>
            <a:off x="1659293" y="4297563"/>
            <a:ext cx="301120" cy="369332"/>
          </a:xfrm>
          <a:prstGeom prst="rect">
            <a:avLst/>
          </a:prstGeom>
          <a:noFill/>
        </p:spPr>
        <p:txBody>
          <a:bodyPr wrap="square" rtlCol="0">
            <a:spAutoFit/>
          </a:bodyPr>
          <a:lstStyle/>
          <a:p>
            <a:r>
              <a:rPr lang="en-US" altLang="zh-CN" dirty="0"/>
              <a:t>4</a:t>
            </a:r>
            <a:endParaRPr lang="zh-CN" altLang="en-US" dirty="0"/>
          </a:p>
        </p:txBody>
      </p:sp>
      <p:sp>
        <p:nvSpPr>
          <p:cNvPr id="18" name="文本框 17">
            <a:extLst>
              <a:ext uri="{FF2B5EF4-FFF2-40B4-BE49-F238E27FC236}">
                <a16:creationId xmlns:a16="http://schemas.microsoft.com/office/drawing/2014/main" id="{87B47E18-CB33-436B-81C7-2C5796DE6445}"/>
              </a:ext>
            </a:extLst>
          </p:cNvPr>
          <p:cNvSpPr txBox="1"/>
          <p:nvPr/>
        </p:nvSpPr>
        <p:spPr>
          <a:xfrm>
            <a:off x="1184111" y="3619040"/>
            <a:ext cx="301120" cy="369332"/>
          </a:xfrm>
          <a:prstGeom prst="rect">
            <a:avLst/>
          </a:prstGeom>
          <a:noFill/>
        </p:spPr>
        <p:txBody>
          <a:bodyPr wrap="square" rtlCol="0">
            <a:spAutoFit/>
          </a:bodyPr>
          <a:lstStyle/>
          <a:p>
            <a:r>
              <a:rPr lang="en-US" altLang="zh-CN" dirty="0"/>
              <a:t>7</a:t>
            </a:r>
            <a:endParaRPr lang="zh-CN" altLang="en-US" dirty="0"/>
          </a:p>
        </p:txBody>
      </p:sp>
      <p:sp>
        <p:nvSpPr>
          <p:cNvPr id="19" name="文本框 18">
            <a:extLst>
              <a:ext uri="{FF2B5EF4-FFF2-40B4-BE49-F238E27FC236}">
                <a16:creationId xmlns:a16="http://schemas.microsoft.com/office/drawing/2014/main" id="{4D61546C-1FBB-42AC-A427-A2EF581D86B8}"/>
              </a:ext>
            </a:extLst>
          </p:cNvPr>
          <p:cNvSpPr txBox="1"/>
          <p:nvPr/>
        </p:nvSpPr>
        <p:spPr>
          <a:xfrm>
            <a:off x="269889" y="4734491"/>
            <a:ext cx="3773347" cy="646331"/>
          </a:xfrm>
          <a:prstGeom prst="rect">
            <a:avLst/>
          </a:prstGeom>
          <a:noFill/>
        </p:spPr>
        <p:txBody>
          <a:bodyPr wrap="square" rtlCol="0">
            <a:spAutoFit/>
          </a:bodyPr>
          <a:lstStyle/>
          <a:p>
            <a:r>
              <a:rPr lang="zh-CN" altLang="en-US" dirty="0"/>
              <a:t>第三步：对序列重新排序，原来的两个权值由根节点的权值取代</a:t>
            </a:r>
          </a:p>
        </p:txBody>
      </p:sp>
      <p:pic>
        <p:nvPicPr>
          <p:cNvPr id="20" name="图片 19">
            <a:extLst>
              <a:ext uri="{FF2B5EF4-FFF2-40B4-BE49-F238E27FC236}">
                <a16:creationId xmlns:a16="http://schemas.microsoft.com/office/drawing/2014/main" id="{19E78610-DCFC-46EB-A1BB-DB231E0D7778}"/>
              </a:ext>
            </a:extLst>
          </p:cNvPr>
          <p:cNvPicPr>
            <a:picLocks noChangeAspect="1"/>
          </p:cNvPicPr>
          <p:nvPr/>
        </p:nvPicPr>
        <p:blipFill>
          <a:blip r:embed="rId2"/>
          <a:stretch>
            <a:fillRect/>
          </a:stretch>
        </p:blipFill>
        <p:spPr>
          <a:xfrm>
            <a:off x="823725" y="5628526"/>
            <a:ext cx="1333616" cy="944962"/>
          </a:xfrm>
          <a:prstGeom prst="rect">
            <a:avLst/>
          </a:prstGeom>
        </p:spPr>
      </p:pic>
      <p:sp>
        <p:nvSpPr>
          <p:cNvPr id="21" name="文本框 20">
            <a:extLst>
              <a:ext uri="{FF2B5EF4-FFF2-40B4-BE49-F238E27FC236}">
                <a16:creationId xmlns:a16="http://schemas.microsoft.com/office/drawing/2014/main" id="{2B1C6F03-0949-4AF3-B3EE-C5018036C97B}"/>
              </a:ext>
            </a:extLst>
          </p:cNvPr>
          <p:cNvSpPr txBox="1"/>
          <p:nvPr/>
        </p:nvSpPr>
        <p:spPr>
          <a:xfrm>
            <a:off x="370390" y="5686509"/>
            <a:ext cx="2789499" cy="369332"/>
          </a:xfrm>
          <a:prstGeom prst="rect">
            <a:avLst/>
          </a:prstGeom>
          <a:noFill/>
        </p:spPr>
        <p:txBody>
          <a:bodyPr wrap="square" rtlCol="0">
            <a:spAutoFit/>
          </a:bodyPr>
          <a:lstStyle/>
          <a:p>
            <a:r>
              <a:rPr lang="en-US" altLang="zh-CN" dirty="0"/>
              <a:t>5</a:t>
            </a:r>
            <a:r>
              <a:rPr lang="zh-CN" altLang="en-US" dirty="0"/>
              <a:t>，</a:t>
            </a:r>
            <a:r>
              <a:rPr lang="en-US" altLang="zh-CN" dirty="0"/>
              <a:t>6</a:t>
            </a:r>
            <a:r>
              <a:rPr lang="zh-CN" altLang="en-US" dirty="0"/>
              <a:t>，            ，</a:t>
            </a:r>
            <a:r>
              <a:rPr lang="en-US" altLang="zh-CN" dirty="0"/>
              <a:t>10</a:t>
            </a:r>
            <a:endParaRPr lang="zh-CN" altLang="en-US" dirty="0"/>
          </a:p>
        </p:txBody>
      </p:sp>
      <p:sp>
        <p:nvSpPr>
          <p:cNvPr id="22" name="文本框 21">
            <a:extLst>
              <a:ext uri="{FF2B5EF4-FFF2-40B4-BE49-F238E27FC236}">
                <a16:creationId xmlns:a16="http://schemas.microsoft.com/office/drawing/2014/main" id="{D8DFFE45-A6E6-4919-9FCF-F4EC75AFBF12}"/>
              </a:ext>
            </a:extLst>
          </p:cNvPr>
          <p:cNvSpPr txBox="1"/>
          <p:nvPr/>
        </p:nvSpPr>
        <p:spPr>
          <a:xfrm>
            <a:off x="4977114" y="266218"/>
            <a:ext cx="5845215" cy="369332"/>
          </a:xfrm>
          <a:prstGeom prst="rect">
            <a:avLst/>
          </a:prstGeom>
          <a:noFill/>
        </p:spPr>
        <p:txBody>
          <a:bodyPr wrap="square" rtlCol="0">
            <a:spAutoFit/>
          </a:bodyPr>
          <a:lstStyle/>
          <a:p>
            <a:r>
              <a:rPr lang="zh-CN" altLang="en-US" dirty="0"/>
              <a:t>第四步：按第二步继续建立二叉树并排序</a:t>
            </a:r>
          </a:p>
        </p:txBody>
      </p:sp>
      <p:sp>
        <p:nvSpPr>
          <p:cNvPr id="23" name="椭圆 22">
            <a:extLst>
              <a:ext uri="{FF2B5EF4-FFF2-40B4-BE49-F238E27FC236}">
                <a16:creationId xmlns:a16="http://schemas.microsoft.com/office/drawing/2014/main" id="{C2EE51EA-A72E-4A0E-A8F4-D9DC75947C82}"/>
              </a:ext>
            </a:extLst>
          </p:cNvPr>
          <p:cNvSpPr/>
          <p:nvPr/>
        </p:nvSpPr>
        <p:spPr>
          <a:xfrm>
            <a:off x="6423945" y="674440"/>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857C19AA-D07D-411F-9B16-880D0779C13F}"/>
              </a:ext>
            </a:extLst>
          </p:cNvPr>
          <p:cNvSpPr/>
          <p:nvPr/>
        </p:nvSpPr>
        <p:spPr>
          <a:xfrm>
            <a:off x="6894819" y="1353735"/>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D1FC06C2-E477-42AC-89A9-C1A39B980009}"/>
              </a:ext>
            </a:extLst>
          </p:cNvPr>
          <p:cNvSpPr/>
          <p:nvPr/>
        </p:nvSpPr>
        <p:spPr>
          <a:xfrm>
            <a:off x="6087746" y="1364089"/>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331AD768-D8FE-4391-A586-DF661DD5E5EB}"/>
              </a:ext>
            </a:extLst>
          </p:cNvPr>
          <p:cNvCxnSpPr>
            <a:cxnSpLocks/>
          </p:cNvCxnSpPr>
          <p:nvPr/>
        </p:nvCxnSpPr>
        <p:spPr>
          <a:xfrm>
            <a:off x="6814338" y="1049292"/>
            <a:ext cx="210446" cy="304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F37E245-A069-4AE2-8095-2BD6D1E5F318}"/>
              </a:ext>
            </a:extLst>
          </p:cNvPr>
          <p:cNvCxnSpPr>
            <a:cxnSpLocks/>
          </p:cNvCxnSpPr>
          <p:nvPr/>
        </p:nvCxnSpPr>
        <p:spPr>
          <a:xfrm flipH="1">
            <a:off x="6414466" y="1075153"/>
            <a:ext cx="114692" cy="278582"/>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B57B8660-A2D8-4B13-9178-EACC3C2E7C6D}"/>
              </a:ext>
            </a:extLst>
          </p:cNvPr>
          <p:cNvSpPr txBox="1"/>
          <p:nvPr/>
        </p:nvSpPr>
        <p:spPr>
          <a:xfrm>
            <a:off x="6473665" y="718159"/>
            <a:ext cx="486137" cy="369332"/>
          </a:xfrm>
          <a:prstGeom prst="rect">
            <a:avLst/>
          </a:prstGeom>
          <a:noFill/>
        </p:spPr>
        <p:txBody>
          <a:bodyPr wrap="square" rtlCol="0">
            <a:spAutoFit/>
          </a:bodyPr>
          <a:lstStyle/>
          <a:p>
            <a:r>
              <a:rPr lang="en-US" altLang="zh-CN" dirty="0"/>
              <a:t>11</a:t>
            </a:r>
            <a:endParaRPr lang="zh-CN" altLang="en-US" dirty="0"/>
          </a:p>
        </p:txBody>
      </p:sp>
      <p:sp>
        <p:nvSpPr>
          <p:cNvPr id="30" name="文本框 29">
            <a:extLst>
              <a:ext uri="{FF2B5EF4-FFF2-40B4-BE49-F238E27FC236}">
                <a16:creationId xmlns:a16="http://schemas.microsoft.com/office/drawing/2014/main" id="{22914BC7-1DBE-4996-9D93-4E896FA766ED}"/>
              </a:ext>
            </a:extLst>
          </p:cNvPr>
          <p:cNvSpPr txBox="1"/>
          <p:nvPr/>
        </p:nvSpPr>
        <p:spPr>
          <a:xfrm>
            <a:off x="6180522" y="1421790"/>
            <a:ext cx="301120" cy="369332"/>
          </a:xfrm>
          <a:prstGeom prst="rect">
            <a:avLst/>
          </a:prstGeom>
          <a:noFill/>
        </p:spPr>
        <p:txBody>
          <a:bodyPr wrap="square" rtlCol="0">
            <a:spAutoFit/>
          </a:bodyPr>
          <a:lstStyle/>
          <a:p>
            <a:r>
              <a:rPr lang="en-US" altLang="zh-CN" dirty="0"/>
              <a:t>5</a:t>
            </a:r>
            <a:endParaRPr lang="zh-CN" altLang="en-US" dirty="0"/>
          </a:p>
        </p:txBody>
      </p:sp>
      <p:sp>
        <p:nvSpPr>
          <p:cNvPr id="31" name="文本框 30">
            <a:extLst>
              <a:ext uri="{FF2B5EF4-FFF2-40B4-BE49-F238E27FC236}">
                <a16:creationId xmlns:a16="http://schemas.microsoft.com/office/drawing/2014/main" id="{C3185459-3C02-4045-A1AD-3A846B49C650}"/>
              </a:ext>
            </a:extLst>
          </p:cNvPr>
          <p:cNvSpPr txBox="1"/>
          <p:nvPr/>
        </p:nvSpPr>
        <p:spPr>
          <a:xfrm>
            <a:off x="7025820" y="1421790"/>
            <a:ext cx="301120" cy="369332"/>
          </a:xfrm>
          <a:prstGeom prst="rect">
            <a:avLst/>
          </a:prstGeom>
          <a:noFill/>
        </p:spPr>
        <p:txBody>
          <a:bodyPr wrap="square" rtlCol="0">
            <a:spAutoFit/>
          </a:bodyPr>
          <a:lstStyle/>
          <a:p>
            <a:r>
              <a:rPr lang="en-US" altLang="zh-CN" dirty="0"/>
              <a:t>6</a:t>
            </a:r>
            <a:endParaRPr lang="zh-CN" altLang="en-US" dirty="0"/>
          </a:p>
        </p:txBody>
      </p:sp>
      <p:pic>
        <p:nvPicPr>
          <p:cNvPr id="32" name="图片 31">
            <a:extLst>
              <a:ext uri="{FF2B5EF4-FFF2-40B4-BE49-F238E27FC236}">
                <a16:creationId xmlns:a16="http://schemas.microsoft.com/office/drawing/2014/main" id="{F97E2A1D-2FFB-429F-9E4A-B112DC18711E}"/>
              </a:ext>
            </a:extLst>
          </p:cNvPr>
          <p:cNvPicPr>
            <a:picLocks noChangeAspect="1"/>
          </p:cNvPicPr>
          <p:nvPr/>
        </p:nvPicPr>
        <p:blipFill>
          <a:blip r:embed="rId2"/>
          <a:stretch>
            <a:fillRect/>
          </a:stretch>
        </p:blipFill>
        <p:spPr>
          <a:xfrm>
            <a:off x="4194437" y="564144"/>
            <a:ext cx="1868449" cy="1323929"/>
          </a:xfrm>
          <a:prstGeom prst="rect">
            <a:avLst/>
          </a:prstGeom>
        </p:spPr>
      </p:pic>
      <p:sp>
        <p:nvSpPr>
          <p:cNvPr id="34" name="文本框 33">
            <a:extLst>
              <a:ext uri="{FF2B5EF4-FFF2-40B4-BE49-F238E27FC236}">
                <a16:creationId xmlns:a16="http://schemas.microsoft.com/office/drawing/2014/main" id="{6BFD2BA2-3116-42F6-AD55-6D31E288B23F}"/>
              </a:ext>
            </a:extLst>
          </p:cNvPr>
          <p:cNvSpPr txBox="1"/>
          <p:nvPr/>
        </p:nvSpPr>
        <p:spPr>
          <a:xfrm>
            <a:off x="5659482" y="742036"/>
            <a:ext cx="601525" cy="369332"/>
          </a:xfrm>
          <a:prstGeom prst="rect">
            <a:avLst/>
          </a:prstGeom>
          <a:noFill/>
        </p:spPr>
        <p:txBody>
          <a:bodyPr wrap="square" rtlCol="0">
            <a:spAutoFit/>
          </a:bodyPr>
          <a:lstStyle/>
          <a:p>
            <a:r>
              <a:rPr lang="en-US" altLang="zh-CN" dirty="0"/>
              <a:t>10</a:t>
            </a:r>
            <a:endParaRPr lang="zh-CN" altLang="en-US" dirty="0"/>
          </a:p>
        </p:txBody>
      </p:sp>
      <p:sp>
        <p:nvSpPr>
          <p:cNvPr id="35" name="文本框 34">
            <a:extLst>
              <a:ext uri="{FF2B5EF4-FFF2-40B4-BE49-F238E27FC236}">
                <a16:creationId xmlns:a16="http://schemas.microsoft.com/office/drawing/2014/main" id="{32FAC689-B72B-4C0C-9896-A6F0E3517EA0}"/>
              </a:ext>
            </a:extLst>
          </p:cNvPr>
          <p:cNvSpPr txBox="1"/>
          <p:nvPr/>
        </p:nvSpPr>
        <p:spPr>
          <a:xfrm>
            <a:off x="4733148" y="2321655"/>
            <a:ext cx="5311704" cy="369332"/>
          </a:xfrm>
          <a:prstGeom prst="rect">
            <a:avLst/>
          </a:prstGeom>
          <a:noFill/>
        </p:spPr>
        <p:txBody>
          <a:bodyPr wrap="square" rtlCol="0">
            <a:spAutoFit/>
          </a:bodyPr>
          <a:lstStyle/>
          <a:p>
            <a:r>
              <a:rPr lang="zh-CN" altLang="en-US" dirty="0"/>
              <a:t>第五步：重复上述步骤直到构建成一颗二叉树</a:t>
            </a:r>
          </a:p>
        </p:txBody>
      </p:sp>
      <p:sp>
        <p:nvSpPr>
          <p:cNvPr id="36" name="椭圆 35">
            <a:extLst>
              <a:ext uri="{FF2B5EF4-FFF2-40B4-BE49-F238E27FC236}">
                <a16:creationId xmlns:a16="http://schemas.microsoft.com/office/drawing/2014/main" id="{3C35106B-1D91-4F22-BCAA-5BCC101BD689}"/>
              </a:ext>
            </a:extLst>
          </p:cNvPr>
          <p:cNvSpPr/>
          <p:nvPr/>
        </p:nvSpPr>
        <p:spPr>
          <a:xfrm>
            <a:off x="6651750" y="2803282"/>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6155F9A6-27D3-47B5-B4D6-40A31D67C3BC}"/>
              </a:ext>
            </a:extLst>
          </p:cNvPr>
          <p:cNvSpPr/>
          <p:nvPr/>
        </p:nvSpPr>
        <p:spPr>
          <a:xfrm>
            <a:off x="5819817" y="3366778"/>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67484A57-82B9-4340-9CCF-E460DD51194B}"/>
              </a:ext>
            </a:extLst>
          </p:cNvPr>
          <p:cNvSpPr/>
          <p:nvPr/>
        </p:nvSpPr>
        <p:spPr>
          <a:xfrm>
            <a:off x="5313533" y="3927185"/>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1F7099C-7975-4394-96B1-B155EDD10709}"/>
              </a:ext>
            </a:extLst>
          </p:cNvPr>
          <p:cNvSpPr/>
          <p:nvPr/>
        </p:nvSpPr>
        <p:spPr>
          <a:xfrm>
            <a:off x="6250052" y="3948550"/>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316AAC68-725F-44D4-B45C-EEA798BB1584}"/>
              </a:ext>
            </a:extLst>
          </p:cNvPr>
          <p:cNvSpPr/>
          <p:nvPr/>
        </p:nvSpPr>
        <p:spPr>
          <a:xfrm>
            <a:off x="7197447" y="3969514"/>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744A2250-A736-48DD-9BA6-6A7FF8406D8F}"/>
              </a:ext>
            </a:extLst>
          </p:cNvPr>
          <p:cNvSpPr/>
          <p:nvPr/>
        </p:nvSpPr>
        <p:spPr>
          <a:xfrm>
            <a:off x="7683584" y="3366778"/>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D69DFCD6-37F2-4F1D-892B-C23EED784400}"/>
              </a:ext>
            </a:extLst>
          </p:cNvPr>
          <p:cNvSpPr/>
          <p:nvPr/>
        </p:nvSpPr>
        <p:spPr>
          <a:xfrm>
            <a:off x="7662629" y="4734491"/>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D40E7BEE-BF0D-4244-BB70-4E04013DE03A}"/>
              </a:ext>
            </a:extLst>
          </p:cNvPr>
          <p:cNvSpPr/>
          <p:nvPr/>
        </p:nvSpPr>
        <p:spPr>
          <a:xfrm>
            <a:off x="6765190" y="4749925"/>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6CF26D89-F499-41CE-BF40-0A6DDC5962B2}"/>
              </a:ext>
            </a:extLst>
          </p:cNvPr>
          <p:cNvSpPr/>
          <p:nvPr/>
        </p:nvSpPr>
        <p:spPr>
          <a:xfrm>
            <a:off x="8296965" y="3988372"/>
            <a:ext cx="486137" cy="43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F8E994AB-3EB0-41A6-9B9E-D62448E79131}"/>
              </a:ext>
            </a:extLst>
          </p:cNvPr>
          <p:cNvCxnSpPr>
            <a:cxnSpLocks/>
            <a:endCxn id="41" idx="1"/>
          </p:cNvCxnSpPr>
          <p:nvPr/>
        </p:nvCxnSpPr>
        <p:spPr>
          <a:xfrm>
            <a:off x="7116494" y="3137715"/>
            <a:ext cx="638283" cy="293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266BCD50-2A15-45C5-ABF6-2C4CCF871AE9}"/>
              </a:ext>
            </a:extLst>
          </p:cNvPr>
          <p:cNvCxnSpPr>
            <a:cxnSpLocks/>
            <a:endCxn id="52" idx="1"/>
          </p:cNvCxnSpPr>
          <p:nvPr/>
        </p:nvCxnSpPr>
        <p:spPr>
          <a:xfrm>
            <a:off x="8029080" y="3802011"/>
            <a:ext cx="339078" cy="25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A431CF6-BD1B-4BC0-9446-7378A050C53E}"/>
              </a:ext>
            </a:extLst>
          </p:cNvPr>
          <p:cNvCxnSpPr>
            <a:cxnSpLocks/>
            <a:stCxn id="37" idx="7"/>
          </p:cNvCxnSpPr>
          <p:nvPr/>
        </p:nvCxnSpPr>
        <p:spPr>
          <a:xfrm flipV="1">
            <a:off x="6234761" y="3153169"/>
            <a:ext cx="481972" cy="277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76DEF6FB-0DC4-4179-BC2D-8A8CEF40F4E1}"/>
              </a:ext>
            </a:extLst>
          </p:cNvPr>
          <p:cNvCxnSpPr>
            <a:cxnSpLocks/>
            <a:endCxn id="39" idx="0"/>
          </p:cNvCxnSpPr>
          <p:nvPr/>
        </p:nvCxnSpPr>
        <p:spPr>
          <a:xfrm>
            <a:off x="6273367" y="3750422"/>
            <a:ext cx="219754" cy="198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C98E5CF2-7016-4662-BD3F-7DA4B9C0469F}"/>
              </a:ext>
            </a:extLst>
          </p:cNvPr>
          <p:cNvCxnSpPr>
            <a:cxnSpLocks/>
            <a:endCxn id="50" idx="0"/>
          </p:cNvCxnSpPr>
          <p:nvPr/>
        </p:nvCxnSpPr>
        <p:spPr>
          <a:xfrm>
            <a:off x="7644900" y="4401548"/>
            <a:ext cx="260798" cy="332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66C5047E-7756-4EA9-9559-65F4268A4839}"/>
              </a:ext>
            </a:extLst>
          </p:cNvPr>
          <p:cNvCxnSpPr>
            <a:cxnSpLocks/>
            <a:stCxn id="51" idx="0"/>
          </p:cNvCxnSpPr>
          <p:nvPr/>
        </p:nvCxnSpPr>
        <p:spPr>
          <a:xfrm flipV="1">
            <a:off x="7008259" y="4377093"/>
            <a:ext cx="254581" cy="372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D95F054B-C6D0-42EC-98AD-44C8039CBDCE}"/>
              </a:ext>
            </a:extLst>
          </p:cNvPr>
          <p:cNvCxnSpPr>
            <a:cxnSpLocks/>
          </p:cNvCxnSpPr>
          <p:nvPr/>
        </p:nvCxnSpPr>
        <p:spPr>
          <a:xfrm flipH="1">
            <a:off x="5681951" y="3779670"/>
            <a:ext cx="259152" cy="208702"/>
          </a:xfrm>
          <a:prstGeom prst="line">
            <a:avLst/>
          </a:prstGeom>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4B0DAAF8-993C-43F7-927E-B60204E7822C}"/>
              </a:ext>
            </a:extLst>
          </p:cNvPr>
          <p:cNvSpPr txBox="1"/>
          <p:nvPr/>
        </p:nvSpPr>
        <p:spPr>
          <a:xfrm>
            <a:off x="6716733" y="2833512"/>
            <a:ext cx="567090" cy="369332"/>
          </a:xfrm>
          <a:prstGeom prst="rect">
            <a:avLst/>
          </a:prstGeom>
          <a:noFill/>
        </p:spPr>
        <p:txBody>
          <a:bodyPr wrap="square" rtlCol="0">
            <a:spAutoFit/>
          </a:bodyPr>
          <a:lstStyle/>
          <a:p>
            <a:r>
              <a:rPr lang="en-US" altLang="zh-CN" dirty="0"/>
              <a:t>28</a:t>
            </a:r>
            <a:endParaRPr lang="zh-CN" altLang="en-US" dirty="0"/>
          </a:p>
        </p:txBody>
      </p:sp>
      <p:sp>
        <p:nvSpPr>
          <p:cNvPr id="73" name="文本框 72">
            <a:extLst>
              <a:ext uri="{FF2B5EF4-FFF2-40B4-BE49-F238E27FC236}">
                <a16:creationId xmlns:a16="http://schemas.microsoft.com/office/drawing/2014/main" id="{A9F13C79-26F8-4339-9105-FAE2713AE2F8}"/>
              </a:ext>
            </a:extLst>
          </p:cNvPr>
          <p:cNvSpPr txBox="1"/>
          <p:nvPr/>
        </p:nvSpPr>
        <p:spPr>
          <a:xfrm>
            <a:off x="5850794" y="3390515"/>
            <a:ext cx="567090" cy="369332"/>
          </a:xfrm>
          <a:prstGeom prst="rect">
            <a:avLst/>
          </a:prstGeom>
          <a:noFill/>
        </p:spPr>
        <p:txBody>
          <a:bodyPr wrap="square" rtlCol="0">
            <a:spAutoFit/>
          </a:bodyPr>
          <a:lstStyle/>
          <a:p>
            <a:r>
              <a:rPr lang="en-US" altLang="zh-CN" dirty="0"/>
              <a:t>11</a:t>
            </a:r>
            <a:endParaRPr lang="zh-CN" altLang="en-US" dirty="0"/>
          </a:p>
        </p:txBody>
      </p:sp>
      <p:sp>
        <p:nvSpPr>
          <p:cNvPr id="74" name="文本框 73">
            <a:extLst>
              <a:ext uri="{FF2B5EF4-FFF2-40B4-BE49-F238E27FC236}">
                <a16:creationId xmlns:a16="http://schemas.microsoft.com/office/drawing/2014/main" id="{59A95931-2CBA-4D9A-BCEF-2B9AE637D857}"/>
              </a:ext>
            </a:extLst>
          </p:cNvPr>
          <p:cNvSpPr txBox="1"/>
          <p:nvPr/>
        </p:nvSpPr>
        <p:spPr>
          <a:xfrm>
            <a:off x="7729875" y="3391297"/>
            <a:ext cx="567090" cy="369332"/>
          </a:xfrm>
          <a:prstGeom prst="rect">
            <a:avLst/>
          </a:prstGeom>
          <a:noFill/>
        </p:spPr>
        <p:txBody>
          <a:bodyPr wrap="square" rtlCol="0">
            <a:spAutoFit/>
          </a:bodyPr>
          <a:lstStyle/>
          <a:p>
            <a:r>
              <a:rPr lang="en-US" altLang="zh-CN" dirty="0"/>
              <a:t>17</a:t>
            </a:r>
            <a:endParaRPr lang="zh-CN" altLang="en-US" dirty="0"/>
          </a:p>
        </p:txBody>
      </p:sp>
      <p:sp>
        <p:nvSpPr>
          <p:cNvPr id="75" name="文本框 74">
            <a:extLst>
              <a:ext uri="{FF2B5EF4-FFF2-40B4-BE49-F238E27FC236}">
                <a16:creationId xmlns:a16="http://schemas.microsoft.com/office/drawing/2014/main" id="{83FD2712-8998-47E7-B9D0-414BF14B06B8}"/>
              </a:ext>
            </a:extLst>
          </p:cNvPr>
          <p:cNvSpPr txBox="1"/>
          <p:nvPr/>
        </p:nvSpPr>
        <p:spPr>
          <a:xfrm>
            <a:off x="5401503" y="3960635"/>
            <a:ext cx="433605" cy="369332"/>
          </a:xfrm>
          <a:prstGeom prst="rect">
            <a:avLst/>
          </a:prstGeom>
          <a:noFill/>
        </p:spPr>
        <p:txBody>
          <a:bodyPr wrap="square" rtlCol="0">
            <a:spAutoFit/>
          </a:bodyPr>
          <a:lstStyle/>
          <a:p>
            <a:r>
              <a:rPr lang="en-US" altLang="zh-CN" dirty="0"/>
              <a:t>5</a:t>
            </a:r>
            <a:endParaRPr lang="zh-CN" altLang="en-US" dirty="0"/>
          </a:p>
        </p:txBody>
      </p:sp>
      <p:sp>
        <p:nvSpPr>
          <p:cNvPr id="76" name="文本框 75">
            <a:extLst>
              <a:ext uri="{FF2B5EF4-FFF2-40B4-BE49-F238E27FC236}">
                <a16:creationId xmlns:a16="http://schemas.microsoft.com/office/drawing/2014/main" id="{15431F74-813D-477A-BC7D-4BC69795C745}"/>
              </a:ext>
            </a:extLst>
          </p:cNvPr>
          <p:cNvSpPr txBox="1"/>
          <p:nvPr/>
        </p:nvSpPr>
        <p:spPr>
          <a:xfrm>
            <a:off x="6337681" y="3982348"/>
            <a:ext cx="433605" cy="369332"/>
          </a:xfrm>
          <a:prstGeom prst="rect">
            <a:avLst/>
          </a:prstGeom>
          <a:noFill/>
        </p:spPr>
        <p:txBody>
          <a:bodyPr wrap="square" rtlCol="0">
            <a:spAutoFit/>
          </a:bodyPr>
          <a:lstStyle/>
          <a:p>
            <a:r>
              <a:rPr lang="en-US" altLang="zh-CN" dirty="0"/>
              <a:t>6</a:t>
            </a:r>
            <a:endParaRPr lang="zh-CN" altLang="en-US" dirty="0"/>
          </a:p>
        </p:txBody>
      </p:sp>
      <p:sp>
        <p:nvSpPr>
          <p:cNvPr id="77" name="文本框 76">
            <a:extLst>
              <a:ext uri="{FF2B5EF4-FFF2-40B4-BE49-F238E27FC236}">
                <a16:creationId xmlns:a16="http://schemas.microsoft.com/office/drawing/2014/main" id="{61C249D5-995F-4D72-BD85-39FB86F76141}"/>
              </a:ext>
            </a:extLst>
          </p:cNvPr>
          <p:cNvSpPr txBox="1"/>
          <p:nvPr/>
        </p:nvSpPr>
        <p:spPr>
          <a:xfrm>
            <a:off x="7306990" y="3996796"/>
            <a:ext cx="433605" cy="369332"/>
          </a:xfrm>
          <a:prstGeom prst="rect">
            <a:avLst/>
          </a:prstGeom>
          <a:noFill/>
        </p:spPr>
        <p:txBody>
          <a:bodyPr wrap="square" rtlCol="0">
            <a:spAutoFit/>
          </a:bodyPr>
          <a:lstStyle/>
          <a:p>
            <a:r>
              <a:rPr lang="en-US" altLang="zh-CN" dirty="0"/>
              <a:t>7</a:t>
            </a:r>
            <a:endParaRPr lang="zh-CN" altLang="en-US" dirty="0"/>
          </a:p>
        </p:txBody>
      </p:sp>
      <p:sp>
        <p:nvSpPr>
          <p:cNvPr id="78" name="文本框 77">
            <a:extLst>
              <a:ext uri="{FF2B5EF4-FFF2-40B4-BE49-F238E27FC236}">
                <a16:creationId xmlns:a16="http://schemas.microsoft.com/office/drawing/2014/main" id="{1AA93479-D8A4-41E0-B9B7-5423477C0F6F}"/>
              </a:ext>
            </a:extLst>
          </p:cNvPr>
          <p:cNvSpPr txBox="1"/>
          <p:nvPr/>
        </p:nvSpPr>
        <p:spPr>
          <a:xfrm>
            <a:off x="8349497" y="4021901"/>
            <a:ext cx="433605" cy="369332"/>
          </a:xfrm>
          <a:prstGeom prst="rect">
            <a:avLst/>
          </a:prstGeom>
          <a:noFill/>
        </p:spPr>
        <p:txBody>
          <a:bodyPr wrap="square" rtlCol="0">
            <a:spAutoFit/>
          </a:bodyPr>
          <a:lstStyle/>
          <a:p>
            <a:r>
              <a:rPr lang="en-US" altLang="zh-CN" dirty="0"/>
              <a:t>10</a:t>
            </a:r>
            <a:endParaRPr lang="zh-CN" altLang="en-US" dirty="0"/>
          </a:p>
        </p:txBody>
      </p:sp>
      <p:sp>
        <p:nvSpPr>
          <p:cNvPr id="79" name="文本框 78">
            <a:extLst>
              <a:ext uri="{FF2B5EF4-FFF2-40B4-BE49-F238E27FC236}">
                <a16:creationId xmlns:a16="http://schemas.microsoft.com/office/drawing/2014/main" id="{BDFBA0FD-BCFF-4F62-8F26-31974D452E14}"/>
              </a:ext>
            </a:extLst>
          </p:cNvPr>
          <p:cNvSpPr txBox="1"/>
          <p:nvPr/>
        </p:nvSpPr>
        <p:spPr>
          <a:xfrm>
            <a:off x="6827600" y="4797919"/>
            <a:ext cx="433605" cy="369332"/>
          </a:xfrm>
          <a:prstGeom prst="rect">
            <a:avLst/>
          </a:prstGeom>
          <a:noFill/>
        </p:spPr>
        <p:txBody>
          <a:bodyPr wrap="square" rtlCol="0">
            <a:spAutoFit/>
          </a:bodyPr>
          <a:lstStyle/>
          <a:p>
            <a:r>
              <a:rPr lang="en-US" altLang="zh-CN" dirty="0"/>
              <a:t>3</a:t>
            </a:r>
            <a:endParaRPr lang="zh-CN" altLang="en-US" dirty="0"/>
          </a:p>
        </p:txBody>
      </p:sp>
      <p:sp>
        <p:nvSpPr>
          <p:cNvPr id="80" name="文本框 79">
            <a:extLst>
              <a:ext uri="{FF2B5EF4-FFF2-40B4-BE49-F238E27FC236}">
                <a16:creationId xmlns:a16="http://schemas.microsoft.com/office/drawing/2014/main" id="{BDD20234-9D2A-4FE0-A106-74FB81D35E14}"/>
              </a:ext>
            </a:extLst>
          </p:cNvPr>
          <p:cNvSpPr txBox="1"/>
          <p:nvPr/>
        </p:nvSpPr>
        <p:spPr>
          <a:xfrm>
            <a:off x="7740595" y="4749925"/>
            <a:ext cx="433605" cy="369332"/>
          </a:xfrm>
          <a:prstGeom prst="rect">
            <a:avLst/>
          </a:prstGeom>
          <a:noFill/>
        </p:spPr>
        <p:txBody>
          <a:bodyPr wrap="square" rtlCol="0">
            <a:spAutoFit/>
          </a:bodyPr>
          <a:lstStyle/>
          <a:p>
            <a:r>
              <a:rPr lang="en-US" altLang="zh-CN" dirty="0"/>
              <a:t>4</a:t>
            </a:r>
            <a:endParaRPr lang="zh-CN" altLang="en-US" dirty="0"/>
          </a:p>
        </p:txBody>
      </p:sp>
    </p:spTree>
    <p:extLst>
      <p:ext uri="{BB962C8B-B14F-4D97-AF65-F5344CB8AC3E}">
        <p14:creationId xmlns:p14="http://schemas.microsoft.com/office/powerpoint/2010/main" val="84301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1C2BB1-B192-4B53-B9B4-DCEB268E1B61}"/>
              </a:ext>
            </a:extLst>
          </p:cNvPr>
          <p:cNvSpPr txBox="1"/>
          <p:nvPr/>
        </p:nvSpPr>
        <p:spPr>
          <a:xfrm>
            <a:off x="0" y="128247"/>
            <a:ext cx="3090441" cy="369332"/>
          </a:xfrm>
          <a:prstGeom prst="rect">
            <a:avLst/>
          </a:prstGeom>
          <a:noFill/>
        </p:spPr>
        <p:txBody>
          <a:bodyPr wrap="square" rtlCol="0">
            <a:spAutoFit/>
          </a:bodyPr>
          <a:lstStyle/>
          <a:p>
            <a:r>
              <a:rPr lang="en-US" altLang="zh-CN" b="1" dirty="0"/>
              <a:t>Huffman</a:t>
            </a:r>
            <a:r>
              <a:rPr lang="zh-CN" altLang="en-US" b="1" dirty="0"/>
              <a:t>树的实现</a:t>
            </a:r>
          </a:p>
        </p:txBody>
      </p:sp>
      <p:pic>
        <p:nvPicPr>
          <p:cNvPr id="5" name="图片 4">
            <a:extLst>
              <a:ext uri="{FF2B5EF4-FFF2-40B4-BE49-F238E27FC236}">
                <a16:creationId xmlns:a16="http://schemas.microsoft.com/office/drawing/2014/main" id="{2144A4BD-8E96-4230-9BF3-8D0AAE709B80}"/>
              </a:ext>
            </a:extLst>
          </p:cNvPr>
          <p:cNvPicPr>
            <a:picLocks noChangeAspect="1"/>
          </p:cNvPicPr>
          <p:nvPr/>
        </p:nvPicPr>
        <p:blipFill>
          <a:blip r:embed="rId2"/>
          <a:stretch>
            <a:fillRect/>
          </a:stretch>
        </p:blipFill>
        <p:spPr>
          <a:xfrm>
            <a:off x="-92596" y="732728"/>
            <a:ext cx="5521124" cy="3559429"/>
          </a:xfrm>
          <a:prstGeom prst="rect">
            <a:avLst/>
          </a:prstGeom>
        </p:spPr>
      </p:pic>
      <p:pic>
        <p:nvPicPr>
          <p:cNvPr id="6" name="图片 5">
            <a:extLst>
              <a:ext uri="{FF2B5EF4-FFF2-40B4-BE49-F238E27FC236}">
                <a16:creationId xmlns:a16="http://schemas.microsoft.com/office/drawing/2014/main" id="{708903D5-0E0C-40BA-9ACF-3115D4980C92}"/>
              </a:ext>
            </a:extLst>
          </p:cNvPr>
          <p:cNvPicPr>
            <a:picLocks noChangeAspect="1"/>
          </p:cNvPicPr>
          <p:nvPr/>
        </p:nvPicPr>
        <p:blipFill>
          <a:blip r:embed="rId3"/>
          <a:stretch>
            <a:fillRect/>
          </a:stretch>
        </p:blipFill>
        <p:spPr>
          <a:xfrm>
            <a:off x="5858017" y="628556"/>
            <a:ext cx="6333983" cy="4105490"/>
          </a:xfrm>
          <a:prstGeom prst="rect">
            <a:avLst/>
          </a:prstGeom>
        </p:spPr>
      </p:pic>
    </p:spTree>
    <p:extLst>
      <p:ext uri="{BB962C8B-B14F-4D97-AF65-F5344CB8AC3E}">
        <p14:creationId xmlns:p14="http://schemas.microsoft.com/office/powerpoint/2010/main" val="73601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CE24B81-7073-4BDE-B3E9-DDE5A5E8D2E7}"/>
              </a:ext>
            </a:extLst>
          </p:cNvPr>
          <p:cNvSpPr txBox="1"/>
          <p:nvPr/>
        </p:nvSpPr>
        <p:spPr>
          <a:xfrm>
            <a:off x="393539" y="484534"/>
            <a:ext cx="2372810" cy="369332"/>
          </a:xfrm>
          <a:prstGeom prst="rect">
            <a:avLst/>
          </a:prstGeom>
          <a:noFill/>
        </p:spPr>
        <p:txBody>
          <a:bodyPr wrap="square" rtlCol="0">
            <a:spAutoFit/>
          </a:bodyPr>
          <a:lstStyle/>
          <a:p>
            <a:r>
              <a:rPr lang="zh-CN" altLang="en-US" b="1" dirty="0"/>
              <a:t>邻接矩阵</a:t>
            </a:r>
          </a:p>
        </p:txBody>
      </p:sp>
      <p:sp>
        <p:nvSpPr>
          <p:cNvPr id="4" name="文本框 3">
            <a:extLst>
              <a:ext uri="{FF2B5EF4-FFF2-40B4-BE49-F238E27FC236}">
                <a16:creationId xmlns:a16="http://schemas.microsoft.com/office/drawing/2014/main" id="{B686F435-BCE6-40A4-AC23-6D41B0D64884}"/>
              </a:ext>
            </a:extLst>
          </p:cNvPr>
          <p:cNvSpPr txBox="1"/>
          <p:nvPr/>
        </p:nvSpPr>
        <p:spPr>
          <a:xfrm>
            <a:off x="0" y="68143"/>
            <a:ext cx="2650603" cy="369332"/>
          </a:xfrm>
          <a:prstGeom prst="rect">
            <a:avLst/>
          </a:prstGeom>
          <a:noFill/>
        </p:spPr>
        <p:txBody>
          <a:bodyPr wrap="square" rtlCol="0">
            <a:spAutoFit/>
          </a:bodyPr>
          <a:lstStyle/>
          <a:p>
            <a:r>
              <a:rPr lang="en-US" altLang="zh-CN" b="1" dirty="0"/>
              <a:t>Day13</a:t>
            </a:r>
            <a:r>
              <a:rPr lang="zh-CN" altLang="en-US" b="1" dirty="0"/>
              <a:t>：图的存储方式</a:t>
            </a:r>
          </a:p>
        </p:txBody>
      </p:sp>
      <p:sp>
        <p:nvSpPr>
          <p:cNvPr id="2" name="文本框 1">
            <a:extLst>
              <a:ext uri="{FF2B5EF4-FFF2-40B4-BE49-F238E27FC236}">
                <a16:creationId xmlns:a16="http://schemas.microsoft.com/office/drawing/2014/main" id="{2538FF60-CEB3-4EBA-BE64-31CEC3FEAD14}"/>
              </a:ext>
            </a:extLst>
          </p:cNvPr>
          <p:cNvSpPr txBox="1"/>
          <p:nvPr/>
        </p:nvSpPr>
        <p:spPr>
          <a:xfrm>
            <a:off x="0" y="969068"/>
            <a:ext cx="5030366" cy="1754326"/>
          </a:xfrm>
          <a:prstGeom prst="rect">
            <a:avLst/>
          </a:prstGeom>
          <a:noFill/>
        </p:spPr>
        <p:txBody>
          <a:bodyPr wrap="square" rtlCol="0">
            <a:spAutoFit/>
          </a:bodyPr>
          <a:lstStyle/>
          <a:p>
            <a:r>
              <a:rPr lang="zh-CN" altLang="en-US" dirty="0"/>
              <a:t>逻辑结构分为两部分：</a:t>
            </a:r>
            <a:r>
              <a:rPr lang="en-US" altLang="zh-CN" dirty="0"/>
              <a:t>V</a:t>
            </a:r>
            <a:r>
              <a:rPr lang="zh-CN" altLang="en-US" dirty="0"/>
              <a:t>和</a:t>
            </a:r>
            <a:r>
              <a:rPr lang="en-US" altLang="zh-CN" dirty="0"/>
              <a:t>E</a:t>
            </a:r>
            <a:r>
              <a:rPr lang="zh-CN" altLang="en-US" dirty="0"/>
              <a:t>集合。因此，用一个一维数组存放图中所有顶点数据；用一个二维数组存放顶点间关系（边或弧）的数据，这个二维数组称为邻接矩阵。邻接矩阵又分为有向图邻接矩阵和无向图邻接矩阵</a:t>
            </a:r>
          </a:p>
          <a:p>
            <a:endParaRPr lang="zh-CN" altLang="en-US" dirty="0"/>
          </a:p>
        </p:txBody>
      </p:sp>
      <p:sp>
        <p:nvSpPr>
          <p:cNvPr id="5" name="文本框 4">
            <a:extLst>
              <a:ext uri="{FF2B5EF4-FFF2-40B4-BE49-F238E27FC236}">
                <a16:creationId xmlns:a16="http://schemas.microsoft.com/office/drawing/2014/main" id="{2EC51681-9864-42FD-B206-18BF0E0C892F}"/>
              </a:ext>
            </a:extLst>
          </p:cNvPr>
          <p:cNvSpPr txBox="1"/>
          <p:nvPr/>
        </p:nvSpPr>
        <p:spPr>
          <a:xfrm>
            <a:off x="231494" y="2723394"/>
            <a:ext cx="4919240" cy="369332"/>
          </a:xfrm>
          <a:prstGeom prst="rect">
            <a:avLst/>
          </a:prstGeom>
          <a:noFill/>
        </p:spPr>
        <p:txBody>
          <a:bodyPr wrap="square" rtlCol="0">
            <a:spAutoFit/>
          </a:bodyPr>
          <a:lstStyle/>
          <a:p>
            <a:r>
              <a:rPr lang="zh-CN" altLang="en-US" dirty="0"/>
              <a:t>邻接矩阵</a:t>
            </a:r>
            <a:r>
              <a:rPr lang="en-US" altLang="zh-CN" dirty="0"/>
              <a:t>G[N] [N]-N</a:t>
            </a:r>
            <a:r>
              <a:rPr lang="zh-CN" altLang="en-US" dirty="0"/>
              <a:t>个顶点从</a:t>
            </a:r>
            <a:r>
              <a:rPr lang="en-US" altLang="zh-CN" dirty="0"/>
              <a:t>0-N-1</a:t>
            </a:r>
            <a:r>
              <a:rPr lang="zh-CN" altLang="en-US" dirty="0"/>
              <a:t>编号</a:t>
            </a:r>
          </a:p>
        </p:txBody>
      </p:sp>
      <p:pic>
        <p:nvPicPr>
          <p:cNvPr id="8" name="图片 7">
            <a:extLst>
              <a:ext uri="{FF2B5EF4-FFF2-40B4-BE49-F238E27FC236}">
                <a16:creationId xmlns:a16="http://schemas.microsoft.com/office/drawing/2014/main" id="{E59CFFC7-65F2-4D60-A72A-C5FD47AF2364}"/>
              </a:ext>
            </a:extLst>
          </p:cNvPr>
          <p:cNvPicPr>
            <a:picLocks noChangeAspect="1"/>
          </p:cNvPicPr>
          <p:nvPr/>
        </p:nvPicPr>
        <p:blipFill>
          <a:blip r:embed="rId2"/>
          <a:stretch>
            <a:fillRect/>
          </a:stretch>
        </p:blipFill>
        <p:spPr>
          <a:xfrm>
            <a:off x="0" y="3092726"/>
            <a:ext cx="5775767" cy="877776"/>
          </a:xfrm>
          <a:prstGeom prst="rect">
            <a:avLst/>
          </a:prstGeom>
        </p:spPr>
      </p:pic>
      <p:pic>
        <p:nvPicPr>
          <p:cNvPr id="9" name="图片 8">
            <a:extLst>
              <a:ext uri="{FF2B5EF4-FFF2-40B4-BE49-F238E27FC236}">
                <a16:creationId xmlns:a16="http://schemas.microsoft.com/office/drawing/2014/main" id="{8D1D2F80-A72D-4502-805F-0050D161F606}"/>
              </a:ext>
            </a:extLst>
          </p:cNvPr>
          <p:cNvPicPr>
            <a:picLocks noChangeAspect="1"/>
          </p:cNvPicPr>
          <p:nvPr/>
        </p:nvPicPr>
        <p:blipFill>
          <a:blip r:embed="rId3"/>
          <a:stretch>
            <a:fillRect/>
          </a:stretch>
        </p:blipFill>
        <p:spPr>
          <a:xfrm>
            <a:off x="0" y="4115557"/>
            <a:ext cx="4160737" cy="2514023"/>
          </a:xfrm>
          <a:prstGeom prst="rect">
            <a:avLst/>
          </a:prstGeom>
        </p:spPr>
      </p:pic>
      <p:pic>
        <p:nvPicPr>
          <p:cNvPr id="10" name="图片 9">
            <a:extLst>
              <a:ext uri="{FF2B5EF4-FFF2-40B4-BE49-F238E27FC236}">
                <a16:creationId xmlns:a16="http://schemas.microsoft.com/office/drawing/2014/main" id="{FA69889A-9802-4805-B1D8-F4F856D04DA1}"/>
              </a:ext>
            </a:extLst>
          </p:cNvPr>
          <p:cNvPicPr>
            <a:picLocks noChangeAspect="1"/>
          </p:cNvPicPr>
          <p:nvPr/>
        </p:nvPicPr>
        <p:blipFill>
          <a:blip r:embed="rId4"/>
          <a:stretch>
            <a:fillRect/>
          </a:stretch>
        </p:blipFill>
        <p:spPr>
          <a:xfrm>
            <a:off x="3870527" y="3732416"/>
            <a:ext cx="4160738" cy="3036214"/>
          </a:xfrm>
          <a:prstGeom prst="rect">
            <a:avLst/>
          </a:prstGeom>
        </p:spPr>
      </p:pic>
      <p:sp>
        <p:nvSpPr>
          <p:cNvPr id="11" name="文本框 10">
            <a:extLst>
              <a:ext uri="{FF2B5EF4-FFF2-40B4-BE49-F238E27FC236}">
                <a16:creationId xmlns:a16="http://schemas.microsoft.com/office/drawing/2014/main" id="{DF0127C9-B36A-4435-8816-DD36791F44B9}"/>
              </a:ext>
            </a:extLst>
          </p:cNvPr>
          <p:cNvSpPr txBox="1"/>
          <p:nvPr/>
        </p:nvSpPr>
        <p:spPr>
          <a:xfrm>
            <a:off x="5295417" y="101793"/>
            <a:ext cx="960699" cy="369332"/>
          </a:xfrm>
          <a:prstGeom prst="rect">
            <a:avLst/>
          </a:prstGeom>
          <a:noFill/>
        </p:spPr>
        <p:txBody>
          <a:bodyPr wrap="square" rtlCol="0">
            <a:spAutoFit/>
          </a:bodyPr>
          <a:lstStyle/>
          <a:p>
            <a:r>
              <a:rPr lang="zh-CN" altLang="en-US" b="1" dirty="0"/>
              <a:t>邻接表</a:t>
            </a:r>
          </a:p>
        </p:txBody>
      </p:sp>
      <p:pic>
        <p:nvPicPr>
          <p:cNvPr id="12" name="图片 11">
            <a:extLst>
              <a:ext uri="{FF2B5EF4-FFF2-40B4-BE49-F238E27FC236}">
                <a16:creationId xmlns:a16="http://schemas.microsoft.com/office/drawing/2014/main" id="{6BB0776B-7BEC-4D7E-8AF4-BE2137E651B4}"/>
              </a:ext>
            </a:extLst>
          </p:cNvPr>
          <p:cNvPicPr>
            <a:picLocks noChangeAspect="1"/>
          </p:cNvPicPr>
          <p:nvPr/>
        </p:nvPicPr>
        <p:blipFill>
          <a:blip r:embed="rId5"/>
          <a:stretch>
            <a:fillRect/>
          </a:stretch>
        </p:blipFill>
        <p:spPr>
          <a:xfrm>
            <a:off x="7866805" y="3919824"/>
            <a:ext cx="4325195" cy="2848806"/>
          </a:xfrm>
          <a:prstGeom prst="rect">
            <a:avLst/>
          </a:prstGeom>
        </p:spPr>
      </p:pic>
      <p:sp>
        <p:nvSpPr>
          <p:cNvPr id="13" name="Rectangle 1">
            <a:extLst>
              <a:ext uri="{FF2B5EF4-FFF2-40B4-BE49-F238E27FC236}">
                <a16:creationId xmlns:a16="http://schemas.microsoft.com/office/drawing/2014/main" id="{5384F51E-B262-47D7-8E3C-331936C1F0DF}"/>
              </a:ext>
            </a:extLst>
          </p:cNvPr>
          <p:cNvSpPr>
            <a:spLocks noChangeArrowheads="1"/>
          </p:cNvSpPr>
          <p:nvPr/>
        </p:nvSpPr>
        <p:spPr bwMode="auto">
          <a:xfrm>
            <a:off x="5349311" y="424958"/>
            <a:ext cx="6842689" cy="114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1740" numCol="1" anchor="ctr" anchorCtr="0" compatLnSpc="1">
            <a:prstTxWarp prst="textNoShape">
              <a:avLst/>
            </a:prstTxWarp>
            <a:spAutoFit/>
          </a:bodyPr>
          <a:lstStyle>
            <a:lvl1pPr indent="177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7780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1778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rPr>
              <a:t>邻接表，存储方法跟树的孩子链表示法相类似，是一种顺序分配和链式分配相结合的</a:t>
            </a:r>
            <a:r>
              <a:rPr lang="zh-CN" altLang="en-US" dirty="0">
                <a:cs typeface="Arial" panose="020B0604020202020204" pitchFamily="34" charset="0"/>
              </a:rPr>
              <a:t>存储结构</a:t>
            </a:r>
            <a:r>
              <a:rPr kumimoji="0" lang="zh-CN"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rPr>
              <a:t>。如这个表头结点所对应的顶点存在相邻顶点，则把相邻顶点依次存放于表头结点所指向的单向链表中。</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14" name="文本框 13">
            <a:extLst>
              <a:ext uri="{FF2B5EF4-FFF2-40B4-BE49-F238E27FC236}">
                <a16:creationId xmlns:a16="http://schemas.microsoft.com/office/drawing/2014/main" id="{48A37D80-1E48-49FE-9ACA-0E5A3EC80113}"/>
              </a:ext>
            </a:extLst>
          </p:cNvPr>
          <p:cNvSpPr txBox="1"/>
          <p:nvPr/>
        </p:nvSpPr>
        <p:spPr>
          <a:xfrm>
            <a:off x="5295417" y="1675681"/>
            <a:ext cx="5359079" cy="646331"/>
          </a:xfrm>
          <a:prstGeom prst="rect">
            <a:avLst/>
          </a:prstGeom>
          <a:noFill/>
        </p:spPr>
        <p:txBody>
          <a:bodyPr wrap="square" rtlCol="0">
            <a:spAutoFit/>
          </a:bodyPr>
          <a:lstStyle/>
          <a:p>
            <a:r>
              <a:rPr lang="zh-CN" altLang="en-US" dirty="0"/>
              <a:t>邻接表的首边结点表示边的起始点，后继节点则表示他的终边结点，两个结点构成了一条边</a:t>
            </a:r>
          </a:p>
        </p:txBody>
      </p:sp>
      <p:sp>
        <p:nvSpPr>
          <p:cNvPr id="15" name="文本框 14">
            <a:extLst>
              <a:ext uri="{FF2B5EF4-FFF2-40B4-BE49-F238E27FC236}">
                <a16:creationId xmlns:a16="http://schemas.microsoft.com/office/drawing/2014/main" id="{7DD6AEED-08CE-424C-86C6-4A462EE41435}"/>
              </a:ext>
            </a:extLst>
          </p:cNvPr>
          <p:cNvSpPr txBox="1"/>
          <p:nvPr/>
        </p:nvSpPr>
        <p:spPr>
          <a:xfrm>
            <a:off x="5950896" y="3345084"/>
            <a:ext cx="1248557" cy="369332"/>
          </a:xfrm>
          <a:prstGeom prst="rect">
            <a:avLst/>
          </a:prstGeom>
          <a:noFill/>
        </p:spPr>
        <p:txBody>
          <a:bodyPr wrap="square" rtlCol="0">
            <a:spAutoFit/>
          </a:bodyPr>
          <a:lstStyle/>
          <a:p>
            <a:r>
              <a:rPr lang="zh-CN" altLang="en-US" b="1" dirty="0"/>
              <a:t>邻接矩阵</a:t>
            </a:r>
          </a:p>
        </p:txBody>
      </p:sp>
      <p:sp>
        <p:nvSpPr>
          <p:cNvPr id="16" name="文本框 15">
            <a:extLst>
              <a:ext uri="{FF2B5EF4-FFF2-40B4-BE49-F238E27FC236}">
                <a16:creationId xmlns:a16="http://schemas.microsoft.com/office/drawing/2014/main" id="{F09F523A-1417-472D-A980-51816FCCB546}"/>
              </a:ext>
            </a:extLst>
          </p:cNvPr>
          <p:cNvSpPr txBox="1"/>
          <p:nvPr/>
        </p:nvSpPr>
        <p:spPr>
          <a:xfrm>
            <a:off x="9147438" y="3429000"/>
            <a:ext cx="1248557" cy="369332"/>
          </a:xfrm>
          <a:prstGeom prst="rect">
            <a:avLst/>
          </a:prstGeom>
          <a:noFill/>
        </p:spPr>
        <p:txBody>
          <a:bodyPr wrap="square" rtlCol="0">
            <a:spAutoFit/>
          </a:bodyPr>
          <a:lstStyle/>
          <a:p>
            <a:r>
              <a:rPr lang="zh-CN" altLang="en-US" b="1" dirty="0"/>
              <a:t>邻接表</a:t>
            </a:r>
          </a:p>
        </p:txBody>
      </p:sp>
    </p:spTree>
    <p:extLst>
      <p:ext uri="{BB962C8B-B14F-4D97-AF65-F5344CB8AC3E}">
        <p14:creationId xmlns:p14="http://schemas.microsoft.com/office/powerpoint/2010/main" val="14982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ED043A-9C2A-4EEA-AE82-C7FBB66DD055}"/>
              </a:ext>
            </a:extLst>
          </p:cNvPr>
          <p:cNvSpPr txBox="1"/>
          <p:nvPr/>
        </p:nvSpPr>
        <p:spPr>
          <a:xfrm>
            <a:off x="173620" y="0"/>
            <a:ext cx="1122745" cy="369332"/>
          </a:xfrm>
          <a:prstGeom prst="rect">
            <a:avLst/>
          </a:prstGeom>
          <a:noFill/>
        </p:spPr>
        <p:txBody>
          <a:bodyPr wrap="square" rtlCol="0">
            <a:spAutoFit/>
          </a:bodyPr>
          <a:lstStyle/>
          <a:p>
            <a:r>
              <a:rPr lang="zh-CN" altLang="en-US" b="1" dirty="0"/>
              <a:t>图的创建</a:t>
            </a:r>
          </a:p>
        </p:txBody>
      </p:sp>
      <p:sp>
        <p:nvSpPr>
          <p:cNvPr id="5" name="文本框 4">
            <a:extLst>
              <a:ext uri="{FF2B5EF4-FFF2-40B4-BE49-F238E27FC236}">
                <a16:creationId xmlns:a16="http://schemas.microsoft.com/office/drawing/2014/main" id="{0A5A1157-2AFD-4DA0-956D-45AEBF06AE3E}"/>
              </a:ext>
            </a:extLst>
          </p:cNvPr>
          <p:cNvSpPr txBox="1"/>
          <p:nvPr/>
        </p:nvSpPr>
        <p:spPr>
          <a:xfrm>
            <a:off x="17362" y="369486"/>
            <a:ext cx="1689904" cy="369332"/>
          </a:xfrm>
          <a:prstGeom prst="rect">
            <a:avLst/>
          </a:prstGeom>
          <a:noFill/>
        </p:spPr>
        <p:txBody>
          <a:bodyPr wrap="square" rtlCol="0">
            <a:spAutoFit/>
          </a:bodyPr>
          <a:lstStyle/>
          <a:p>
            <a:r>
              <a:rPr lang="zh-CN" altLang="en-US" dirty="0"/>
              <a:t>邻接矩阵实现：</a:t>
            </a:r>
          </a:p>
        </p:txBody>
      </p:sp>
      <p:sp>
        <p:nvSpPr>
          <p:cNvPr id="6" name="文本框 5">
            <a:extLst>
              <a:ext uri="{FF2B5EF4-FFF2-40B4-BE49-F238E27FC236}">
                <a16:creationId xmlns:a16="http://schemas.microsoft.com/office/drawing/2014/main" id="{4B97BD86-C434-43AE-BAFF-96AE2AA76B7B}"/>
              </a:ext>
            </a:extLst>
          </p:cNvPr>
          <p:cNvSpPr txBox="1"/>
          <p:nvPr/>
        </p:nvSpPr>
        <p:spPr>
          <a:xfrm>
            <a:off x="0" y="742607"/>
            <a:ext cx="3414532" cy="646331"/>
          </a:xfrm>
          <a:prstGeom prst="rect">
            <a:avLst/>
          </a:prstGeom>
          <a:noFill/>
        </p:spPr>
        <p:txBody>
          <a:bodyPr wrap="square" rtlCol="0">
            <a:spAutoFit/>
          </a:bodyPr>
          <a:lstStyle/>
          <a:p>
            <a:r>
              <a:rPr lang="zh-CN" altLang="en-US" dirty="0"/>
              <a:t>用一个一维数组存放结点信息，用一个二维数组存放边信息</a:t>
            </a:r>
          </a:p>
        </p:txBody>
      </p:sp>
      <p:pic>
        <p:nvPicPr>
          <p:cNvPr id="7" name="图片 6">
            <a:extLst>
              <a:ext uri="{FF2B5EF4-FFF2-40B4-BE49-F238E27FC236}">
                <a16:creationId xmlns:a16="http://schemas.microsoft.com/office/drawing/2014/main" id="{402D81CF-3EE8-457C-ADA4-8967E16BEE76}"/>
              </a:ext>
            </a:extLst>
          </p:cNvPr>
          <p:cNvPicPr>
            <a:picLocks noChangeAspect="1"/>
          </p:cNvPicPr>
          <p:nvPr/>
        </p:nvPicPr>
        <p:blipFill>
          <a:blip r:embed="rId3"/>
          <a:stretch>
            <a:fillRect/>
          </a:stretch>
        </p:blipFill>
        <p:spPr>
          <a:xfrm>
            <a:off x="0" y="1388938"/>
            <a:ext cx="4062714" cy="1476764"/>
          </a:xfrm>
          <a:prstGeom prst="rect">
            <a:avLst/>
          </a:prstGeom>
        </p:spPr>
      </p:pic>
      <p:pic>
        <p:nvPicPr>
          <p:cNvPr id="8" name="图片 7">
            <a:extLst>
              <a:ext uri="{FF2B5EF4-FFF2-40B4-BE49-F238E27FC236}">
                <a16:creationId xmlns:a16="http://schemas.microsoft.com/office/drawing/2014/main" id="{FFF66821-9AAB-4181-BA73-53A651DF0896}"/>
              </a:ext>
            </a:extLst>
          </p:cNvPr>
          <p:cNvPicPr>
            <a:picLocks noChangeAspect="1"/>
          </p:cNvPicPr>
          <p:nvPr/>
        </p:nvPicPr>
        <p:blipFill>
          <a:blip r:embed="rId4"/>
          <a:stretch>
            <a:fillRect/>
          </a:stretch>
        </p:blipFill>
        <p:spPr>
          <a:xfrm>
            <a:off x="17362" y="2865702"/>
            <a:ext cx="4315187" cy="2874848"/>
          </a:xfrm>
          <a:prstGeom prst="rect">
            <a:avLst/>
          </a:prstGeom>
        </p:spPr>
      </p:pic>
      <p:pic>
        <p:nvPicPr>
          <p:cNvPr id="9" name="图片 8">
            <a:extLst>
              <a:ext uri="{FF2B5EF4-FFF2-40B4-BE49-F238E27FC236}">
                <a16:creationId xmlns:a16="http://schemas.microsoft.com/office/drawing/2014/main" id="{37ECCDE1-2810-4B63-9875-5EA088931B45}"/>
              </a:ext>
            </a:extLst>
          </p:cNvPr>
          <p:cNvPicPr>
            <a:picLocks noChangeAspect="1"/>
          </p:cNvPicPr>
          <p:nvPr/>
        </p:nvPicPr>
        <p:blipFill>
          <a:blip r:embed="rId5"/>
          <a:stretch>
            <a:fillRect/>
          </a:stretch>
        </p:blipFill>
        <p:spPr>
          <a:xfrm>
            <a:off x="17362" y="5732935"/>
            <a:ext cx="2769243" cy="992031"/>
          </a:xfrm>
          <a:prstGeom prst="rect">
            <a:avLst/>
          </a:prstGeom>
        </p:spPr>
      </p:pic>
      <p:sp>
        <p:nvSpPr>
          <p:cNvPr id="10" name="文本框 9">
            <a:extLst>
              <a:ext uri="{FF2B5EF4-FFF2-40B4-BE49-F238E27FC236}">
                <a16:creationId xmlns:a16="http://schemas.microsoft.com/office/drawing/2014/main" id="{89110EF1-BD87-4314-A140-CCE2590D1706}"/>
              </a:ext>
            </a:extLst>
          </p:cNvPr>
          <p:cNvSpPr txBox="1"/>
          <p:nvPr/>
        </p:nvSpPr>
        <p:spPr>
          <a:xfrm>
            <a:off x="3217763" y="5948276"/>
            <a:ext cx="1006997" cy="646331"/>
          </a:xfrm>
          <a:prstGeom prst="rect">
            <a:avLst/>
          </a:prstGeom>
          <a:noFill/>
        </p:spPr>
        <p:txBody>
          <a:bodyPr wrap="square" rtlCol="0">
            <a:spAutoFit/>
          </a:bodyPr>
          <a:lstStyle/>
          <a:p>
            <a:r>
              <a:rPr lang="zh-CN" altLang="en-US" b="1" dirty="0"/>
              <a:t>打印邻接矩阵</a:t>
            </a:r>
          </a:p>
        </p:txBody>
      </p:sp>
      <p:sp>
        <p:nvSpPr>
          <p:cNvPr id="11" name="文本框 10">
            <a:extLst>
              <a:ext uri="{FF2B5EF4-FFF2-40B4-BE49-F238E27FC236}">
                <a16:creationId xmlns:a16="http://schemas.microsoft.com/office/drawing/2014/main" id="{BD8FE683-4492-47FE-B4DA-943107953D9E}"/>
              </a:ext>
            </a:extLst>
          </p:cNvPr>
          <p:cNvSpPr txBox="1"/>
          <p:nvPr/>
        </p:nvSpPr>
        <p:spPr>
          <a:xfrm>
            <a:off x="4332549" y="3680749"/>
            <a:ext cx="876059" cy="369332"/>
          </a:xfrm>
          <a:prstGeom prst="rect">
            <a:avLst/>
          </a:prstGeom>
          <a:noFill/>
        </p:spPr>
        <p:txBody>
          <a:bodyPr wrap="square" rtlCol="0">
            <a:spAutoFit/>
          </a:bodyPr>
          <a:lstStyle/>
          <a:p>
            <a:r>
              <a:rPr lang="zh-CN" altLang="en-US" b="1" dirty="0"/>
              <a:t>初始化</a:t>
            </a:r>
          </a:p>
        </p:txBody>
      </p:sp>
      <p:sp>
        <p:nvSpPr>
          <p:cNvPr id="12" name="文本框 11">
            <a:extLst>
              <a:ext uri="{FF2B5EF4-FFF2-40B4-BE49-F238E27FC236}">
                <a16:creationId xmlns:a16="http://schemas.microsoft.com/office/drawing/2014/main" id="{93F01E8D-A569-4AC1-B5BF-2B8C3622AB69}"/>
              </a:ext>
            </a:extLst>
          </p:cNvPr>
          <p:cNvSpPr txBox="1"/>
          <p:nvPr/>
        </p:nvSpPr>
        <p:spPr>
          <a:xfrm>
            <a:off x="4062714" y="1967696"/>
            <a:ext cx="876059" cy="369332"/>
          </a:xfrm>
          <a:prstGeom prst="rect">
            <a:avLst/>
          </a:prstGeom>
          <a:noFill/>
        </p:spPr>
        <p:txBody>
          <a:bodyPr wrap="square" rtlCol="0">
            <a:spAutoFit/>
          </a:bodyPr>
          <a:lstStyle/>
          <a:p>
            <a:r>
              <a:rPr lang="zh-CN" altLang="en-US" b="1" dirty="0"/>
              <a:t>结点类</a:t>
            </a:r>
          </a:p>
        </p:txBody>
      </p:sp>
      <p:sp>
        <p:nvSpPr>
          <p:cNvPr id="13" name="文本框 12">
            <a:extLst>
              <a:ext uri="{FF2B5EF4-FFF2-40B4-BE49-F238E27FC236}">
                <a16:creationId xmlns:a16="http://schemas.microsoft.com/office/drawing/2014/main" id="{72F462D2-E43B-4778-AE00-7F4F3D336894}"/>
              </a:ext>
            </a:extLst>
          </p:cNvPr>
          <p:cNvSpPr txBox="1"/>
          <p:nvPr/>
        </p:nvSpPr>
        <p:spPr>
          <a:xfrm>
            <a:off x="5856790" y="162046"/>
            <a:ext cx="1574157" cy="369332"/>
          </a:xfrm>
          <a:prstGeom prst="rect">
            <a:avLst/>
          </a:prstGeom>
          <a:noFill/>
        </p:spPr>
        <p:txBody>
          <a:bodyPr wrap="square" rtlCol="0">
            <a:spAutoFit/>
          </a:bodyPr>
          <a:lstStyle/>
          <a:p>
            <a:r>
              <a:rPr lang="zh-CN" altLang="en-US" dirty="0"/>
              <a:t>邻接表实现：</a:t>
            </a:r>
          </a:p>
        </p:txBody>
      </p:sp>
      <p:sp>
        <p:nvSpPr>
          <p:cNvPr id="14" name="文本框 13">
            <a:extLst>
              <a:ext uri="{FF2B5EF4-FFF2-40B4-BE49-F238E27FC236}">
                <a16:creationId xmlns:a16="http://schemas.microsoft.com/office/drawing/2014/main" id="{4EF1921F-1CE4-4123-A473-7B36E9BAEDAE}"/>
              </a:ext>
            </a:extLst>
          </p:cNvPr>
          <p:cNvSpPr txBox="1"/>
          <p:nvPr/>
        </p:nvSpPr>
        <p:spPr>
          <a:xfrm>
            <a:off x="5960962" y="531378"/>
            <a:ext cx="2627453" cy="369332"/>
          </a:xfrm>
          <a:prstGeom prst="rect">
            <a:avLst/>
          </a:prstGeom>
          <a:noFill/>
        </p:spPr>
        <p:txBody>
          <a:bodyPr wrap="square" rtlCol="0">
            <a:spAutoFit/>
          </a:bodyPr>
          <a:lstStyle/>
          <a:p>
            <a:r>
              <a:rPr lang="zh-CN" altLang="en-US" dirty="0"/>
              <a:t>采用头插法构建单链表</a:t>
            </a:r>
          </a:p>
        </p:txBody>
      </p:sp>
      <p:pic>
        <p:nvPicPr>
          <p:cNvPr id="15" name="图片 14">
            <a:extLst>
              <a:ext uri="{FF2B5EF4-FFF2-40B4-BE49-F238E27FC236}">
                <a16:creationId xmlns:a16="http://schemas.microsoft.com/office/drawing/2014/main" id="{EDDD1A6F-9CC5-4B6D-A0DC-75DD3995C845}"/>
              </a:ext>
            </a:extLst>
          </p:cNvPr>
          <p:cNvPicPr>
            <a:picLocks noChangeAspect="1"/>
          </p:cNvPicPr>
          <p:nvPr/>
        </p:nvPicPr>
        <p:blipFill>
          <a:blip r:embed="rId6"/>
          <a:stretch>
            <a:fillRect/>
          </a:stretch>
        </p:blipFill>
        <p:spPr>
          <a:xfrm>
            <a:off x="5856790" y="833337"/>
            <a:ext cx="3437862" cy="3216744"/>
          </a:xfrm>
          <a:prstGeom prst="rect">
            <a:avLst/>
          </a:prstGeom>
        </p:spPr>
      </p:pic>
      <p:sp>
        <p:nvSpPr>
          <p:cNvPr id="16" name="文本框 15">
            <a:extLst>
              <a:ext uri="{FF2B5EF4-FFF2-40B4-BE49-F238E27FC236}">
                <a16:creationId xmlns:a16="http://schemas.microsoft.com/office/drawing/2014/main" id="{6E404F8E-D442-4FBF-AECF-DF88705957E4}"/>
              </a:ext>
            </a:extLst>
          </p:cNvPr>
          <p:cNvSpPr txBox="1"/>
          <p:nvPr/>
        </p:nvSpPr>
        <p:spPr>
          <a:xfrm>
            <a:off x="9308156" y="833337"/>
            <a:ext cx="2883844" cy="646331"/>
          </a:xfrm>
          <a:prstGeom prst="rect">
            <a:avLst/>
          </a:prstGeom>
          <a:noFill/>
        </p:spPr>
        <p:txBody>
          <a:bodyPr wrap="square" rtlCol="0">
            <a:spAutoFit/>
          </a:bodyPr>
          <a:lstStyle/>
          <a:p>
            <a:r>
              <a:rPr lang="en-US" altLang="zh-CN" b="1" dirty="0" err="1"/>
              <a:t>EdgeNode</a:t>
            </a:r>
            <a:r>
              <a:rPr lang="zh-CN" altLang="en-US" b="1" dirty="0"/>
              <a:t>类存放边的信息及连接单链的</a:t>
            </a:r>
            <a:r>
              <a:rPr lang="en-US" altLang="zh-CN" b="1" dirty="0"/>
              <a:t>next</a:t>
            </a:r>
            <a:r>
              <a:rPr lang="zh-CN" altLang="en-US" b="1" dirty="0"/>
              <a:t>域</a:t>
            </a:r>
          </a:p>
        </p:txBody>
      </p:sp>
      <p:sp>
        <p:nvSpPr>
          <p:cNvPr id="17" name="文本框 16">
            <a:extLst>
              <a:ext uri="{FF2B5EF4-FFF2-40B4-BE49-F238E27FC236}">
                <a16:creationId xmlns:a16="http://schemas.microsoft.com/office/drawing/2014/main" id="{BE1C0ECB-6153-4303-A156-AABC326AE8BB}"/>
              </a:ext>
            </a:extLst>
          </p:cNvPr>
          <p:cNvSpPr txBox="1"/>
          <p:nvPr/>
        </p:nvSpPr>
        <p:spPr>
          <a:xfrm>
            <a:off x="9308156" y="1541528"/>
            <a:ext cx="1979271" cy="923330"/>
          </a:xfrm>
          <a:prstGeom prst="rect">
            <a:avLst/>
          </a:prstGeom>
          <a:noFill/>
        </p:spPr>
        <p:txBody>
          <a:bodyPr wrap="square" rtlCol="0">
            <a:spAutoFit/>
          </a:bodyPr>
          <a:lstStyle/>
          <a:p>
            <a:r>
              <a:rPr lang="en-US" altLang="zh-CN" b="1" dirty="0" err="1"/>
              <a:t>VertexNode</a:t>
            </a:r>
            <a:r>
              <a:rPr lang="zh-CN" altLang="en-US" b="1" dirty="0"/>
              <a:t>类存放结点信息以及边的起点</a:t>
            </a:r>
          </a:p>
        </p:txBody>
      </p:sp>
      <p:sp>
        <p:nvSpPr>
          <p:cNvPr id="18" name="文本框 17">
            <a:extLst>
              <a:ext uri="{FF2B5EF4-FFF2-40B4-BE49-F238E27FC236}">
                <a16:creationId xmlns:a16="http://schemas.microsoft.com/office/drawing/2014/main" id="{91EF5BFB-717F-4372-A9F2-1B4FD4628F77}"/>
              </a:ext>
            </a:extLst>
          </p:cNvPr>
          <p:cNvSpPr txBox="1"/>
          <p:nvPr/>
        </p:nvSpPr>
        <p:spPr>
          <a:xfrm>
            <a:off x="9502815" y="2766349"/>
            <a:ext cx="2060294" cy="646331"/>
          </a:xfrm>
          <a:prstGeom prst="rect">
            <a:avLst/>
          </a:prstGeom>
          <a:noFill/>
        </p:spPr>
        <p:txBody>
          <a:bodyPr wrap="square" rtlCol="0">
            <a:spAutoFit/>
          </a:bodyPr>
          <a:lstStyle/>
          <a:p>
            <a:r>
              <a:rPr lang="en-US" altLang="zh-CN" b="1" dirty="0" err="1"/>
              <a:t>AdjList</a:t>
            </a:r>
            <a:r>
              <a:rPr lang="zh-CN" altLang="en-US" b="1" dirty="0"/>
              <a:t>类用于实现邻接表</a:t>
            </a:r>
          </a:p>
        </p:txBody>
      </p:sp>
    </p:spTree>
    <p:extLst>
      <p:ext uri="{BB962C8B-B14F-4D97-AF65-F5344CB8AC3E}">
        <p14:creationId xmlns:p14="http://schemas.microsoft.com/office/powerpoint/2010/main" val="124896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4175987-6807-49A9-9C0E-7E385AE81E8F}"/>
              </a:ext>
            </a:extLst>
          </p:cNvPr>
          <p:cNvSpPr txBox="1"/>
          <p:nvPr/>
        </p:nvSpPr>
        <p:spPr>
          <a:xfrm>
            <a:off x="0" y="115746"/>
            <a:ext cx="1597307" cy="369332"/>
          </a:xfrm>
          <a:prstGeom prst="rect">
            <a:avLst/>
          </a:prstGeom>
          <a:noFill/>
        </p:spPr>
        <p:txBody>
          <a:bodyPr wrap="square" rtlCol="0">
            <a:spAutoFit/>
          </a:bodyPr>
          <a:lstStyle/>
          <a:p>
            <a:r>
              <a:rPr lang="zh-CN" altLang="en-US" b="1" dirty="0"/>
              <a:t>邻接表的创建</a:t>
            </a:r>
          </a:p>
        </p:txBody>
      </p:sp>
      <p:pic>
        <p:nvPicPr>
          <p:cNvPr id="5" name="图片 4">
            <a:extLst>
              <a:ext uri="{FF2B5EF4-FFF2-40B4-BE49-F238E27FC236}">
                <a16:creationId xmlns:a16="http://schemas.microsoft.com/office/drawing/2014/main" id="{0BC3F071-179D-4FF7-BAF5-A617E0C74B95}"/>
              </a:ext>
            </a:extLst>
          </p:cNvPr>
          <p:cNvPicPr>
            <a:picLocks noChangeAspect="1"/>
          </p:cNvPicPr>
          <p:nvPr/>
        </p:nvPicPr>
        <p:blipFill>
          <a:blip r:embed="rId3"/>
          <a:stretch>
            <a:fillRect/>
          </a:stretch>
        </p:blipFill>
        <p:spPr>
          <a:xfrm>
            <a:off x="1724026" y="115747"/>
            <a:ext cx="5834242" cy="4280436"/>
          </a:xfrm>
          <a:prstGeom prst="rect">
            <a:avLst/>
          </a:prstGeom>
        </p:spPr>
      </p:pic>
      <p:pic>
        <p:nvPicPr>
          <p:cNvPr id="7" name="图片 6">
            <a:extLst>
              <a:ext uri="{FF2B5EF4-FFF2-40B4-BE49-F238E27FC236}">
                <a16:creationId xmlns:a16="http://schemas.microsoft.com/office/drawing/2014/main" id="{4D694254-559C-467F-865B-79F05AEC2EC1}"/>
              </a:ext>
            </a:extLst>
          </p:cNvPr>
          <p:cNvPicPr>
            <a:picLocks noChangeAspect="1"/>
          </p:cNvPicPr>
          <p:nvPr/>
        </p:nvPicPr>
        <p:blipFill>
          <a:blip r:embed="rId4"/>
          <a:stretch>
            <a:fillRect/>
          </a:stretch>
        </p:blipFill>
        <p:spPr>
          <a:xfrm>
            <a:off x="0" y="4443954"/>
            <a:ext cx="7616745" cy="2298299"/>
          </a:xfrm>
          <a:prstGeom prst="rect">
            <a:avLst/>
          </a:prstGeom>
        </p:spPr>
      </p:pic>
      <p:sp>
        <p:nvSpPr>
          <p:cNvPr id="8" name="文本框 7">
            <a:extLst>
              <a:ext uri="{FF2B5EF4-FFF2-40B4-BE49-F238E27FC236}">
                <a16:creationId xmlns:a16="http://schemas.microsoft.com/office/drawing/2014/main" id="{45BB707A-E681-4A8F-81F2-056DA7848C25}"/>
              </a:ext>
            </a:extLst>
          </p:cNvPr>
          <p:cNvSpPr txBox="1"/>
          <p:nvPr/>
        </p:nvSpPr>
        <p:spPr>
          <a:xfrm>
            <a:off x="8055980" y="4443954"/>
            <a:ext cx="1863524" cy="646331"/>
          </a:xfrm>
          <a:prstGeom prst="rect">
            <a:avLst/>
          </a:prstGeom>
          <a:noFill/>
        </p:spPr>
        <p:txBody>
          <a:bodyPr wrap="square" rtlCol="0">
            <a:spAutoFit/>
          </a:bodyPr>
          <a:lstStyle/>
          <a:p>
            <a:r>
              <a:rPr lang="zh-CN" altLang="en-US" b="1" dirty="0"/>
              <a:t>按照</a:t>
            </a:r>
            <a:r>
              <a:rPr lang="en-US" altLang="zh-CN" b="1" dirty="0"/>
              <a:t>0-N-1</a:t>
            </a:r>
            <a:r>
              <a:rPr lang="zh-CN" altLang="en-US" b="1" dirty="0"/>
              <a:t>的顺序打印邻接表</a:t>
            </a:r>
          </a:p>
        </p:txBody>
      </p:sp>
      <p:sp>
        <p:nvSpPr>
          <p:cNvPr id="9" name="文本框 8">
            <a:extLst>
              <a:ext uri="{FF2B5EF4-FFF2-40B4-BE49-F238E27FC236}">
                <a16:creationId xmlns:a16="http://schemas.microsoft.com/office/drawing/2014/main" id="{05F71096-A3EA-4BB8-BD19-7C268E9F8678}"/>
              </a:ext>
            </a:extLst>
          </p:cNvPr>
          <p:cNvSpPr txBox="1"/>
          <p:nvPr/>
        </p:nvSpPr>
        <p:spPr>
          <a:xfrm>
            <a:off x="8055980" y="347241"/>
            <a:ext cx="2326511" cy="369332"/>
          </a:xfrm>
          <a:prstGeom prst="rect">
            <a:avLst/>
          </a:prstGeom>
          <a:noFill/>
        </p:spPr>
        <p:txBody>
          <a:bodyPr wrap="square" rtlCol="0">
            <a:spAutoFit/>
          </a:bodyPr>
          <a:lstStyle/>
          <a:p>
            <a:r>
              <a:rPr lang="zh-CN" altLang="en-US" b="1" dirty="0"/>
              <a:t>创建邻接表</a:t>
            </a:r>
          </a:p>
        </p:txBody>
      </p:sp>
    </p:spTree>
    <p:extLst>
      <p:ext uri="{BB962C8B-B14F-4D97-AF65-F5344CB8AC3E}">
        <p14:creationId xmlns:p14="http://schemas.microsoft.com/office/powerpoint/2010/main" val="237911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74CC5E1-4C60-4710-8DA1-57D18DFF962E}"/>
              </a:ext>
            </a:extLst>
          </p:cNvPr>
          <p:cNvSpPr txBox="1"/>
          <p:nvPr/>
        </p:nvSpPr>
        <p:spPr>
          <a:xfrm>
            <a:off x="138895" y="231493"/>
            <a:ext cx="3576577" cy="369332"/>
          </a:xfrm>
          <a:prstGeom prst="rect">
            <a:avLst/>
          </a:prstGeom>
          <a:noFill/>
        </p:spPr>
        <p:txBody>
          <a:bodyPr wrap="square" rtlCol="0">
            <a:spAutoFit/>
          </a:bodyPr>
          <a:lstStyle/>
          <a:p>
            <a:r>
              <a:rPr lang="zh-CN" altLang="en-US" b="1" dirty="0"/>
              <a:t>深度优先搜索</a:t>
            </a:r>
            <a:r>
              <a:rPr lang="en-US" altLang="zh-CN" b="1" dirty="0"/>
              <a:t>(</a:t>
            </a:r>
            <a:r>
              <a:rPr lang="zh-CN" altLang="en-US" b="1" dirty="0"/>
              <a:t>邻接矩阵实现）</a:t>
            </a:r>
          </a:p>
        </p:txBody>
      </p:sp>
      <p:pic>
        <p:nvPicPr>
          <p:cNvPr id="5" name="图片 4">
            <a:extLst>
              <a:ext uri="{FF2B5EF4-FFF2-40B4-BE49-F238E27FC236}">
                <a16:creationId xmlns:a16="http://schemas.microsoft.com/office/drawing/2014/main" id="{92A8C2A8-5EAA-451B-BB7F-E6CD04C52F54}"/>
              </a:ext>
            </a:extLst>
          </p:cNvPr>
          <p:cNvPicPr>
            <a:picLocks noChangeAspect="1"/>
          </p:cNvPicPr>
          <p:nvPr/>
        </p:nvPicPr>
        <p:blipFill>
          <a:blip r:embed="rId3"/>
          <a:stretch>
            <a:fillRect/>
          </a:stretch>
        </p:blipFill>
        <p:spPr>
          <a:xfrm>
            <a:off x="138896" y="814387"/>
            <a:ext cx="6029325" cy="5229225"/>
          </a:xfrm>
          <a:prstGeom prst="rect">
            <a:avLst/>
          </a:prstGeom>
        </p:spPr>
      </p:pic>
      <p:sp>
        <p:nvSpPr>
          <p:cNvPr id="8" name="椭圆 7">
            <a:extLst>
              <a:ext uri="{FF2B5EF4-FFF2-40B4-BE49-F238E27FC236}">
                <a16:creationId xmlns:a16="http://schemas.microsoft.com/office/drawing/2014/main" id="{8CA09116-6689-412D-B44E-413D01EF855F}"/>
              </a:ext>
            </a:extLst>
          </p:cNvPr>
          <p:cNvSpPr/>
          <p:nvPr/>
        </p:nvSpPr>
        <p:spPr>
          <a:xfrm>
            <a:off x="2025570" y="1770927"/>
            <a:ext cx="1851949" cy="3819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FC26FABB-0C88-44C8-B6F5-17840E46959C}"/>
              </a:ext>
            </a:extLst>
          </p:cNvPr>
          <p:cNvPicPr>
            <a:picLocks noChangeAspect="1"/>
          </p:cNvPicPr>
          <p:nvPr/>
        </p:nvPicPr>
        <p:blipFill>
          <a:blip r:embed="rId4"/>
          <a:stretch>
            <a:fillRect/>
          </a:stretch>
        </p:blipFill>
        <p:spPr>
          <a:xfrm>
            <a:off x="6272394" y="0"/>
            <a:ext cx="3022256" cy="2653222"/>
          </a:xfrm>
          <a:prstGeom prst="rect">
            <a:avLst/>
          </a:prstGeom>
        </p:spPr>
      </p:pic>
      <p:sp>
        <p:nvSpPr>
          <p:cNvPr id="16" name="矩形 15">
            <a:extLst>
              <a:ext uri="{FF2B5EF4-FFF2-40B4-BE49-F238E27FC236}">
                <a16:creationId xmlns:a16="http://schemas.microsoft.com/office/drawing/2014/main" id="{2AA71F3A-DF58-4D28-AC20-219E2325CDAD}"/>
              </a:ext>
            </a:extLst>
          </p:cNvPr>
          <p:cNvSpPr/>
          <p:nvPr/>
        </p:nvSpPr>
        <p:spPr>
          <a:xfrm>
            <a:off x="6272394" y="2496960"/>
            <a:ext cx="5001349" cy="2308324"/>
          </a:xfrm>
          <a:prstGeom prst="rect">
            <a:avLst/>
          </a:prstGeom>
        </p:spPr>
        <p:txBody>
          <a:bodyPr wrap="square">
            <a:spAutoFit/>
          </a:bodyPr>
          <a:lstStyle/>
          <a:p>
            <a:r>
              <a:rPr lang="en-US" altLang="zh-CN" dirty="0">
                <a:solidFill>
                  <a:srgbClr val="333333"/>
                </a:solidFill>
                <a:latin typeface="Verdana" panose="020B0604030504040204" pitchFamily="34" charset="0"/>
              </a:rPr>
              <a:t>1</a:t>
            </a:r>
            <a:r>
              <a:rPr lang="zh-CN" altLang="en-US" dirty="0">
                <a:solidFill>
                  <a:srgbClr val="333333"/>
                </a:solidFill>
                <a:latin typeface="Verdana" panose="020B0604030504040204" pitchFamily="34" charset="0"/>
              </a:rPr>
              <a:t>、访问指定的起始顶点；</a:t>
            </a:r>
          </a:p>
          <a:p>
            <a:r>
              <a:rPr lang="en-US" altLang="zh-CN" dirty="0">
                <a:solidFill>
                  <a:srgbClr val="333333"/>
                </a:solidFill>
                <a:latin typeface="Verdana" panose="020B0604030504040204" pitchFamily="34" charset="0"/>
              </a:rPr>
              <a:t>2</a:t>
            </a:r>
            <a:r>
              <a:rPr lang="zh-CN" altLang="en-US" dirty="0">
                <a:solidFill>
                  <a:srgbClr val="333333"/>
                </a:solidFill>
                <a:latin typeface="Verdana" panose="020B0604030504040204" pitchFamily="34" charset="0"/>
              </a:rPr>
              <a:t>、若当前访问的顶点的邻接顶点有未被访问的，则任选一个访问之；反之，退回到最近访问过的顶点；直到与起始顶点相通的全部顶点都访问完毕；</a:t>
            </a:r>
          </a:p>
          <a:p>
            <a:r>
              <a:rPr lang="en-US" altLang="zh-CN" dirty="0">
                <a:solidFill>
                  <a:srgbClr val="333333"/>
                </a:solidFill>
                <a:latin typeface="Verdana" panose="020B0604030504040204" pitchFamily="34" charset="0"/>
              </a:rPr>
              <a:t>3</a:t>
            </a:r>
            <a:r>
              <a:rPr lang="zh-CN" altLang="en-US" dirty="0">
                <a:solidFill>
                  <a:srgbClr val="333333"/>
                </a:solidFill>
                <a:latin typeface="Verdana" panose="020B0604030504040204" pitchFamily="34" charset="0"/>
              </a:rPr>
              <a:t>、若此时图中尚有顶点未被访问，则再选其中一个顶点作为起始顶点并访问之，转 </a:t>
            </a:r>
            <a:r>
              <a:rPr lang="en-US" altLang="zh-CN" dirty="0">
                <a:solidFill>
                  <a:srgbClr val="333333"/>
                </a:solidFill>
                <a:latin typeface="Verdana" panose="020B0604030504040204" pitchFamily="34" charset="0"/>
              </a:rPr>
              <a:t>2</a:t>
            </a:r>
            <a:r>
              <a:rPr lang="zh-CN" altLang="en-US" dirty="0">
                <a:solidFill>
                  <a:srgbClr val="333333"/>
                </a:solidFill>
                <a:latin typeface="Verdana" panose="020B0604030504040204" pitchFamily="34" charset="0"/>
              </a:rPr>
              <a:t>； 反之，遍历结束。</a:t>
            </a:r>
            <a:endParaRPr lang="zh-CN" altLang="en-US" b="0" i="0" u="none" strike="noStrike" dirty="0">
              <a:solidFill>
                <a:srgbClr val="333333"/>
              </a:solidFill>
              <a:effectLst/>
              <a:latin typeface="Verdana" panose="020B0604030504040204" pitchFamily="34" charset="0"/>
            </a:endParaRPr>
          </a:p>
        </p:txBody>
      </p:sp>
      <p:sp>
        <p:nvSpPr>
          <p:cNvPr id="17" name="文本框 16">
            <a:extLst>
              <a:ext uri="{FF2B5EF4-FFF2-40B4-BE49-F238E27FC236}">
                <a16:creationId xmlns:a16="http://schemas.microsoft.com/office/drawing/2014/main" id="{E373B191-8FD5-4FA5-91EF-4B392E2D2D9C}"/>
              </a:ext>
            </a:extLst>
          </p:cNvPr>
          <p:cNvSpPr txBox="1"/>
          <p:nvPr/>
        </p:nvSpPr>
        <p:spPr>
          <a:xfrm>
            <a:off x="2523282" y="2452776"/>
            <a:ext cx="3644939" cy="369332"/>
          </a:xfrm>
          <a:prstGeom prst="rect">
            <a:avLst/>
          </a:prstGeom>
          <a:noFill/>
        </p:spPr>
        <p:txBody>
          <a:bodyPr wrap="square" rtlCol="0">
            <a:spAutoFit/>
          </a:bodyPr>
          <a:lstStyle/>
          <a:p>
            <a:r>
              <a:rPr lang="zh-CN" altLang="en-US" dirty="0">
                <a:solidFill>
                  <a:srgbClr val="FF0000"/>
                </a:solidFill>
              </a:rPr>
              <a:t>此条件判断是否为邻接点（不能少）</a:t>
            </a:r>
          </a:p>
        </p:txBody>
      </p:sp>
      <p:cxnSp>
        <p:nvCxnSpPr>
          <p:cNvPr id="19" name="直接箭头连接符 18">
            <a:extLst>
              <a:ext uri="{FF2B5EF4-FFF2-40B4-BE49-F238E27FC236}">
                <a16:creationId xmlns:a16="http://schemas.microsoft.com/office/drawing/2014/main" id="{9EEF680F-8890-4640-8E37-79CB9BF4801A}"/>
              </a:ext>
            </a:extLst>
          </p:cNvPr>
          <p:cNvCxnSpPr>
            <a:stCxn id="8" idx="5"/>
          </p:cNvCxnSpPr>
          <p:nvPr/>
        </p:nvCxnSpPr>
        <p:spPr>
          <a:xfrm>
            <a:off x="3606307" y="2096954"/>
            <a:ext cx="410108" cy="3558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6F185665-6B7F-49AA-95E2-C90C64A116D8}"/>
              </a:ext>
            </a:extLst>
          </p:cNvPr>
          <p:cNvPicPr>
            <a:picLocks noChangeAspect="1"/>
          </p:cNvPicPr>
          <p:nvPr/>
        </p:nvPicPr>
        <p:blipFill>
          <a:blip r:embed="rId5"/>
          <a:stretch>
            <a:fillRect/>
          </a:stretch>
        </p:blipFill>
        <p:spPr>
          <a:xfrm>
            <a:off x="7491594" y="4523500"/>
            <a:ext cx="4700406" cy="2176860"/>
          </a:xfrm>
          <a:prstGeom prst="rect">
            <a:avLst/>
          </a:prstGeom>
        </p:spPr>
      </p:pic>
    </p:spTree>
    <p:extLst>
      <p:ext uri="{BB962C8B-B14F-4D97-AF65-F5344CB8AC3E}">
        <p14:creationId xmlns:p14="http://schemas.microsoft.com/office/powerpoint/2010/main" val="12716753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2879</TotalTime>
  <Words>1207</Words>
  <Application>Microsoft Office PowerPoint</Application>
  <PresentationFormat>宽屏</PresentationFormat>
  <Paragraphs>687</Paragraphs>
  <Slides>13</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楷体_GB2312</vt:lpstr>
      <vt:lpstr>Arial</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雁君 张</dc:creator>
  <cp:lastModifiedBy>雁君 张</cp:lastModifiedBy>
  <cp:revision>40</cp:revision>
  <dcterms:created xsi:type="dcterms:W3CDTF">2019-01-26T05:21:31Z</dcterms:created>
  <dcterms:modified xsi:type="dcterms:W3CDTF">2019-02-01T13:26:55Z</dcterms:modified>
</cp:coreProperties>
</file>