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1" r:id="rId6"/>
    <p:sldId id="260" r:id="rId7"/>
    <p:sldId id="262" r:id="rId8"/>
    <p:sldId id="263" r:id="rId9"/>
    <p:sldId id="264" r:id="rId10"/>
    <p:sldId id="272" r:id="rId11"/>
    <p:sldId id="265" r:id="rId12"/>
    <p:sldId id="266" r:id="rId13"/>
    <p:sldId id="267" r:id="rId14"/>
    <p:sldId id="268" r:id="rId15"/>
    <p:sldId id="269" r:id="rId16"/>
    <p:sldId id="270" r:id="rId17"/>
    <p:sldId id="271" r:id="rId18"/>
    <p:sldId id="273" r:id="rId19"/>
    <p:sldId id="27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000" autoAdjust="0"/>
  </p:normalViewPr>
  <p:slideViewPr>
    <p:cSldViewPr snapToGrid="0">
      <p:cViewPr varScale="1">
        <p:scale>
          <a:sx n="67" d="100"/>
          <a:sy n="67" d="100"/>
        </p:scale>
        <p:origin x="126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4D057-C173-4CD4-B97F-97CE3FC63117}" type="datetimeFigureOut">
              <a:rPr lang="zh-CN" altLang="en-US" smtClean="0"/>
              <a:t>2019/1/18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5A15B-21C8-440F-AAF5-E1E15A0DD8CE}" type="slidenum">
              <a:rPr lang="zh-CN" altLang="en-US" smtClean="0"/>
              <a:t>‹#›</a:t>
            </a:fld>
            <a:endParaRPr lang="zh-CN" altLang="en-US"/>
          </a:p>
        </p:txBody>
      </p:sp>
    </p:spTree>
    <p:extLst>
      <p:ext uri="{BB962C8B-B14F-4D97-AF65-F5344CB8AC3E}">
        <p14:creationId xmlns:p14="http://schemas.microsoft.com/office/powerpoint/2010/main" val="4265087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#include&lt;iostream&gt;</a:t>
            </a:r>
          </a:p>
          <a:p>
            <a:r>
              <a:rPr lang="en-US" altLang="zh-CN" dirty="0"/>
              <a:t>using namespace std;</a:t>
            </a:r>
          </a:p>
          <a:p>
            <a:r>
              <a:rPr lang="en-US" altLang="zh-CN" dirty="0"/>
              <a:t>template&lt;class T&gt; class </a:t>
            </a:r>
            <a:r>
              <a:rPr lang="en-US" altLang="zh-CN" dirty="0" err="1"/>
              <a:t>squeList</a:t>
            </a:r>
            <a:r>
              <a:rPr lang="en-US" altLang="zh-CN" dirty="0"/>
              <a:t>{</a:t>
            </a:r>
          </a:p>
          <a:p>
            <a:r>
              <a:rPr lang="en-US" altLang="zh-CN" dirty="0"/>
              <a:t>	public:</a:t>
            </a:r>
          </a:p>
          <a:p>
            <a:r>
              <a:rPr lang="en-US" altLang="zh-CN" dirty="0"/>
              <a:t>		T *</a:t>
            </a:r>
            <a:r>
              <a:rPr lang="en-US" altLang="zh-CN" dirty="0" err="1"/>
              <a:t>sqList</a:t>
            </a:r>
            <a:r>
              <a:rPr lang="en-US" altLang="zh-CN" dirty="0"/>
              <a:t>;     			//</a:t>
            </a:r>
            <a:r>
              <a:rPr lang="zh-CN" altLang="en-US" dirty="0"/>
              <a:t>创建顺序表对象</a:t>
            </a:r>
          </a:p>
          <a:p>
            <a:r>
              <a:rPr lang="zh-CN" altLang="en-US" dirty="0"/>
              <a:t>		</a:t>
            </a:r>
            <a:r>
              <a:rPr lang="en-US" altLang="zh-CN" dirty="0"/>
              <a:t>int </a:t>
            </a:r>
            <a:r>
              <a:rPr lang="en-US" altLang="zh-CN" dirty="0" err="1"/>
              <a:t>maxlen</a:t>
            </a:r>
            <a:r>
              <a:rPr lang="en-US" altLang="zh-CN" dirty="0"/>
              <a:t>;     		//</a:t>
            </a:r>
            <a:r>
              <a:rPr lang="zh-CN" altLang="en-US" dirty="0"/>
              <a:t>设置顺序表最大长度</a:t>
            </a:r>
          </a:p>
          <a:p>
            <a:r>
              <a:rPr lang="zh-CN" altLang="en-US" dirty="0"/>
              <a:t>		</a:t>
            </a:r>
            <a:r>
              <a:rPr lang="en-US" altLang="zh-CN" dirty="0"/>
              <a:t>int </a:t>
            </a:r>
            <a:r>
              <a:rPr lang="en-US" altLang="zh-CN" dirty="0" err="1"/>
              <a:t>curlen</a:t>
            </a:r>
            <a:r>
              <a:rPr lang="en-US" altLang="zh-CN" dirty="0"/>
              <a:t>;     		//</a:t>
            </a:r>
            <a:r>
              <a:rPr lang="zh-CN" altLang="en-US" dirty="0"/>
              <a:t>定义当前顺序表长度</a:t>
            </a:r>
          </a:p>
          <a:p>
            <a:r>
              <a:rPr lang="zh-CN" altLang="en-US" dirty="0"/>
              <a:t>		</a:t>
            </a:r>
            <a:r>
              <a:rPr lang="en-US" altLang="zh-CN" dirty="0"/>
              <a:t>int position;   		//</a:t>
            </a:r>
            <a:r>
              <a:rPr lang="zh-CN" altLang="en-US" dirty="0"/>
              <a:t>处理当前顺序表节点位置 </a:t>
            </a:r>
          </a:p>
          <a:p>
            <a:r>
              <a:rPr lang="zh-CN" altLang="en-US" dirty="0"/>
              <a:t>	</a:t>
            </a:r>
            <a:r>
              <a:rPr lang="en-US" altLang="zh-CN" dirty="0"/>
              <a:t>public:</a:t>
            </a:r>
          </a:p>
          <a:p>
            <a:r>
              <a:rPr lang="en-US" altLang="zh-CN" dirty="0"/>
              <a:t>		</a:t>
            </a:r>
            <a:r>
              <a:rPr lang="en-US" altLang="zh-CN" dirty="0" err="1"/>
              <a:t>squeList</a:t>
            </a:r>
            <a:r>
              <a:rPr lang="en-US" altLang="zh-CN" dirty="0"/>
              <a:t>(int </a:t>
            </a:r>
            <a:r>
              <a:rPr lang="en-US" altLang="zh-CN" dirty="0" err="1"/>
              <a:t>lsize</a:t>
            </a:r>
            <a:r>
              <a:rPr lang="en-US" altLang="zh-CN" dirty="0"/>
              <a:t>){     //</a:t>
            </a:r>
            <a:r>
              <a:rPr lang="zh-CN" altLang="en-US" dirty="0"/>
              <a:t>定义构造函数设置顺序表的最大长度 </a:t>
            </a:r>
          </a:p>
          <a:p>
            <a:r>
              <a:rPr lang="zh-CN" altLang="en-US" dirty="0"/>
              <a:t>			</a:t>
            </a:r>
            <a:r>
              <a:rPr lang="en-US" altLang="zh-CN" dirty="0"/>
              <a:t>this-&gt;</a:t>
            </a:r>
            <a:r>
              <a:rPr lang="en-US" altLang="zh-CN" dirty="0" err="1"/>
              <a:t>maxlen</a:t>
            </a:r>
            <a:r>
              <a:rPr lang="en-US" altLang="zh-CN" dirty="0"/>
              <a:t> = </a:t>
            </a:r>
            <a:r>
              <a:rPr lang="en-US" altLang="zh-CN" dirty="0" err="1"/>
              <a:t>lsize</a:t>
            </a:r>
            <a:r>
              <a:rPr lang="en-US" altLang="zh-CN" dirty="0"/>
              <a:t>;</a:t>
            </a:r>
          </a:p>
          <a:p>
            <a:r>
              <a:rPr lang="en-US" altLang="zh-CN" dirty="0"/>
              <a:t>			</a:t>
            </a:r>
            <a:r>
              <a:rPr lang="en-US" altLang="zh-CN" dirty="0" err="1"/>
              <a:t>curlen</a:t>
            </a:r>
            <a:r>
              <a:rPr lang="en-US" altLang="zh-CN" dirty="0"/>
              <a:t> = 0;</a:t>
            </a:r>
          </a:p>
          <a:p>
            <a:r>
              <a:rPr lang="en-US" altLang="zh-CN" dirty="0"/>
              <a:t>			</a:t>
            </a:r>
            <a:r>
              <a:rPr lang="en-US" altLang="zh-CN" dirty="0" err="1"/>
              <a:t>sqList</a:t>
            </a:r>
            <a:r>
              <a:rPr lang="en-US" altLang="zh-CN" dirty="0"/>
              <a:t> = new T[</a:t>
            </a:r>
            <a:r>
              <a:rPr lang="en-US" altLang="zh-CN" dirty="0" err="1"/>
              <a:t>maxlen</a:t>
            </a:r>
            <a:r>
              <a:rPr lang="en-US" altLang="zh-CN" dirty="0"/>
              <a:t>];</a:t>
            </a:r>
          </a:p>
          <a:p>
            <a:r>
              <a:rPr lang="en-US" altLang="zh-CN" dirty="0"/>
              <a:t>		}</a:t>
            </a:r>
          </a:p>
          <a:p>
            <a:r>
              <a:rPr lang="en-US" altLang="zh-CN" dirty="0"/>
              <a:t>		~</a:t>
            </a:r>
            <a:r>
              <a:rPr lang="en-US" altLang="zh-CN" dirty="0" err="1"/>
              <a:t>squeList</a:t>
            </a:r>
            <a:r>
              <a:rPr lang="en-US" altLang="zh-CN" dirty="0"/>
              <a:t>(){</a:t>
            </a:r>
          </a:p>
          <a:p>
            <a:r>
              <a:rPr lang="en-US" altLang="zh-CN" dirty="0"/>
              <a:t>			delete [] </a:t>
            </a:r>
            <a:r>
              <a:rPr lang="en-US" altLang="zh-CN" dirty="0" err="1"/>
              <a:t>sqList</a:t>
            </a:r>
            <a:r>
              <a:rPr lang="en-US" altLang="zh-CN" dirty="0"/>
              <a:t>;</a:t>
            </a:r>
          </a:p>
          <a:p>
            <a:r>
              <a:rPr lang="en-US" altLang="zh-CN" dirty="0"/>
              <a:t>		}</a:t>
            </a:r>
          </a:p>
          <a:p>
            <a:r>
              <a:rPr lang="en-US" altLang="zh-CN" dirty="0"/>
              <a:t>	bool </a:t>
            </a:r>
            <a:r>
              <a:rPr lang="en-US" altLang="zh-CN" dirty="0" err="1"/>
              <a:t>insertNode</a:t>
            </a:r>
            <a:r>
              <a:rPr lang="en-US" altLang="zh-CN" dirty="0"/>
              <a:t>(int </a:t>
            </a:r>
            <a:r>
              <a:rPr lang="en-US" altLang="zh-CN" dirty="0" err="1"/>
              <a:t>pos,T</a:t>
            </a:r>
            <a:r>
              <a:rPr lang="en-US" altLang="zh-CN" dirty="0"/>
              <a:t> value);</a:t>
            </a:r>
          </a:p>
          <a:p>
            <a:r>
              <a:rPr lang="en-US" altLang="zh-CN" dirty="0"/>
              <a:t>	bool </a:t>
            </a:r>
            <a:r>
              <a:rPr lang="en-US" altLang="zh-CN" dirty="0" err="1"/>
              <a:t>appendNode</a:t>
            </a:r>
            <a:r>
              <a:rPr lang="en-US" altLang="zh-CN" dirty="0"/>
              <a:t>(T value);</a:t>
            </a:r>
          </a:p>
          <a:p>
            <a:r>
              <a:rPr lang="en-US" altLang="zh-CN" dirty="0"/>
              <a:t>	bool </a:t>
            </a:r>
            <a:r>
              <a:rPr lang="en-US" altLang="zh-CN" dirty="0" err="1"/>
              <a:t>deleteNode</a:t>
            </a:r>
            <a:r>
              <a:rPr lang="en-US" altLang="zh-CN" dirty="0"/>
              <a:t>(int p);</a:t>
            </a:r>
          </a:p>
          <a:p>
            <a:r>
              <a:rPr lang="en-US" altLang="zh-CN" dirty="0"/>
              <a:t>	int </a:t>
            </a:r>
            <a:r>
              <a:rPr lang="en-US" altLang="zh-CN" dirty="0" err="1"/>
              <a:t>findNode</a:t>
            </a:r>
            <a:r>
              <a:rPr lang="en-US" altLang="zh-CN" dirty="0"/>
              <a:t>(T value);</a:t>
            </a:r>
          </a:p>
          <a:p>
            <a:r>
              <a:rPr lang="en-US" altLang="zh-CN" dirty="0"/>
              <a:t>	void print();</a:t>
            </a:r>
          </a:p>
          <a:p>
            <a:r>
              <a:rPr lang="en-US" altLang="zh-CN" dirty="0"/>
              <a:t>};</a:t>
            </a:r>
          </a:p>
          <a:p>
            <a:r>
              <a:rPr lang="en-US" altLang="zh-CN" dirty="0"/>
              <a:t>template &lt;class T&gt;bool </a:t>
            </a:r>
            <a:r>
              <a:rPr lang="en-US" altLang="zh-CN" dirty="0" err="1"/>
              <a:t>squeList</a:t>
            </a:r>
            <a:r>
              <a:rPr lang="en-US" altLang="zh-CN" dirty="0"/>
              <a:t>&lt;T&gt;::</a:t>
            </a:r>
            <a:r>
              <a:rPr lang="en-US" altLang="zh-CN" dirty="0" err="1"/>
              <a:t>insertNode</a:t>
            </a:r>
            <a:r>
              <a:rPr lang="en-US" altLang="zh-CN" dirty="0"/>
              <a:t>(int </a:t>
            </a:r>
            <a:r>
              <a:rPr lang="en-US" altLang="zh-CN" dirty="0" err="1"/>
              <a:t>p,T</a:t>
            </a:r>
            <a:r>
              <a:rPr lang="en-US" altLang="zh-CN" dirty="0"/>
              <a:t> value){</a:t>
            </a:r>
          </a:p>
          <a:p>
            <a:r>
              <a:rPr lang="en-US" altLang="zh-CN" dirty="0"/>
              <a:t>	if(p&gt;=</a:t>
            </a:r>
            <a:r>
              <a:rPr lang="en-US" altLang="zh-CN" dirty="0" err="1"/>
              <a:t>maxlen</a:t>
            </a:r>
            <a:r>
              <a:rPr lang="en-US" altLang="zh-CN" dirty="0"/>
              <a:t>){</a:t>
            </a:r>
          </a:p>
          <a:p>
            <a:r>
              <a:rPr lang="en-US" altLang="zh-CN" dirty="0"/>
              <a:t>		return false;</a:t>
            </a:r>
          </a:p>
          <a:p>
            <a:r>
              <a:rPr lang="en-US" altLang="zh-CN" dirty="0"/>
              <a:t>	}</a:t>
            </a:r>
          </a:p>
          <a:p>
            <a:r>
              <a:rPr lang="en-US" altLang="zh-CN" dirty="0"/>
              <a:t>	if(p &lt; 0 || p &gt; </a:t>
            </a:r>
            <a:r>
              <a:rPr lang="en-US" altLang="zh-CN" dirty="0" err="1"/>
              <a:t>curlen</a:t>
            </a:r>
            <a:r>
              <a:rPr lang="en-US" altLang="zh-CN" dirty="0"/>
              <a:t>){</a:t>
            </a:r>
          </a:p>
          <a:p>
            <a:r>
              <a:rPr lang="en-US" altLang="zh-CN" dirty="0"/>
              <a:t>		return false;</a:t>
            </a:r>
          </a:p>
          <a:p>
            <a:r>
              <a:rPr lang="en-US" altLang="zh-CN" dirty="0"/>
              <a:t>	}</a:t>
            </a:r>
          </a:p>
          <a:p>
            <a:r>
              <a:rPr lang="en-US" altLang="zh-CN" dirty="0"/>
              <a:t>	for(int </a:t>
            </a:r>
            <a:r>
              <a:rPr lang="en-US" altLang="zh-CN" dirty="0" err="1"/>
              <a:t>i</a:t>
            </a:r>
            <a:r>
              <a:rPr lang="en-US" altLang="zh-CN" dirty="0"/>
              <a:t> = </a:t>
            </a:r>
            <a:r>
              <a:rPr lang="en-US" altLang="zh-CN" dirty="0" err="1"/>
              <a:t>curlen;i</a:t>
            </a:r>
            <a:r>
              <a:rPr lang="en-US" altLang="zh-CN" dirty="0"/>
              <a:t> &gt; </a:t>
            </a:r>
            <a:r>
              <a:rPr lang="en-US" altLang="zh-CN" dirty="0" err="1"/>
              <a:t>p;i</a:t>
            </a:r>
            <a:r>
              <a:rPr lang="en-US" altLang="zh-CN" dirty="0"/>
              <a:t>--){</a:t>
            </a:r>
          </a:p>
          <a:p>
            <a:r>
              <a:rPr lang="en-US" altLang="zh-CN" dirty="0"/>
              <a:t>		</a:t>
            </a:r>
          </a:p>
          <a:p>
            <a:r>
              <a:rPr lang="en-US" altLang="zh-CN" dirty="0"/>
              <a:t>		</a:t>
            </a:r>
            <a:r>
              <a:rPr lang="en-US" altLang="zh-CN" dirty="0" err="1"/>
              <a:t>sqList</a:t>
            </a:r>
            <a:r>
              <a:rPr lang="en-US" altLang="zh-CN" dirty="0"/>
              <a:t>[</a:t>
            </a:r>
            <a:r>
              <a:rPr lang="en-US" altLang="zh-CN" dirty="0" err="1"/>
              <a:t>i</a:t>
            </a:r>
            <a:r>
              <a:rPr lang="en-US" altLang="zh-CN" dirty="0"/>
              <a:t>] = </a:t>
            </a:r>
            <a:r>
              <a:rPr lang="en-US" altLang="zh-CN" dirty="0" err="1"/>
              <a:t>sqList</a:t>
            </a:r>
            <a:r>
              <a:rPr lang="en-US" altLang="zh-CN" dirty="0"/>
              <a:t>[i-1];       //</a:t>
            </a:r>
            <a:r>
              <a:rPr lang="zh-CN" altLang="en-US" dirty="0"/>
              <a:t>将从</a:t>
            </a:r>
            <a:r>
              <a:rPr lang="en-US" altLang="zh-CN" dirty="0"/>
              <a:t>p</a:t>
            </a:r>
            <a:r>
              <a:rPr lang="zh-CN" altLang="en-US" dirty="0"/>
              <a:t>位置开始，每个元素位置向后移动一个，来给插入的检点腾出空间 </a:t>
            </a:r>
          </a:p>
          <a:p>
            <a:r>
              <a:rPr lang="zh-CN" altLang="en-US" dirty="0"/>
              <a:t>	</a:t>
            </a:r>
            <a:r>
              <a:rPr lang="en-US" altLang="zh-CN" dirty="0"/>
              <a:t>}</a:t>
            </a:r>
          </a:p>
          <a:p>
            <a:r>
              <a:rPr lang="en-US" altLang="zh-CN" dirty="0"/>
              <a:t>	</a:t>
            </a:r>
            <a:r>
              <a:rPr lang="en-US" altLang="zh-CN" dirty="0" err="1"/>
              <a:t>sqList</a:t>
            </a:r>
            <a:r>
              <a:rPr lang="en-US" altLang="zh-CN" dirty="0"/>
              <a:t>[p] = value;               //</a:t>
            </a:r>
            <a:r>
              <a:rPr lang="zh-CN" altLang="en-US" dirty="0"/>
              <a:t>将元素插入到下标为</a:t>
            </a:r>
            <a:r>
              <a:rPr lang="en-US" altLang="zh-CN" dirty="0"/>
              <a:t>p</a:t>
            </a:r>
            <a:r>
              <a:rPr lang="zh-CN" altLang="en-US" dirty="0"/>
              <a:t>的元素的位置</a:t>
            </a:r>
            <a:r>
              <a:rPr lang="en-US" altLang="zh-CN" dirty="0"/>
              <a:t> </a:t>
            </a:r>
          </a:p>
          <a:p>
            <a:r>
              <a:rPr lang="en-US" altLang="zh-CN" dirty="0"/>
              <a:t>	</a:t>
            </a:r>
            <a:r>
              <a:rPr lang="en-US" altLang="zh-CN" dirty="0" err="1"/>
              <a:t>curlen</a:t>
            </a:r>
            <a:r>
              <a:rPr lang="en-US" altLang="zh-CN" dirty="0"/>
              <a:t>++; </a:t>
            </a:r>
          </a:p>
          <a:p>
            <a:r>
              <a:rPr lang="en-US" altLang="zh-CN" dirty="0"/>
              <a:t>	return true;</a:t>
            </a:r>
          </a:p>
          <a:p>
            <a:r>
              <a:rPr lang="en-US" altLang="zh-CN" dirty="0"/>
              <a:t>};</a:t>
            </a:r>
          </a:p>
          <a:p>
            <a:r>
              <a:rPr lang="en-US" altLang="zh-CN" dirty="0"/>
              <a:t>template&lt;class T&gt;bool </a:t>
            </a:r>
            <a:r>
              <a:rPr lang="en-US" altLang="zh-CN" dirty="0" err="1"/>
              <a:t>squeList</a:t>
            </a:r>
            <a:r>
              <a:rPr lang="en-US" altLang="zh-CN" dirty="0"/>
              <a:t>&lt;T&gt;::</a:t>
            </a:r>
            <a:r>
              <a:rPr lang="en-US" altLang="zh-CN" dirty="0" err="1"/>
              <a:t>appendNode</a:t>
            </a:r>
            <a:r>
              <a:rPr lang="en-US" altLang="zh-CN" dirty="0"/>
              <a:t>(T value){</a:t>
            </a:r>
          </a:p>
          <a:p>
            <a:r>
              <a:rPr lang="en-US" altLang="zh-CN" dirty="0"/>
              <a:t>	</a:t>
            </a:r>
            <a:r>
              <a:rPr lang="en-US" altLang="zh-CN" dirty="0" err="1"/>
              <a:t>sqList</a:t>
            </a:r>
            <a:r>
              <a:rPr lang="en-US" altLang="zh-CN" dirty="0"/>
              <a:t>[</a:t>
            </a:r>
            <a:r>
              <a:rPr lang="en-US" altLang="zh-CN" dirty="0" err="1"/>
              <a:t>curlen</a:t>
            </a:r>
            <a:r>
              <a:rPr lang="en-US" altLang="zh-CN" dirty="0"/>
              <a:t>] = value;</a:t>
            </a:r>
          </a:p>
          <a:p>
            <a:r>
              <a:rPr lang="en-US" altLang="zh-CN" dirty="0"/>
              <a:t>	</a:t>
            </a:r>
            <a:r>
              <a:rPr lang="en-US" altLang="zh-CN" dirty="0" err="1"/>
              <a:t>curlen</a:t>
            </a:r>
            <a:r>
              <a:rPr lang="en-US" altLang="zh-CN" dirty="0"/>
              <a:t>++;</a:t>
            </a:r>
          </a:p>
          <a:p>
            <a:r>
              <a:rPr lang="en-US" altLang="zh-CN" dirty="0"/>
              <a:t>	return true;</a:t>
            </a:r>
          </a:p>
          <a:p>
            <a:r>
              <a:rPr lang="en-US" altLang="zh-CN" dirty="0"/>
              <a:t>};</a:t>
            </a:r>
          </a:p>
          <a:p>
            <a:r>
              <a:rPr lang="en-US" altLang="zh-CN" dirty="0"/>
              <a:t>template&lt;class T&gt;void </a:t>
            </a:r>
            <a:r>
              <a:rPr lang="en-US" altLang="zh-CN" dirty="0" err="1"/>
              <a:t>squeList</a:t>
            </a:r>
            <a:r>
              <a:rPr lang="en-US" altLang="zh-CN" dirty="0"/>
              <a:t>&lt;T&gt;::print(){</a:t>
            </a:r>
          </a:p>
          <a:p>
            <a:r>
              <a:rPr lang="en-US" altLang="zh-CN" dirty="0"/>
              <a:t>	for(int </a:t>
            </a:r>
            <a:r>
              <a:rPr lang="en-US" altLang="zh-CN" dirty="0" err="1"/>
              <a:t>i</a:t>
            </a:r>
            <a:r>
              <a:rPr lang="en-US" altLang="zh-CN" dirty="0"/>
              <a:t> = 0;i &lt; </a:t>
            </a:r>
            <a:r>
              <a:rPr lang="en-US" altLang="zh-CN" dirty="0" err="1"/>
              <a:t>curlen;i</a:t>
            </a:r>
            <a:r>
              <a:rPr lang="en-US" altLang="zh-CN" dirty="0"/>
              <a:t>++){</a:t>
            </a:r>
          </a:p>
          <a:p>
            <a:r>
              <a:rPr lang="en-US" altLang="zh-CN" dirty="0"/>
              <a:t>		</a:t>
            </a:r>
            <a:r>
              <a:rPr lang="en-US" altLang="zh-CN" dirty="0" err="1"/>
              <a:t>cout</a:t>
            </a:r>
            <a:r>
              <a:rPr lang="en-US" altLang="zh-CN" dirty="0"/>
              <a:t>&lt;&lt;</a:t>
            </a:r>
            <a:r>
              <a:rPr lang="en-US" altLang="zh-CN" dirty="0" err="1"/>
              <a:t>sqList</a:t>
            </a:r>
            <a:r>
              <a:rPr lang="en-US" altLang="zh-CN" dirty="0"/>
              <a:t>[</a:t>
            </a:r>
            <a:r>
              <a:rPr lang="en-US" altLang="zh-CN" dirty="0" err="1"/>
              <a:t>i</a:t>
            </a:r>
            <a:r>
              <a:rPr lang="en-US" altLang="zh-CN" dirty="0"/>
              <a:t>]&lt;&lt;</a:t>
            </a:r>
            <a:r>
              <a:rPr lang="en-US" altLang="zh-CN" dirty="0" err="1"/>
              <a:t>endl</a:t>
            </a:r>
            <a:r>
              <a:rPr lang="en-US" altLang="zh-CN" dirty="0"/>
              <a:t>;</a:t>
            </a:r>
          </a:p>
          <a:p>
            <a:r>
              <a:rPr lang="en-US" altLang="zh-CN" dirty="0"/>
              <a:t>	}</a:t>
            </a:r>
          </a:p>
          <a:p>
            <a:r>
              <a:rPr lang="en-US" altLang="zh-CN" dirty="0"/>
              <a:t>};</a:t>
            </a:r>
          </a:p>
          <a:p>
            <a:r>
              <a:rPr lang="en-US" altLang="zh-CN" dirty="0"/>
              <a:t>template&lt;class T&gt;bool </a:t>
            </a:r>
            <a:r>
              <a:rPr lang="en-US" altLang="zh-CN" dirty="0" err="1"/>
              <a:t>squeList</a:t>
            </a:r>
            <a:r>
              <a:rPr lang="en-US" altLang="zh-CN" dirty="0"/>
              <a:t>&lt;T&gt;::</a:t>
            </a:r>
            <a:r>
              <a:rPr lang="en-US" altLang="zh-CN" dirty="0" err="1"/>
              <a:t>deleteNode</a:t>
            </a:r>
            <a:r>
              <a:rPr lang="en-US" altLang="zh-CN" dirty="0"/>
              <a:t>(int p){</a:t>
            </a:r>
          </a:p>
          <a:p>
            <a:r>
              <a:rPr lang="en-US" altLang="zh-CN" dirty="0"/>
              <a:t>	if(p &gt; </a:t>
            </a:r>
            <a:r>
              <a:rPr lang="en-US" altLang="zh-CN" dirty="0" err="1"/>
              <a:t>maxlen</a:t>
            </a:r>
            <a:r>
              <a:rPr lang="en-US" altLang="zh-CN" dirty="0"/>
              <a:t>){</a:t>
            </a:r>
          </a:p>
          <a:p>
            <a:r>
              <a:rPr lang="en-US" altLang="zh-CN" dirty="0"/>
              <a:t>		return false;</a:t>
            </a:r>
          </a:p>
          <a:p>
            <a:r>
              <a:rPr lang="en-US" altLang="zh-CN" dirty="0"/>
              <a:t>	}</a:t>
            </a:r>
          </a:p>
          <a:p>
            <a:r>
              <a:rPr lang="en-US" altLang="zh-CN" dirty="0"/>
              <a:t>	if(p &lt; 0 || p &gt; </a:t>
            </a:r>
            <a:r>
              <a:rPr lang="en-US" altLang="zh-CN" dirty="0" err="1"/>
              <a:t>curlen</a:t>
            </a:r>
            <a:r>
              <a:rPr lang="en-US" altLang="zh-CN" dirty="0"/>
              <a:t>){</a:t>
            </a:r>
          </a:p>
          <a:p>
            <a:r>
              <a:rPr lang="en-US" altLang="zh-CN" dirty="0"/>
              <a:t>		return false;</a:t>
            </a:r>
          </a:p>
          <a:p>
            <a:r>
              <a:rPr lang="en-US" altLang="zh-CN" dirty="0"/>
              <a:t>	}</a:t>
            </a:r>
          </a:p>
          <a:p>
            <a:r>
              <a:rPr lang="en-US" altLang="zh-CN" dirty="0"/>
              <a:t>	for(int </a:t>
            </a:r>
            <a:r>
              <a:rPr lang="en-US" altLang="zh-CN" dirty="0" err="1"/>
              <a:t>i</a:t>
            </a:r>
            <a:r>
              <a:rPr lang="en-US" altLang="zh-CN" dirty="0"/>
              <a:t> = </a:t>
            </a:r>
            <a:r>
              <a:rPr lang="en-US" altLang="zh-CN" dirty="0" err="1"/>
              <a:t>p;i</a:t>
            </a:r>
            <a:r>
              <a:rPr lang="en-US" altLang="zh-CN" dirty="0"/>
              <a:t> &lt; curlen-1;i++){                    //</a:t>
            </a:r>
            <a:r>
              <a:rPr lang="zh-CN" altLang="en-US" dirty="0"/>
              <a:t>因为元素被删除了，因此表长减一</a:t>
            </a:r>
            <a:endParaRPr lang="en-US" altLang="zh-CN" dirty="0"/>
          </a:p>
          <a:p>
            <a:r>
              <a:rPr lang="en-US" altLang="zh-CN" dirty="0"/>
              <a:t>		</a:t>
            </a:r>
            <a:r>
              <a:rPr lang="en-US" altLang="zh-CN" dirty="0" err="1"/>
              <a:t>sqList</a:t>
            </a:r>
            <a:r>
              <a:rPr lang="en-US" altLang="zh-CN" dirty="0"/>
              <a:t>[</a:t>
            </a:r>
            <a:r>
              <a:rPr lang="en-US" altLang="zh-CN" dirty="0" err="1"/>
              <a:t>i</a:t>
            </a:r>
            <a:r>
              <a:rPr lang="en-US" altLang="zh-CN" dirty="0"/>
              <a:t>] = </a:t>
            </a:r>
            <a:r>
              <a:rPr lang="en-US" altLang="zh-CN" dirty="0" err="1"/>
              <a:t>sqList</a:t>
            </a:r>
            <a:r>
              <a:rPr lang="en-US" altLang="zh-CN" dirty="0"/>
              <a:t>[i+1];</a:t>
            </a:r>
          </a:p>
          <a:p>
            <a:r>
              <a:rPr lang="en-US" altLang="zh-CN" dirty="0"/>
              <a:t>	}</a:t>
            </a:r>
          </a:p>
          <a:p>
            <a:r>
              <a:rPr lang="en-US" altLang="zh-CN" dirty="0"/>
              <a:t>	</a:t>
            </a:r>
            <a:r>
              <a:rPr lang="en-US" altLang="zh-CN" dirty="0" err="1"/>
              <a:t>curlen</a:t>
            </a:r>
            <a:r>
              <a:rPr lang="en-US" altLang="zh-CN" dirty="0"/>
              <a:t>--;</a:t>
            </a:r>
          </a:p>
          <a:p>
            <a:r>
              <a:rPr lang="en-US" altLang="zh-CN" dirty="0"/>
              <a:t>};</a:t>
            </a:r>
          </a:p>
          <a:p>
            <a:r>
              <a:rPr lang="en-US" altLang="zh-CN" dirty="0"/>
              <a:t>template&lt;class T&gt;int </a:t>
            </a:r>
            <a:r>
              <a:rPr lang="en-US" altLang="zh-CN" dirty="0" err="1"/>
              <a:t>squeList</a:t>
            </a:r>
            <a:r>
              <a:rPr lang="en-US" altLang="zh-CN" dirty="0"/>
              <a:t>&lt;T&gt;::</a:t>
            </a:r>
            <a:r>
              <a:rPr lang="en-US" altLang="zh-CN" dirty="0" err="1"/>
              <a:t>findNode</a:t>
            </a:r>
            <a:r>
              <a:rPr lang="en-US" altLang="zh-CN" dirty="0"/>
              <a:t>(T find){</a:t>
            </a:r>
          </a:p>
          <a:p>
            <a:r>
              <a:rPr lang="en-US" altLang="zh-CN" dirty="0"/>
              <a:t>	for(int </a:t>
            </a:r>
            <a:r>
              <a:rPr lang="en-US" altLang="zh-CN" dirty="0" err="1"/>
              <a:t>i</a:t>
            </a:r>
            <a:r>
              <a:rPr lang="en-US" altLang="zh-CN" dirty="0"/>
              <a:t> = 0;i &lt; </a:t>
            </a:r>
            <a:r>
              <a:rPr lang="en-US" altLang="zh-CN" dirty="0" err="1"/>
              <a:t>curlen;i</a:t>
            </a:r>
            <a:r>
              <a:rPr lang="en-US" altLang="zh-CN" dirty="0"/>
              <a:t>++){</a:t>
            </a:r>
          </a:p>
          <a:p>
            <a:r>
              <a:rPr lang="en-US" altLang="zh-CN" dirty="0"/>
              <a:t>		if(</a:t>
            </a:r>
            <a:r>
              <a:rPr lang="en-US" altLang="zh-CN" dirty="0" err="1"/>
              <a:t>i</a:t>
            </a:r>
            <a:r>
              <a:rPr lang="en-US" altLang="zh-CN" dirty="0"/>
              <a:t> == </a:t>
            </a:r>
            <a:r>
              <a:rPr lang="en-US" altLang="zh-CN" dirty="0" err="1"/>
              <a:t>curlen</a:t>
            </a:r>
            <a:r>
              <a:rPr lang="en-US" altLang="zh-CN" dirty="0"/>
              <a:t> - 1){</a:t>
            </a:r>
          </a:p>
          <a:p>
            <a:r>
              <a:rPr lang="en-US" altLang="zh-CN" dirty="0"/>
              <a:t>			return -1;</a:t>
            </a:r>
          </a:p>
          <a:p>
            <a:r>
              <a:rPr lang="en-US" altLang="zh-CN" dirty="0"/>
              <a:t>		}</a:t>
            </a:r>
          </a:p>
          <a:p>
            <a:r>
              <a:rPr lang="en-US" altLang="zh-CN" dirty="0"/>
              <a:t>		if(</a:t>
            </a:r>
            <a:r>
              <a:rPr lang="en-US" altLang="zh-CN" dirty="0" err="1"/>
              <a:t>sqList</a:t>
            </a:r>
            <a:r>
              <a:rPr lang="en-US" altLang="zh-CN" dirty="0"/>
              <a:t>[</a:t>
            </a:r>
            <a:r>
              <a:rPr lang="en-US" altLang="zh-CN" dirty="0" err="1"/>
              <a:t>i</a:t>
            </a:r>
            <a:r>
              <a:rPr lang="en-US" altLang="zh-CN" dirty="0"/>
              <a:t>] == find){</a:t>
            </a:r>
          </a:p>
          <a:p>
            <a:r>
              <a:rPr lang="en-US" altLang="zh-CN" dirty="0"/>
              <a:t>			return i+1;			</a:t>
            </a:r>
          </a:p>
          <a:p>
            <a:r>
              <a:rPr lang="en-US" altLang="zh-CN" dirty="0"/>
              <a:t>		}</a:t>
            </a:r>
          </a:p>
          <a:p>
            <a:r>
              <a:rPr lang="en-US" altLang="zh-CN" dirty="0"/>
              <a:t>	}</a:t>
            </a:r>
          </a:p>
          <a:p>
            <a:r>
              <a:rPr lang="en-US" altLang="zh-CN" dirty="0"/>
              <a:t>	</a:t>
            </a:r>
          </a:p>
          <a:p>
            <a:r>
              <a:rPr lang="en-US" altLang="zh-CN" dirty="0"/>
              <a:t>}</a:t>
            </a:r>
          </a:p>
          <a:p>
            <a:r>
              <a:rPr lang="en-US" altLang="zh-CN" dirty="0"/>
              <a:t>int main(void){</a:t>
            </a:r>
          </a:p>
          <a:p>
            <a:r>
              <a:rPr lang="en-US" altLang="zh-CN" dirty="0"/>
              <a:t>	</a:t>
            </a:r>
            <a:r>
              <a:rPr lang="en-US" altLang="zh-CN" dirty="0" err="1"/>
              <a:t>squeList</a:t>
            </a:r>
            <a:r>
              <a:rPr lang="en-US" altLang="zh-CN" dirty="0"/>
              <a:t>&lt;int&gt; *</a:t>
            </a:r>
            <a:r>
              <a:rPr lang="en-US" altLang="zh-CN" dirty="0" err="1"/>
              <a:t>sl</a:t>
            </a:r>
            <a:r>
              <a:rPr lang="en-US" altLang="zh-CN" dirty="0"/>
              <a:t> = new </a:t>
            </a:r>
            <a:r>
              <a:rPr lang="en-US" altLang="zh-CN" dirty="0" err="1"/>
              <a:t>squeList</a:t>
            </a:r>
            <a:r>
              <a:rPr lang="en-US" altLang="zh-CN" dirty="0"/>
              <a:t>&lt;int&gt;(100);</a:t>
            </a:r>
          </a:p>
          <a:p>
            <a:r>
              <a:rPr lang="en-US" altLang="zh-CN" dirty="0"/>
              <a:t>	int n;    //</a:t>
            </a:r>
            <a:r>
              <a:rPr lang="zh-CN" altLang="en-US" dirty="0"/>
              <a:t>定义顺序表的初始长度</a:t>
            </a:r>
          </a:p>
          <a:p>
            <a:r>
              <a:rPr lang="zh-CN" altLang="en-US" dirty="0"/>
              <a:t>	</a:t>
            </a:r>
            <a:r>
              <a:rPr lang="en-US" altLang="zh-CN" dirty="0" err="1"/>
              <a:t>cin</a:t>
            </a:r>
            <a:r>
              <a:rPr lang="en-US" altLang="zh-CN" dirty="0"/>
              <a:t>&gt;&gt;n; </a:t>
            </a:r>
          </a:p>
          <a:p>
            <a:r>
              <a:rPr lang="en-US" altLang="zh-CN" dirty="0"/>
              <a:t>	for(int </a:t>
            </a:r>
            <a:r>
              <a:rPr lang="en-US" altLang="zh-CN" dirty="0" err="1"/>
              <a:t>i</a:t>
            </a:r>
            <a:r>
              <a:rPr lang="en-US" altLang="zh-CN" dirty="0"/>
              <a:t> =  0;i &lt; </a:t>
            </a:r>
            <a:r>
              <a:rPr lang="en-US" altLang="zh-CN" dirty="0" err="1"/>
              <a:t>n;i</a:t>
            </a:r>
            <a:r>
              <a:rPr lang="en-US" altLang="zh-CN" dirty="0"/>
              <a:t>++){</a:t>
            </a:r>
          </a:p>
          <a:p>
            <a:r>
              <a:rPr lang="en-US" altLang="zh-CN" dirty="0"/>
              <a:t>		</a:t>
            </a:r>
            <a:r>
              <a:rPr lang="en-US" altLang="zh-CN" dirty="0" err="1"/>
              <a:t>sl</a:t>
            </a:r>
            <a:r>
              <a:rPr lang="en-US" altLang="zh-CN" dirty="0"/>
              <a:t>-&gt;</a:t>
            </a:r>
            <a:r>
              <a:rPr lang="en-US" altLang="zh-CN" dirty="0" err="1"/>
              <a:t>appendNode</a:t>
            </a:r>
            <a:r>
              <a:rPr lang="en-US" altLang="zh-CN" dirty="0"/>
              <a:t>(9);</a:t>
            </a:r>
          </a:p>
          <a:p>
            <a:r>
              <a:rPr lang="en-US" altLang="zh-CN" dirty="0"/>
              <a:t>	}</a:t>
            </a:r>
          </a:p>
          <a:p>
            <a:r>
              <a:rPr lang="en-US" altLang="zh-CN" dirty="0"/>
              <a:t>	//</a:t>
            </a:r>
            <a:r>
              <a:rPr lang="en-US" altLang="zh-CN" dirty="0" err="1"/>
              <a:t>sl</a:t>
            </a:r>
            <a:r>
              <a:rPr lang="en-US" altLang="zh-CN" dirty="0"/>
              <a:t>-&gt;</a:t>
            </a:r>
            <a:r>
              <a:rPr lang="en-US" altLang="zh-CN" dirty="0" err="1"/>
              <a:t>insertNode</a:t>
            </a:r>
            <a:r>
              <a:rPr lang="en-US" altLang="zh-CN" dirty="0"/>
              <a:t>(2,1);</a:t>
            </a:r>
          </a:p>
          <a:p>
            <a:r>
              <a:rPr lang="en-US" altLang="zh-CN" dirty="0"/>
              <a:t>	</a:t>
            </a:r>
            <a:r>
              <a:rPr lang="en-US" altLang="zh-CN" dirty="0" err="1"/>
              <a:t>sl</a:t>
            </a:r>
            <a:r>
              <a:rPr lang="en-US" altLang="zh-CN" dirty="0"/>
              <a:t>-&gt;</a:t>
            </a:r>
            <a:r>
              <a:rPr lang="en-US" altLang="zh-CN" dirty="0" err="1"/>
              <a:t>findNode</a:t>
            </a:r>
            <a:r>
              <a:rPr lang="en-US" altLang="zh-CN" dirty="0"/>
              <a:t>(9);</a:t>
            </a:r>
          </a:p>
          <a:p>
            <a:r>
              <a:rPr lang="en-US" altLang="zh-CN" dirty="0"/>
              <a:t>	</a:t>
            </a:r>
            <a:r>
              <a:rPr lang="en-US" altLang="zh-CN" dirty="0" err="1"/>
              <a:t>sl</a:t>
            </a:r>
            <a:r>
              <a:rPr lang="en-US" altLang="zh-CN" dirty="0"/>
              <a:t>-&gt;print();</a:t>
            </a:r>
          </a:p>
          <a:p>
            <a:r>
              <a:rPr lang="en-US" altLang="zh-CN" dirty="0"/>
              <a:t>	</a:t>
            </a:r>
            <a:r>
              <a:rPr lang="en-US" altLang="zh-CN" dirty="0" err="1"/>
              <a:t>cout</a:t>
            </a:r>
            <a:r>
              <a:rPr lang="en-US" altLang="zh-CN" dirty="0"/>
              <a:t>&lt;&lt;</a:t>
            </a:r>
            <a:r>
              <a:rPr lang="en-US" altLang="zh-CN" dirty="0" err="1"/>
              <a:t>sl</a:t>
            </a:r>
            <a:r>
              <a:rPr lang="en-US" altLang="zh-CN" dirty="0"/>
              <a:t>-&gt;</a:t>
            </a:r>
            <a:r>
              <a:rPr lang="en-US" altLang="zh-CN" dirty="0" err="1"/>
              <a:t>findNode</a:t>
            </a:r>
            <a:r>
              <a:rPr lang="en-US" altLang="zh-CN" dirty="0"/>
              <a:t>(1);</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6AE5A15B-21C8-440F-AAF5-E1E15A0DD8CE}" type="slidenum">
              <a:rPr lang="zh-CN" altLang="en-US" smtClean="0"/>
              <a:t>3</a:t>
            </a:fld>
            <a:endParaRPr lang="zh-CN" altLang="en-US"/>
          </a:p>
        </p:txBody>
      </p:sp>
    </p:spTree>
    <p:extLst>
      <p:ext uri="{BB962C8B-B14F-4D97-AF65-F5344CB8AC3E}">
        <p14:creationId xmlns:p14="http://schemas.microsoft.com/office/powerpoint/2010/main" val="2734204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#include&lt;iostream&gt;</a:t>
            </a:r>
          </a:p>
          <a:p>
            <a:r>
              <a:rPr lang="en-US" altLang="zh-CN" dirty="0"/>
              <a:t>using namespace std;</a:t>
            </a:r>
          </a:p>
          <a:p>
            <a:r>
              <a:rPr lang="en-US" altLang="zh-CN" dirty="0"/>
              <a:t>typedef int </a:t>
            </a:r>
            <a:r>
              <a:rPr lang="en-US" altLang="zh-CN" dirty="0" err="1"/>
              <a:t>ElemType</a:t>
            </a:r>
            <a:r>
              <a:rPr lang="en-US" altLang="zh-CN" dirty="0"/>
              <a:t>;</a:t>
            </a:r>
          </a:p>
          <a:p>
            <a:r>
              <a:rPr lang="en-US" altLang="zh-CN" dirty="0"/>
              <a:t>class </a:t>
            </a:r>
            <a:r>
              <a:rPr lang="en-US" altLang="zh-CN" dirty="0" err="1"/>
              <a:t>CNode</a:t>
            </a:r>
            <a:r>
              <a:rPr lang="en-US" altLang="zh-CN" dirty="0"/>
              <a:t>{</a:t>
            </a:r>
          </a:p>
          <a:p>
            <a:r>
              <a:rPr lang="en-US" altLang="zh-CN" dirty="0"/>
              <a:t>	public:</a:t>
            </a:r>
          </a:p>
          <a:p>
            <a:r>
              <a:rPr lang="en-US" altLang="zh-CN" dirty="0"/>
              <a:t>		</a:t>
            </a:r>
            <a:r>
              <a:rPr lang="en-US" altLang="zh-CN" dirty="0" err="1"/>
              <a:t>CNode</a:t>
            </a:r>
            <a:r>
              <a:rPr lang="en-US" altLang="zh-CN" dirty="0"/>
              <a:t> *next;</a:t>
            </a:r>
          </a:p>
          <a:p>
            <a:r>
              <a:rPr lang="en-US" altLang="zh-CN" dirty="0"/>
              <a:t>		</a:t>
            </a:r>
            <a:r>
              <a:rPr lang="en-US" altLang="zh-CN" dirty="0" err="1"/>
              <a:t>ElemType</a:t>
            </a:r>
            <a:r>
              <a:rPr lang="en-US" altLang="zh-CN" dirty="0"/>
              <a:t> value;</a:t>
            </a:r>
          </a:p>
          <a:p>
            <a:r>
              <a:rPr lang="en-US" altLang="zh-CN" dirty="0"/>
              <a:t>};</a:t>
            </a:r>
          </a:p>
          <a:p>
            <a:r>
              <a:rPr lang="en-US" altLang="zh-CN" dirty="0"/>
              <a:t>class </a:t>
            </a:r>
            <a:r>
              <a:rPr lang="en-US" altLang="zh-CN" dirty="0" err="1"/>
              <a:t>CircularList</a:t>
            </a:r>
            <a:r>
              <a:rPr lang="en-US" altLang="zh-CN" dirty="0"/>
              <a:t>{</a:t>
            </a:r>
          </a:p>
          <a:p>
            <a:r>
              <a:rPr lang="en-US" altLang="zh-CN" dirty="0"/>
              <a:t>	public:</a:t>
            </a:r>
          </a:p>
          <a:p>
            <a:r>
              <a:rPr lang="en-US" altLang="zh-CN" dirty="0"/>
              <a:t>		</a:t>
            </a:r>
            <a:r>
              <a:rPr lang="en-US" altLang="zh-CN" dirty="0" err="1"/>
              <a:t>CNode</a:t>
            </a:r>
            <a:r>
              <a:rPr lang="en-US" altLang="zh-CN" dirty="0"/>
              <a:t> *head,*tail;</a:t>
            </a:r>
          </a:p>
          <a:p>
            <a:r>
              <a:rPr lang="en-US" altLang="zh-CN" dirty="0"/>
              <a:t>	</a:t>
            </a:r>
            <a:r>
              <a:rPr lang="en-US" altLang="zh-CN" dirty="0" err="1"/>
              <a:t>CircularList</a:t>
            </a:r>
            <a:r>
              <a:rPr lang="en-US" altLang="zh-CN" dirty="0"/>
              <a:t>(){</a:t>
            </a:r>
          </a:p>
          <a:p>
            <a:r>
              <a:rPr lang="en-US" altLang="zh-CN" dirty="0"/>
              <a:t>		head = new </a:t>
            </a:r>
            <a:r>
              <a:rPr lang="en-US" altLang="zh-CN" dirty="0" err="1"/>
              <a:t>CNode</a:t>
            </a:r>
            <a:r>
              <a:rPr lang="en-US" altLang="zh-CN" dirty="0"/>
              <a:t>();</a:t>
            </a:r>
          </a:p>
          <a:p>
            <a:r>
              <a:rPr lang="en-US" altLang="zh-CN" dirty="0"/>
              <a:t>		tail = head;</a:t>
            </a:r>
          </a:p>
          <a:p>
            <a:r>
              <a:rPr lang="en-US" altLang="zh-CN" dirty="0"/>
              <a:t>	}</a:t>
            </a:r>
          </a:p>
          <a:p>
            <a:r>
              <a:rPr lang="en-US" altLang="zh-CN" dirty="0"/>
              <a:t>	bool </a:t>
            </a:r>
            <a:r>
              <a:rPr lang="en-US" altLang="zh-CN" dirty="0" err="1"/>
              <a:t>appendNode</a:t>
            </a:r>
            <a:r>
              <a:rPr lang="en-US" altLang="zh-CN" dirty="0"/>
              <a:t>(</a:t>
            </a:r>
            <a:r>
              <a:rPr lang="en-US" altLang="zh-CN" dirty="0" err="1"/>
              <a:t>ElemType</a:t>
            </a:r>
            <a:r>
              <a:rPr lang="en-US" altLang="zh-CN" dirty="0"/>
              <a:t> data);</a:t>
            </a:r>
          </a:p>
          <a:p>
            <a:r>
              <a:rPr lang="en-US" altLang="zh-CN" dirty="0"/>
              <a:t>	bool </a:t>
            </a:r>
            <a:r>
              <a:rPr lang="en-US" altLang="zh-CN" dirty="0" err="1"/>
              <a:t>initCircularList</a:t>
            </a:r>
            <a:r>
              <a:rPr lang="en-US" altLang="zh-CN" dirty="0"/>
              <a:t>();</a:t>
            </a:r>
          </a:p>
          <a:p>
            <a:r>
              <a:rPr lang="en-US" altLang="zh-CN" dirty="0"/>
              <a:t>	bool </a:t>
            </a:r>
            <a:r>
              <a:rPr lang="en-US" altLang="zh-CN" dirty="0" err="1"/>
              <a:t>deleteNode</a:t>
            </a:r>
            <a:r>
              <a:rPr lang="en-US" altLang="zh-CN" dirty="0"/>
              <a:t>(int p);</a:t>
            </a:r>
          </a:p>
          <a:p>
            <a:r>
              <a:rPr lang="en-US" altLang="zh-CN" dirty="0"/>
              <a:t>	bool </a:t>
            </a:r>
            <a:r>
              <a:rPr lang="en-US" altLang="zh-CN" dirty="0" err="1"/>
              <a:t>insertNode</a:t>
            </a:r>
            <a:r>
              <a:rPr lang="en-US" altLang="zh-CN" dirty="0"/>
              <a:t>(int p);</a:t>
            </a:r>
          </a:p>
          <a:p>
            <a:r>
              <a:rPr lang="en-US" altLang="zh-CN" dirty="0"/>
              <a:t>	void print(); </a:t>
            </a:r>
          </a:p>
          <a:p>
            <a:r>
              <a:rPr lang="en-US" altLang="zh-CN" dirty="0"/>
              <a:t>};</a:t>
            </a:r>
          </a:p>
          <a:p>
            <a:r>
              <a:rPr lang="en-US" altLang="zh-CN" dirty="0"/>
              <a:t>bool </a:t>
            </a:r>
            <a:r>
              <a:rPr lang="en-US" altLang="zh-CN" dirty="0" err="1"/>
              <a:t>CircularList</a:t>
            </a:r>
            <a:r>
              <a:rPr lang="en-US" altLang="zh-CN" dirty="0"/>
              <a:t>::</a:t>
            </a:r>
            <a:r>
              <a:rPr lang="en-US" altLang="zh-CN" dirty="0" err="1"/>
              <a:t>appendNode</a:t>
            </a:r>
            <a:r>
              <a:rPr lang="en-US" altLang="zh-CN" dirty="0"/>
              <a:t>(</a:t>
            </a:r>
            <a:r>
              <a:rPr lang="en-US" altLang="zh-CN" dirty="0" err="1"/>
              <a:t>ElemType</a:t>
            </a:r>
            <a:r>
              <a:rPr lang="en-US" altLang="zh-CN" dirty="0"/>
              <a:t> data){</a:t>
            </a:r>
          </a:p>
          <a:p>
            <a:r>
              <a:rPr lang="en-US" altLang="zh-CN" dirty="0"/>
              <a:t>	</a:t>
            </a:r>
            <a:r>
              <a:rPr lang="en-US" altLang="zh-CN" dirty="0" err="1"/>
              <a:t>CNode</a:t>
            </a:r>
            <a:r>
              <a:rPr lang="en-US" altLang="zh-CN" dirty="0"/>
              <a:t> *p = new </a:t>
            </a:r>
            <a:r>
              <a:rPr lang="en-US" altLang="zh-CN" dirty="0" err="1"/>
              <a:t>CNode</a:t>
            </a:r>
            <a:r>
              <a:rPr lang="en-US" altLang="zh-CN" dirty="0"/>
              <a:t>();</a:t>
            </a:r>
          </a:p>
          <a:p>
            <a:r>
              <a:rPr lang="en-US" altLang="zh-CN" dirty="0"/>
              <a:t>	p-&gt;value = data;</a:t>
            </a:r>
          </a:p>
          <a:p>
            <a:r>
              <a:rPr lang="en-US" altLang="zh-CN" dirty="0"/>
              <a:t>	p-&gt;next = NULL;</a:t>
            </a:r>
          </a:p>
          <a:p>
            <a:r>
              <a:rPr lang="en-US" altLang="zh-CN" dirty="0"/>
              <a:t>	tail-&gt;next = p;</a:t>
            </a:r>
          </a:p>
          <a:p>
            <a:r>
              <a:rPr lang="en-US" altLang="zh-CN" dirty="0"/>
              <a:t>	tail = p;</a:t>
            </a:r>
          </a:p>
          <a:p>
            <a:r>
              <a:rPr lang="en-US" altLang="zh-CN" dirty="0"/>
              <a:t>	return true;</a:t>
            </a:r>
          </a:p>
          <a:p>
            <a:r>
              <a:rPr lang="en-US" altLang="zh-CN" dirty="0"/>
              <a:t>}</a:t>
            </a:r>
          </a:p>
          <a:p>
            <a:r>
              <a:rPr lang="en-US" altLang="zh-CN" dirty="0"/>
              <a:t>bool </a:t>
            </a:r>
            <a:r>
              <a:rPr lang="en-US" altLang="zh-CN" dirty="0" err="1"/>
              <a:t>CircularList</a:t>
            </a:r>
            <a:r>
              <a:rPr lang="en-US" altLang="zh-CN" dirty="0"/>
              <a:t>::</a:t>
            </a:r>
            <a:r>
              <a:rPr lang="en-US" altLang="zh-CN" dirty="0" err="1"/>
              <a:t>initCircularList</a:t>
            </a:r>
            <a:r>
              <a:rPr lang="en-US" altLang="zh-CN" dirty="0"/>
              <a:t>(){</a:t>
            </a:r>
          </a:p>
          <a:p>
            <a:r>
              <a:rPr lang="en-US" altLang="zh-CN" dirty="0"/>
              <a:t>	int number;</a:t>
            </a:r>
          </a:p>
          <a:p>
            <a:r>
              <a:rPr lang="en-US" altLang="zh-CN" dirty="0"/>
              <a:t>	for(int </a:t>
            </a:r>
            <a:r>
              <a:rPr lang="en-US" altLang="zh-CN" dirty="0" err="1"/>
              <a:t>i</a:t>
            </a:r>
            <a:r>
              <a:rPr lang="en-US" altLang="zh-CN" dirty="0"/>
              <a:t>  = 0;i &lt; 5;i++){</a:t>
            </a:r>
          </a:p>
          <a:p>
            <a:r>
              <a:rPr lang="en-US" altLang="zh-CN" dirty="0"/>
              <a:t>		</a:t>
            </a:r>
            <a:r>
              <a:rPr lang="en-US" altLang="zh-CN" dirty="0" err="1"/>
              <a:t>cin</a:t>
            </a:r>
            <a:r>
              <a:rPr lang="en-US" altLang="zh-CN" dirty="0"/>
              <a:t>&gt;&gt;number;</a:t>
            </a:r>
          </a:p>
          <a:p>
            <a:r>
              <a:rPr lang="en-US" altLang="zh-CN" dirty="0"/>
              <a:t>		</a:t>
            </a:r>
            <a:r>
              <a:rPr lang="en-US" altLang="zh-CN" dirty="0" err="1"/>
              <a:t>appendNode</a:t>
            </a:r>
            <a:r>
              <a:rPr lang="en-US" altLang="zh-CN" dirty="0"/>
              <a:t>(number);</a:t>
            </a:r>
          </a:p>
          <a:p>
            <a:r>
              <a:rPr lang="en-US" altLang="zh-CN" dirty="0"/>
              <a:t>	}</a:t>
            </a:r>
          </a:p>
          <a:p>
            <a:r>
              <a:rPr lang="en-US" altLang="zh-CN" dirty="0"/>
              <a:t>	tail-&gt;next = head;</a:t>
            </a:r>
          </a:p>
          <a:p>
            <a:r>
              <a:rPr lang="en-US" altLang="zh-CN" dirty="0"/>
              <a:t>	return true;</a:t>
            </a:r>
          </a:p>
          <a:p>
            <a:r>
              <a:rPr lang="en-US" altLang="zh-CN" dirty="0"/>
              <a:t>}</a:t>
            </a:r>
          </a:p>
          <a:p>
            <a:r>
              <a:rPr lang="en-US" altLang="zh-CN" dirty="0"/>
              <a:t>bool </a:t>
            </a:r>
            <a:r>
              <a:rPr lang="en-US" altLang="zh-CN" dirty="0" err="1"/>
              <a:t>CircularList</a:t>
            </a:r>
            <a:r>
              <a:rPr lang="en-US" altLang="zh-CN" dirty="0"/>
              <a:t>::</a:t>
            </a:r>
            <a:r>
              <a:rPr lang="en-US" altLang="zh-CN" dirty="0" err="1"/>
              <a:t>deleteNode</a:t>
            </a:r>
            <a:r>
              <a:rPr lang="en-US" altLang="zh-CN" dirty="0"/>
              <a:t>(int p){</a:t>
            </a:r>
          </a:p>
          <a:p>
            <a:r>
              <a:rPr lang="en-US" altLang="zh-CN" dirty="0"/>
              <a:t>	</a:t>
            </a:r>
            <a:r>
              <a:rPr lang="en-US" altLang="zh-CN" dirty="0" err="1"/>
              <a:t>CNode</a:t>
            </a:r>
            <a:r>
              <a:rPr lang="en-US" altLang="zh-CN" dirty="0"/>
              <a:t> *cur = new </a:t>
            </a:r>
            <a:r>
              <a:rPr lang="en-US" altLang="zh-CN" dirty="0" err="1"/>
              <a:t>CNode</a:t>
            </a:r>
            <a:r>
              <a:rPr lang="en-US" altLang="zh-CN" dirty="0"/>
              <a:t>(),*temp = new </a:t>
            </a:r>
            <a:r>
              <a:rPr lang="en-US" altLang="zh-CN" dirty="0" err="1"/>
              <a:t>CNode</a:t>
            </a:r>
            <a:r>
              <a:rPr lang="en-US" altLang="zh-CN" dirty="0"/>
              <a:t>();</a:t>
            </a:r>
          </a:p>
          <a:p>
            <a:r>
              <a:rPr lang="en-US" altLang="zh-CN" dirty="0"/>
              <a:t>	int count = 0;</a:t>
            </a:r>
          </a:p>
          <a:p>
            <a:r>
              <a:rPr lang="en-US" altLang="zh-CN" dirty="0"/>
              <a:t>	cur = head;</a:t>
            </a:r>
          </a:p>
          <a:p>
            <a:r>
              <a:rPr lang="en-US" altLang="zh-CN" dirty="0"/>
              <a:t>	while(cur != NULL &amp;&amp; count &lt; p){</a:t>
            </a:r>
          </a:p>
          <a:p>
            <a:r>
              <a:rPr lang="en-US" altLang="zh-CN" dirty="0"/>
              <a:t>		cur = cur-&gt;next;</a:t>
            </a:r>
          </a:p>
          <a:p>
            <a:r>
              <a:rPr lang="en-US" altLang="zh-CN" dirty="0"/>
              <a:t>		count++;</a:t>
            </a:r>
          </a:p>
          <a:p>
            <a:r>
              <a:rPr lang="en-US" altLang="zh-CN" dirty="0"/>
              <a:t>	}</a:t>
            </a:r>
          </a:p>
          <a:p>
            <a:r>
              <a:rPr lang="en-US" altLang="zh-CN" dirty="0"/>
              <a:t>	temp = cur-&gt;next;</a:t>
            </a:r>
          </a:p>
          <a:p>
            <a:r>
              <a:rPr lang="en-US" altLang="zh-CN" dirty="0"/>
              <a:t>	if(temp == tail){</a:t>
            </a:r>
          </a:p>
          <a:p>
            <a:r>
              <a:rPr lang="en-US" altLang="zh-CN" dirty="0"/>
              <a:t>		tail = cur;</a:t>
            </a:r>
          </a:p>
          <a:p>
            <a:r>
              <a:rPr lang="en-US" altLang="zh-CN" dirty="0"/>
              <a:t>		cur-&gt;next = NULL;</a:t>
            </a:r>
          </a:p>
          <a:p>
            <a:r>
              <a:rPr lang="en-US" altLang="zh-CN" dirty="0"/>
              <a:t>	}else{</a:t>
            </a:r>
          </a:p>
          <a:p>
            <a:r>
              <a:rPr lang="en-US" altLang="zh-CN" dirty="0"/>
              <a:t>		cur-&gt;next = temp-&gt;next;</a:t>
            </a:r>
          </a:p>
          <a:p>
            <a:r>
              <a:rPr lang="en-US" altLang="zh-CN" dirty="0"/>
              <a:t>	}</a:t>
            </a:r>
          </a:p>
          <a:p>
            <a:r>
              <a:rPr lang="en-US" altLang="zh-CN" dirty="0"/>
              <a:t>	delete temp;</a:t>
            </a:r>
          </a:p>
          <a:p>
            <a:r>
              <a:rPr lang="en-US" altLang="zh-CN" dirty="0"/>
              <a:t>	return true;</a:t>
            </a:r>
          </a:p>
          <a:p>
            <a:r>
              <a:rPr lang="en-US" altLang="zh-CN" dirty="0"/>
              <a:t>}</a:t>
            </a:r>
          </a:p>
          <a:p>
            <a:r>
              <a:rPr lang="en-US" altLang="zh-CN" dirty="0"/>
              <a:t>bool </a:t>
            </a:r>
            <a:r>
              <a:rPr lang="en-US" altLang="zh-CN" dirty="0" err="1"/>
              <a:t>CircularList</a:t>
            </a:r>
            <a:r>
              <a:rPr lang="en-US" altLang="zh-CN" dirty="0"/>
              <a:t>::</a:t>
            </a:r>
            <a:r>
              <a:rPr lang="en-US" altLang="zh-CN" dirty="0" err="1"/>
              <a:t>insertNode</a:t>
            </a:r>
            <a:r>
              <a:rPr lang="en-US" altLang="zh-CN" dirty="0"/>
              <a:t>(int p){</a:t>
            </a:r>
          </a:p>
          <a:p>
            <a:r>
              <a:rPr lang="en-US" altLang="zh-CN" dirty="0"/>
              <a:t>	</a:t>
            </a:r>
            <a:r>
              <a:rPr lang="en-US" altLang="zh-CN" dirty="0" err="1"/>
              <a:t>CNode</a:t>
            </a:r>
            <a:r>
              <a:rPr lang="en-US" altLang="zh-CN" dirty="0"/>
              <a:t> *cur = new </a:t>
            </a:r>
            <a:r>
              <a:rPr lang="en-US" altLang="zh-CN" dirty="0" err="1"/>
              <a:t>CNode</a:t>
            </a:r>
            <a:r>
              <a:rPr lang="en-US" altLang="zh-CN" dirty="0"/>
              <a:t>();</a:t>
            </a:r>
          </a:p>
          <a:p>
            <a:r>
              <a:rPr lang="en-US" altLang="zh-CN" dirty="0"/>
              <a:t>	int count = 0;</a:t>
            </a:r>
          </a:p>
          <a:p>
            <a:r>
              <a:rPr lang="en-US" altLang="zh-CN" dirty="0"/>
              <a:t>	cur = head-&gt;next;</a:t>
            </a:r>
          </a:p>
          <a:p>
            <a:r>
              <a:rPr lang="en-US" altLang="zh-CN" dirty="0"/>
              <a:t>	while(cur != NULL &amp;&amp; count &lt; p){</a:t>
            </a:r>
          </a:p>
          <a:p>
            <a:r>
              <a:rPr lang="en-US" altLang="zh-CN" dirty="0"/>
              <a:t>		count++;</a:t>
            </a:r>
          </a:p>
          <a:p>
            <a:r>
              <a:rPr lang="en-US" altLang="zh-CN" dirty="0"/>
              <a:t>		cur = cur-&gt;next;</a:t>
            </a:r>
          </a:p>
          <a:p>
            <a:r>
              <a:rPr lang="en-US" altLang="zh-CN" dirty="0"/>
              <a:t>	}</a:t>
            </a:r>
          </a:p>
          <a:p>
            <a:r>
              <a:rPr lang="en-US" altLang="zh-CN" dirty="0"/>
              <a:t>	</a:t>
            </a:r>
            <a:r>
              <a:rPr lang="en-US" altLang="zh-CN" dirty="0" err="1"/>
              <a:t>CNode</a:t>
            </a:r>
            <a:r>
              <a:rPr lang="en-US" altLang="zh-CN" dirty="0"/>
              <a:t> *ins = new </a:t>
            </a:r>
            <a:r>
              <a:rPr lang="en-US" altLang="zh-CN" dirty="0" err="1"/>
              <a:t>CNode</a:t>
            </a:r>
            <a:r>
              <a:rPr lang="en-US" altLang="zh-CN" dirty="0"/>
              <a:t>();</a:t>
            </a:r>
          </a:p>
          <a:p>
            <a:r>
              <a:rPr lang="en-US" altLang="zh-CN" dirty="0"/>
              <a:t>	ins-&gt;value = 9;</a:t>
            </a:r>
          </a:p>
          <a:p>
            <a:r>
              <a:rPr lang="en-US" altLang="zh-CN" dirty="0"/>
              <a:t>	ins-&gt;next = NULL;</a:t>
            </a:r>
          </a:p>
          <a:p>
            <a:r>
              <a:rPr lang="en-US" altLang="zh-CN" dirty="0"/>
              <a:t>	ins-&gt;next = cur-&gt;next;</a:t>
            </a:r>
          </a:p>
          <a:p>
            <a:r>
              <a:rPr lang="en-US" altLang="zh-CN" dirty="0"/>
              <a:t>	cur-&gt;next = ins;</a:t>
            </a:r>
          </a:p>
          <a:p>
            <a:r>
              <a:rPr lang="en-US" altLang="zh-CN" dirty="0"/>
              <a:t>	return true;</a:t>
            </a:r>
          </a:p>
          <a:p>
            <a:r>
              <a:rPr lang="en-US" altLang="zh-CN" dirty="0"/>
              <a:t>}</a:t>
            </a:r>
          </a:p>
          <a:p>
            <a:r>
              <a:rPr lang="en-US" altLang="zh-CN" dirty="0"/>
              <a:t>void </a:t>
            </a:r>
            <a:r>
              <a:rPr lang="en-US" altLang="zh-CN" dirty="0" err="1"/>
              <a:t>CircularList</a:t>
            </a:r>
            <a:r>
              <a:rPr lang="en-US" altLang="zh-CN" dirty="0"/>
              <a:t>::print(){</a:t>
            </a:r>
          </a:p>
          <a:p>
            <a:r>
              <a:rPr lang="en-US" altLang="zh-CN" dirty="0"/>
              <a:t>	</a:t>
            </a:r>
            <a:r>
              <a:rPr lang="en-US" altLang="zh-CN" dirty="0" err="1"/>
              <a:t>CNode</a:t>
            </a:r>
            <a:r>
              <a:rPr lang="en-US" altLang="zh-CN" dirty="0"/>
              <a:t> *cur = new </a:t>
            </a:r>
            <a:r>
              <a:rPr lang="en-US" altLang="zh-CN" dirty="0" err="1"/>
              <a:t>CNode</a:t>
            </a:r>
            <a:r>
              <a:rPr lang="en-US" altLang="zh-CN" dirty="0"/>
              <a:t>();</a:t>
            </a:r>
          </a:p>
          <a:p>
            <a:r>
              <a:rPr lang="en-US" altLang="zh-CN" dirty="0"/>
              <a:t>	cur = head-&gt;next;</a:t>
            </a:r>
          </a:p>
          <a:p>
            <a:r>
              <a:rPr lang="en-US" altLang="zh-CN" dirty="0"/>
              <a:t>	while(cur != head){</a:t>
            </a:r>
          </a:p>
          <a:p>
            <a:r>
              <a:rPr lang="en-US" altLang="zh-CN" dirty="0"/>
              <a:t>		</a:t>
            </a:r>
            <a:r>
              <a:rPr lang="en-US" altLang="zh-CN" dirty="0" err="1"/>
              <a:t>cout</a:t>
            </a:r>
            <a:r>
              <a:rPr lang="en-US" altLang="zh-CN" dirty="0"/>
              <a:t>&lt;&lt;cur-&gt;value&lt;&lt;" ";</a:t>
            </a:r>
          </a:p>
          <a:p>
            <a:r>
              <a:rPr lang="en-US" altLang="zh-CN" dirty="0"/>
              <a:t>		cur = cur-&gt;next;</a:t>
            </a:r>
          </a:p>
          <a:p>
            <a:r>
              <a:rPr lang="en-US" altLang="zh-CN" dirty="0"/>
              <a:t>	}</a:t>
            </a:r>
          </a:p>
          <a:p>
            <a:r>
              <a:rPr lang="en-US" altLang="zh-CN" dirty="0"/>
              <a:t>}</a:t>
            </a:r>
          </a:p>
          <a:p>
            <a:r>
              <a:rPr lang="en-US" altLang="zh-CN" dirty="0"/>
              <a:t>int main(void){</a:t>
            </a:r>
          </a:p>
          <a:p>
            <a:r>
              <a:rPr lang="en-US" altLang="zh-CN" dirty="0"/>
              <a:t>	</a:t>
            </a:r>
            <a:r>
              <a:rPr lang="en-US" altLang="zh-CN" dirty="0" err="1"/>
              <a:t>CircularList</a:t>
            </a:r>
            <a:r>
              <a:rPr lang="en-US" altLang="zh-CN" dirty="0"/>
              <a:t> *cl = new </a:t>
            </a:r>
            <a:r>
              <a:rPr lang="en-US" altLang="zh-CN" dirty="0" err="1"/>
              <a:t>CircularList</a:t>
            </a:r>
            <a:r>
              <a:rPr lang="en-US" altLang="zh-CN" dirty="0"/>
              <a:t>();</a:t>
            </a:r>
          </a:p>
          <a:p>
            <a:r>
              <a:rPr lang="en-US" altLang="zh-CN" dirty="0"/>
              <a:t>	cl-&gt;</a:t>
            </a:r>
            <a:r>
              <a:rPr lang="en-US" altLang="zh-CN" dirty="0" err="1"/>
              <a:t>initCircularList</a:t>
            </a:r>
            <a:r>
              <a:rPr lang="en-US" altLang="zh-CN" dirty="0"/>
              <a:t>();</a:t>
            </a:r>
          </a:p>
          <a:p>
            <a:r>
              <a:rPr lang="en-US" altLang="zh-CN" dirty="0"/>
              <a:t>	cl-&gt;</a:t>
            </a:r>
            <a:r>
              <a:rPr lang="en-US" altLang="zh-CN" dirty="0" err="1"/>
              <a:t>insertNode</a:t>
            </a:r>
            <a:r>
              <a:rPr lang="en-US" altLang="zh-CN" dirty="0"/>
              <a:t>(2);</a:t>
            </a:r>
          </a:p>
          <a:p>
            <a:r>
              <a:rPr lang="en-US" altLang="zh-CN" dirty="0"/>
              <a:t>	cl-&gt;print();</a:t>
            </a:r>
          </a:p>
          <a:p>
            <a:r>
              <a:rPr lang="en-US" altLang="zh-CN" dirty="0"/>
              <a:t>	</a:t>
            </a:r>
            <a:r>
              <a:rPr lang="en-US" altLang="zh-CN" dirty="0" err="1"/>
              <a:t>cout</a:t>
            </a:r>
            <a:r>
              <a:rPr lang="en-US" altLang="zh-CN" dirty="0"/>
              <a:t>&lt;&lt;"\n";</a:t>
            </a:r>
          </a:p>
          <a:p>
            <a:r>
              <a:rPr lang="en-US" altLang="zh-CN" dirty="0"/>
              <a:t>	return 0; </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6AE5A15B-21C8-440F-AAF5-E1E15A0DD8CE}" type="slidenum">
              <a:rPr lang="zh-CN" altLang="en-US" smtClean="0"/>
              <a:t>14</a:t>
            </a:fld>
            <a:endParaRPr lang="zh-CN" altLang="en-US"/>
          </a:p>
        </p:txBody>
      </p:sp>
    </p:spTree>
    <p:extLst>
      <p:ext uri="{BB962C8B-B14F-4D97-AF65-F5344CB8AC3E}">
        <p14:creationId xmlns:p14="http://schemas.microsoft.com/office/powerpoint/2010/main" val="500719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#include&lt;iostream&gt;</a:t>
            </a:r>
          </a:p>
          <a:p>
            <a:r>
              <a:rPr lang="en-US" altLang="zh-CN" dirty="0"/>
              <a:t>using namespace std;</a:t>
            </a:r>
          </a:p>
          <a:p>
            <a:r>
              <a:rPr lang="en-US" altLang="zh-CN" dirty="0"/>
              <a:t>class </a:t>
            </a:r>
            <a:r>
              <a:rPr lang="en-US" altLang="zh-CN" dirty="0" err="1"/>
              <a:t>CNode</a:t>
            </a:r>
            <a:r>
              <a:rPr lang="en-US" altLang="zh-CN" dirty="0"/>
              <a:t>{</a:t>
            </a:r>
          </a:p>
          <a:p>
            <a:r>
              <a:rPr lang="en-US" altLang="zh-CN" dirty="0"/>
              <a:t>	public:</a:t>
            </a:r>
          </a:p>
          <a:p>
            <a:r>
              <a:rPr lang="en-US" altLang="zh-CN" dirty="0"/>
              <a:t>		</a:t>
            </a:r>
            <a:r>
              <a:rPr lang="en-US" altLang="zh-CN" dirty="0" err="1"/>
              <a:t>CNode</a:t>
            </a:r>
            <a:r>
              <a:rPr lang="en-US" altLang="zh-CN" dirty="0"/>
              <a:t> *next,*</a:t>
            </a:r>
            <a:r>
              <a:rPr lang="en-US" altLang="zh-CN" dirty="0" err="1"/>
              <a:t>prev</a:t>
            </a:r>
            <a:r>
              <a:rPr lang="en-US" altLang="zh-CN" dirty="0"/>
              <a:t>;</a:t>
            </a:r>
          </a:p>
          <a:p>
            <a:r>
              <a:rPr lang="en-US" altLang="zh-CN" dirty="0"/>
              <a:t>		int num;</a:t>
            </a:r>
          </a:p>
          <a:p>
            <a:r>
              <a:rPr lang="en-US" altLang="zh-CN" dirty="0"/>
              <a:t>};</a:t>
            </a:r>
          </a:p>
          <a:p>
            <a:r>
              <a:rPr lang="en-US" altLang="zh-CN" dirty="0"/>
              <a:t>class </a:t>
            </a:r>
            <a:r>
              <a:rPr lang="en-US" altLang="zh-CN" dirty="0" err="1"/>
              <a:t>CLinkedList</a:t>
            </a:r>
            <a:r>
              <a:rPr lang="en-US" altLang="zh-CN" dirty="0"/>
              <a:t>{</a:t>
            </a:r>
          </a:p>
          <a:p>
            <a:r>
              <a:rPr lang="en-US" altLang="zh-CN" dirty="0"/>
              <a:t>	public: </a:t>
            </a:r>
          </a:p>
          <a:p>
            <a:r>
              <a:rPr lang="en-US" altLang="zh-CN" dirty="0"/>
              <a:t>		</a:t>
            </a:r>
            <a:r>
              <a:rPr lang="en-US" altLang="zh-CN" dirty="0" err="1"/>
              <a:t>CNode</a:t>
            </a:r>
            <a:r>
              <a:rPr lang="en-US" altLang="zh-CN" dirty="0"/>
              <a:t> *head,*tail;</a:t>
            </a:r>
          </a:p>
          <a:p>
            <a:r>
              <a:rPr lang="en-US" altLang="zh-CN" dirty="0"/>
              <a:t>	</a:t>
            </a:r>
            <a:r>
              <a:rPr lang="en-US" altLang="zh-CN" dirty="0" err="1"/>
              <a:t>CLinkedList</a:t>
            </a:r>
            <a:r>
              <a:rPr lang="en-US" altLang="zh-CN" dirty="0"/>
              <a:t>(){</a:t>
            </a:r>
          </a:p>
          <a:p>
            <a:r>
              <a:rPr lang="en-US" altLang="zh-CN" dirty="0"/>
              <a:t>		head = new </a:t>
            </a:r>
            <a:r>
              <a:rPr lang="en-US" altLang="zh-CN" dirty="0" err="1"/>
              <a:t>CNode</a:t>
            </a:r>
            <a:r>
              <a:rPr lang="en-US" altLang="zh-CN" dirty="0"/>
              <a:t>();</a:t>
            </a:r>
          </a:p>
          <a:p>
            <a:r>
              <a:rPr lang="en-US" altLang="zh-CN" dirty="0"/>
              <a:t>		tail = head;</a:t>
            </a:r>
          </a:p>
          <a:p>
            <a:r>
              <a:rPr lang="en-US" altLang="zh-CN" dirty="0"/>
              <a:t>	}</a:t>
            </a:r>
          </a:p>
          <a:p>
            <a:r>
              <a:rPr lang="en-US" altLang="zh-CN" dirty="0"/>
              <a:t>	~</a:t>
            </a:r>
            <a:r>
              <a:rPr lang="en-US" altLang="zh-CN" dirty="0" err="1"/>
              <a:t>CLinkedList</a:t>
            </a:r>
            <a:r>
              <a:rPr lang="en-US" altLang="zh-CN" dirty="0"/>
              <a:t>(){</a:t>
            </a:r>
          </a:p>
          <a:p>
            <a:r>
              <a:rPr lang="en-US" altLang="zh-CN" dirty="0"/>
              <a:t>		</a:t>
            </a:r>
            <a:r>
              <a:rPr lang="en-US" altLang="zh-CN" dirty="0" err="1"/>
              <a:t>CNode</a:t>
            </a:r>
            <a:r>
              <a:rPr lang="en-US" altLang="zh-CN" dirty="0"/>
              <a:t> *ptr1,*ptr2;</a:t>
            </a:r>
          </a:p>
          <a:p>
            <a:r>
              <a:rPr lang="en-US" altLang="zh-CN" dirty="0"/>
              <a:t>		ptr1 = head;</a:t>
            </a:r>
          </a:p>
          <a:p>
            <a:r>
              <a:rPr lang="en-US" altLang="zh-CN" dirty="0"/>
              <a:t>		while(ptr1-&gt;next != NULL){</a:t>
            </a:r>
          </a:p>
          <a:p>
            <a:r>
              <a:rPr lang="en-US" altLang="zh-CN" dirty="0"/>
              <a:t>			ptr2 = ptr1-&gt;next;</a:t>
            </a:r>
          </a:p>
          <a:p>
            <a:r>
              <a:rPr lang="en-US" altLang="zh-CN" dirty="0"/>
              <a:t>			ptr1 = ptr2-&gt;next;</a:t>
            </a:r>
          </a:p>
          <a:p>
            <a:r>
              <a:rPr lang="en-US" altLang="zh-CN" dirty="0"/>
              <a:t>			delete ptr2;</a:t>
            </a:r>
          </a:p>
          <a:p>
            <a:r>
              <a:rPr lang="en-US" altLang="zh-CN" dirty="0"/>
              <a:t>		}</a:t>
            </a:r>
          </a:p>
          <a:p>
            <a:r>
              <a:rPr lang="en-US" altLang="zh-CN" dirty="0"/>
              <a:t>		delete ptr1;</a:t>
            </a:r>
          </a:p>
          <a:p>
            <a:r>
              <a:rPr lang="en-US" altLang="zh-CN" dirty="0"/>
              <a:t>		delete head;</a:t>
            </a:r>
          </a:p>
          <a:p>
            <a:r>
              <a:rPr lang="en-US" altLang="zh-CN" dirty="0"/>
              <a:t>	}</a:t>
            </a:r>
          </a:p>
          <a:p>
            <a:r>
              <a:rPr lang="en-US" altLang="zh-CN" dirty="0"/>
              <a:t>	bool </a:t>
            </a:r>
            <a:r>
              <a:rPr lang="en-US" altLang="zh-CN" dirty="0" err="1"/>
              <a:t>appendNode</a:t>
            </a:r>
            <a:r>
              <a:rPr lang="en-US" altLang="zh-CN" dirty="0"/>
              <a:t>(int data);</a:t>
            </a:r>
          </a:p>
          <a:p>
            <a:r>
              <a:rPr lang="en-US" altLang="zh-CN" dirty="0"/>
              <a:t>	bool </a:t>
            </a:r>
            <a:r>
              <a:rPr lang="en-US" altLang="zh-CN" dirty="0" err="1"/>
              <a:t>initCLinkedList</a:t>
            </a:r>
            <a:r>
              <a:rPr lang="en-US" altLang="zh-CN" dirty="0"/>
              <a:t>(int number);</a:t>
            </a:r>
          </a:p>
          <a:p>
            <a:r>
              <a:rPr lang="en-US" altLang="zh-CN" dirty="0"/>
              <a:t>	bool </a:t>
            </a:r>
            <a:r>
              <a:rPr lang="en-US" altLang="zh-CN" dirty="0" err="1"/>
              <a:t>deleteNode</a:t>
            </a:r>
            <a:r>
              <a:rPr lang="en-US" altLang="zh-CN" dirty="0"/>
              <a:t>(</a:t>
            </a:r>
            <a:r>
              <a:rPr lang="en-US" altLang="zh-CN" dirty="0" err="1"/>
              <a:t>CNode</a:t>
            </a:r>
            <a:r>
              <a:rPr lang="en-US" altLang="zh-CN" dirty="0"/>
              <a:t> *node);</a:t>
            </a:r>
          </a:p>
          <a:p>
            <a:r>
              <a:rPr lang="en-US" altLang="zh-CN" dirty="0"/>
              <a:t>}; </a:t>
            </a:r>
          </a:p>
          <a:p>
            <a:r>
              <a:rPr lang="en-US" altLang="zh-CN" dirty="0"/>
              <a:t>bool </a:t>
            </a:r>
            <a:r>
              <a:rPr lang="en-US" altLang="zh-CN" dirty="0" err="1"/>
              <a:t>CLinkedList</a:t>
            </a:r>
            <a:r>
              <a:rPr lang="en-US" altLang="zh-CN" dirty="0"/>
              <a:t>::</a:t>
            </a:r>
            <a:r>
              <a:rPr lang="en-US" altLang="zh-CN" dirty="0" err="1"/>
              <a:t>appendNode</a:t>
            </a:r>
            <a:r>
              <a:rPr lang="en-US" altLang="zh-CN" dirty="0"/>
              <a:t>(int data){</a:t>
            </a:r>
          </a:p>
          <a:p>
            <a:r>
              <a:rPr lang="en-US" altLang="zh-CN" dirty="0"/>
              <a:t>	</a:t>
            </a:r>
            <a:r>
              <a:rPr lang="en-US" altLang="zh-CN" dirty="0" err="1"/>
              <a:t>CNode</a:t>
            </a:r>
            <a:r>
              <a:rPr lang="en-US" altLang="zh-CN" dirty="0"/>
              <a:t> *p = new </a:t>
            </a:r>
            <a:r>
              <a:rPr lang="en-US" altLang="zh-CN" dirty="0" err="1"/>
              <a:t>CNode</a:t>
            </a:r>
            <a:r>
              <a:rPr lang="en-US" altLang="zh-CN" dirty="0"/>
              <a:t>();</a:t>
            </a:r>
          </a:p>
          <a:p>
            <a:r>
              <a:rPr lang="en-US" altLang="zh-CN" dirty="0"/>
              <a:t>	p-&gt;num = data;</a:t>
            </a:r>
          </a:p>
          <a:p>
            <a:r>
              <a:rPr lang="en-US" altLang="zh-CN" dirty="0"/>
              <a:t>	p-&gt;next = NULL;</a:t>
            </a:r>
          </a:p>
          <a:p>
            <a:r>
              <a:rPr lang="en-US" altLang="zh-CN" dirty="0"/>
              <a:t>	tail-&gt;next = p;</a:t>
            </a:r>
          </a:p>
          <a:p>
            <a:r>
              <a:rPr lang="en-US" altLang="zh-CN" dirty="0"/>
              <a:t>	tail = p;</a:t>
            </a:r>
          </a:p>
          <a:p>
            <a:r>
              <a:rPr lang="en-US" altLang="zh-CN" dirty="0"/>
              <a:t>	return true;</a:t>
            </a:r>
          </a:p>
          <a:p>
            <a:r>
              <a:rPr lang="en-US" altLang="zh-CN" dirty="0"/>
              <a:t>}</a:t>
            </a:r>
          </a:p>
          <a:p>
            <a:r>
              <a:rPr lang="en-US" altLang="zh-CN" dirty="0"/>
              <a:t>bool </a:t>
            </a:r>
            <a:r>
              <a:rPr lang="en-US" altLang="zh-CN" dirty="0" err="1"/>
              <a:t>CLinkedList</a:t>
            </a:r>
            <a:r>
              <a:rPr lang="en-US" altLang="zh-CN" dirty="0"/>
              <a:t>::</a:t>
            </a:r>
            <a:r>
              <a:rPr lang="en-US" altLang="zh-CN" dirty="0" err="1"/>
              <a:t>initCLinkedList</a:t>
            </a:r>
            <a:r>
              <a:rPr lang="en-US" altLang="zh-CN" dirty="0"/>
              <a:t>(int number){</a:t>
            </a:r>
          </a:p>
          <a:p>
            <a:r>
              <a:rPr lang="en-US" altLang="zh-CN" dirty="0"/>
              <a:t>	for(int </a:t>
            </a:r>
            <a:r>
              <a:rPr lang="en-US" altLang="zh-CN" dirty="0" err="1"/>
              <a:t>i</a:t>
            </a:r>
            <a:r>
              <a:rPr lang="en-US" altLang="zh-CN" dirty="0"/>
              <a:t> = 1 ;</a:t>
            </a:r>
            <a:r>
              <a:rPr lang="en-US" altLang="zh-CN" dirty="0" err="1"/>
              <a:t>i</a:t>
            </a:r>
            <a:r>
              <a:rPr lang="en-US" altLang="zh-CN" dirty="0"/>
              <a:t> &lt;= </a:t>
            </a:r>
            <a:r>
              <a:rPr lang="en-US" altLang="zh-CN" dirty="0" err="1"/>
              <a:t>number;i</a:t>
            </a:r>
            <a:r>
              <a:rPr lang="en-US" altLang="zh-CN" dirty="0"/>
              <a:t>++){</a:t>
            </a:r>
          </a:p>
          <a:p>
            <a:r>
              <a:rPr lang="en-US" altLang="zh-CN" dirty="0"/>
              <a:t>		</a:t>
            </a:r>
            <a:r>
              <a:rPr lang="en-US" altLang="zh-CN" dirty="0" err="1"/>
              <a:t>appendNode</a:t>
            </a:r>
            <a:r>
              <a:rPr lang="en-US" altLang="zh-CN" dirty="0"/>
              <a:t>(</a:t>
            </a:r>
            <a:r>
              <a:rPr lang="en-US" altLang="zh-CN" dirty="0" err="1"/>
              <a:t>i</a:t>
            </a:r>
            <a:r>
              <a:rPr lang="en-US" altLang="zh-CN" dirty="0"/>
              <a:t>);</a:t>
            </a:r>
          </a:p>
          <a:p>
            <a:r>
              <a:rPr lang="en-US" altLang="zh-CN" dirty="0"/>
              <a:t>	}</a:t>
            </a:r>
          </a:p>
          <a:p>
            <a:r>
              <a:rPr lang="en-US" altLang="zh-CN" dirty="0"/>
              <a:t>	tail-&gt;next = head-&gt;next;</a:t>
            </a:r>
          </a:p>
          <a:p>
            <a:r>
              <a:rPr lang="en-US" altLang="zh-CN" dirty="0"/>
              <a:t>	return true;</a:t>
            </a:r>
          </a:p>
          <a:p>
            <a:r>
              <a:rPr lang="en-US" altLang="zh-CN" dirty="0"/>
              <a:t>}</a:t>
            </a:r>
          </a:p>
          <a:p>
            <a:r>
              <a:rPr lang="en-US" altLang="zh-CN" dirty="0"/>
              <a:t>bool </a:t>
            </a:r>
            <a:r>
              <a:rPr lang="en-US" altLang="zh-CN" dirty="0" err="1"/>
              <a:t>CLinkedList</a:t>
            </a:r>
            <a:r>
              <a:rPr lang="en-US" altLang="zh-CN" dirty="0"/>
              <a:t>::</a:t>
            </a:r>
            <a:r>
              <a:rPr lang="en-US" altLang="zh-CN" dirty="0" err="1"/>
              <a:t>deleteNode</a:t>
            </a:r>
            <a:r>
              <a:rPr lang="en-US" altLang="zh-CN" dirty="0"/>
              <a:t>(</a:t>
            </a:r>
            <a:r>
              <a:rPr lang="en-US" altLang="zh-CN" dirty="0" err="1"/>
              <a:t>CNode</a:t>
            </a:r>
            <a:r>
              <a:rPr lang="en-US" altLang="zh-CN" dirty="0"/>
              <a:t> *node){</a:t>
            </a:r>
          </a:p>
          <a:p>
            <a:r>
              <a:rPr lang="en-US" altLang="zh-CN" dirty="0"/>
              <a:t>	</a:t>
            </a:r>
            <a:r>
              <a:rPr lang="en-US" altLang="zh-CN" dirty="0" err="1"/>
              <a:t>CNode</a:t>
            </a:r>
            <a:r>
              <a:rPr lang="en-US" altLang="zh-CN" dirty="0"/>
              <a:t> *temp = new </a:t>
            </a:r>
            <a:r>
              <a:rPr lang="en-US" altLang="zh-CN" dirty="0" err="1"/>
              <a:t>CNode</a:t>
            </a:r>
            <a:r>
              <a:rPr lang="en-US" altLang="zh-CN" dirty="0"/>
              <a:t>();</a:t>
            </a:r>
          </a:p>
          <a:p>
            <a:r>
              <a:rPr lang="en-US" altLang="zh-CN" dirty="0"/>
              <a:t>	temp = node-&gt;next;</a:t>
            </a:r>
          </a:p>
          <a:p>
            <a:r>
              <a:rPr lang="en-US" altLang="zh-CN" dirty="0"/>
              <a:t>	node-&gt;next = temp-&gt;next;</a:t>
            </a:r>
          </a:p>
          <a:p>
            <a:r>
              <a:rPr lang="en-US" altLang="zh-CN" dirty="0"/>
              <a:t>	delete temp;</a:t>
            </a:r>
          </a:p>
          <a:p>
            <a:r>
              <a:rPr lang="en-US" altLang="zh-CN" dirty="0"/>
              <a:t>	return true;</a:t>
            </a:r>
          </a:p>
          <a:p>
            <a:r>
              <a:rPr lang="en-US" altLang="zh-CN" dirty="0"/>
              <a:t>}</a:t>
            </a:r>
          </a:p>
          <a:p>
            <a:r>
              <a:rPr lang="en-US" altLang="zh-CN" dirty="0"/>
              <a:t>int main(void){</a:t>
            </a:r>
          </a:p>
          <a:p>
            <a:r>
              <a:rPr lang="en-US" altLang="zh-CN" dirty="0"/>
              <a:t>	</a:t>
            </a:r>
            <a:r>
              <a:rPr lang="en-US" altLang="zh-CN" dirty="0" err="1"/>
              <a:t>CLinkedList</a:t>
            </a:r>
            <a:r>
              <a:rPr lang="en-US" altLang="zh-CN" dirty="0"/>
              <a:t> *cl = new </a:t>
            </a:r>
            <a:r>
              <a:rPr lang="en-US" altLang="zh-CN" dirty="0" err="1"/>
              <a:t>CLinkedList</a:t>
            </a:r>
            <a:r>
              <a:rPr lang="en-US" altLang="zh-CN" dirty="0"/>
              <a:t>();</a:t>
            </a:r>
          </a:p>
          <a:p>
            <a:r>
              <a:rPr lang="en-US" altLang="zh-CN" dirty="0"/>
              <a:t>	</a:t>
            </a:r>
            <a:r>
              <a:rPr lang="en-US" altLang="zh-CN" dirty="0" err="1"/>
              <a:t>CNode</a:t>
            </a:r>
            <a:r>
              <a:rPr lang="en-US" altLang="zh-CN" dirty="0"/>
              <a:t> *cur = new </a:t>
            </a:r>
            <a:r>
              <a:rPr lang="en-US" altLang="zh-CN" dirty="0" err="1"/>
              <a:t>CNode</a:t>
            </a:r>
            <a:r>
              <a:rPr lang="en-US" altLang="zh-CN" dirty="0"/>
              <a:t>();</a:t>
            </a:r>
          </a:p>
          <a:p>
            <a:r>
              <a:rPr lang="en-US" altLang="zh-CN" dirty="0"/>
              <a:t>	int </a:t>
            </a:r>
            <a:r>
              <a:rPr lang="en-US" altLang="zh-CN" dirty="0" err="1"/>
              <a:t>allNum,order</a:t>
            </a:r>
            <a:r>
              <a:rPr lang="en-US" altLang="zh-CN" dirty="0"/>
              <a:t>;</a:t>
            </a:r>
          </a:p>
          <a:p>
            <a:r>
              <a:rPr lang="en-US" altLang="zh-CN" dirty="0"/>
              <a:t>	</a:t>
            </a:r>
            <a:r>
              <a:rPr lang="en-US" altLang="zh-CN" dirty="0" err="1"/>
              <a:t>cin</a:t>
            </a:r>
            <a:r>
              <a:rPr lang="en-US" altLang="zh-CN" dirty="0"/>
              <a:t>&gt;&gt;</a:t>
            </a:r>
            <a:r>
              <a:rPr lang="en-US" altLang="zh-CN" dirty="0" err="1"/>
              <a:t>allNum</a:t>
            </a:r>
            <a:r>
              <a:rPr lang="en-US" altLang="zh-CN" dirty="0"/>
              <a:t>&gt;&gt;order;</a:t>
            </a:r>
          </a:p>
          <a:p>
            <a:r>
              <a:rPr lang="en-US" altLang="zh-CN" dirty="0"/>
              <a:t>	cl-&gt;</a:t>
            </a:r>
            <a:r>
              <a:rPr lang="en-US" altLang="zh-CN" dirty="0" err="1"/>
              <a:t>initCLinkedList</a:t>
            </a:r>
            <a:r>
              <a:rPr lang="en-US" altLang="zh-CN" dirty="0"/>
              <a:t>(</a:t>
            </a:r>
            <a:r>
              <a:rPr lang="en-US" altLang="zh-CN" dirty="0" err="1"/>
              <a:t>allNum</a:t>
            </a:r>
            <a:r>
              <a:rPr lang="en-US" altLang="zh-CN" dirty="0"/>
              <a:t>);</a:t>
            </a:r>
          </a:p>
          <a:p>
            <a:r>
              <a:rPr lang="en-US" altLang="zh-CN" dirty="0"/>
              <a:t>	cur = cl-&gt;head;</a:t>
            </a:r>
          </a:p>
          <a:p>
            <a:r>
              <a:rPr lang="en-US" altLang="zh-CN" dirty="0"/>
              <a:t>	while(cur-&gt;next != cur){</a:t>
            </a:r>
          </a:p>
          <a:p>
            <a:r>
              <a:rPr lang="en-US" altLang="zh-CN" dirty="0"/>
              <a:t>        for(int </a:t>
            </a:r>
            <a:r>
              <a:rPr lang="en-US" altLang="zh-CN" dirty="0" err="1"/>
              <a:t>i</a:t>
            </a:r>
            <a:r>
              <a:rPr lang="en-US" altLang="zh-CN" dirty="0"/>
              <a:t> = 0;i &lt; order-1;i++){</a:t>
            </a:r>
          </a:p>
          <a:p>
            <a:r>
              <a:rPr lang="en-US" altLang="zh-CN" dirty="0"/>
              <a:t>            cur = cur-&gt;next ;</a:t>
            </a:r>
          </a:p>
          <a:p>
            <a:r>
              <a:rPr lang="en-US" altLang="zh-CN" dirty="0"/>
              <a:t>        }</a:t>
            </a:r>
          </a:p>
          <a:p>
            <a:r>
              <a:rPr lang="en-US" altLang="zh-CN" dirty="0"/>
              <a:t>        cl-&gt;</a:t>
            </a:r>
            <a:r>
              <a:rPr lang="en-US" altLang="zh-CN" dirty="0" err="1"/>
              <a:t>deleteNode</a:t>
            </a:r>
            <a:r>
              <a:rPr lang="en-US" altLang="zh-CN" dirty="0"/>
              <a:t>(cur);</a:t>
            </a:r>
          </a:p>
          <a:p>
            <a:r>
              <a:rPr lang="en-US" altLang="zh-CN" dirty="0"/>
              <a:t>	}</a:t>
            </a:r>
          </a:p>
          <a:p>
            <a:r>
              <a:rPr lang="en-US" altLang="zh-CN" dirty="0"/>
              <a:t>	</a:t>
            </a:r>
            <a:r>
              <a:rPr lang="en-US" altLang="zh-CN" dirty="0" err="1"/>
              <a:t>cout</a:t>
            </a:r>
            <a:r>
              <a:rPr lang="en-US" altLang="zh-CN" dirty="0"/>
              <a:t>&lt;&lt;cur-&gt;num;</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6AE5A15B-21C8-440F-AAF5-E1E15A0DD8CE}" type="slidenum">
              <a:rPr lang="zh-CN" altLang="en-US" smtClean="0"/>
              <a:t>15</a:t>
            </a:fld>
            <a:endParaRPr lang="zh-CN" altLang="en-US"/>
          </a:p>
        </p:txBody>
      </p:sp>
    </p:spTree>
    <p:extLst>
      <p:ext uri="{BB962C8B-B14F-4D97-AF65-F5344CB8AC3E}">
        <p14:creationId xmlns:p14="http://schemas.microsoft.com/office/powerpoint/2010/main" val="2718933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#include&lt;iostream&gt;</a:t>
            </a:r>
          </a:p>
          <a:p>
            <a:r>
              <a:rPr lang="en-US" altLang="zh-CN" dirty="0"/>
              <a:t>using namespace std;</a:t>
            </a:r>
          </a:p>
          <a:p>
            <a:r>
              <a:rPr lang="en-US" altLang="zh-CN" dirty="0"/>
              <a:t>typedef int </a:t>
            </a:r>
            <a:r>
              <a:rPr lang="en-US" altLang="zh-CN" dirty="0" err="1"/>
              <a:t>ElemType</a:t>
            </a:r>
            <a:r>
              <a:rPr lang="en-US" altLang="zh-CN" dirty="0"/>
              <a:t>;</a:t>
            </a:r>
          </a:p>
          <a:p>
            <a:r>
              <a:rPr lang="en-US" altLang="zh-CN" dirty="0"/>
              <a:t>class Stack{</a:t>
            </a:r>
          </a:p>
          <a:p>
            <a:r>
              <a:rPr lang="en-US" altLang="zh-CN" dirty="0"/>
              <a:t>	public:</a:t>
            </a:r>
          </a:p>
          <a:p>
            <a:r>
              <a:rPr lang="en-US" altLang="zh-CN" dirty="0"/>
              <a:t>		</a:t>
            </a:r>
            <a:r>
              <a:rPr lang="en-US" altLang="zh-CN" dirty="0" err="1"/>
              <a:t>ElemType</a:t>
            </a:r>
            <a:r>
              <a:rPr lang="en-US" altLang="zh-CN" dirty="0"/>
              <a:t> *data;</a:t>
            </a:r>
          </a:p>
          <a:p>
            <a:r>
              <a:rPr lang="en-US" altLang="zh-CN" dirty="0"/>
              <a:t>		int top;</a:t>
            </a:r>
          </a:p>
          <a:p>
            <a:r>
              <a:rPr lang="en-US" altLang="zh-CN" dirty="0"/>
              <a:t>		int </a:t>
            </a:r>
            <a:r>
              <a:rPr lang="en-US" altLang="zh-CN" dirty="0" err="1"/>
              <a:t>maxlen</a:t>
            </a:r>
            <a:r>
              <a:rPr lang="en-US" altLang="zh-CN" dirty="0"/>
              <a:t>;</a:t>
            </a:r>
          </a:p>
          <a:p>
            <a:r>
              <a:rPr lang="en-US" altLang="zh-CN" dirty="0"/>
              <a:t>	Stack(int size){</a:t>
            </a:r>
          </a:p>
          <a:p>
            <a:r>
              <a:rPr lang="en-US" altLang="zh-CN" dirty="0"/>
              <a:t>		this-&gt;</a:t>
            </a:r>
            <a:r>
              <a:rPr lang="en-US" altLang="zh-CN" dirty="0" err="1"/>
              <a:t>maxlen</a:t>
            </a:r>
            <a:r>
              <a:rPr lang="en-US" altLang="zh-CN" dirty="0"/>
              <a:t> = size;</a:t>
            </a:r>
          </a:p>
          <a:p>
            <a:r>
              <a:rPr lang="en-US" altLang="zh-CN" dirty="0"/>
              <a:t>		this-&gt;top = -1;                 //</a:t>
            </a:r>
            <a:r>
              <a:rPr lang="zh-CN" altLang="en-US" dirty="0"/>
              <a:t>默认栈空时，栈顶为</a:t>
            </a:r>
            <a:r>
              <a:rPr lang="en-US" altLang="zh-CN" dirty="0"/>
              <a:t>1 </a:t>
            </a:r>
          </a:p>
          <a:p>
            <a:r>
              <a:rPr lang="en-US" altLang="zh-CN" dirty="0"/>
              <a:t>		data = new </a:t>
            </a:r>
            <a:r>
              <a:rPr lang="en-US" altLang="zh-CN" dirty="0" err="1"/>
              <a:t>ElemType</a:t>
            </a:r>
            <a:r>
              <a:rPr lang="en-US" altLang="zh-CN" dirty="0"/>
              <a:t>[</a:t>
            </a:r>
            <a:r>
              <a:rPr lang="en-US" altLang="zh-CN" dirty="0" err="1"/>
              <a:t>maxlen</a:t>
            </a:r>
            <a:r>
              <a:rPr lang="en-US" altLang="zh-CN" dirty="0"/>
              <a:t>];</a:t>
            </a:r>
          </a:p>
          <a:p>
            <a:r>
              <a:rPr lang="en-US" altLang="zh-CN" dirty="0"/>
              <a:t>	}</a:t>
            </a:r>
          </a:p>
          <a:p>
            <a:r>
              <a:rPr lang="en-US" altLang="zh-CN" dirty="0"/>
              <a:t>	~Stack(){</a:t>
            </a:r>
          </a:p>
          <a:p>
            <a:r>
              <a:rPr lang="en-US" altLang="zh-CN" dirty="0"/>
              <a:t>		delete [] data;</a:t>
            </a:r>
          </a:p>
          <a:p>
            <a:r>
              <a:rPr lang="en-US" altLang="zh-CN" dirty="0"/>
              <a:t>	} </a:t>
            </a:r>
          </a:p>
          <a:p>
            <a:r>
              <a:rPr lang="en-US" altLang="zh-CN" dirty="0"/>
              <a:t>	</a:t>
            </a:r>
            <a:r>
              <a:rPr lang="en-US" altLang="zh-CN" dirty="0" err="1"/>
              <a:t>ElemType</a:t>
            </a:r>
            <a:r>
              <a:rPr lang="en-US" altLang="zh-CN" dirty="0"/>
              <a:t> Top();                    //</a:t>
            </a:r>
            <a:r>
              <a:rPr lang="zh-CN" altLang="en-US" dirty="0"/>
              <a:t>访问栈顶元素 </a:t>
            </a:r>
          </a:p>
          <a:p>
            <a:r>
              <a:rPr lang="zh-CN" altLang="en-US" dirty="0"/>
              <a:t>	</a:t>
            </a:r>
            <a:r>
              <a:rPr lang="en-US" altLang="zh-CN" dirty="0" err="1"/>
              <a:t>ElemType</a:t>
            </a:r>
            <a:r>
              <a:rPr lang="en-US" altLang="zh-CN" dirty="0"/>
              <a:t> Push(</a:t>
            </a:r>
            <a:r>
              <a:rPr lang="en-US" altLang="zh-CN" dirty="0" err="1"/>
              <a:t>ElemType</a:t>
            </a:r>
            <a:r>
              <a:rPr lang="en-US" altLang="zh-CN" dirty="0"/>
              <a:t> value);     //</a:t>
            </a:r>
            <a:r>
              <a:rPr lang="zh-CN" altLang="en-US" dirty="0"/>
              <a:t>将元素压入栈顶 </a:t>
            </a:r>
          </a:p>
          <a:p>
            <a:r>
              <a:rPr lang="zh-CN" altLang="en-US" dirty="0"/>
              <a:t>	</a:t>
            </a:r>
            <a:r>
              <a:rPr lang="en-US" altLang="zh-CN" dirty="0" err="1"/>
              <a:t>ElemType</a:t>
            </a:r>
            <a:r>
              <a:rPr lang="en-US" altLang="zh-CN" dirty="0"/>
              <a:t> Pop();                    //</a:t>
            </a:r>
            <a:r>
              <a:rPr lang="zh-CN" altLang="en-US" dirty="0"/>
              <a:t>出栈 </a:t>
            </a:r>
          </a:p>
          <a:p>
            <a:r>
              <a:rPr lang="zh-CN" altLang="en-US" dirty="0"/>
              <a:t>	</a:t>
            </a:r>
            <a:r>
              <a:rPr lang="en-US" altLang="zh-CN" dirty="0"/>
              <a:t>int </a:t>
            </a:r>
            <a:r>
              <a:rPr lang="en-US" altLang="zh-CN" dirty="0" err="1"/>
              <a:t>getSize</a:t>
            </a:r>
            <a:r>
              <a:rPr lang="en-US" altLang="zh-CN" dirty="0"/>
              <a:t>();                     //</a:t>
            </a:r>
            <a:r>
              <a:rPr lang="zh-CN" altLang="en-US" dirty="0"/>
              <a:t>获取 </a:t>
            </a:r>
          </a:p>
          <a:p>
            <a:r>
              <a:rPr lang="zh-CN" altLang="en-US" dirty="0"/>
              <a:t>	</a:t>
            </a:r>
            <a:r>
              <a:rPr lang="en-US" altLang="zh-CN" dirty="0"/>
              <a:t>bool </a:t>
            </a:r>
            <a:r>
              <a:rPr lang="en-US" altLang="zh-CN" dirty="0" err="1"/>
              <a:t>isEmpty</a:t>
            </a:r>
            <a:r>
              <a:rPr lang="en-US" altLang="zh-CN" dirty="0"/>
              <a:t>();                    //</a:t>
            </a:r>
            <a:r>
              <a:rPr lang="zh-CN" altLang="en-US" dirty="0"/>
              <a:t>判断栈是否时空的 </a:t>
            </a:r>
          </a:p>
          <a:p>
            <a:r>
              <a:rPr lang="zh-CN" altLang="en-US" dirty="0"/>
              <a:t>	</a:t>
            </a:r>
            <a:r>
              <a:rPr lang="en-US" altLang="zh-CN" dirty="0"/>
              <a:t>bool </a:t>
            </a:r>
            <a:r>
              <a:rPr lang="en-US" altLang="zh-CN" dirty="0" err="1"/>
              <a:t>isFull</a:t>
            </a:r>
            <a:r>
              <a:rPr lang="en-US" altLang="zh-CN" dirty="0"/>
              <a:t>();					   //</a:t>
            </a:r>
            <a:r>
              <a:rPr lang="zh-CN" altLang="en-US" dirty="0"/>
              <a:t>判断栈是否是满的 </a:t>
            </a:r>
          </a:p>
          <a:p>
            <a:r>
              <a:rPr lang="en-US" altLang="zh-CN" dirty="0"/>
              <a:t>};</a:t>
            </a:r>
          </a:p>
          <a:p>
            <a:r>
              <a:rPr lang="en-US" altLang="zh-CN" dirty="0"/>
              <a:t>bool Stack::</a:t>
            </a:r>
            <a:r>
              <a:rPr lang="en-US" altLang="zh-CN" dirty="0" err="1"/>
              <a:t>isEmpty</a:t>
            </a:r>
            <a:r>
              <a:rPr lang="en-US" altLang="zh-CN" dirty="0"/>
              <a:t>(){</a:t>
            </a:r>
          </a:p>
          <a:p>
            <a:r>
              <a:rPr lang="en-US" altLang="zh-CN" dirty="0"/>
              <a:t>	if(top == -1){</a:t>
            </a:r>
          </a:p>
          <a:p>
            <a:r>
              <a:rPr lang="en-US" altLang="zh-CN" dirty="0"/>
              <a:t>		return true;</a:t>
            </a:r>
          </a:p>
          <a:p>
            <a:r>
              <a:rPr lang="en-US" altLang="zh-CN" dirty="0"/>
              <a:t>	}else{</a:t>
            </a:r>
          </a:p>
          <a:p>
            <a:r>
              <a:rPr lang="en-US" altLang="zh-CN" dirty="0"/>
              <a:t>		return false;</a:t>
            </a:r>
          </a:p>
          <a:p>
            <a:r>
              <a:rPr lang="en-US" altLang="zh-CN" dirty="0"/>
              <a:t>	}</a:t>
            </a:r>
          </a:p>
          <a:p>
            <a:r>
              <a:rPr lang="en-US" altLang="zh-CN" dirty="0"/>
              <a:t>} </a:t>
            </a:r>
          </a:p>
          <a:p>
            <a:r>
              <a:rPr lang="en-US" altLang="zh-CN" dirty="0"/>
              <a:t>bool Stack::</a:t>
            </a:r>
            <a:r>
              <a:rPr lang="en-US" altLang="zh-CN" dirty="0" err="1"/>
              <a:t>isFull</a:t>
            </a:r>
            <a:r>
              <a:rPr lang="en-US" altLang="zh-CN" dirty="0"/>
              <a:t>(){</a:t>
            </a:r>
          </a:p>
          <a:p>
            <a:r>
              <a:rPr lang="en-US" altLang="zh-CN" dirty="0"/>
              <a:t>	if(top+1 == </a:t>
            </a:r>
            <a:r>
              <a:rPr lang="en-US" altLang="zh-CN" dirty="0" err="1"/>
              <a:t>maxlen</a:t>
            </a:r>
            <a:r>
              <a:rPr lang="en-US" altLang="zh-CN" dirty="0"/>
              <a:t>){</a:t>
            </a:r>
          </a:p>
          <a:p>
            <a:r>
              <a:rPr lang="en-US" altLang="zh-CN" dirty="0"/>
              <a:t>		return true;</a:t>
            </a:r>
          </a:p>
          <a:p>
            <a:r>
              <a:rPr lang="en-US" altLang="zh-CN" dirty="0"/>
              <a:t>	}else{</a:t>
            </a:r>
          </a:p>
          <a:p>
            <a:r>
              <a:rPr lang="en-US" altLang="zh-CN" dirty="0"/>
              <a:t>		return false;</a:t>
            </a:r>
          </a:p>
          <a:p>
            <a:r>
              <a:rPr lang="en-US" altLang="zh-CN" dirty="0"/>
              <a:t>	}</a:t>
            </a:r>
          </a:p>
          <a:p>
            <a:r>
              <a:rPr lang="en-US" altLang="zh-CN" dirty="0"/>
              <a:t>}</a:t>
            </a:r>
          </a:p>
          <a:p>
            <a:r>
              <a:rPr lang="en-US" altLang="zh-CN" dirty="0" err="1"/>
              <a:t>ElemType</a:t>
            </a:r>
            <a:r>
              <a:rPr lang="en-US" altLang="zh-CN" dirty="0"/>
              <a:t> Stack::Top(){</a:t>
            </a:r>
          </a:p>
          <a:p>
            <a:r>
              <a:rPr lang="en-US" altLang="zh-CN" dirty="0"/>
              <a:t>	if(top != -1){</a:t>
            </a:r>
          </a:p>
          <a:p>
            <a:r>
              <a:rPr lang="en-US" altLang="zh-CN" dirty="0"/>
              <a:t>		return data[top];</a:t>
            </a:r>
          </a:p>
          <a:p>
            <a:r>
              <a:rPr lang="en-US" altLang="zh-CN" dirty="0"/>
              <a:t>	}else{</a:t>
            </a:r>
          </a:p>
          <a:p>
            <a:r>
              <a:rPr lang="en-US" altLang="zh-CN" dirty="0"/>
              <a:t>		</a:t>
            </a:r>
            <a:r>
              <a:rPr lang="en-US" altLang="zh-CN" dirty="0" err="1"/>
              <a:t>cout</a:t>
            </a:r>
            <a:r>
              <a:rPr lang="en-US" altLang="zh-CN" dirty="0"/>
              <a:t>&lt;&lt;"Empty!";</a:t>
            </a:r>
          </a:p>
          <a:p>
            <a:r>
              <a:rPr lang="en-US" altLang="zh-CN" dirty="0"/>
              <a:t>		return -1;</a:t>
            </a:r>
          </a:p>
          <a:p>
            <a:r>
              <a:rPr lang="en-US" altLang="zh-CN" dirty="0"/>
              <a:t>	}</a:t>
            </a:r>
          </a:p>
          <a:p>
            <a:r>
              <a:rPr lang="en-US" altLang="zh-CN" dirty="0"/>
              <a:t>}</a:t>
            </a:r>
          </a:p>
          <a:p>
            <a:r>
              <a:rPr lang="en-US" altLang="zh-CN" dirty="0" err="1"/>
              <a:t>ElemType</a:t>
            </a:r>
            <a:r>
              <a:rPr lang="en-US" altLang="zh-CN" dirty="0"/>
              <a:t> Stack::Push(</a:t>
            </a:r>
            <a:r>
              <a:rPr lang="en-US" altLang="zh-CN" dirty="0" err="1"/>
              <a:t>ElemType</a:t>
            </a:r>
            <a:r>
              <a:rPr lang="en-US" altLang="zh-CN" dirty="0"/>
              <a:t> value){</a:t>
            </a:r>
          </a:p>
          <a:p>
            <a:r>
              <a:rPr lang="en-US" altLang="zh-CN" dirty="0"/>
              <a:t>	if(top + 1 &lt; </a:t>
            </a:r>
            <a:r>
              <a:rPr lang="en-US" altLang="zh-CN" dirty="0" err="1"/>
              <a:t>maxlen</a:t>
            </a:r>
            <a:r>
              <a:rPr lang="en-US" altLang="zh-CN" dirty="0"/>
              <a:t>){</a:t>
            </a:r>
          </a:p>
          <a:p>
            <a:r>
              <a:rPr lang="en-US" altLang="zh-CN" dirty="0"/>
              <a:t>		data[++top] = value;</a:t>
            </a:r>
          </a:p>
          <a:p>
            <a:r>
              <a:rPr lang="en-US" altLang="zh-CN" dirty="0"/>
              <a:t>	}else{</a:t>
            </a:r>
          </a:p>
          <a:p>
            <a:r>
              <a:rPr lang="en-US" altLang="zh-CN" dirty="0"/>
              <a:t>		</a:t>
            </a:r>
            <a:r>
              <a:rPr lang="en-US" altLang="zh-CN" dirty="0" err="1"/>
              <a:t>cout</a:t>
            </a:r>
            <a:r>
              <a:rPr lang="en-US" altLang="zh-CN" dirty="0"/>
              <a:t>&lt;&lt;"Full";</a:t>
            </a:r>
          </a:p>
          <a:p>
            <a:r>
              <a:rPr lang="en-US" altLang="zh-CN" dirty="0"/>
              <a:t>		return 1;</a:t>
            </a:r>
          </a:p>
          <a:p>
            <a:r>
              <a:rPr lang="en-US" altLang="zh-CN" dirty="0"/>
              <a:t>	}</a:t>
            </a:r>
          </a:p>
          <a:p>
            <a:r>
              <a:rPr lang="en-US" altLang="zh-CN" dirty="0"/>
              <a:t>}</a:t>
            </a:r>
          </a:p>
          <a:p>
            <a:r>
              <a:rPr lang="en-US" altLang="zh-CN" dirty="0" err="1"/>
              <a:t>ElemType</a:t>
            </a:r>
            <a:r>
              <a:rPr lang="en-US" altLang="zh-CN" dirty="0"/>
              <a:t> Stack::Pop(){</a:t>
            </a:r>
          </a:p>
          <a:p>
            <a:r>
              <a:rPr lang="en-US" altLang="zh-CN" dirty="0"/>
              <a:t>	if(top != -1){</a:t>
            </a:r>
          </a:p>
          <a:p>
            <a:r>
              <a:rPr lang="en-US" altLang="zh-CN" dirty="0"/>
              <a:t>		top--;</a:t>
            </a:r>
          </a:p>
          <a:p>
            <a:r>
              <a:rPr lang="en-US" altLang="zh-CN" dirty="0"/>
              <a:t>	}else{</a:t>
            </a:r>
          </a:p>
          <a:p>
            <a:r>
              <a:rPr lang="en-US" altLang="zh-CN" dirty="0"/>
              <a:t>		</a:t>
            </a:r>
            <a:r>
              <a:rPr lang="en-US" altLang="zh-CN" dirty="0" err="1"/>
              <a:t>cout</a:t>
            </a:r>
            <a:r>
              <a:rPr lang="en-US" altLang="zh-CN" dirty="0"/>
              <a:t>&lt;&lt;"Empty";</a:t>
            </a:r>
          </a:p>
          <a:p>
            <a:r>
              <a:rPr lang="en-US" altLang="zh-CN" dirty="0"/>
              <a:t>		return -1;</a:t>
            </a:r>
          </a:p>
          <a:p>
            <a:r>
              <a:rPr lang="en-US" altLang="zh-CN" dirty="0"/>
              <a:t>	}</a:t>
            </a:r>
          </a:p>
          <a:p>
            <a:r>
              <a:rPr lang="en-US" altLang="zh-CN" dirty="0"/>
              <a:t>}</a:t>
            </a:r>
          </a:p>
          <a:p>
            <a:r>
              <a:rPr lang="en-US" altLang="zh-CN" dirty="0"/>
              <a:t>int Stack::</a:t>
            </a:r>
            <a:r>
              <a:rPr lang="en-US" altLang="zh-CN" dirty="0" err="1"/>
              <a:t>getSize</a:t>
            </a:r>
            <a:r>
              <a:rPr lang="en-US" altLang="zh-CN" dirty="0"/>
              <a:t>(){</a:t>
            </a:r>
          </a:p>
          <a:p>
            <a:r>
              <a:rPr lang="en-US" altLang="zh-CN" dirty="0"/>
              <a:t>	return top+1;</a:t>
            </a:r>
          </a:p>
          <a:p>
            <a:r>
              <a:rPr lang="en-US" altLang="zh-CN" dirty="0"/>
              <a:t>}</a:t>
            </a:r>
          </a:p>
          <a:p>
            <a:r>
              <a:rPr lang="en-US" altLang="zh-CN" dirty="0"/>
              <a:t>int main(void){</a:t>
            </a:r>
          </a:p>
          <a:p>
            <a:r>
              <a:rPr lang="en-US" altLang="zh-CN" dirty="0"/>
              <a:t>	Stack *s = new Stack(100);</a:t>
            </a:r>
          </a:p>
          <a:p>
            <a:r>
              <a:rPr lang="en-US" altLang="zh-CN" dirty="0"/>
              <a:t>	for(int </a:t>
            </a:r>
            <a:r>
              <a:rPr lang="en-US" altLang="zh-CN" dirty="0" err="1"/>
              <a:t>i</a:t>
            </a:r>
            <a:r>
              <a:rPr lang="en-US" altLang="zh-CN" dirty="0"/>
              <a:t> = 1;i &lt;= 100;i++){</a:t>
            </a:r>
          </a:p>
          <a:p>
            <a:r>
              <a:rPr lang="en-US" altLang="zh-CN" dirty="0"/>
              <a:t>		s-&gt;Push(</a:t>
            </a:r>
            <a:r>
              <a:rPr lang="en-US" altLang="zh-CN" dirty="0" err="1"/>
              <a:t>i</a:t>
            </a:r>
            <a:r>
              <a:rPr lang="en-US" altLang="zh-CN" dirty="0"/>
              <a:t>);</a:t>
            </a:r>
          </a:p>
          <a:p>
            <a:r>
              <a:rPr lang="en-US" altLang="zh-CN" dirty="0"/>
              <a:t>	}</a:t>
            </a:r>
          </a:p>
          <a:p>
            <a:r>
              <a:rPr lang="en-US" altLang="zh-CN" dirty="0"/>
              <a:t>	if(s-&gt;</a:t>
            </a:r>
            <a:r>
              <a:rPr lang="en-US" altLang="zh-CN" dirty="0" err="1"/>
              <a:t>isFull</a:t>
            </a:r>
            <a:r>
              <a:rPr lang="en-US" altLang="zh-CN" dirty="0"/>
              <a:t>() == true){</a:t>
            </a:r>
          </a:p>
          <a:p>
            <a:r>
              <a:rPr lang="en-US" altLang="zh-CN" dirty="0"/>
              <a:t>		</a:t>
            </a:r>
            <a:r>
              <a:rPr lang="en-US" altLang="zh-CN" dirty="0" err="1"/>
              <a:t>cout</a:t>
            </a:r>
            <a:r>
              <a:rPr lang="en-US" altLang="zh-CN" dirty="0"/>
              <a:t>&lt;&lt;"</a:t>
            </a:r>
            <a:r>
              <a:rPr lang="zh-CN" altLang="en-US" dirty="0"/>
              <a:t>栈满</a:t>
            </a:r>
            <a:r>
              <a:rPr lang="en-US" altLang="zh-CN" dirty="0"/>
              <a:t>"&lt;&lt;</a:t>
            </a:r>
            <a:r>
              <a:rPr lang="en-US" altLang="zh-CN" dirty="0" err="1"/>
              <a:t>endl</a:t>
            </a:r>
            <a:r>
              <a:rPr lang="en-US" altLang="zh-CN" dirty="0"/>
              <a:t>;</a:t>
            </a:r>
          </a:p>
          <a:p>
            <a:r>
              <a:rPr lang="en-US" altLang="zh-CN" dirty="0"/>
              <a:t>	}</a:t>
            </a:r>
          </a:p>
          <a:p>
            <a:r>
              <a:rPr lang="en-US" altLang="zh-CN" dirty="0"/>
              <a:t>	for(int </a:t>
            </a:r>
            <a:r>
              <a:rPr lang="en-US" altLang="zh-CN" dirty="0" err="1"/>
              <a:t>i</a:t>
            </a:r>
            <a:r>
              <a:rPr lang="en-US" altLang="zh-CN" dirty="0"/>
              <a:t> = 0;i &lt; 100;i++){</a:t>
            </a:r>
          </a:p>
          <a:p>
            <a:r>
              <a:rPr lang="en-US" altLang="zh-CN" dirty="0"/>
              <a:t>		</a:t>
            </a:r>
            <a:r>
              <a:rPr lang="en-US" altLang="zh-CN" dirty="0" err="1"/>
              <a:t>cout</a:t>
            </a:r>
            <a:r>
              <a:rPr lang="en-US" altLang="zh-CN" dirty="0"/>
              <a:t>&lt;&lt;s-&gt;Top()&lt;&lt;</a:t>
            </a:r>
            <a:r>
              <a:rPr lang="en-US" altLang="zh-CN" dirty="0" err="1"/>
              <a:t>endl</a:t>
            </a:r>
            <a:r>
              <a:rPr lang="en-US" altLang="zh-CN" dirty="0"/>
              <a:t>;</a:t>
            </a:r>
          </a:p>
          <a:p>
            <a:r>
              <a:rPr lang="en-US" altLang="zh-CN" dirty="0"/>
              <a:t>		s-&gt;Pop();</a:t>
            </a:r>
          </a:p>
          <a:p>
            <a:r>
              <a:rPr lang="en-US" altLang="zh-CN" dirty="0"/>
              <a:t>	}</a:t>
            </a:r>
          </a:p>
          <a:p>
            <a:r>
              <a:rPr lang="en-US" altLang="zh-CN" dirty="0"/>
              <a:t>	if(s-&gt;</a:t>
            </a:r>
            <a:r>
              <a:rPr lang="en-US" altLang="zh-CN" dirty="0" err="1"/>
              <a:t>isEmpty</a:t>
            </a:r>
            <a:r>
              <a:rPr lang="en-US" altLang="zh-CN" dirty="0"/>
              <a:t>() == true){</a:t>
            </a:r>
          </a:p>
          <a:p>
            <a:r>
              <a:rPr lang="en-US" altLang="zh-CN" dirty="0"/>
              <a:t>		</a:t>
            </a:r>
            <a:r>
              <a:rPr lang="en-US" altLang="zh-CN" dirty="0" err="1"/>
              <a:t>cout</a:t>
            </a:r>
            <a:r>
              <a:rPr lang="en-US" altLang="zh-CN" dirty="0"/>
              <a:t>&lt;&lt;"</a:t>
            </a:r>
            <a:r>
              <a:rPr lang="zh-CN" altLang="en-US" dirty="0"/>
              <a:t>栈空</a:t>
            </a:r>
            <a:r>
              <a:rPr lang="en-US" altLang="zh-CN" dirty="0"/>
              <a:t>";</a:t>
            </a:r>
          </a:p>
          <a:p>
            <a:r>
              <a:rPr lang="en-US" altLang="zh-CN" dirty="0"/>
              <a:t>	}</a:t>
            </a:r>
          </a:p>
          <a:p>
            <a:r>
              <a:rPr lang="en-US" altLang="zh-CN" dirty="0"/>
              <a:t>	return 0;</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6AE5A15B-21C8-440F-AAF5-E1E15A0DD8CE}" type="slidenum">
              <a:rPr lang="zh-CN" altLang="en-US" smtClean="0"/>
              <a:t>16</a:t>
            </a:fld>
            <a:endParaRPr lang="zh-CN" altLang="en-US"/>
          </a:p>
        </p:txBody>
      </p:sp>
    </p:spTree>
    <p:extLst>
      <p:ext uri="{BB962C8B-B14F-4D97-AF65-F5344CB8AC3E}">
        <p14:creationId xmlns:p14="http://schemas.microsoft.com/office/powerpoint/2010/main" val="4212250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#include&lt;iostream&gt;</a:t>
            </a:r>
          </a:p>
          <a:p>
            <a:r>
              <a:rPr lang="en-US" altLang="zh-CN" dirty="0"/>
              <a:t>using namespace std;</a:t>
            </a:r>
          </a:p>
          <a:p>
            <a:r>
              <a:rPr lang="en-US" altLang="zh-CN" dirty="0"/>
              <a:t>class Node{</a:t>
            </a:r>
          </a:p>
          <a:p>
            <a:r>
              <a:rPr lang="en-US" altLang="zh-CN" dirty="0"/>
              <a:t>	public:</a:t>
            </a:r>
          </a:p>
          <a:p>
            <a:r>
              <a:rPr lang="en-US" altLang="zh-CN" dirty="0"/>
              <a:t>		Node *next;</a:t>
            </a:r>
          </a:p>
          <a:p>
            <a:r>
              <a:rPr lang="en-US" altLang="zh-CN" dirty="0"/>
              <a:t>		int data;</a:t>
            </a:r>
          </a:p>
          <a:p>
            <a:r>
              <a:rPr lang="en-US" altLang="zh-CN" dirty="0"/>
              <a:t>}; </a:t>
            </a:r>
          </a:p>
          <a:p>
            <a:r>
              <a:rPr lang="en-US" altLang="zh-CN" dirty="0"/>
              <a:t>class </a:t>
            </a:r>
            <a:r>
              <a:rPr lang="en-US" altLang="zh-CN" dirty="0" err="1"/>
              <a:t>LStack</a:t>
            </a:r>
            <a:r>
              <a:rPr lang="en-US" altLang="zh-CN" dirty="0"/>
              <a:t>{</a:t>
            </a:r>
          </a:p>
          <a:p>
            <a:r>
              <a:rPr lang="en-US" altLang="zh-CN" dirty="0"/>
              <a:t>	public:</a:t>
            </a:r>
          </a:p>
          <a:p>
            <a:r>
              <a:rPr lang="en-US" altLang="zh-CN" dirty="0"/>
              <a:t>	 	Node *top;</a:t>
            </a:r>
          </a:p>
          <a:p>
            <a:r>
              <a:rPr lang="en-US" altLang="zh-CN" dirty="0"/>
              <a:t>	 	int </a:t>
            </a:r>
            <a:r>
              <a:rPr lang="en-US" altLang="zh-CN" dirty="0" err="1"/>
              <a:t>curlen</a:t>
            </a:r>
            <a:r>
              <a:rPr lang="en-US" altLang="zh-CN" dirty="0"/>
              <a:t>;</a:t>
            </a:r>
          </a:p>
          <a:p>
            <a:r>
              <a:rPr lang="en-US" altLang="zh-CN" dirty="0"/>
              <a:t>	</a:t>
            </a:r>
            <a:r>
              <a:rPr lang="en-US" altLang="zh-CN" dirty="0" err="1"/>
              <a:t>LStack</a:t>
            </a:r>
            <a:r>
              <a:rPr lang="en-US" altLang="zh-CN" dirty="0"/>
              <a:t>(){</a:t>
            </a:r>
          </a:p>
          <a:p>
            <a:r>
              <a:rPr lang="en-US" altLang="zh-CN" dirty="0"/>
              <a:t>		top = new Node();</a:t>
            </a:r>
          </a:p>
          <a:p>
            <a:r>
              <a:rPr lang="en-US" altLang="zh-CN" dirty="0"/>
              <a:t>		</a:t>
            </a:r>
            <a:r>
              <a:rPr lang="en-US" altLang="zh-CN" dirty="0" err="1"/>
              <a:t>curlen</a:t>
            </a:r>
            <a:r>
              <a:rPr lang="en-US" altLang="zh-CN" dirty="0"/>
              <a:t> = 0;</a:t>
            </a:r>
          </a:p>
          <a:p>
            <a:r>
              <a:rPr lang="en-US" altLang="zh-CN" dirty="0"/>
              <a:t>	}</a:t>
            </a:r>
          </a:p>
          <a:p>
            <a:r>
              <a:rPr lang="en-US" altLang="zh-CN" dirty="0"/>
              <a:t>	~</a:t>
            </a:r>
            <a:r>
              <a:rPr lang="en-US" altLang="zh-CN" dirty="0" err="1"/>
              <a:t>LStack</a:t>
            </a:r>
            <a:r>
              <a:rPr lang="en-US" altLang="zh-CN" dirty="0"/>
              <a:t>(){</a:t>
            </a:r>
          </a:p>
          <a:p>
            <a:r>
              <a:rPr lang="en-US" altLang="zh-CN" dirty="0"/>
              <a:t>		</a:t>
            </a:r>
          </a:p>
          <a:p>
            <a:r>
              <a:rPr lang="en-US" altLang="zh-CN" dirty="0"/>
              <a:t>	}</a:t>
            </a:r>
          </a:p>
          <a:p>
            <a:r>
              <a:rPr lang="en-US" altLang="zh-CN" dirty="0"/>
              <a:t>	void Push(int value);</a:t>
            </a:r>
          </a:p>
          <a:p>
            <a:r>
              <a:rPr lang="en-US" altLang="zh-CN" dirty="0"/>
              <a:t>	void Pop();</a:t>
            </a:r>
          </a:p>
          <a:p>
            <a:r>
              <a:rPr lang="en-US" altLang="zh-CN" dirty="0"/>
              <a:t>};</a:t>
            </a:r>
          </a:p>
          <a:p>
            <a:r>
              <a:rPr lang="en-US" altLang="zh-CN" dirty="0"/>
              <a:t>void </a:t>
            </a:r>
            <a:r>
              <a:rPr lang="en-US" altLang="zh-CN" dirty="0" err="1"/>
              <a:t>LStack</a:t>
            </a:r>
            <a:r>
              <a:rPr lang="en-US" altLang="zh-CN" dirty="0"/>
              <a:t>::Push(int value){</a:t>
            </a:r>
          </a:p>
          <a:p>
            <a:r>
              <a:rPr lang="en-US" altLang="zh-CN" dirty="0"/>
              <a:t>	Node *p = new Node();</a:t>
            </a:r>
          </a:p>
          <a:p>
            <a:r>
              <a:rPr lang="en-US" altLang="zh-CN" dirty="0"/>
              <a:t>	p-&gt;data = value;</a:t>
            </a:r>
          </a:p>
          <a:p>
            <a:r>
              <a:rPr lang="en-US" altLang="zh-CN" dirty="0"/>
              <a:t>	p-&gt;next = top;</a:t>
            </a:r>
          </a:p>
          <a:p>
            <a:r>
              <a:rPr lang="en-US" altLang="zh-CN" dirty="0"/>
              <a:t>	top = p;</a:t>
            </a:r>
          </a:p>
          <a:p>
            <a:r>
              <a:rPr lang="en-US" altLang="zh-CN" dirty="0"/>
              <a:t>	</a:t>
            </a:r>
            <a:r>
              <a:rPr lang="en-US" altLang="zh-CN" dirty="0" err="1"/>
              <a:t>curlen</a:t>
            </a:r>
            <a:r>
              <a:rPr lang="en-US" altLang="zh-CN" dirty="0"/>
              <a:t>++;</a:t>
            </a:r>
          </a:p>
          <a:p>
            <a:r>
              <a:rPr lang="en-US" altLang="zh-CN" dirty="0"/>
              <a:t>}</a:t>
            </a:r>
          </a:p>
          <a:p>
            <a:r>
              <a:rPr lang="en-US" altLang="zh-CN" dirty="0"/>
              <a:t>void </a:t>
            </a:r>
            <a:r>
              <a:rPr lang="en-US" altLang="zh-CN" dirty="0" err="1"/>
              <a:t>LStack</a:t>
            </a:r>
            <a:r>
              <a:rPr lang="en-US" altLang="zh-CN" dirty="0"/>
              <a:t>::Pop(){</a:t>
            </a:r>
          </a:p>
          <a:p>
            <a:r>
              <a:rPr lang="en-US" altLang="zh-CN" dirty="0"/>
              <a:t>	Node *p = new Node();</a:t>
            </a:r>
          </a:p>
          <a:p>
            <a:r>
              <a:rPr lang="en-US" altLang="zh-CN" dirty="0"/>
              <a:t>	if(</a:t>
            </a:r>
            <a:r>
              <a:rPr lang="en-US" altLang="zh-CN" dirty="0" err="1"/>
              <a:t>curlen</a:t>
            </a:r>
            <a:r>
              <a:rPr lang="en-US" altLang="zh-CN" dirty="0"/>
              <a:t> != 0){</a:t>
            </a:r>
          </a:p>
          <a:p>
            <a:r>
              <a:rPr lang="en-US" altLang="zh-CN" dirty="0"/>
              <a:t>		p = top-&gt;next;</a:t>
            </a:r>
          </a:p>
          <a:p>
            <a:r>
              <a:rPr lang="en-US" altLang="zh-CN" dirty="0"/>
              <a:t>		</a:t>
            </a:r>
            <a:r>
              <a:rPr lang="en-US" altLang="zh-CN" dirty="0" err="1"/>
              <a:t>cout</a:t>
            </a:r>
            <a:r>
              <a:rPr lang="en-US" altLang="zh-CN" dirty="0"/>
              <a:t>&lt;&lt;top-&gt;data;</a:t>
            </a:r>
          </a:p>
          <a:p>
            <a:r>
              <a:rPr lang="en-US" altLang="zh-CN" dirty="0"/>
              <a:t>		delete top;</a:t>
            </a:r>
          </a:p>
          <a:p>
            <a:r>
              <a:rPr lang="en-US" altLang="zh-CN" dirty="0"/>
              <a:t>		top = p;</a:t>
            </a:r>
          </a:p>
          <a:p>
            <a:r>
              <a:rPr lang="en-US" altLang="zh-CN" dirty="0"/>
              <a:t>	}else{</a:t>
            </a:r>
          </a:p>
          <a:p>
            <a:r>
              <a:rPr lang="en-US" altLang="zh-CN" dirty="0"/>
              <a:t>		</a:t>
            </a:r>
            <a:r>
              <a:rPr lang="en-US" altLang="zh-CN" dirty="0" err="1"/>
              <a:t>cout</a:t>
            </a:r>
            <a:r>
              <a:rPr lang="en-US" altLang="zh-CN" dirty="0"/>
              <a:t>&lt;&lt;"</a:t>
            </a:r>
            <a:r>
              <a:rPr lang="zh-CN" altLang="en-US" dirty="0"/>
              <a:t>栈空</a:t>
            </a:r>
            <a:r>
              <a:rPr lang="en-US" altLang="zh-CN" dirty="0"/>
              <a:t>";</a:t>
            </a:r>
          </a:p>
          <a:p>
            <a:r>
              <a:rPr lang="en-US" altLang="zh-CN" dirty="0"/>
              <a:t>	}</a:t>
            </a:r>
          </a:p>
          <a:p>
            <a:r>
              <a:rPr lang="en-US" altLang="zh-CN" dirty="0"/>
              <a:t>}</a:t>
            </a:r>
          </a:p>
          <a:p>
            <a:r>
              <a:rPr lang="en-US" altLang="zh-CN" dirty="0"/>
              <a:t>int main(void){</a:t>
            </a:r>
          </a:p>
          <a:p>
            <a:r>
              <a:rPr lang="en-US" altLang="zh-CN" dirty="0"/>
              <a:t>	</a:t>
            </a:r>
            <a:r>
              <a:rPr lang="en-US" altLang="zh-CN" dirty="0" err="1"/>
              <a:t>LStack</a:t>
            </a:r>
            <a:r>
              <a:rPr lang="en-US" altLang="zh-CN" dirty="0"/>
              <a:t> *ls = new </a:t>
            </a:r>
            <a:r>
              <a:rPr lang="en-US" altLang="zh-CN" dirty="0" err="1"/>
              <a:t>LStack</a:t>
            </a:r>
            <a:r>
              <a:rPr lang="en-US" altLang="zh-CN" dirty="0"/>
              <a:t>();</a:t>
            </a:r>
          </a:p>
          <a:p>
            <a:r>
              <a:rPr lang="en-US" altLang="zh-CN" dirty="0"/>
              <a:t>	for(int </a:t>
            </a:r>
            <a:r>
              <a:rPr lang="en-US" altLang="zh-CN" dirty="0" err="1"/>
              <a:t>i</a:t>
            </a:r>
            <a:r>
              <a:rPr lang="en-US" altLang="zh-CN" dirty="0"/>
              <a:t> = 1;i &lt;= 10;i++){</a:t>
            </a:r>
          </a:p>
          <a:p>
            <a:r>
              <a:rPr lang="en-US" altLang="zh-CN" dirty="0"/>
              <a:t>		ls-&gt;Push(</a:t>
            </a:r>
            <a:r>
              <a:rPr lang="en-US" altLang="zh-CN" dirty="0" err="1"/>
              <a:t>i</a:t>
            </a:r>
            <a:r>
              <a:rPr lang="en-US" altLang="zh-CN" dirty="0"/>
              <a:t>);</a:t>
            </a:r>
          </a:p>
          <a:p>
            <a:r>
              <a:rPr lang="en-US" altLang="zh-CN" dirty="0"/>
              <a:t>	}</a:t>
            </a:r>
          </a:p>
          <a:p>
            <a:r>
              <a:rPr lang="en-US" altLang="zh-CN" dirty="0"/>
              <a:t>	for(int </a:t>
            </a:r>
            <a:r>
              <a:rPr lang="en-US" altLang="zh-CN" dirty="0" err="1"/>
              <a:t>i</a:t>
            </a:r>
            <a:r>
              <a:rPr lang="en-US" altLang="zh-CN" dirty="0"/>
              <a:t> = 0;i &lt; 10;i++){</a:t>
            </a:r>
          </a:p>
          <a:p>
            <a:r>
              <a:rPr lang="en-US" altLang="zh-CN" dirty="0"/>
              <a:t>		ls-&gt;Pop();</a:t>
            </a:r>
          </a:p>
          <a:p>
            <a:r>
              <a:rPr lang="en-US" altLang="zh-CN" dirty="0"/>
              <a:t>		</a:t>
            </a:r>
            <a:r>
              <a:rPr lang="en-US" altLang="zh-CN" dirty="0" err="1"/>
              <a:t>cout</a:t>
            </a:r>
            <a:r>
              <a:rPr lang="en-US" altLang="zh-CN" dirty="0"/>
              <a:t>&lt;&lt;"\n";</a:t>
            </a:r>
          </a:p>
          <a:p>
            <a:r>
              <a:rPr lang="en-US" altLang="zh-CN" dirty="0"/>
              <a:t>	}</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6AE5A15B-21C8-440F-AAF5-E1E15A0DD8CE}" type="slidenum">
              <a:rPr lang="zh-CN" altLang="en-US" smtClean="0"/>
              <a:t>17</a:t>
            </a:fld>
            <a:endParaRPr lang="zh-CN" altLang="en-US"/>
          </a:p>
        </p:txBody>
      </p:sp>
    </p:spTree>
    <p:extLst>
      <p:ext uri="{BB962C8B-B14F-4D97-AF65-F5344CB8AC3E}">
        <p14:creationId xmlns:p14="http://schemas.microsoft.com/office/powerpoint/2010/main" val="2846189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#include&lt;iostream&gt;</a:t>
            </a:r>
          </a:p>
          <a:p>
            <a:r>
              <a:rPr lang="en-US" altLang="zh-CN" dirty="0"/>
              <a:t>using namespace std;</a:t>
            </a:r>
          </a:p>
          <a:p>
            <a:r>
              <a:rPr lang="en-US" altLang="zh-CN" dirty="0"/>
              <a:t>class </a:t>
            </a:r>
            <a:r>
              <a:rPr lang="en-US" altLang="zh-CN" dirty="0" err="1"/>
              <a:t>SQueue</a:t>
            </a:r>
            <a:r>
              <a:rPr lang="en-US" altLang="zh-CN" dirty="0"/>
              <a:t>{</a:t>
            </a:r>
          </a:p>
          <a:p>
            <a:r>
              <a:rPr lang="en-US" altLang="zh-CN" dirty="0"/>
              <a:t>	public:</a:t>
            </a:r>
          </a:p>
          <a:p>
            <a:r>
              <a:rPr lang="en-US" altLang="zh-CN" dirty="0"/>
              <a:t>		int *data;</a:t>
            </a:r>
          </a:p>
          <a:p>
            <a:r>
              <a:rPr lang="en-US" altLang="zh-CN" dirty="0"/>
              <a:t>		int </a:t>
            </a:r>
            <a:r>
              <a:rPr lang="en-US" altLang="zh-CN" dirty="0" err="1"/>
              <a:t>front,rear,maxlen</a:t>
            </a:r>
            <a:r>
              <a:rPr lang="en-US" altLang="zh-CN" dirty="0"/>
              <a:t>;</a:t>
            </a:r>
          </a:p>
          <a:p>
            <a:r>
              <a:rPr lang="en-US" altLang="zh-CN" dirty="0"/>
              <a:t>	public:</a:t>
            </a:r>
          </a:p>
          <a:p>
            <a:r>
              <a:rPr lang="en-US" altLang="zh-CN" dirty="0"/>
              <a:t>		</a:t>
            </a:r>
            <a:r>
              <a:rPr lang="en-US" altLang="zh-CN" dirty="0" err="1"/>
              <a:t>SQueue</a:t>
            </a:r>
            <a:r>
              <a:rPr lang="en-US" altLang="zh-CN" dirty="0"/>
              <a:t>(int size){</a:t>
            </a:r>
          </a:p>
          <a:p>
            <a:r>
              <a:rPr lang="en-US" altLang="zh-CN" dirty="0"/>
              <a:t>			this-&gt;</a:t>
            </a:r>
            <a:r>
              <a:rPr lang="en-US" altLang="zh-CN" dirty="0" err="1"/>
              <a:t>maxlen</a:t>
            </a:r>
            <a:r>
              <a:rPr lang="en-US" altLang="zh-CN" dirty="0"/>
              <a:t> = size;</a:t>
            </a:r>
          </a:p>
          <a:p>
            <a:r>
              <a:rPr lang="en-US" altLang="zh-CN" dirty="0"/>
              <a:t>			data = new int[</a:t>
            </a:r>
            <a:r>
              <a:rPr lang="en-US" altLang="zh-CN" dirty="0" err="1"/>
              <a:t>maxlen</a:t>
            </a:r>
            <a:r>
              <a:rPr lang="en-US" altLang="zh-CN" dirty="0"/>
              <a:t>];</a:t>
            </a:r>
          </a:p>
          <a:p>
            <a:r>
              <a:rPr lang="en-US" altLang="zh-CN" dirty="0"/>
              <a:t>			front = 0;</a:t>
            </a:r>
          </a:p>
          <a:p>
            <a:r>
              <a:rPr lang="en-US" altLang="zh-CN" dirty="0"/>
              <a:t>			rear = -1;</a:t>
            </a:r>
          </a:p>
          <a:p>
            <a:r>
              <a:rPr lang="en-US" altLang="zh-CN" dirty="0"/>
              <a:t>		}	</a:t>
            </a:r>
          </a:p>
          <a:p>
            <a:r>
              <a:rPr lang="en-US" altLang="zh-CN" dirty="0"/>
              <a:t>	bool Push(int value);</a:t>
            </a:r>
          </a:p>
          <a:p>
            <a:r>
              <a:rPr lang="en-US" altLang="zh-CN" dirty="0"/>
              <a:t>	bool </a:t>
            </a:r>
            <a:r>
              <a:rPr lang="en-US" altLang="zh-CN" dirty="0" err="1"/>
              <a:t>isEmpty</a:t>
            </a:r>
            <a:r>
              <a:rPr lang="en-US" altLang="zh-CN" dirty="0"/>
              <a:t>();</a:t>
            </a:r>
          </a:p>
          <a:p>
            <a:r>
              <a:rPr lang="en-US" altLang="zh-CN" dirty="0"/>
              <a:t>	bool Pop();</a:t>
            </a:r>
          </a:p>
          <a:p>
            <a:r>
              <a:rPr lang="en-US" altLang="zh-CN" dirty="0"/>
              <a:t>	int Front();</a:t>
            </a:r>
          </a:p>
          <a:p>
            <a:r>
              <a:rPr lang="en-US" altLang="zh-CN" dirty="0"/>
              <a:t>	bool </a:t>
            </a:r>
            <a:r>
              <a:rPr lang="en-US" altLang="zh-CN" dirty="0" err="1"/>
              <a:t>isFull</a:t>
            </a:r>
            <a:r>
              <a:rPr lang="en-US" altLang="zh-CN" dirty="0"/>
              <a:t>();</a:t>
            </a:r>
          </a:p>
          <a:p>
            <a:r>
              <a:rPr lang="en-US" altLang="zh-CN" dirty="0"/>
              <a:t>	bool </a:t>
            </a:r>
            <a:r>
              <a:rPr lang="en-US" altLang="zh-CN" dirty="0" err="1"/>
              <a:t>isEmpty</a:t>
            </a:r>
            <a:r>
              <a:rPr lang="en-US" altLang="zh-CN" dirty="0"/>
              <a:t>()</a:t>
            </a:r>
          </a:p>
          <a:p>
            <a:r>
              <a:rPr lang="en-US" altLang="zh-CN" dirty="0"/>
              <a:t>};</a:t>
            </a:r>
          </a:p>
          <a:p>
            <a:r>
              <a:rPr lang="en-US" altLang="zh-CN" dirty="0"/>
              <a:t>bool </a:t>
            </a:r>
            <a:r>
              <a:rPr lang="en-US" altLang="zh-CN" dirty="0" err="1"/>
              <a:t>SQueue</a:t>
            </a:r>
            <a:r>
              <a:rPr lang="en-US" altLang="zh-CN" dirty="0"/>
              <a:t>::</a:t>
            </a:r>
            <a:r>
              <a:rPr lang="en-US" altLang="zh-CN" dirty="0" err="1"/>
              <a:t>isEmpty</a:t>
            </a:r>
            <a:r>
              <a:rPr lang="en-US" altLang="zh-CN" dirty="0"/>
              <a:t>(){</a:t>
            </a:r>
          </a:p>
          <a:p>
            <a:r>
              <a:rPr lang="en-US" altLang="zh-CN" dirty="0"/>
              <a:t>	if(rear - front + 1 == 0){</a:t>
            </a:r>
          </a:p>
          <a:p>
            <a:r>
              <a:rPr lang="en-US" altLang="zh-CN" dirty="0"/>
              <a:t>		return true;</a:t>
            </a:r>
          </a:p>
          <a:p>
            <a:r>
              <a:rPr lang="en-US" altLang="zh-CN" dirty="0"/>
              <a:t>	}</a:t>
            </a:r>
          </a:p>
          <a:p>
            <a:r>
              <a:rPr lang="en-US" altLang="zh-CN" dirty="0"/>
              <a:t>}</a:t>
            </a:r>
          </a:p>
          <a:p>
            <a:r>
              <a:rPr lang="en-US" altLang="zh-CN" dirty="0"/>
              <a:t>bool </a:t>
            </a:r>
            <a:r>
              <a:rPr lang="en-US" altLang="zh-CN" dirty="0" err="1"/>
              <a:t>SQueue</a:t>
            </a:r>
            <a:r>
              <a:rPr lang="en-US" altLang="zh-CN" dirty="0"/>
              <a:t>::</a:t>
            </a:r>
            <a:r>
              <a:rPr lang="en-US" altLang="zh-CN" dirty="0" err="1"/>
              <a:t>isFull</a:t>
            </a:r>
            <a:r>
              <a:rPr lang="en-US" altLang="zh-CN" dirty="0"/>
              <a:t>(){</a:t>
            </a:r>
          </a:p>
          <a:p>
            <a:r>
              <a:rPr lang="en-US" altLang="zh-CN" dirty="0"/>
              <a:t>	if((rear+2) % </a:t>
            </a:r>
            <a:r>
              <a:rPr lang="en-US" altLang="zh-CN" dirty="0" err="1"/>
              <a:t>maxlen</a:t>
            </a:r>
            <a:r>
              <a:rPr lang="en-US" altLang="zh-CN" dirty="0"/>
              <a:t> == front){</a:t>
            </a:r>
          </a:p>
          <a:p>
            <a:r>
              <a:rPr lang="en-US" altLang="zh-CN" dirty="0"/>
              <a:t>		return true;</a:t>
            </a:r>
          </a:p>
          <a:p>
            <a:r>
              <a:rPr lang="en-US" altLang="zh-CN" dirty="0"/>
              <a:t>	}</a:t>
            </a:r>
          </a:p>
          <a:p>
            <a:r>
              <a:rPr lang="en-US" altLang="zh-CN" dirty="0"/>
              <a:t>}</a:t>
            </a:r>
          </a:p>
          <a:p>
            <a:r>
              <a:rPr lang="en-US" altLang="zh-CN" dirty="0"/>
              <a:t>bool </a:t>
            </a:r>
            <a:r>
              <a:rPr lang="en-US" altLang="zh-CN" dirty="0" err="1"/>
              <a:t>SQueue</a:t>
            </a:r>
            <a:r>
              <a:rPr lang="en-US" altLang="zh-CN" dirty="0"/>
              <a:t>::Push(int value){</a:t>
            </a:r>
          </a:p>
          <a:p>
            <a:r>
              <a:rPr lang="en-US" altLang="zh-CN" dirty="0"/>
              <a:t>	if((rear+2) % </a:t>
            </a:r>
            <a:r>
              <a:rPr lang="en-US" altLang="zh-CN" dirty="0" err="1"/>
              <a:t>maxlen</a:t>
            </a:r>
            <a:r>
              <a:rPr lang="en-US" altLang="zh-CN" dirty="0"/>
              <a:t> == front){</a:t>
            </a:r>
          </a:p>
          <a:p>
            <a:r>
              <a:rPr lang="en-US" altLang="zh-CN" dirty="0"/>
              <a:t>		return false;</a:t>
            </a:r>
          </a:p>
          <a:p>
            <a:r>
              <a:rPr lang="en-US" altLang="zh-CN" dirty="0"/>
              <a:t>	}</a:t>
            </a:r>
          </a:p>
          <a:p>
            <a:r>
              <a:rPr lang="en-US" altLang="zh-CN" dirty="0"/>
              <a:t>	rear = (rear + 1) % </a:t>
            </a:r>
            <a:r>
              <a:rPr lang="en-US" altLang="zh-CN" dirty="0" err="1"/>
              <a:t>maxlen</a:t>
            </a:r>
            <a:r>
              <a:rPr lang="en-US" altLang="zh-CN" dirty="0"/>
              <a:t>;</a:t>
            </a:r>
          </a:p>
          <a:p>
            <a:r>
              <a:rPr lang="en-US" altLang="zh-CN" dirty="0"/>
              <a:t>	//rear++;</a:t>
            </a:r>
          </a:p>
          <a:p>
            <a:r>
              <a:rPr lang="en-US" altLang="zh-CN" dirty="0"/>
              <a:t>	data[rear] = value;</a:t>
            </a:r>
          </a:p>
          <a:p>
            <a:r>
              <a:rPr lang="en-US" altLang="zh-CN" dirty="0"/>
              <a:t>	return true;</a:t>
            </a:r>
          </a:p>
          <a:p>
            <a:r>
              <a:rPr lang="en-US" altLang="zh-CN" dirty="0"/>
              <a:t>}</a:t>
            </a:r>
          </a:p>
          <a:p>
            <a:r>
              <a:rPr lang="en-US" altLang="zh-CN" dirty="0"/>
              <a:t>bool </a:t>
            </a:r>
            <a:r>
              <a:rPr lang="en-US" altLang="zh-CN" dirty="0" err="1"/>
              <a:t>SQueue</a:t>
            </a:r>
            <a:r>
              <a:rPr lang="en-US" altLang="zh-CN" dirty="0"/>
              <a:t>::Pop(){</a:t>
            </a:r>
          </a:p>
          <a:p>
            <a:r>
              <a:rPr lang="en-US" altLang="zh-CN" dirty="0"/>
              <a:t>	if(rear - front + 1 == 0){</a:t>
            </a:r>
          </a:p>
          <a:p>
            <a:r>
              <a:rPr lang="en-US" altLang="zh-CN" dirty="0"/>
              <a:t>		return false;</a:t>
            </a:r>
          </a:p>
          <a:p>
            <a:r>
              <a:rPr lang="en-US" altLang="zh-CN" dirty="0"/>
              <a:t>	}</a:t>
            </a:r>
          </a:p>
          <a:p>
            <a:r>
              <a:rPr lang="en-US" altLang="zh-CN" dirty="0"/>
              <a:t>	front = (front + 1) % </a:t>
            </a:r>
            <a:r>
              <a:rPr lang="en-US" altLang="zh-CN" dirty="0" err="1"/>
              <a:t>maxlen</a:t>
            </a:r>
            <a:r>
              <a:rPr lang="en-US" altLang="zh-CN" dirty="0"/>
              <a:t>;</a:t>
            </a:r>
          </a:p>
          <a:p>
            <a:r>
              <a:rPr lang="en-US" altLang="zh-CN" dirty="0"/>
              <a:t>	//front++;</a:t>
            </a:r>
          </a:p>
          <a:p>
            <a:r>
              <a:rPr lang="en-US" altLang="zh-CN" dirty="0"/>
              <a:t>	return true;</a:t>
            </a:r>
          </a:p>
          <a:p>
            <a:r>
              <a:rPr lang="en-US" altLang="zh-CN" dirty="0"/>
              <a:t>}</a:t>
            </a:r>
          </a:p>
          <a:p>
            <a:r>
              <a:rPr lang="en-US" altLang="zh-CN" dirty="0"/>
              <a:t>int </a:t>
            </a:r>
            <a:r>
              <a:rPr lang="en-US" altLang="zh-CN" dirty="0" err="1"/>
              <a:t>SQueue</a:t>
            </a:r>
            <a:r>
              <a:rPr lang="en-US" altLang="zh-CN" dirty="0"/>
              <a:t>::Front(){</a:t>
            </a:r>
          </a:p>
          <a:p>
            <a:r>
              <a:rPr lang="en-US" altLang="zh-CN" dirty="0"/>
              <a:t>	return data[front];</a:t>
            </a:r>
          </a:p>
          <a:p>
            <a:r>
              <a:rPr lang="en-US" altLang="zh-CN" dirty="0"/>
              <a:t>}</a:t>
            </a:r>
          </a:p>
          <a:p>
            <a:r>
              <a:rPr lang="en-US" altLang="zh-CN" dirty="0"/>
              <a:t>int main(void){</a:t>
            </a:r>
          </a:p>
          <a:p>
            <a:r>
              <a:rPr lang="en-US" altLang="zh-CN" dirty="0"/>
              <a:t>	</a:t>
            </a:r>
            <a:r>
              <a:rPr lang="en-US" altLang="zh-CN" dirty="0" err="1"/>
              <a:t>SQueue</a:t>
            </a:r>
            <a:r>
              <a:rPr lang="en-US" altLang="zh-CN" dirty="0"/>
              <a:t> *</a:t>
            </a:r>
            <a:r>
              <a:rPr lang="en-US" altLang="zh-CN" dirty="0" err="1"/>
              <a:t>sq</a:t>
            </a:r>
            <a:r>
              <a:rPr lang="en-US" altLang="zh-CN" dirty="0"/>
              <a:t> = new </a:t>
            </a:r>
            <a:r>
              <a:rPr lang="en-US" altLang="zh-CN" dirty="0" err="1"/>
              <a:t>SQueue</a:t>
            </a:r>
            <a:r>
              <a:rPr lang="en-US" altLang="zh-CN" dirty="0"/>
              <a:t>(100);</a:t>
            </a:r>
          </a:p>
          <a:p>
            <a:r>
              <a:rPr lang="en-US" altLang="zh-CN" dirty="0"/>
              <a:t>	for(int </a:t>
            </a:r>
            <a:r>
              <a:rPr lang="en-US" altLang="zh-CN" dirty="0" err="1"/>
              <a:t>i</a:t>
            </a:r>
            <a:r>
              <a:rPr lang="en-US" altLang="zh-CN" dirty="0"/>
              <a:t> = 1;i &lt;= 10;i++){</a:t>
            </a:r>
          </a:p>
          <a:p>
            <a:r>
              <a:rPr lang="en-US" altLang="zh-CN" dirty="0"/>
              <a:t>		</a:t>
            </a:r>
            <a:r>
              <a:rPr lang="en-US" altLang="zh-CN" dirty="0" err="1"/>
              <a:t>sq</a:t>
            </a:r>
            <a:r>
              <a:rPr lang="en-US" altLang="zh-CN" dirty="0"/>
              <a:t>-&gt;Push(</a:t>
            </a:r>
            <a:r>
              <a:rPr lang="en-US" altLang="zh-CN" dirty="0" err="1"/>
              <a:t>i</a:t>
            </a:r>
            <a:r>
              <a:rPr lang="en-US" altLang="zh-CN" dirty="0"/>
              <a:t>);</a:t>
            </a:r>
          </a:p>
          <a:p>
            <a:r>
              <a:rPr lang="en-US" altLang="zh-CN" dirty="0"/>
              <a:t>	}</a:t>
            </a:r>
          </a:p>
          <a:p>
            <a:r>
              <a:rPr lang="en-US" altLang="zh-CN" dirty="0"/>
              <a:t>	for(int </a:t>
            </a:r>
            <a:r>
              <a:rPr lang="en-US" altLang="zh-CN" dirty="0" err="1"/>
              <a:t>i</a:t>
            </a:r>
            <a:r>
              <a:rPr lang="en-US" altLang="zh-CN" dirty="0"/>
              <a:t> = 0;i &lt; 10;i++){</a:t>
            </a:r>
          </a:p>
          <a:p>
            <a:r>
              <a:rPr lang="en-US" altLang="zh-CN" dirty="0"/>
              <a:t>		</a:t>
            </a:r>
            <a:r>
              <a:rPr lang="en-US" altLang="zh-CN" dirty="0" err="1"/>
              <a:t>cout</a:t>
            </a:r>
            <a:r>
              <a:rPr lang="en-US" altLang="zh-CN" dirty="0"/>
              <a:t>&lt;&lt;</a:t>
            </a:r>
            <a:r>
              <a:rPr lang="en-US" altLang="zh-CN" dirty="0" err="1"/>
              <a:t>sq</a:t>
            </a:r>
            <a:r>
              <a:rPr lang="en-US" altLang="zh-CN" dirty="0"/>
              <a:t>-&gt;Front()&lt;&lt;</a:t>
            </a:r>
            <a:r>
              <a:rPr lang="en-US" altLang="zh-CN" dirty="0" err="1"/>
              <a:t>endl</a:t>
            </a:r>
            <a:r>
              <a:rPr lang="en-US" altLang="zh-CN" dirty="0"/>
              <a:t>;</a:t>
            </a:r>
          </a:p>
          <a:p>
            <a:r>
              <a:rPr lang="en-US" altLang="zh-CN" dirty="0"/>
              <a:t>		</a:t>
            </a:r>
            <a:r>
              <a:rPr lang="en-US" altLang="zh-CN" dirty="0" err="1"/>
              <a:t>sq</a:t>
            </a:r>
            <a:r>
              <a:rPr lang="en-US" altLang="zh-CN" dirty="0"/>
              <a:t>-&gt;Pop(); </a:t>
            </a:r>
          </a:p>
          <a:p>
            <a:r>
              <a:rPr lang="en-US" altLang="zh-CN" dirty="0"/>
              <a:t>	}</a:t>
            </a:r>
          </a:p>
          <a:p>
            <a:r>
              <a:rPr lang="en-US" altLang="zh-CN" dirty="0"/>
              <a:t>	return 0;</a:t>
            </a:r>
          </a:p>
          <a:p>
            <a:r>
              <a:rPr lang="en-US" altLang="zh-CN" dirty="0"/>
              <a:t>} </a:t>
            </a:r>
          </a:p>
          <a:p>
            <a:endParaRPr lang="zh-CN" altLang="en-US" dirty="0"/>
          </a:p>
        </p:txBody>
      </p:sp>
      <p:sp>
        <p:nvSpPr>
          <p:cNvPr id="4" name="灯片编号占位符 3"/>
          <p:cNvSpPr>
            <a:spLocks noGrp="1"/>
          </p:cNvSpPr>
          <p:nvPr>
            <p:ph type="sldNum" sz="quarter" idx="5"/>
          </p:nvPr>
        </p:nvSpPr>
        <p:spPr/>
        <p:txBody>
          <a:bodyPr/>
          <a:lstStyle/>
          <a:p>
            <a:fld id="{6AE5A15B-21C8-440F-AAF5-E1E15A0DD8CE}" type="slidenum">
              <a:rPr lang="zh-CN" altLang="en-US" smtClean="0"/>
              <a:t>18</a:t>
            </a:fld>
            <a:endParaRPr lang="zh-CN" altLang="en-US"/>
          </a:p>
        </p:txBody>
      </p:sp>
    </p:spTree>
    <p:extLst>
      <p:ext uri="{BB962C8B-B14F-4D97-AF65-F5344CB8AC3E}">
        <p14:creationId xmlns:p14="http://schemas.microsoft.com/office/powerpoint/2010/main" val="3411082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#include&lt;iostream&gt;</a:t>
            </a:r>
          </a:p>
          <a:p>
            <a:r>
              <a:rPr lang="en-US" altLang="zh-CN" dirty="0"/>
              <a:t>using namespace std;</a:t>
            </a:r>
          </a:p>
          <a:p>
            <a:r>
              <a:rPr lang="en-US" altLang="zh-CN" dirty="0"/>
              <a:t>class Node{</a:t>
            </a:r>
          </a:p>
          <a:p>
            <a:r>
              <a:rPr lang="en-US" altLang="zh-CN" dirty="0"/>
              <a:t>	public:</a:t>
            </a:r>
          </a:p>
          <a:p>
            <a:r>
              <a:rPr lang="en-US" altLang="zh-CN" dirty="0"/>
              <a:t>		Node *next;</a:t>
            </a:r>
          </a:p>
          <a:p>
            <a:r>
              <a:rPr lang="en-US" altLang="zh-CN" dirty="0"/>
              <a:t>		int data;</a:t>
            </a:r>
          </a:p>
          <a:p>
            <a:r>
              <a:rPr lang="en-US" altLang="zh-CN" dirty="0"/>
              <a:t>};</a:t>
            </a:r>
          </a:p>
          <a:p>
            <a:r>
              <a:rPr lang="en-US" altLang="zh-CN" dirty="0"/>
              <a:t>class </a:t>
            </a:r>
            <a:r>
              <a:rPr lang="en-US" altLang="zh-CN" dirty="0" err="1"/>
              <a:t>LQueue</a:t>
            </a:r>
            <a:r>
              <a:rPr lang="en-US" altLang="zh-CN" dirty="0"/>
              <a:t>{</a:t>
            </a:r>
          </a:p>
          <a:p>
            <a:r>
              <a:rPr lang="en-US" altLang="zh-CN" dirty="0"/>
              <a:t>	public:</a:t>
            </a:r>
          </a:p>
          <a:p>
            <a:r>
              <a:rPr lang="en-US" altLang="zh-CN" dirty="0"/>
              <a:t>		Node *front,*rear;</a:t>
            </a:r>
          </a:p>
          <a:p>
            <a:r>
              <a:rPr lang="en-US" altLang="zh-CN" dirty="0"/>
              <a:t>		int </a:t>
            </a:r>
            <a:r>
              <a:rPr lang="en-US" altLang="zh-CN" dirty="0" err="1"/>
              <a:t>curlen</a:t>
            </a:r>
            <a:r>
              <a:rPr lang="en-US" altLang="zh-CN" dirty="0"/>
              <a:t>;</a:t>
            </a:r>
          </a:p>
          <a:p>
            <a:r>
              <a:rPr lang="en-US" altLang="zh-CN" dirty="0"/>
              <a:t>		</a:t>
            </a:r>
            <a:r>
              <a:rPr lang="en-US" altLang="zh-CN" dirty="0" err="1"/>
              <a:t>LQueue</a:t>
            </a:r>
            <a:r>
              <a:rPr lang="en-US" altLang="zh-CN" dirty="0"/>
              <a:t>(){</a:t>
            </a:r>
          </a:p>
          <a:p>
            <a:r>
              <a:rPr lang="en-US" altLang="zh-CN" dirty="0"/>
              <a:t>			front = NULL;</a:t>
            </a:r>
          </a:p>
          <a:p>
            <a:r>
              <a:rPr lang="en-US" altLang="zh-CN" dirty="0"/>
              <a:t>			rear = NULL;</a:t>
            </a:r>
          </a:p>
          <a:p>
            <a:r>
              <a:rPr lang="en-US" altLang="zh-CN" dirty="0"/>
              <a:t>			front = rear;</a:t>
            </a:r>
          </a:p>
          <a:p>
            <a:r>
              <a:rPr lang="en-US" altLang="zh-CN" dirty="0"/>
              <a:t>			</a:t>
            </a:r>
            <a:r>
              <a:rPr lang="en-US" altLang="zh-CN" dirty="0" err="1"/>
              <a:t>curlen</a:t>
            </a:r>
            <a:r>
              <a:rPr lang="en-US" altLang="zh-CN" dirty="0"/>
              <a:t> = 0;</a:t>
            </a:r>
          </a:p>
          <a:p>
            <a:r>
              <a:rPr lang="en-US" altLang="zh-CN" dirty="0"/>
              <a:t>		}</a:t>
            </a:r>
          </a:p>
          <a:p>
            <a:r>
              <a:rPr lang="en-US" altLang="zh-CN" dirty="0"/>
              <a:t>		bool Push(int value);</a:t>
            </a:r>
          </a:p>
          <a:p>
            <a:r>
              <a:rPr lang="en-US" altLang="zh-CN" dirty="0"/>
              <a:t>		bool Pop();</a:t>
            </a:r>
          </a:p>
          <a:p>
            <a:r>
              <a:rPr lang="en-US" altLang="zh-CN" dirty="0"/>
              <a:t>		int Front();</a:t>
            </a:r>
          </a:p>
          <a:p>
            <a:r>
              <a:rPr lang="en-US" altLang="zh-CN" dirty="0"/>
              <a:t>};</a:t>
            </a:r>
          </a:p>
          <a:p>
            <a:r>
              <a:rPr lang="en-US" altLang="zh-CN" dirty="0"/>
              <a:t>bool </a:t>
            </a:r>
            <a:r>
              <a:rPr lang="en-US" altLang="zh-CN" dirty="0" err="1"/>
              <a:t>LQueue</a:t>
            </a:r>
            <a:r>
              <a:rPr lang="en-US" altLang="zh-CN" dirty="0"/>
              <a:t>::Push(int value){</a:t>
            </a:r>
          </a:p>
          <a:p>
            <a:r>
              <a:rPr lang="en-US" altLang="zh-CN" dirty="0"/>
              <a:t>	Node *p = new Node();</a:t>
            </a:r>
          </a:p>
          <a:p>
            <a:r>
              <a:rPr lang="en-US" altLang="zh-CN" dirty="0"/>
              <a:t>	p-&gt;data = value;</a:t>
            </a:r>
          </a:p>
          <a:p>
            <a:r>
              <a:rPr lang="en-US" altLang="zh-CN" dirty="0"/>
              <a:t>	p-&gt;next = NULL;</a:t>
            </a:r>
          </a:p>
          <a:p>
            <a:r>
              <a:rPr lang="en-US" altLang="zh-CN" dirty="0"/>
              <a:t>	if(rear == NULL){</a:t>
            </a:r>
          </a:p>
          <a:p>
            <a:r>
              <a:rPr lang="en-US" altLang="zh-CN" dirty="0"/>
              <a:t>		front = rear = p;</a:t>
            </a:r>
          </a:p>
          <a:p>
            <a:r>
              <a:rPr lang="en-US" altLang="zh-CN" dirty="0"/>
              <a:t>	}else{</a:t>
            </a:r>
          </a:p>
          <a:p>
            <a:r>
              <a:rPr lang="en-US" altLang="zh-CN" dirty="0"/>
              <a:t>		rear-&gt;next = p;</a:t>
            </a:r>
          </a:p>
          <a:p>
            <a:r>
              <a:rPr lang="en-US" altLang="zh-CN" dirty="0"/>
              <a:t>		rear = p;</a:t>
            </a:r>
          </a:p>
          <a:p>
            <a:r>
              <a:rPr lang="en-US" altLang="zh-CN" dirty="0"/>
              <a:t>	}</a:t>
            </a:r>
          </a:p>
          <a:p>
            <a:r>
              <a:rPr lang="en-US" altLang="zh-CN" dirty="0"/>
              <a:t>	</a:t>
            </a:r>
            <a:r>
              <a:rPr lang="en-US" altLang="zh-CN" dirty="0" err="1"/>
              <a:t>curlen</a:t>
            </a:r>
            <a:r>
              <a:rPr lang="en-US" altLang="zh-CN" dirty="0"/>
              <a:t>++;</a:t>
            </a:r>
          </a:p>
          <a:p>
            <a:r>
              <a:rPr lang="en-US" altLang="zh-CN" dirty="0"/>
              <a:t>	return true;	</a:t>
            </a:r>
          </a:p>
          <a:p>
            <a:r>
              <a:rPr lang="en-US" altLang="zh-CN" dirty="0"/>
              <a:t>}</a:t>
            </a:r>
          </a:p>
          <a:p>
            <a:r>
              <a:rPr lang="en-US" altLang="zh-CN" dirty="0"/>
              <a:t>bool </a:t>
            </a:r>
            <a:r>
              <a:rPr lang="en-US" altLang="zh-CN" dirty="0" err="1"/>
              <a:t>LQueue</a:t>
            </a:r>
            <a:r>
              <a:rPr lang="en-US" altLang="zh-CN" dirty="0"/>
              <a:t>::Pop(){</a:t>
            </a:r>
          </a:p>
          <a:p>
            <a:r>
              <a:rPr lang="en-US" altLang="zh-CN" dirty="0"/>
              <a:t>	if(</a:t>
            </a:r>
            <a:r>
              <a:rPr lang="en-US" altLang="zh-CN" dirty="0" err="1"/>
              <a:t>curlen</a:t>
            </a:r>
            <a:r>
              <a:rPr lang="en-US" altLang="zh-CN" dirty="0"/>
              <a:t> == 0){</a:t>
            </a:r>
          </a:p>
          <a:p>
            <a:r>
              <a:rPr lang="en-US" altLang="zh-CN" dirty="0"/>
              <a:t>		return false;</a:t>
            </a:r>
          </a:p>
          <a:p>
            <a:r>
              <a:rPr lang="en-US" altLang="zh-CN" dirty="0"/>
              <a:t>	}</a:t>
            </a:r>
          </a:p>
          <a:p>
            <a:r>
              <a:rPr lang="en-US" altLang="zh-CN" dirty="0"/>
              <a:t>	Node *temp = new Node();</a:t>
            </a:r>
          </a:p>
          <a:p>
            <a:r>
              <a:rPr lang="en-US" altLang="zh-CN" dirty="0"/>
              <a:t>	temp = front;</a:t>
            </a:r>
          </a:p>
          <a:p>
            <a:r>
              <a:rPr lang="en-US" altLang="zh-CN" dirty="0"/>
              <a:t>	front = temp-&gt;next;</a:t>
            </a:r>
          </a:p>
          <a:p>
            <a:r>
              <a:rPr lang="en-US" altLang="zh-CN" dirty="0"/>
              <a:t>	delete(temp);</a:t>
            </a:r>
          </a:p>
          <a:p>
            <a:r>
              <a:rPr lang="en-US" altLang="zh-CN" dirty="0"/>
              <a:t>	if(front == NULL){</a:t>
            </a:r>
          </a:p>
          <a:p>
            <a:r>
              <a:rPr lang="en-US" altLang="zh-CN" dirty="0"/>
              <a:t>		rear = NULL;</a:t>
            </a:r>
          </a:p>
          <a:p>
            <a:r>
              <a:rPr lang="en-US" altLang="zh-CN" dirty="0"/>
              <a:t>	}</a:t>
            </a:r>
          </a:p>
          <a:p>
            <a:r>
              <a:rPr lang="en-US" altLang="zh-CN" dirty="0"/>
              <a:t>	</a:t>
            </a:r>
            <a:r>
              <a:rPr lang="en-US" altLang="zh-CN" dirty="0" err="1"/>
              <a:t>curlen</a:t>
            </a:r>
            <a:r>
              <a:rPr lang="en-US" altLang="zh-CN" dirty="0"/>
              <a:t>--;</a:t>
            </a:r>
          </a:p>
          <a:p>
            <a:r>
              <a:rPr lang="en-US" altLang="zh-CN" dirty="0"/>
              <a:t>	return true;</a:t>
            </a:r>
          </a:p>
          <a:p>
            <a:r>
              <a:rPr lang="en-US" altLang="zh-CN" dirty="0"/>
              <a:t>}</a:t>
            </a:r>
          </a:p>
          <a:p>
            <a:r>
              <a:rPr lang="en-US" altLang="zh-CN" dirty="0"/>
              <a:t>int </a:t>
            </a:r>
            <a:r>
              <a:rPr lang="en-US" altLang="zh-CN" dirty="0" err="1"/>
              <a:t>LQueue</a:t>
            </a:r>
            <a:r>
              <a:rPr lang="en-US" altLang="zh-CN" dirty="0"/>
              <a:t>::Front(){</a:t>
            </a:r>
          </a:p>
          <a:p>
            <a:r>
              <a:rPr lang="en-US" altLang="zh-CN" dirty="0"/>
              <a:t>	return front-&gt;data;</a:t>
            </a:r>
          </a:p>
          <a:p>
            <a:r>
              <a:rPr lang="en-US" altLang="zh-CN" dirty="0"/>
              <a:t>}</a:t>
            </a:r>
          </a:p>
          <a:p>
            <a:r>
              <a:rPr lang="en-US" altLang="zh-CN" dirty="0"/>
              <a:t>int main(void){</a:t>
            </a:r>
          </a:p>
          <a:p>
            <a:r>
              <a:rPr lang="en-US" altLang="zh-CN" dirty="0"/>
              <a:t>	</a:t>
            </a:r>
            <a:r>
              <a:rPr lang="en-US" altLang="zh-CN" dirty="0" err="1"/>
              <a:t>LQueue</a:t>
            </a:r>
            <a:r>
              <a:rPr lang="en-US" altLang="zh-CN" dirty="0"/>
              <a:t> *</a:t>
            </a:r>
            <a:r>
              <a:rPr lang="en-US" altLang="zh-CN" dirty="0" err="1"/>
              <a:t>lq</a:t>
            </a:r>
            <a:r>
              <a:rPr lang="en-US" altLang="zh-CN" dirty="0"/>
              <a:t> = new </a:t>
            </a:r>
            <a:r>
              <a:rPr lang="en-US" altLang="zh-CN" dirty="0" err="1"/>
              <a:t>LQueue</a:t>
            </a:r>
            <a:r>
              <a:rPr lang="en-US" altLang="zh-CN" dirty="0"/>
              <a:t>();</a:t>
            </a:r>
          </a:p>
          <a:p>
            <a:r>
              <a:rPr lang="en-US" altLang="zh-CN" dirty="0"/>
              <a:t>	for(int </a:t>
            </a:r>
            <a:r>
              <a:rPr lang="en-US" altLang="zh-CN" dirty="0" err="1"/>
              <a:t>i</a:t>
            </a:r>
            <a:r>
              <a:rPr lang="en-US" altLang="zh-CN" dirty="0"/>
              <a:t> = 0 ;</a:t>
            </a:r>
            <a:r>
              <a:rPr lang="en-US" altLang="zh-CN" dirty="0" err="1"/>
              <a:t>i</a:t>
            </a:r>
            <a:r>
              <a:rPr lang="en-US" altLang="zh-CN" dirty="0"/>
              <a:t> &lt; 10;i++){</a:t>
            </a:r>
          </a:p>
          <a:p>
            <a:r>
              <a:rPr lang="en-US" altLang="zh-CN" dirty="0"/>
              <a:t>		</a:t>
            </a:r>
            <a:r>
              <a:rPr lang="en-US" altLang="zh-CN" dirty="0" err="1"/>
              <a:t>lq</a:t>
            </a:r>
            <a:r>
              <a:rPr lang="en-US" altLang="zh-CN" dirty="0"/>
              <a:t>-&gt;Push(</a:t>
            </a:r>
            <a:r>
              <a:rPr lang="en-US" altLang="zh-CN" dirty="0" err="1"/>
              <a:t>i</a:t>
            </a:r>
            <a:r>
              <a:rPr lang="en-US" altLang="zh-CN" dirty="0"/>
              <a:t>);</a:t>
            </a:r>
          </a:p>
          <a:p>
            <a:r>
              <a:rPr lang="en-US" altLang="zh-CN" dirty="0"/>
              <a:t>	} </a:t>
            </a:r>
          </a:p>
          <a:p>
            <a:r>
              <a:rPr lang="en-US" altLang="zh-CN" dirty="0"/>
              <a:t>	for(int </a:t>
            </a:r>
            <a:r>
              <a:rPr lang="en-US" altLang="zh-CN" dirty="0" err="1"/>
              <a:t>i</a:t>
            </a:r>
            <a:r>
              <a:rPr lang="en-US" altLang="zh-CN" dirty="0"/>
              <a:t> = 0;i &lt; 10;i++){</a:t>
            </a:r>
          </a:p>
          <a:p>
            <a:r>
              <a:rPr lang="en-US" altLang="zh-CN" dirty="0"/>
              <a:t>		</a:t>
            </a:r>
            <a:r>
              <a:rPr lang="en-US" altLang="zh-CN" dirty="0" err="1"/>
              <a:t>cout</a:t>
            </a:r>
            <a:r>
              <a:rPr lang="en-US" altLang="zh-CN" dirty="0"/>
              <a:t>&lt;&lt;</a:t>
            </a:r>
            <a:r>
              <a:rPr lang="en-US" altLang="zh-CN" dirty="0" err="1"/>
              <a:t>lq</a:t>
            </a:r>
            <a:r>
              <a:rPr lang="en-US" altLang="zh-CN" dirty="0"/>
              <a:t>-&gt;Front()&lt;&lt;</a:t>
            </a:r>
            <a:r>
              <a:rPr lang="en-US" altLang="zh-CN" dirty="0" err="1"/>
              <a:t>endl</a:t>
            </a:r>
            <a:r>
              <a:rPr lang="en-US" altLang="zh-CN" dirty="0"/>
              <a:t>;</a:t>
            </a:r>
          </a:p>
          <a:p>
            <a:r>
              <a:rPr lang="en-US" altLang="zh-CN" dirty="0"/>
              <a:t>		</a:t>
            </a:r>
            <a:r>
              <a:rPr lang="en-US" altLang="zh-CN" dirty="0" err="1"/>
              <a:t>lq</a:t>
            </a:r>
            <a:r>
              <a:rPr lang="en-US" altLang="zh-CN" dirty="0"/>
              <a:t>-&gt;Pop();</a:t>
            </a:r>
          </a:p>
          <a:p>
            <a:r>
              <a:rPr lang="en-US" altLang="zh-CN" dirty="0"/>
              <a:t>	}</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6AE5A15B-21C8-440F-AAF5-E1E15A0DD8CE}" type="slidenum">
              <a:rPr lang="zh-CN" altLang="en-US" smtClean="0"/>
              <a:t>19</a:t>
            </a:fld>
            <a:endParaRPr lang="zh-CN" altLang="en-US"/>
          </a:p>
        </p:txBody>
      </p:sp>
    </p:spTree>
    <p:extLst>
      <p:ext uri="{BB962C8B-B14F-4D97-AF65-F5344CB8AC3E}">
        <p14:creationId xmlns:p14="http://schemas.microsoft.com/office/powerpoint/2010/main" val="3088139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#include&lt;iostream&gt;</a:t>
            </a:r>
          </a:p>
          <a:p>
            <a:r>
              <a:rPr lang="en-US" altLang="zh-CN" dirty="0"/>
              <a:t>using namespace std;</a:t>
            </a:r>
          </a:p>
          <a:p>
            <a:r>
              <a:rPr lang="en-US" altLang="zh-CN" dirty="0"/>
              <a:t>template&lt;class T&gt;class </a:t>
            </a:r>
            <a:r>
              <a:rPr lang="en-US" altLang="zh-CN" dirty="0" err="1"/>
              <a:t>squeList</a:t>
            </a:r>
            <a:r>
              <a:rPr lang="en-US" altLang="zh-CN" dirty="0"/>
              <a:t>{</a:t>
            </a:r>
          </a:p>
          <a:p>
            <a:r>
              <a:rPr lang="en-US" altLang="zh-CN" dirty="0"/>
              <a:t>	public:</a:t>
            </a:r>
          </a:p>
          <a:p>
            <a:r>
              <a:rPr lang="en-US" altLang="zh-CN" dirty="0"/>
              <a:t>		T *data;</a:t>
            </a:r>
          </a:p>
          <a:p>
            <a:r>
              <a:rPr lang="en-US" altLang="zh-CN" dirty="0"/>
              <a:t>		int </a:t>
            </a:r>
            <a:r>
              <a:rPr lang="en-US" altLang="zh-CN" dirty="0" err="1"/>
              <a:t>maxlen</a:t>
            </a:r>
            <a:r>
              <a:rPr lang="en-US" altLang="zh-CN" dirty="0"/>
              <a:t>;</a:t>
            </a:r>
          </a:p>
          <a:p>
            <a:r>
              <a:rPr lang="en-US" altLang="zh-CN" dirty="0"/>
              <a:t>		int </a:t>
            </a:r>
            <a:r>
              <a:rPr lang="en-US" altLang="zh-CN" dirty="0" err="1"/>
              <a:t>curlen</a:t>
            </a:r>
            <a:r>
              <a:rPr lang="en-US" altLang="zh-CN" dirty="0"/>
              <a:t>;</a:t>
            </a:r>
          </a:p>
          <a:p>
            <a:r>
              <a:rPr lang="en-US" altLang="zh-CN" dirty="0"/>
              <a:t>	</a:t>
            </a:r>
            <a:r>
              <a:rPr lang="en-US" altLang="zh-CN" dirty="0" err="1"/>
              <a:t>squeList</a:t>
            </a:r>
            <a:r>
              <a:rPr lang="en-US" altLang="zh-CN" dirty="0"/>
              <a:t>(int size){</a:t>
            </a:r>
          </a:p>
          <a:p>
            <a:r>
              <a:rPr lang="en-US" altLang="zh-CN" dirty="0"/>
              <a:t>		this-&gt;</a:t>
            </a:r>
            <a:r>
              <a:rPr lang="en-US" altLang="zh-CN" dirty="0" err="1"/>
              <a:t>maxlen</a:t>
            </a:r>
            <a:r>
              <a:rPr lang="en-US" altLang="zh-CN" dirty="0"/>
              <a:t> = size;</a:t>
            </a:r>
          </a:p>
          <a:p>
            <a:r>
              <a:rPr lang="en-US" altLang="zh-CN" dirty="0"/>
              <a:t>		this-&gt;</a:t>
            </a:r>
            <a:r>
              <a:rPr lang="en-US" altLang="zh-CN" dirty="0" err="1"/>
              <a:t>curlen</a:t>
            </a:r>
            <a:r>
              <a:rPr lang="en-US" altLang="zh-CN" dirty="0"/>
              <a:t> = 0;</a:t>
            </a:r>
          </a:p>
          <a:p>
            <a:r>
              <a:rPr lang="en-US" altLang="zh-CN" dirty="0"/>
              <a:t>		this-&gt;data = new T[</a:t>
            </a:r>
            <a:r>
              <a:rPr lang="en-US" altLang="zh-CN" dirty="0" err="1"/>
              <a:t>maxlen</a:t>
            </a:r>
            <a:r>
              <a:rPr lang="en-US" altLang="zh-CN" dirty="0"/>
              <a:t>];	</a:t>
            </a:r>
          </a:p>
          <a:p>
            <a:r>
              <a:rPr lang="en-US" altLang="zh-CN" dirty="0"/>
              <a:t>	}</a:t>
            </a:r>
          </a:p>
          <a:p>
            <a:r>
              <a:rPr lang="en-US" altLang="zh-CN" dirty="0"/>
              <a:t>	~</a:t>
            </a:r>
            <a:r>
              <a:rPr lang="en-US" altLang="zh-CN" dirty="0" err="1"/>
              <a:t>squeList</a:t>
            </a:r>
            <a:r>
              <a:rPr lang="en-US" altLang="zh-CN" dirty="0"/>
              <a:t>(){</a:t>
            </a:r>
          </a:p>
          <a:p>
            <a:r>
              <a:rPr lang="en-US" altLang="zh-CN" dirty="0"/>
              <a:t>		delete [] data;</a:t>
            </a:r>
          </a:p>
          <a:p>
            <a:r>
              <a:rPr lang="en-US" altLang="zh-CN" dirty="0"/>
              <a:t>	}</a:t>
            </a:r>
          </a:p>
          <a:p>
            <a:r>
              <a:rPr lang="en-US" altLang="zh-CN" dirty="0"/>
              <a:t>	bool </a:t>
            </a:r>
            <a:r>
              <a:rPr lang="en-US" altLang="zh-CN" dirty="0" err="1"/>
              <a:t>appendNode</a:t>
            </a:r>
            <a:r>
              <a:rPr lang="en-US" altLang="zh-CN" dirty="0"/>
              <a:t>( T value);</a:t>
            </a:r>
          </a:p>
          <a:p>
            <a:r>
              <a:rPr lang="en-US" altLang="zh-CN" dirty="0"/>
              <a:t>	bool </a:t>
            </a:r>
            <a:r>
              <a:rPr lang="en-US" altLang="zh-CN" dirty="0" err="1"/>
              <a:t>insertNode</a:t>
            </a:r>
            <a:r>
              <a:rPr lang="en-US" altLang="zh-CN" dirty="0"/>
              <a:t>(int </a:t>
            </a:r>
            <a:r>
              <a:rPr lang="en-US" altLang="zh-CN" dirty="0" err="1"/>
              <a:t>pos,T</a:t>
            </a:r>
            <a:r>
              <a:rPr lang="en-US" altLang="zh-CN" dirty="0"/>
              <a:t> value);</a:t>
            </a:r>
          </a:p>
          <a:p>
            <a:r>
              <a:rPr lang="en-US" altLang="zh-CN" dirty="0"/>
              <a:t>	bool </a:t>
            </a:r>
            <a:r>
              <a:rPr lang="en-US" altLang="zh-CN" dirty="0" err="1"/>
              <a:t>deleteNode</a:t>
            </a:r>
            <a:r>
              <a:rPr lang="en-US" altLang="zh-CN" dirty="0"/>
              <a:t>(int pos);</a:t>
            </a:r>
          </a:p>
          <a:p>
            <a:r>
              <a:rPr lang="en-US" altLang="zh-CN" dirty="0"/>
              <a:t>	void print();</a:t>
            </a:r>
          </a:p>
          <a:p>
            <a:r>
              <a:rPr lang="en-US" altLang="zh-CN" dirty="0"/>
              <a:t>};</a:t>
            </a:r>
          </a:p>
          <a:p>
            <a:r>
              <a:rPr lang="en-US" altLang="zh-CN" dirty="0"/>
              <a:t>template&lt;class T&gt; bool </a:t>
            </a:r>
            <a:r>
              <a:rPr lang="en-US" altLang="zh-CN" dirty="0" err="1"/>
              <a:t>squeList</a:t>
            </a:r>
            <a:r>
              <a:rPr lang="en-US" altLang="zh-CN" dirty="0"/>
              <a:t>&lt;T&gt;::</a:t>
            </a:r>
            <a:r>
              <a:rPr lang="en-US" altLang="zh-CN" dirty="0" err="1"/>
              <a:t>insertNode</a:t>
            </a:r>
            <a:r>
              <a:rPr lang="en-US" altLang="zh-CN" dirty="0"/>
              <a:t>(int </a:t>
            </a:r>
            <a:r>
              <a:rPr lang="en-US" altLang="zh-CN" dirty="0" err="1"/>
              <a:t>p,T</a:t>
            </a:r>
            <a:r>
              <a:rPr lang="en-US" altLang="zh-CN" dirty="0"/>
              <a:t> value){</a:t>
            </a:r>
          </a:p>
          <a:p>
            <a:r>
              <a:rPr lang="en-US" altLang="zh-CN" dirty="0"/>
              <a:t>	if(</a:t>
            </a:r>
            <a:r>
              <a:rPr lang="en-US" altLang="zh-CN" dirty="0" err="1"/>
              <a:t>curlen</a:t>
            </a:r>
            <a:r>
              <a:rPr lang="en-US" altLang="zh-CN" dirty="0"/>
              <a:t> &gt; </a:t>
            </a:r>
            <a:r>
              <a:rPr lang="en-US" altLang="zh-CN" dirty="0" err="1"/>
              <a:t>maxlen</a:t>
            </a:r>
            <a:r>
              <a:rPr lang="en-US" altLang="zh-CN" dirty="0"/>
              <a:t>){</a:t>
            </a:r>
          </a:p>
          <a:p>
            <a:r>
              <a:rPr lang="en-US" altLang="zh-CN" dirty="0"/>
              <a:t>		return false;</a:t>
            </a:r>
          </a:p>
          <a:p>
            <a:r>
              <a:rPr lang="en-US" altLang="zh-CN" dirty="0"/>
              <a:t>	}</a:t>
            </a:r>
          </a:p>
          <a:p>
            <a:r>
              <a:rPr lang="en-US" altLang="zh-CN" dirty="0"/>
              <a:t>	if(p &lt; 0 || p &gt; </a:t>
            </a:r>
            <a:r>
              <a:rPr lang="en-US" altLang="zh-CN" dirty="0" err="1"/>
              <a:t>curlen</a:t>
            </a:r>
            <a:r>
              <a:rPr lang="en-US" altLang="zh-CN" dirty="0"/>
              <a:t>){</a:t>
            </a:r>
          </a:p>
          <a:p>
            <a:r>
              <a:rPr lang="en-US" altLang="zh-CN" dirty="0"/>
              <a:t>		return false;</a:t>
            </a:r>
          </a:p>
          <a:p>
            <a:r>
              <a:rPr lang="en-US" altLang="zh-CN" dirty="0"/>
              <a:t>	}</a:t>
            </a:r>
          </a:p>
          <a:p>
            <a:r>
              <a:rPr lang="en-US" altLang="zh-CN" dirty="0"/>
              <a:t>	for(int </a:t>
            </a:r>
            <a:r>
              <a:rPr lang="en-US" altLang="zh-CN" dirty="0" err="1"/>
              <a:t>i</a:t>
            </a:r>
            <a:r>
              <a:rPr lang="en-US" altLang="zh-CN" dirty="0"/>
              <a:t> = </a:t>
            </a:r>
            <a:r>
              <a:rPr lang="en-US" altLang="zh-CN" dirty="0" err="1"/>
              <a:t>curlen;i</a:t>
            </a:r>
            <a:r>
              <a:rPr lang="en-US" altLang="zh-CN" dirty="0"/>
              <a:t> &gt; </a:t>
            </a:r>
            <a:r>
              <a:rPr lang="en-US" altLang="zh-CN" dirty="0" err="1"/>
              <a:t>p;i</a:t>
            </a:r>
            <a:r>
              <a:rPr lang="en-US" altLang="zh-CN" dirty="0"/>
              <a:t>--){</a:t>
            </a:r>
          </a:p>
          <a:p>
            <a:r>
              <a:rPr lang="en-US" altLang="zh-CN" dirty="0"/>
              <a:t>		data[</a:t>
            </a:r>
            <a:r>
              <a:rPr lang="en-US" altLang="zh-CN" dirty="0" err="1"/>
              <a:t>i</a:t>
            </a:r>
            <a:r>
              <a:rPr lang="en-US" altLang="zh-CN" dirty="0"/>
              <a:t>] = data[i-1];</a:t>
            </a:r>
          </a:p>
          <a:p>
            <a:r>
              <a:rPr lang="en-US" altLang="zh-CN" dirty="0"/>
              <a:t>	}</a:t>
            </a:r>
          </a:p>
          <a:p>
            <a:r>
              <a:rPr lang="en-US" altLang="zh-CN" dirty="0"/>
              <a:t>	data[p-1] = value;</a:t>
            </a:r>
          </a:p>
          <a:p>
            <a:r>
              <a:rPr lang="en-US" altLang="zh-CN" dirty="0"/>
              <a:t>	</a:t>
            </a:r>
            <a:r>
              <a:rPr lang="en-US" altLang="zh-CN" dirty="0" err="1"/>
              <a:t>curlen</a:t>
            </a:r>
            <a:r>
              <a:rPr lang="en-US" altLang="zh-CN" dirty="0"/>
              <a:t>++;</a:t>
            </a:r>
          </a:p>
          <a:p>
            <a:r>
              <a:rPr lang="en-US" altLang="zh-CN" dirty="0"/>
              <a:t>	return true;</a:t>
            </a:r>
          </a:p>
          <a:p>
            <a:r>
              <a:rPr lang="en-US" altLang="zh-CN" dirty="0"/>
              <a:t>}; </a:t>
            </a:r>
          </a:p>
          <a:p>
            <a:r>
              <a:rPr lang="en-US" altLang="zh-CN" dirty="0"/>
              <a:t>template&lt;class T&gt;bool </a:t>
            </a:r>
            <a:r>
              <a:rPr lang="en-US" altLang="zh-CN" dirty="0" err="1"/>
              <a:t>squeList</a:t>
            </a:r>
            <a:r>
              <a:rPr lang="en-US" altLang="zh-CN" dirty="0"/>
              <a:t>&lt;T&gt;::</a:t>
            </a:r>
            <a:r>
              <a:rPr lang="en-US" altLang="zh-CN" dirty="0" err="1"/>
              <a:t>deleteNode</a:t>
            </a:r>
            <a:r>
              <a:rPr lang="en-US" altLang="zh-CN" dirty="0"/>
              <a:t>(int p){</a:t>
            </a:r>
          </a:p>
          <a:p>
            <a:r>
              <a:rPr lang="en-US" altLang="zh-CN" dirty="0"/>
              <a:t>	if(</a:t>
            </a:r>
            <a:r>
              <a:rPr lang="en-US" altLang="zh-CN" dirty="0" err="1"/>
              <a:t>curlen</a:t>
            </a:r>
            <a:r>
              <a:rPr lang="en-US" altLang="zh-CN" dirty="0"/>
              <a:t> &gt; </a:t>
            </a:r>
            <a:r>
              <a:rPr lang="en-US" altLang="zh-CN" dirty="0" err="1"/>
              <a:t>maxlen</a:t>
            </a:r>
            <a:r>
              <a:rPr lang="en-US" altLang="zh-CN" dirty="0"/>
              <a:t>){</a:t>
            </a:r>
          </a:p>
          <a:p>
            <a:r>
              <a:rPr lang="en-US" altLang="zh-CN" dirty="0"/>
              <a:t>		return false;</a:t>
            </a:r>
          </a:p>
          <a:p>
            <a:r>
              <a:rPr lang="en-US" altLang="zh-CN" dirty="0"/>
              <a:t>	}</a:t>
            </a:r>
          </a:p>
          <a:p>
            <a:r>
              <a:rPr lang="en-US" altLang="zh-CN" dirty="0"/>
              <a:t>	if(p &lt; 0 || p &gt; </a:t>
            </a:r>
            <a:r>
              <a:rPr lang="en-US" altLang="zh-CN" dirty="0" err="1"/>
              <a:t>curlen</a:t>
            </a:r>
            <a:r>
              <a:rPr lang="en-US" altLang="zh-CN" dirty="0"/>
              <a:t>){</a:t>
            </a:r>
          </a:p>
          <a:p>
            <a:r>
              <a:rPr lang="en-US" altLang="zh-CN" dirty="0"/>
              <a:t>		return false;</a:t>
            </a:r>
          </a:p>
          <a:p>
            <a:r>
              <a:rPr lang="en-US" altLang="zh-CN" dirty="0"/>
              <a:t>	}</a:t>
            </a:r>
          </a:p>
          <a:p>
            <a:r>
              <a:rPr lang="en-US" altLang="zh-CN" dirty="0"/>
              <a:t>	for(int </a:t>
            </a:r>
            <a:r>
              <a:rPr lang="en-US" altLang="zh-CN" dirty="0" err="1"/>
              <a:t>i</a:t>
            </a:r>
            <a:r>
              <a:rPr lang="en-US" altLang="zh-CN" dirty="0"/>
              <a:t> = </a:t>
            </a:r>
            <a:r>
              <a:rPr lang="en-US" altLang="zh-CN" dirty="0" err="1"/>
              <a:t>p;i</a:t>
            </a:r>
            <a:r>
              <a:rPr lang="en-US" altLang="zh-CN" dirty="0"/>
              <a:t> &lt; curlen-1;i++){</a:t>
            </a:r>
          </a:p>
          <a:p>
            <a:r>
              <a:rPr lang="en-US" altLang="zh-CN" dirty="0"/>
              <a:t>		data[</a:t>
            </a:r>
            <a:r>
              <a:rPr lang="en-US" altLang="zh-CN" dirty="0" err="1"/>
              <a:t>i</a:t>
            </a:r>
            <a:r>
              <a:rPr lang="en-US" altLang="zh-CN" dirty="0"/>
              <a:t>] = data[i+1];</a:t>
            </a:r>
          </a:p>
          <a:p>
            <a:r>
              <a:rPr lang="en-US" altLang="zh-CN" dirty="0"/>
              <a:t>	}</a:t>
            </a:r>
          </a:p>
          <a:p>
            <a:r>
              <a:rPr lang="en-US" altLang="zh-CN" dirty="0"/>
              <a:t>	</a:t>
            </a:r>
            <a:r>
              <a:rPr lang="en-US" altLang="zh-CN" dirty="0" err="1"/>
              <a:t>curlen</a:t>
            </a:r>
            <a:r>
              <a:rPr lang="en-US" altLang="zh-CN" dirty="0"/>
              <a:t>--;</a:t>
            </a:r>
          </a:p>
          <a:p>
            <a:r>
              <a:rPr lang="en-US" altLang="zh-CN" dirty="0"/>
              <a:t>	return false;</a:t>
            </a:r>
          </a:p>
          <a:p>
            <a:r>
              <a:rPr lang="en-US" altLang="zh-CN" dirty="0"/>
              <a:t>};</a:t>
            </a:r>
          </a:p>
          <a:p>
            <a:r>
              <a:rPr lang="en-US" altLang="zh-CN" dirty="0"/>
              <a:t>template&lt;class T&gt;void </a:t>
            </a:r>
            <a:r>
              <a:rPr lang="en-US" altLang="zh-CN" dirty="0" err="1"/>
              <a:t>squeList</a:t>
            </a:r>
            <a:r>
              <a:rPr lang="en-US" altLang="zh-CN" dirty="0"/>
              <a:t>&lt;T&gt;::print(){</a:t>
            </a:r>
          </a:p>
          <a:p>
            <a:r>
              <a:rPr lang="en-US" altLang="zh-CN" dirty="0"/>
              <a:t>	for(int </a:t>
            </a:r>
            <a:r>
              <a:rPr lang="en-US" altLang="zh-CN" dirty="0" err="1"/>
              <a:t>i</a:t>
            </a:r>
            <a:r>
              <a:rPr lang="en-US" altLang="zh-CN" dirty="0"/>
              <a:t> = 0 ;</a:t>
            </a:r>
            <a:r>
              <a:rPr lang="en-US" altLang="zh-CN" dirty="0" err="1"/>
              <a:t>i</a:t>
            </a:r>
            <a:r>
              <a:rPr lang="en-US" altLang="zh-CN" dirty="0"/>
              <a:t> &lt; </a:t>
            </a:r>
            <a:r>
              <a:rPr lang="en-US" altLang="zh-CN" dirty="0" err="1"/>
              <a:t>curlen;i</a:t>
            </a:r>
            <a:r>
              <a:rPr lang="en-US" altLang="zh-CN" dirty="0"/>
              <a:t>++){</a:t>
            </a:r>
          </a:p>
          <a:p>
            <a:r>
              <a:rPr lang="en-US" altLang="zh-CN" dirty="0"/>
              <a:t>		</a:t>
            </a:r>
            <a:r>
              <a:rPr lang="en-US" altLang="zh-CN" dirty="0" err="1"/>
              <a:t>cout</a:t>
            </a:r>
            <a:r>
              <a:rPr lang="en-US" altLang="zh-CN" dirty="0"/>
              <a:t>&lt;&lt;data[</a:t>
            </a:r>
            <a:r>
              <a:rPr lang="en-US" altLang="zh-CN" dirty="0" err="1"/>
              <a:t>i</a:t>
            </a:r>
            <a:r>
              <a:rPr lang="en-US" altLang="zh-CN" dirty="0"/>
              <a:t>]&lt;&lt;</a:t>
            </a:r>
            <a:r>
              <a:rPr lang="en-US" altLang="zh-CN" dirty="0" err="1"/>
              <a:t>endl</a:t>
            </a:r>
            <a:r>
              <a:rPr lang="en-US" altLang="zh-CN" dirty="0"/>
              <a:t>;</a:t>
            </a:r>
          </a:p>
          <a:p>
            <a:r>
              <a:rPr lang="en-US" altLang="zh-CN" dirty="0"/>
              <a:t>	}</a:t>
            </a:r>
          </a:p>
          <a:p>
            <a:r>
              <a:rPr lang="en-US" altLang="zh-CN" dirty="0"/>
              <a:t>};</a:t>
            </a:r>
          </a:p>
          <a:p>
            <a:r>
              <a:rPr lang="en-US" altLang="zh-CN" dirty="0"/>
              <a:t>template&lt;class T&gt;bool </a:t>
            </a:r>
            <a:r>
              <a:rPr lang="en-US" altLang="zh-CN" dirty="0" err="1"/>
              <a:t>squeList</a:t>
            </a:r>
            <a:r>
              <a:rPr lang="en-US" altLang="zh-CN" dirty="0"/>
              <a:t>&lt;T&gt;::</a:t>
            </a:r>
            <a:r>
              <a:rPr lang="en-US" altLang="zh-CN" dirty="0" err="1"/>
              <a:t>appendNode</a:t>
            </a:r>
            <a:r>
              <a:rPr lang="en-US" altLang="zh-CN" dirty="0"/>
              <a:t>(T value){</a:t>
            </a:r>
          </a:p>
          <a:p>
            <a:r>
              <a:rPr lang="en-US" altLang="zh-CN" dirty="0"/>
              <a:t>	data[</a:t>
            </a:r>
            <a:r>
              <a:rPr lang="en-US" altLang="zh-CN" dirty="0" err="1"/>
              <a:t>curlen</a:t>
            </a:r>
            <a:r>
              <a:rPr lang="en-US" altLang="zh-CN" dirty="0"/>
              <a:t>] = value;</a:t>
            </a:r>
          </a:p>
          <a:p>
            <a:r>
              <a:rPr lang="en-US" altLang="zh-CN" dirty="0"/>
              <a:t>	</a:t>
            </a:r>
            <a:r>
              <a:rPr lang="en-US" altLang="zh-CN" dirty="0" err="1"/>
              <a:t>curlen</a:t>
            </a:r>
            <a:r>
              <a:rPr lang="en-US" altLang="zh-CN" dirty="0"/>
              <a:t>++;</a:t>
            </a:r>
          </a:p>
          <a:p>
            <a:r>
              <a:rPr lang="en-US" altLang="zh-CN" dirty="0"/>
              <a:t>}</a:t>
            </a:r>
          </a:p>
          <a:p>
            <a:r>
              <a:rPr lang="en-US" altLang="zh-CN" dirty="0"/>
              <a:t>int main(void){</a:t>
            </a:r>
          </a:p>
          <a:p>
            <a:r>
              <a:rPr lang="en-US" altLang="zh-CN" dirty="0"/>
              <a:t>	</a:t>
            </a:r>
            <a:r>
              <a:rPr lang="en-US" altLang="zh-CN" dirty="0" err="1"/>
              <a:t>squeList</a:t>
            </a:r>
            <a:r>
              <a:rPr lang="en-US" altLang="zh-CN" dirty="0"/>
              <a:t>&lt;int&gt; *</a:t>
            </a:r>
            <a:r>
              <a:rPr lang="en-US" altLang="zh-CN" dirty="0" err="1"/>
              <a:t>sl</a:t>
            </a:r>
            <a:r>
              <a:rPr lang="en-US" altLang="zh-CN" dirty="0"/>
              <a:t> = new </a:t>
            </a:r>
            <a:r>
              <a:rPr lang="en-US" altLang="zh-CN" dirty="0" err="1"/>
              <a:t>squeList</a:t>
            </a:r>
            <a:r>
              <a:rPr lang="en-US" altLang="zh-CN" dirty="0"/>
              <a:t>&lt;int&gt;(100);</a:t>
            </a:r>
          </a:p>
          <a:p>
            <a:r>
              <a:rPr lang="en-US" altLang="zh-CN" dirty="0"/>
              <a:t>	int </a:t>
            </a:r>
            <a:r>
              <a:rPr lang="en-US" altLang="zh-CN" dirty="0" err="1"/>
              <a:t>n,number</a:t>
            </a:r>
            <a:r>
              <a:rPr lang="en-US" altLang="zh-CN" dirty="0"/>
              <a:t>;</a:t>
            </a:r>
          </a:p>
          <a:p>
            <a:r>
              <a:rPr lang="en-US" altLang="zh-CN" dirty="0"/>
              <a:t>	</a:t>
            </a:r>
            <a:r>
              <a:rPr lang="en-US" altLang="zh-CN" dirty="0" err="1"/>
              <a:t>cin</a:t>
            </a:r>
            <a:r>
              <a:rPr lang="en-US" altLang="zh-CN" dirty="0"/>
              <a:t>&gt;&gt;n;</a:t>
            </a:r>
          </a:p>
          <a:p>
            <a:r>
              <a:rPr lang="en-US" altLang="zh-CN" dirty="0"/>
              <a:t>	for(int </a:t>
            </a:r>
            <a:r>
              <a:rPr lang="en-US" altLang="zh-CN" dirty="0" err="1"/>
              <a:t>i</a:t>
            </a:r>
            <a:r>
              <a:rPr lang="en-US" altLang="zh-CN" dirty="0"/>
              <a:t> = 0 ;</a:t>
            </a:r>
            <a:r>
              <a:rPr lang="en-US" altLang="zh-CN" dirty="0" err="1"/>
              <a:t>i</a:t>
            </a:r>
            <a:r>
              <a:rPr lang="en-US" altLang="zh-CN" dirty="0"/>
              <a:t> &lt; </a:t>
            </a:r>
            <a:r>
              <a:rPr lang="en-US" altLang="zh-CN" dirty="0" err="1"/>
              <a:t>n;i</a:t>
            </a:r>
            <a:r>
              <a:rPr lang="en-US" altLang="zh-CN" dirty="0"/>
              <a:t>++){</a:t>
            </a:r>
          </a:p>
          <a:p>
            <a:r>
              <a:rPr lang="en-US" altLang="zh-CN" dirty="0"/>
              <a:t>		</a:t>
            </a:r>
            <a:r>
              <a:rPr lang="en-US" altLang="zh-CN" dirty="0" err="1"/>
              <a:t>cin</a:t>
            </a:r>
            <a:r>
              <a:rPr lang="en-US" altLang="zh-CN" dirty="0"/>
              <a:t>&gt;&gt;number;</a:t>
            </a:r>
          </a:p>
          <a:p>
            <a:r>
              <a:rPr lang="en-US" altLang="zh-CN" dirty="0"/>
              <a:t>		</a:t>
            </a:r>
            <a:r>
              <a:rPr lang="en-US" altLang="zh-CN" dirty="0" err="1"/>
              <a:t>sl</a:t>
            </a:r>
            <a:r>
              <a:rPr lang="en-US" altLang="zh-CN" dirty="0"/>
              <a:t>-&gt;</a:t>
            </a:r>
            <a:r>
              <a:rPr lang="en-US" altLang="zh-CN" dirty="0" err="1"/>
              <a:t>appendNode</a:t>
            </a:r>
            <a:r>
              <a:rPr lang="en-US" altLang="zh-CN" dirty="0"/>
              <a:t>(number);</a:t>
            </a:r>
          </a:p>
          <a:p>
            <a:r>
              <a:rPr lang="en-US" altLang="zh-CN" dirty="0"/>
              <a:t>	}</a:t>
            </a:r>
          </a:p>
          <a:p>
            <a:r>
              <a:rPr lang="en-US" altLang="zh-CN" dirty="0"/>
              <a:t>	</a:t>
            </a:r>
            <a:r>
              <a:rPr lang="en-US" altLang="zh-CN" dirty="0" err="1"/>
              <a:t>sl</a:t>
            </a:r>
            <a:r>
              <a:rPr lang="en-US" altLang="zh-CN" dirty="0"/>
              <a:t>-&gt;print();</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6AE5A15B-21C8-440F-AAF5-E1E15A0DD8CE}" type="slidenum">
              <a:rPr lang="zh-CN" altLang="en-US" smtClean="0"/>
              <a:t>4</a:t>
            </a:fld>
            <a:endParaRPr lang="zh-CN" altLang="en-US"/>
          </a:p>
        </p:txBody>
      </p:sp>
    </p:spTree>
    <p:extLst>
      <p:ext uri="{BB962C8B-B14F-4D97-AF65-F5344CB8AC3E}">
        <p14:creationId xmlns:p14="http://schemas.microsoft.com/office/powerpoint/2010/main" val="2508044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#include&lt;iostream&gt;</a:t>
            </a:r>
          </a:p>
          <a:p>
            <a:r>
              <a:rPr lang="en-US" altLang="zh-CN" dirty="0"/>
              <a:t>#include&lt;</a:t>
            </a:r>
            <a:r>
              <a:rPr lang="en-US" altLang="zh-CN" dirty="0" err="1"/>
              <a:t>cstring</a:t>
            </a:r>
            <a:r>
              <a:rPr lang="en-US" altLang="zh-CN" dirty="0"/>
              <a:t>&gt;</a:t>
            </a:r>
          </a:p>
          <a:p>
            <a:r>
              <a:rPr lang="en-US" altLang="zh-CN" dirty="0"/>
              <a:t>using namespace std;</a:t>
            </a:r>
          </a:p>
          <a:p>
            <a:r>
              <a:rPr lang="en-US" altLang="zh-CN" dirty="0"/>
              <a:t>int </a:t>
            </a:r>
            <a:r>
              <a:rPr lang="en-US" altLang="zh-CN" dirty="0" err="1"/>
              <a:t>findIndex</a:t>
            </a:r>
            <a:r>
              <a:rPr lang="en-US" altLang="zh-CN" dirty="0"/>
              <a:t>(char str[]){</a:t>
            </a:r>
          </a:p>
          <a:p>
            <a:r>
              <a:rPr lang="en-US" altLang="zh-CN" dirty="0"/>
              <a:t>	int index = 0;</a:t>
            </a:r>
          </a:p>
          <a:p>
            <a:r>
              <a:rPr lang="en-US" altLang="zh-CN" dirty="0"/>
              <a:t>	for(int </a:t>
            </a:r>
            <a:r>
              <a:rPr lang="en-US" altLang="zh-CN" dirty="0" err="1"/>
              <a:t>i</a:t>
            </a:r>
            <a:r>
              <a:rPr lang="en-US" altLang="zh-CN" dirty="0"/>
              <a:t> = 0;i &lt; </a:t>
            </a:r>
            <a:r>
              <a:rPr lang="en-US" altLang="zh-CN" dirty="0" err="1"/>
              <a:t>strlen</a:t>
            </a:r>
            <a:r>
              <a:rPr lang="en-US" altLang="zh-CN" dirty="0"/>
              <a:t>(str);</a:t>
            </a:r>
            <a:r>
              <a:rPr lang="en-US" altLang="zh-CN" dirty="0" err="1"/>
              <a:t>i</a:t>
            </a:r>
            <a:r>
              <a:rPr lang="en-US" altLang="zh-CN" dirty="0"/>
              <a:t>++){</a:t>
            </a:r>
          </a:p>
          <a:p>
            <a:r>
              <a:rPr lang="en-US" altLang="zh-CN" dirty="0"/>
              <a:t>		if(str[index] &lt; str[</a:t>
            </a:r>
            <a:r>
              <a:rPr lang="en-US" altLang="zh-CN" dirty="0" err="1"/>
              <a:t>i</a:t>
            </a:r>
            <a:r>
              <a:rPr lang="en-US" altLang="zh-CN" dirty="0"/>
              <a:t>]){</a:t>
            </a:r>
          </a:p>
          <a:p>
            <a:r>
              <a:rPr lang="en-US" altLang="zh-CN" dirty="0"/>
              <a:t>			index = </a:t>
            </a:r>
            <a:r>
              <a:rPr lang="en-US" altLang="zh-CN" dirty="0" err="1"/>
              <a:t>i</a:t>
            </a:r>
            <a:r>
              <a:rPr lang="en-US" altLang="zh-CN" dirty="0"/>
              <a:t>;</a:t>
            </a:r>
          </a:p>
          <a:p>
            <a:r>
              <a:rPr lang="en-US" altLang="zh-CN" dirty="0"/>
              <a:t>		}</a:t>
            </a:r>
          </a:p>
          <a:p>
            <a:r>
              <a:rPr lang="en-US" altLang="zh-CN" dirty="0"/>
              <a:t>	}</a:t>
            </a:r>
          </a:p>
          <a:p>
            <a:r>
              <a:rPr lang="en-US" altLang="zh-CN" dirty="0"/>
              <a:t>	return index;</a:t>
            </a:r>
          </a:p>
          <a:p>
            <a:r>
              <a:rPr lang="en-US" altLang="zh-CN" dirty="0"/>
              <a:t>}</a:t>
            </a:r>
          </a:p>
          <a:p>
            <a:r>
              <a:rPr lang="en-US" altLang="zh-CN" dirty="0"/>
              <a:t>template&lt;class T&gt;class </a:t>
            </a:r>
            <a:r>
              <a:rPr lang="en-US" altLang="zh-CN" dirty="0" err="1"/>
              <a:t>squeList</a:t>
            </a:r>
            <a:r>
              <a:rPr lang="en-US" altLang="zh-CN" dirty="0"/>
              <a:t>{</a:t>
            </a:r>
          </a:p>
          <a:p>
            <a:r>
              <a:rPr lang="en-US" altLang="zh-CN" dirty="0"/>
              <a:t>	public:</a:t>
            </a:r>
          </a:p>
          <a:p>
            <a:r>
              <a:rPr lang="en-US" altLang="zh-CN" dirty="0"/>
              <a:t>		T *data;</a:t>
            </a:r>
          </a:p>
          <a:p>
            <a:r>
              <a:rPr lang="en-US" altLang="zh-CN" dirty="0"/>
              <a:t>		int </a:t>
            </a:r>
            <a:r>
              <a:rPr lang="en-US" altLang="zh-CN" dirty="0" err="1"/>
              <a:t>maxlen</a:t>
            </a:r>
            <a:r>
              <a:rPr lang="en-US" altLang="zh-CN" dirty="0"/>
              <a:t>;</a:t>
            </a:r>
          </a:p>
          <a:p>
            <a:r>
              <a:rPr lang="en-US" altLang="zh-CN" dirty="0"/>
              <a:t>		int </a:t>
            </a:r>
            <a:r>
              <a:rPr lang="en-US" altLang="zh-CN" dirty="0" err="1"/>
              <a:t>curlen</a:t>
            </a:r>
            <a:r>
              <a:rPr lang="en-US" altLang="zh-CN" dirty="0"/>
              <a:t>;</a:t>
            </a:r>
          </a:p>
          <a:p>
            <a:r>
              <a:rPr lang="en-US" altLang="zh-CN" dirty="0"/>
              <a:t>	</a:t>
            </a:r>
            <a:r>
              <a:rPr lang="en-US" altLang="zh-CN" dirty="0" err="1"/>
              <a:t>squeList</a:t>
            </a:r>
            <a:r>
              <a:rPr lang="en-US" altLang="zh-CN" dirty="0"/>
              <a:t>(int size){</a:t>
            </a:r>
          </a:p>
          <a:p>
            <a:r>
              <a:rPr lang="en-US" altLang="zh-CN" dirty="0"/>
              <a:t>		</a:t>
            </a:r>
            <a:r>
              <a:rPr lang="en-US" altLang="zh-CN" dirty="0" err="1"/>
              <a:t>maxlen</a:t>
            </a:r>
            <a:r>
              <a:rPr lang="en-US" altLang="zh-CN" dirty="0"/>
              <a:t> = size;</a:t>
            </a:r>
          </a:p>
          <a:p>
            <a:r>
              <a:rPr lang="en-US" altLang="zh-CN" dirty="0"/>
              <a:t>		data = new T[</a:t>
            </a:r>
            <a:r>
              <a:rPr lang="en-US" altLang="zh-CN" dirty="0" err="1"/>
              <a:t>maxlen</a:t>
            </a:r>
            <a:r>
              <a:rPr lang="en-US" altLang="zh-CN" dirty="0"/>
              <a:t>];</a:t>
            </a:r>
          </a:p>
          <a:p>
            <a:r>
              <a:rPr lang="en-US" altLang="zh-CN" dirty="0"/>
              <a:t>		</a:t>
            </a:r>
            <a:r>
              <a:rPr lang="en-US" altLang="zh-CN" dirty="0" err="1"/>
              <a:t>curlen</a:t>
            </a:r>
            <a:r>
              <a:rPr lang="en-US" altLang="zh-CN" dirty="0"/>
              <a:t> = 0;</a:t>
            </a:r>
          </a:p>
          <a:p>
            <a:r>
              <a:rPr lang="en-US" altLang="zh-CN" dirty="0"/>
              <a:t>	}</a:t>
            </a:r>
          </a:p>
          <a:p>
            <a:r>
              <a:rPr lang="en-US" altLang="zh-CN" dirty="0"/>
              <a:t>	~</a:t>
            </a:r>
            <a:r>
              <a:rPr lang="en-US" altLang="zh-CN" dirty="0" err="1"/>
              <a:t>squeList</a:t>
            </a:r>
            <a:r>
              <a:rPr lang="en-US" altLang="zh-CN" dirty="0"/>
              <a:t>(){</a:t>
            </a:r>
          </a:p>
          <a:p>
            <a:r>
              <a:rPr lang="en-US" altLang="zh-CN" dirty="0"/>
              <a:t>		delete [] data;</a:t>
            </a:r>
          </a:p>
          <a:p>
            <a:r>
              <a:rPr lang="en-US" altLang="zh-CN" dirty="0"/>
              <a:t>	}</a:t>
            </a:r>
          </a:p>
          <a:p>
            <a:r>
              <a:rPr lang="en-US" altLang="zh-CN" dirty="0"/>
              <a:t>	bool </a:t>
            </a:r>
            <a:r>
              <a:rPr lang="en-US" altLang="zh-CN" dirty="0" err="1"/>
              <a:t>appendNode</a:t>
            </a:r>
            <a:r>
              <a:rPr lang="en-US" altLang="zh-CN" dirty="0"/>
              <a:t>(T value);</a:t>
            </a:r>
          </a:p>
          <a:p>
            <a:r>
              <a:rPr lang="en-US" altLang="zh-CN" dirty="0"/>
              <a:t>	bool insert(int </a:t>
            </a:r>
            <a:r>
              <a:rPr lang="en-US" altLang="zh-CN" dirty="0" err="1"/>
              <a:t>p,T</a:t>
            </a:r>
            <a:r>
              <a:rPr lang="en-US" altLang="zh-CN" dirty="0"/>
              <a:t> value[]);</a:t>
            </a:r>
          </a:p>
          <a:p>
            <a:r>
              <a:rPr lang="en-US" altLang="zh-CN" dirty="0"/>
              <a:t>	void print();</a:t>
            </a:r>
          </a:p>
          <a:p>
            <a:r>
              <a:rPr lang="en-US" altLang="zh-CN" dirty="0"/>
              <a:t>};</a:t>
            </a:r>
          </a:p>
          <a:p>
            <a:r>
              <a:rPr lang="en-US" altLang="zh-CN" dirty="0"/>
              <a:t>template&lt;class T&gt;bool </a:t>
            </a:r>
            <a:r>
              <a:rPr lang="en-US" altLang="zh-CN" dirty="0" err="1"/>
              <a:t>squeList</a:t>
            </a:r>
            <a:r>
              <a:rPr lang="en-US" altLang="zh-CN" dirty="0"/>
              <a:t>&lt;T&gt;::</a:t>
            </a:r>
            <a:r>
              <a:rPr lang="en-US" altLang="zh-CN" dirty="0" err="1"/>
              <a:t>appendNode</a:t>
            </a:r>
            <a:r>
              <a:rPr lang="en-US" altLang="zh-CN" dirty="0"/>
              <a:t>(T value){</a:t>
            </a:r>
          </a:p>
          <a:p>
            <a:r>
              <a:rPr lang="en-US" altLang="zh-CN" dirty="0"/>
              <a:t>	data[</a:t>
            </a:r>
            <a:r>
              <a:rPr lang="en-US" altLang="zh-CN" dirty="0" err="1"/>
              <a:t>curlen</a:t>
            </a:r>
            <a:r>
              <a:rPr lang="en-US" altLang="zh-CN" dirty="0"/>
              <a:t>] = value;</a:t>
            </a:r>
          </a:p>
          <a:p>
            <a:r>
              <a:rPr lang="en-US" altLang="zh-CN" dirty="0"/>
              <a:t>	</a:t>
            </a:r>
            <a:r>
              <a:rPr lang="en-US" altLang="zh-CN" dirty="0" err="1"/>
              <a:t>curlen</a:t>
            </a:r>
            <a:r>
              <a:rPr lang="en-US" altLang="zh-CN" dirty="0"/>
              <a:t>++;</a:t>
            </a:r>
          </a:p>
          <a:p>
            <a:r>
              <a:rPr lang="en-US" altLang="zh-CN" dirty="0"/>
              <a:t>}</a:t>
            </a:r>
          </a:p>
          <a:p>
            <a:r>
              <a:rPr lang="en-US" altLang="zh-CN" dirty="0"/>
              <a:t>template&lt;class T&gt;bool </a:t>
            </a:r>
            <a:r>
              <a:rPr lang="en-US" altLang="zh-CN" dirty="0" err="1"/>
              <a:t>squeList</a:t>
            </a:r>
            <a:r>
              <a:rPr lang="en-US" altLang="zh-CN" dirty="0"/>
              <a:t>&lt;T&gt; :: insert(int </a:t>
            </a:r>
            <a:r>
              <a:rPr lang="en-US" altLang="zh-CN" dirty="0" err="1"/>
              <a:t>p,T</a:t>
            </a:r>
            <a:r>
              <a:rPr lang="en-US" altLang="zh-CN" dirty="0"/>
              <a:t> value[]){</a:t>
            </a:r>
          </a:p>
          <a:p>
            <a:r>
              <a:rPr lang="en-US" altLang="zh-CN" dirty="0"/>
              <a:t>	int j = 0;</a:t>
            </a:r>
          </a:p>
          <a:p>
            <a:r>
              <a:rPr lang="en-US" altLang="zh-CN" dirty="0"/>
              <a:t>	if(</a:t>
            </a:r>
            <a:r>
              <a:rPr lang="en-US" altLang="zh-CN" dirty="0" err="1"/>
              <a:t>curlen</a:t>
            </a:r>
            <a:r>
              <a:rPr lang="en-US" altLang="zh-CN" dirty="0"/>
              <a:t> &gt; </a:t>
            </a:r>
            <a:r>
              <a:rPr lang="en-US" altLang="zh-CN" dirty="0" err="1"/>
              <a:t>maxlen</a:t>
            </a:r>
            <a:r>
              <a:rPr lang="en-US" altLang="zh-CN" dirty="0"/>
              <a:t>){</a:t>
            </a:r>
          </a:p>
          <a:p>
            <a:r>
              <a:rPr lang="en-US" altLang="zh-CN" dirty="0"/>
              <a:t>		return false;</a:t>
            </a:r>
          </a:p>
          <a:p>
            <a:r>
              <a:rPr lang="en-US" altLang="zh-CN" dirty="0"/>
              <a:t>	}</a:t>
            </a:r>
          </a:p>
          <a:p>
            <a:r>
              <a:rPr lang="en-US" altLang="zh-CN" dirty="0"/>
              <a:t>	if(p  &lt; 0|| p &gt;= </a:t>
            </a:r>
            <a:r>
              <a:rPr lang="en-US" altLang="zh-CN" dirty="0" err="1"/>
              <a:t>curlen</a:t>
            </a:r>
            <a:r>
              <a:rPr lang="en-US" altLang="zh-CN" dirty="0"/>
              <a:t>){</a:t>
            </a:r>
          </a:p>
          <a:p>
            <a:r>
              <a:rPr lang="en-US" altLang="zh-CN" dirty="0"/>
              <a:t>		return false;</a:t>
            </a:r>
          </a:p>
          <a:p>
            <a:r>
              <a:rPr lang="en-US" altLang="zh-CN" dirty="0"/>
              <a:t>	}</a:t>
            </a:r>
          </a:p>
          <a:p>
            <a:r>
              <a:rPr lang="en-US" altLang="zh-CN" dirty="0"/>
              <a:t>		for(int </a:t>
            </a:r>
            <a:r>
              <a:rPr lang="en-US" altLang="zh-CN" dirty="0" err="1"/>
              <a:t>i</a:t>
            </a:r>
            <a:r>
              <a:rPr lang="en-US" altLang="zh-CN" dirty="0"/>
              <a:t> = </a:t>
            </a:r>
            <a:r>
              <a:rPr lang="en-US" altLang="zh-CN" dirty="0" err="1"/>
              <a:t>curlen;i</a:t>
            </a:r>
            <a:r>
              <a:rPr lang="en-US" altLang="zh-CN" dirty="0"/>
              <a:t> &gt; </a:t>
            </a:r>
            <a:r>
              <a:rPr lang="en-US" altLang="zh-CN" dirty="0" err="1"/>
              <a:t>p;i</a:t>
            </a:r>
            <a:r>
              <a:rPr lang="en-US" altLang="zh-CN" dirty="0"/>
              <a:t>--){</a:t>
            </a:r>
          </a:p>
          <a:p>
            <a:r>
              <a:rPr lang="en-US" altLang="zh-CN" dirty="0"/>
              <a:t>			data[</a:t>
            </a:r>
            <a:r>
              <a:rPr lang="en-US" altLang="zh-CN" dirty="0" err="1"/>
              <a:t>i</a:t>
            </a:r>
            <a:r>
              <a:rPr lang="en-US" altLang="zh-CN" dirty="0"/>
              <a:t>] = data[i-1];</a:t>
            </a:r>
          </a:p>
          <a:p>
            <a:r>
              <a:rPr lang="en-US" altLang="zh-CN" dirty="0"/>
              <a:t>		}</a:t>
            </a:r>
          </a:p>
          <a:p>
            <a:r>
              <a:rPr lang="en-US" altLang="zh-CN" dirty="0"/>
              <a:t>		data[p] = value[j];</a:t>
            </a:r>
          </a:p>
          <a:p>
            <a:r>
              <a:rPr lang="en-US" altLang="zh-CN" dirty="0"/>
              <a:t>		</a:t>
            </a:r>
            <a:r>
              <a:rPr lang="en-US" altLang="zh-CN" dirty="0" err="1"/>
              <a:t>j++</a:t>
            </a:r>
            <a:r>
              <a:rPr lang="en-US" altLang="zh-CN" dirty="0"/>
              <a:t>;</a:t>
            </a:r>
          </a:p>
          <a:p>
            <a:r>
              <a:rPr lang="en-US" altLang="zh-CN" dirty="0"/>
              <a:t>		</a:t>
            </a:r>
            <a:r>
              <a:rPr lang="en-US" altLang="zh-CN" dirty="0" err="1"/>
              <a:t>curlen</a:t>
            </a:r>
            <a:r>
              <a:rPr lang="en-US" altLang="zh-CN" dirty="0"/>
              <a:t>++;</a:t>
            </a:r>
          </a:p>
          <a:p>
            <a:r>
              <a:rPr lang="en-US" altLang="zh-CN" dirty="0"/>
              <a:t>	return true;</a:t>
            </a:r>
          </a:p>
          <a:p>
            <a:r>
              <a:rPr lang="en-US" altLang="zh-CN" dirty="0"/>
              <a:t>};</a:t>
            </a:r>
          </a:p>
          <a:p>
            <a:r>
              <a:rPr lang="en-US" altLang="zh-CN" dirty="0"/>
              <a:t>template&lt;class T&gt;void </a:t>
            </a:r>
            <a:r>
              <a:rPr lang="en-US" altLang="zh-CN" dirty="0" err="1"/>
              <a:t>squeList</a:t>
            </a:r>
            <a:r>
              <a:rPr lang="en-US" altLang="zh-CN" dirty="0"/>
              <a:t>&lt;T&gt;::print(){</a:t>
            </a:r>
          </a:p>
          <a:p>
            <a:r>
              <a:rPr lang="en-US" altLang="zh-CN" dirty="0"/>
              <a:t>	for(int </a:t>
            </a:r>
            <a:r>
              <a:rPr lang="en-US" altLang="zh-CN" dirty="0" err="1"/>
              <a:t>i</a:t>
            </a:r>
            <a:r>
              <a:rPr lang="en-US" altLang="zh-CN" dirty="0"/>
              <a:t> = 0;i &lt; </a:t>
            </a:r>
            <a:r>
              <a:rPr lang="en-US" altLang="zh-CN" dirty="0" err="1"/>
              <a:t>strlen</a:t>
            </a:r>
            <a:r>
              <a:rPr lang="en-US" altLang="zh-CN" dirty="0"/>
              <a:t>(data);</a:t>
            </a:r>
            <a:r>
              <a:rPr lang="en-US" altLang="zh-CN" dirty="0" err="1"/>
              <a:t>i</a:t>
            </a:r>
            <a:r>
              <a:rPr lang="en-US" altLang="zh-CN" dirty="0"/>
              <a:t>++){       //</a:t>
            </a:r>
            <a:r>
              <a:rPr lang="en-US" altLang="zh-CN" dirty="0" err="1"/>
              <a:t>ÕâÀïµÄstrlen</a:t>
            </a:r>
            <a:r>
              <a:rPr lang="en-US" altLang="zh-CN" dirty="0"/>
              <a:t>£¨data£©Ò²¿ÉÌæ»»³Écurlen-1»òdata[</a:t>
            </a:r>
            <a:r>
              <a:rPr lang="en-US" altLang="zh-CN" dirty="0" err="1"/>
              <a:t>i</a:t>
            </a:r>
            <a:r>
              <a:rPr lang="en-US" altLang="zh-CN" dirty="0"/>
              <a:t>] </a:t>
            </a:r>
          </a:p>
          <a:p>
            <a:r>
              <a:rPr lang="en-US" altLang="zh-CN" dirty="0"/>
              <a:t>		</a:t>
            </a:r>
            <a:r>
              <a:rPr lang="en-US" altLang="zh-CN" dirty="0" err="1"/>
              <a:t>cout</a:t>
            </a:r>
            <a:r>
              <a:rPr lang="en-US" altLang="zh-CN" dirty="0"/>
              <a:t>&lt;&lt;data[</a:t>
            </a:r>
            <a:r>
              <a:rPr lang="en-US" altLang="zh-CN" dirty="0" err="1"/>
              <a:t>i</a:t>
            </a:r>
            <a:r>
              <a:rPr lang="en-US" altLang="zh-CN" dirty="0"/>
              <a:t>];</a:t>
            </a:r>
          </a:p>
          <a:p>
            <a:r>
              <a:rPr lang="en-US" altLang="zh-CN" dirty="0"/>
              <a:t>	}</a:t>
            </a:r>
          </a:p>
          <a:p>
            <a:r>
              <a:rPr lang="en-US" altLang="zh-CN" dirty="0"/>
              <a:t>};</a:t>
            </a:r>
          </a:p>
          <a:p>
            <a:r>
              <a:rPr lang="en-US" altLang="zh-CN" dirty="0"/>
              <a:t>int main(void){</a:t>
            </a:r>
          </a:p>
          <a:p>
            <a:r>
              <a:rPr lang="en-US" altLang="zh-CN" dirty="0"/>
              <a:t>	</a:t>
            </a:r>
            <a:r>
              <a:rPr lang="en-US" altLang="zh-CN" dirty="0" err="1"/>
              <a:t>squeList</a:t>
            </a:r>
            <a:r>
              <a:rPr lang="en-US" altLang="zh-CN" dirty="0"/>
              <a:t>&lt;char&gt; *</a:t>
            </a:r>
            <a:r>
              <a:rPr lang="en-US" altLang="zh-CN" dirty="0" err="1"/>
              <a:t>sl</a:t>
            </a:r>
            <a:r>
              <a:rPr lang="en-US" altLang="zh-CN" dirty="0"/>
              <a:t> = new </a:t>
            </a:r>
            <a:r>
              <a:rPr lang="en-US" altLang="zh-CN" dirty="0" err="1"/>
              <a:t>squeList</a:t>
            </a:r>
            <a:r>
              <a:rPr lang="en-US" altLang="zh-CN" dirty="0"/>
              <a:t>&lt;char&gt;(100);</a:t>
            </a:r>
          </a:p>
          <a:p>
            <a:r>
              <a:rPr lang="en-US" altLang="zh-CN" dirty="0"/>
              <a:t>	int </a:t>
            </a:r>
            <a:r>
              <a:rPr lang="en-US" altLang="zh-CN" dirty="0" err="1"/>
              <a:t>i</a:t>
            </a:r>
            <a:r>
              <a:rPr lang="en-US" altLang="zh-CN" dirty="0"/>
              <a:t> = 0,j = 0,pos = 0;</a:t>
            </a:r>
          </a:p>
          <a:p>
            <a:r>
              <a:rPr lang="en-US" altLang="zh-CN" dirty="0"/>
              <a:t>	char </a:t>
            </a:r>
            <a:r>
              <a:rPr lang="en-US" altLang="zh-CN" dirty="0" err="1"/>
              <a:t>temp,_insert</a:t>
            </a:r>
            <a:r>
              <a:rPr lang="en-US" altLang="zh-CN" dirty="0"/>
              <a:t>[100];</a:t>
            </a:r>
          </a:p>
          <a:p>
            <a:r>
              <a:rPr lang="en-US" altLang="zh-CN" dirty="0"/>
              <a:t>	while((temp = </a:t>
            </a:r>
            <a:r>
              <a:rPr lang="en-US" altLang="zh-CN" dirty="0" err="1"/>
              <a:t>getchar</a:t>
            </a:r>
            <a:r>
              <a:rPr lang="en-US" altLang="zh-CN" dirty="0"/>
              <a:t>()) != '\n'){</a:t>
            </a:r>
          </a:p>
          <a:p>
            <a:r>
              <a:rPr lang="en-US" altLang="zh-CN" dirty="0"/>
              <a:t>		</a:t>
            </a:r>
            <a:r>
              <a:rPr lang="en-US" altLang="zh-CN" dirty="0" err="1"/>
              <a:t>sl</a:t>
            </a:r>
            <a:r>
              <a:rPr lang="en-US" altLang="zh-CN" dirty="0"/>
              <a:t>-&gt;</a:t>
            </a:r>
            <a:r>
              <a:rPr lang="en-US" altLang="zh-CN" dirty="0" err="1"/>
              <a:t>appendNode</a:t>
            </a:r>
            <a:r>
              <a:rPr lang="en-US" altLang="zh-CN" dirty="0"/>
              <a:t>(temp);</a:t>
            </a:r>
          </a:p>
          <a:p>
            <a:r>
              <a:rPr lang="en-US" altLang="zh-CN" dirty="0"/>
              <a:t>	}</a:t>
            </a:r>
          </a:p>
          <a:p>
            <a:r>
              <a:rPr lang="en-US" altLang="zh-CN" dirty="0"/>
              <a:t>	</a:t>
            </a:r>
            <a:r>
              <a:rPr lang="en-US" altLang="zh-CN" dirty="0" err="1"/>
              <a:t>sl</a:t>
            </a:r>
            <a:r>
              <a:rPr lang="en-US" altLang="zh-CN" dirty="0"/>
              <a:t>-&gt;</a:t>
            </a:r>
            <a:r>
              <a:rPr lang="en-US" altLang="zh-CN" dirty="0" err="1"/>
              <a:t>appendNode</a:t>
            </a:r>
            <a:r>
              <a:rPr lang="en-US" altLang="zh-CN" dirty="0"/>
              <a:t>('\0');</a:t>
            </a:r>
          </a:p>
          <a:p>
            <a:r>
              <a:rPr lang="en-US" altLang="zh-CN" dirty="0"/>
              <a:t>	while((_insert[j] = </a:t>
            </a:r>
            <a:r>
              <a:rPr lang="en-US" altLang="zh-CN" dirty="0" err="1"/>
              <a:t>getchar</a:t>
            </a:r>
            <a:r>
              <a:rPr lang="en-US" altLang="zh-CN" dirty="0"/>
              <a:t>()) != '\n'){</a:t>
            </a:r>
          </a:p>
          <a:p>
            <a:r>
              <a:rPr lang="en-US" altLang="zh-CN" dirty="0"/>
              <a:t>		</a:t>
            </a:r>
            <a:r>
              <a:rPr lang="en-US" altLang="zh-CN" dirty="0" err="1"/>
              <a:t>j++</a:t>
            </a:r>
            <a:r>
              <a:rPr lang="en-US" altLang="zh-CN" dirty="0"/>
              <a:t>;</a:t>
            </a:r>
          </a:p>
          <a:p>
            <a:r>
              <a:rPr lang="en-US" altLang="zh-CN" dirty="0"/>
              <a:t>	}</a:t>
            </a:r>
          </a:p>
          <a:p>
            <a:r>
              <a:rPr lang="en-US" altLang="zh-CN" dirty="0"/>
              <a:t>	_insert[j] = '\0';</a:t>
            </a:r>
          </a:p>
          <a:p>
            <a:r>
              <a:rPr lang="en-US" altLang="zh-CN" dirty="0"/>
              <a:t>	pos = </a:t>
            </a:r>
            <a:r>
              <a:rPr lang="en-US" altLang="zh-CN" dirty="0" err="1"/>
              <a:t>findIndex</a:t>
            </a:r>
            <a:r>
              <a:rPr lang="en-US" altLang="zh-CN" dirty="0"/>
              <a:t>(</a:t>
            </a:r>
            <a:r>
              <a:rPr lang="en-US" altLang="zh-CN" dirty="0" err="1"/>
              <a:t>sl</a:t>
            </a:r>
            <a:r>
              <a:rPr lang="en-US" altLang="zh-CN" dirty="0"/>
              <a:t>-&gt;data);</a:t>
            </a:r>
          </a:p>
          <a:p>
            <a:r>
              <a:rPr lang="en-US" altLang="zh-CN" dirty="0"/>
              <a:t>	for(int </a:t>
            </a:r>
            <a:r>
              <a:rPr lang="en-US" altLang="zh-CN" dirty="0" err="1"/>
              <a:t>i</a:t>
            </a:r>
            <a:r>
              <a:rPr lang="en-US" altLang="zh-CN" dirty="0"/>
              <a:t> = 1;i &lt;= </a:t>
            </a:r>
            <a:r>
              <a:rPr lang="en-US" altLang="zh-CN" dirty="0" err="1"/>
              <a:t>j;i</a:t>
            </a:r>
            <a:r>
              <a:rPr lang="en-US" altLang="zh-CN" dirty="0"/>
              <a:t>++){</a:t>
            </a:r>
          </a:p>
          <a:p>
            <a:r>
              <a:rPr lang="en-US" altLang="zh-CN" dirty="0"/>
              <a:t>		</a:t>
            </a:r>
            <a:r>
              <a:rPr lang="en-US" altLang="zh-CN" dirty="0" err="1"/>
              <a:t>sl</a:t>
            </a:r>
            <a:r>
              <a:rPr lang="en-US" altLang="zh-CN" dirty="0"/>
              <a:t>-&gt;insert(</a:t>
            </a:r>
            <a:r>
              <a:rPr lang="en-US" altLang="zh-CN" dirty="0" err="1"/>
              <a:t>pos+i</a:t>
            </a:r>
            <a:r>
              <a:rPr lang="en-US" altLang="zh-CN" dirty="0"/>
              <a:t>,_insert);</a:t>
            </a:r>
          </a:p>
          <a:p>
            <a:r>
              <a:rPr lang="en-US" altLang="zh-CN" dirty="0"/>
              <a:t>	}</a:t>
            </a:r>
          </a:p>
          <a:p>
            <a:r>
              <a:rPr lang="en-US" altLang="zh-CN" dirty="0"/>
              <a:t>	</a:t>
            </a:r>
            <a:r>
              <a:rPr lang="en-US" altLang="zh-CN" dirty="0" err="1"/>
              <a:t>sl</a:t>
            </a:r>
            <a:r>
              <a:rPr lang="en-US" altLang="zh-CN" dirty="0"/>
              <a:t>-&gt;print();</a:t>
            </a:r>
          </a:p>
          <a:p>
            <a:r>
              <a:rPr lang="en-US" altLang="zh-CN" dirty="0"/>
              <a:t>	return 0;</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6AE5A15B-21C8-440F-AAF5-E1E15A0DD8CE}" type="slidenum">
              <a:rPr lang="zh-CN" altLang="en-US" smtClean="0"/>
              <a:t>5</a:t>
            </a:fld>
            <a:endParaRPr lang="zh-CN" altLang="en-US"/>
          </a:p>
        </p:txBody>
      </p:sp>
    </p:spTree>
    <p:extLst>
      <p:ext uri="{BB962C8B-B14F-4D97-AF65-F5344CB8AC3E}">
        <p14:creationId xmlns:p14="http://schemas.microsoft.com/office/powerpoint/2010/main" val="3399749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E5A15B-21C8-440F-AAF5-E1E15A0DD8CE}" type="slidenum">
              <a:rPr lang="zh-CN" altLang="en-US" smtClean="0"/>
              <a:t>6</a:t>
            </a:fld>
            <a:endParaRPr lang="zh-CN" altLang="en-US"/>
          </a:p>
        </p:txBody>
      </p:sp>
    </p:spTree>
    <p:extLst>
      <p:ext uri="{BB962C8B-B14F-4D97-AF65-F5344CB8AC3E}">
        <p14:creationId xmlns:p14="http://schemas.microsoft.com/office/powerpoint/2010/main" val="815552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#include&lt;iostream&gt;</a:t>
            </a:r>
          </a:p>
          <a:p>
            <a:r>
              <a:rPr lang="en-US" altLang="zh-CN" dirty="0"/>
              <a:t>using namespace std;</a:t>
            </a:r>
          </a:p>
          <a:p>
            <a:r>
              <a:rPr lang="en-US" altLang="zh-CN" dirty="0"/>
              <a:t>typedef int </a:t>
            </a:r>
            <a:r>
              <a:rPr lang="en-US" altLang="zh-CN" dirty="0" err="1"/>
              <a:t>ElemType</a:t>
            </a:r>
            <a:r>
              <a:rPr lang="en-US" altLang="zh-CN" dirty="0"/>
              <a:t>;</a:t>
            </a:r>
          </a:p>
          <a:p>
            <a:r>
              <a:rPr lang="en-US" altLang="zh-CN" dirty="0"/>
              <a:t>class Node{                  //</a:t>
            </a:r>
            <a:r>
              <a:rPr lang="zh-CN" altLang="en-US" dirty="0"/>
              <a:t>创建结点类 </a:t>
            </a:r>
          </a:p>
          <a:p>
            <a:r>
              <a:rPr lang="zh-CN" altLang="en-US" dirty="0"/>
              <a:t>	</a:t>
            </a:r>
            <a:r>
              <a:rPr lang="en-US" altLang="zh-CN" dirty="0"/>
              <a:t>public:</a:t>
            </a:r>
          </a:p>
          <a:p>
            <a:r>
              <a:rPr lang="en-US" altLang="zh-CN" dirty="0"/>
              <a:t>		Node *next;</a:t>
            </a:r>
          </a:p>
          <a:p>
            <a:r>
              <a:rPr lang="en-US" altLang="zh-CN" dirty="0"/>
              <a:t>		</a:t>
            </a:r>
            <a:r>
              <a:rPr lang="en-US" altLang="zh-CN" dirty="0" err="1"/>
              <a:t>ElemType</a:t>
            </a:r>
            <a:r>
              <a:rPr lang="en-US" altLang="zh-CN" dirty="0"/>
              <a:t> data;    		//</a:t>
            </a:r>
            <a:r>
              <a:rPr lang="zh-CN" altLang="en-US" dirty="0"/>
              <a:t>创建结点数据域</a:t>
            </a:r>
            <a:endParaRPr lang="en-US" altLang="zh-CN" dirty="0"/>
          </a:p>
          <a:p>
            <a:r>
              <a:rPr lang="en-US" altLang="zh-CN" dirty="0"/>
              <a:t>}; </a:t>
            </a:r>
          </a:p>
          <a:p>
            <a:r>
              <a:rPr lang="en-US" altLang="zh-CN" dirty="0"/>
              <a:t>class LinkedList{</a:t>
            </a:r>
          </a:p>
          <a:p>
            <a:r>
              <a:rPr lang="en-US" altLang="zh-CN" dirty="0"/>
              <a:t>	public:</a:t>
            </a:r>
          </a:p>
          <a:p>
            <a:r>
              <a:rPr lang="en-US" altLang="zh-CN" dirty="0"/>
              <a:t>		Node *head,*tail ;   //</a:t>
            </a:r>
            <a:r>
              <a:rPr lang="zh-CN" altLang="en-US" dirty="0"/>
              <a:t>创建头尾结点和用于链接每个结点的</a:t>
            </a:r>
            <a:r>
              <a:rPr lang="en-US" altLang="zh-CN" dirty="0"/>
              <a:t>next</a:t>
            </a:r>
            <a:r>
              <a:rPr lang="zh-CN" altLang="en-US" dirty="0"/>
              <a:t>指针域 </a:t>
            </a:r>
          </a:p>
          <a:p>
            <a:r>
              <a:rPr lang="zh-CN" altLang="en-US" dirty="0"/>
              <a:t>		</a:t>
            </a:r>
            <a:r>
              <a:rPr lang="en-US" altLang="zh-CN" dirty="0" err="1"/>
              <a:t>ElemType</a:t>
            </a:r>
            <a:r>
              <a:rPr lang="en-US" altLang="zh-CN" dirty="0"/>
              <a:t> data;					</a:t>
            </a:r>
            <a:r>
              <a:rPr lang="zh-CN" altLang="en-US" dirty="0"/>
              <a:t> </a:t>
            </a:r>
          </a:p>
          <a:p>
            <a:r>
              <a:rPr lang="zh-CN" altLang="en-US" dirty="0"/>
              <a:t>	</a:t>
            </a:r>
            <a:r>
              <a:rPr lang="en-US" altLang="zh-CN" dirty="0"/>
              <a:t>LinkedList(){</a:t>
            </a:r>
          </a:p>
          <a:p>
            <a:r>
              <a:rPr lang="en-US" altLang="zh-CN" dirty="0"/>
              <a:t>		head =new Node();</a:t>
            </a:r>
          </a:p>
          <a:p>
            <a:r>
              <a:rPr lang="en-US" altLang="zh-CN" dirty="0"/>
              <a:t>		tail = head;</a:t>
            </a:r>
          </a:p>
          <a:p>
            <a:r>
              <a:rPr lang="en-US" altLang="zh-CN" dirty="0"/>
              <a:t>	}</a:t>
            </a:r>
          </a:p>
          <a:p>
            <a:r>
              <a:rPr lang="en-US" altLang="zh-CN" dirty="0"/>
              <a:t>	~LinkedList(){                      //</a:t>
            </a:r>
            <a:r>
              <a:rPr lang="zh-CN" altLang="en-US" dirty="0"/>
              <a:t>销毁单链表 </a:t>
            </a:r>
          </a:p>
          <a:p>
            <a:r>
              <a:rPr lang="zh-CN" altLang="en-US" dirty="0"/>
              <a:t>		</a:t>
            </a:r>
            <a:r>
              <a:rPr lang="en-US" altLang="zh-CN" dirty="0"/>
              <a:t>Node *ptr1,*ptr2;</a:t>
            </a:r>
          </a:p>
          <a:p>
            <a:r>
              <a:rPr lang="en-US" altLang="zh-CN" dirty="0"/>
              <a:t>		ptr1 = head;</a:t>
            </a:r>
          </a:p>
          <a:p>
            <a:r>
              <a:rPr lang="en-US" altLang="zh-CN" dirty="0"/>
              <a:t>		while(ptr1-&gt;next){</a:t>
            </a:r>
          </a:p>
          <a:p>
            <a:r>
              <a:rPr lang="en-US" altLang="zh-CN" dirty="0"/>
              <a:t>			ptr2 = ptr1-&gt;next;</a:t>
            </a:r>
          </a:p>
          <a:p>
            <a:r>
              <a:rPr lang="en-US" altLang="zh-CN" dirty="0"/>
              <a:t>			ptr1 = ptr2-&gt;next;</a:t>
            </a:r>
          </a:p>
          <a:p>
            <a:r>
              <a:rPr lang="en-US" altLang="zh-CN" dirty="0"/>
              <a:t>			delete ptr2;</a:t>
            </a:r>
          </a:p>
          <a:p>
            <a:r>
              <a:rPr lang="en-US" altLang="zh-CN" dirty="0"/>
              <a:t>		}</a:t>
            </a:r>
          </a:p>
          <a:p>
            <a:r>
              <a:rPr lang="en-US" altLang="zh-CN" dirty="0"/>
              <a:t>		delete ptr1;</a:t>
            </a:r>
          </a:p>
          <a:p>
            <a:r>
              <a:rPr lang="en-US" altLang="zh-CN" dirty="0"/>
              <a:t>		delete head;</a:t>
            </a:r>
          </a:p>
          <a:p>
            <a:r>
              <a:rPr lang="en-US" altLang="zh-CN" dirty="0"/>
              <a:t>	}</a:t>
            </a:r>
          </a:p>
          <a:p>
            <a:r>
              <a:rPr lang="en-US" altLang="zh-CN" dirty="0"/>
              <a:t>	bool </a:t>
            </a:r>
            <a:r>
              <a:rPr lang="en-US" altLang="zh-CN" dirty="0" err="1"/>
              <a:t>appendNode</a:t>
            </a:r>
            <a:r>
              <a:rPr lang="en-US" altLang="zh-CN" dirty="0"/>
              <a:t>(</a:t>
            </a:r>
            <a:r>
              <a:rPr lang="en-US" altLang="zh-CN" dirty="0" err="1"/>
              <a:t>ElemType</a:t>
            </a:r>
            <a:r>
              <a:rPr lang="en-US" altLang="zh-CN" dirty="0"/>
              <a:t> value);</a:t>
            </a:r>
          </a:p>
          <a:p>
            <a:r>
              <a:rPr lang="en-US" altLang="zh-CN" dirty="0"/>
              <a:t>	bool </a:t>
            </a:r>
            <a:r>
              <a:rPr lang="en-US" altLang="zh-CN" dirty="0" err="1"/>
              <a:t>initLinkedList</a:t>
            </a:r>
            <a:r>
              <a:rPr lang="en-US" altLang="zh-CN" dirty="0"/>
              <a:t>();</a:t>
            </a:r>
          </a:p>
          <a:p>
            <a:r>
              <a:rPr lang="en-US" altLang="zh-CN" dirty="0"/>
              <a:t>	bool </a:t>
            </a:r>
            <a:r>
              <a:rPr lang="en-US" altLang="zh-CN" dirty="0" err="1"/>
              <a:t>insertNode</a:t>
            </a:r>
            <a:r>
              <a:rPr lang="en-US" altLang="zh-CN" dirty="0"/>
              <a:t>(int p);</a:t>
            </a:r>
          </a:p>
          <a:p>
            <a:r>
              <a:rPr lang="en-US" altLang="zh-CN" dirty="0"/>
              <a:t>	void print();</a:t>
            </a:r>
          </a:p>
          <a:p>
            <a:r>
              <a:rPr lang="en-US" altLang="zh-CN" dirty="0"/>
              <a:t>	bool </a:t>
            </a:r>
            <a:r>
              <a:rPr lang="en-US" altLang="zh-CN" dirty="0" err="1"/>
              <a:t>deleteNode</a:t>
            </a:r>
            <a:r>
              <a:rPr lang="en-US" altLang="zh-CN" dirty="0"/>
              <a:t>(int p);</a:t>
            </a:r>
          </a:p>
          <a:p>
            <a:r>
              <a:rPr lang="en-US" altLang="zh-CN" dirty="0"/>
              <a:t>	Node *</a:t>
            </a:r>
            <a:r>
              <a:rPr lang="en-US" altLang="zh-CN" dirty="0" err="1"/>
              <a:t>findNode</a:t>
            </a:r>
            <a:r>
              <a:rPr lang="en-US" altLang="zh-CN" dirty="0"/>
              <a:t>(int p);</a:t>
            </a:r>
          </a:p>
          <a:p>
            <a:r>
              <a:rPr lang="en-US" altLang="zh-CN" dirty="0"/>
              <a:t>};</a:t>
            </a:r>
          </a:p>
          <a:p>
            <a:r>
              <a:rPr lang="en-US" altLang="zh-CN" dirty="0"/>
              <a:t>bool LinkedList::</a:t>
            </a:r>
            <a:r>
              <a:rPr lang="en-US" altLang="zh-CN" dirty="0" err="1"/>
              <a:t>appendNode</a:t>
            </a:r>
            <a:r>
              <a:rPr lang="en-US" altLang="zh-CN" dirty="0"/>
              <a:t>(</a:t>
            </a:r>
            <a:r>
              <a:rPr lang="en-US" altLang="zh-CN" dirty="0" err="1"/>
              <a:t>ElemType</a:t>
            </a:r>
            <a:r>
              <a:rPr lang="en-US" altLang="zh-CN" dirty="0"/>
              <a:t> value){       //</a:t>
            </a:r>
            <a:r>
              <a:rPr lang="zh-CN" altLang="en-US" dirty="0"/>
              <a:t>采用尾插法初始化单链表 </a:t>
            </a:r>
          </a:p>
          <a:p>
            <a:r>
              <a:rPr lang="zh-CN" altLang="en-US" dirty="0"/>
              <a:t>	</a:t>
            </a:r>
            <a:r>
              <a:rPr lang="en-US" altLang="zh-CN" dirty="0"/>
              <a:t>Node *p = new Node();</a:t>
            </a:r>
          </a:p>
          <a:p>
            <a:r>
              <a:rPr lang="en-US" altLang="zh-CN" dirty="0"/>
              <a:t>	p-&gt;data = value;</a:t>
            </a:r>
          </a:p>
          <a:p>
            <a:r>
              <a:rPr lang="en-US" altLang="zh-CN" dirty="0"/>
              <a:t>	p-&gt;next = NULL;</a:t>
            </a:r>
          </a:p>
          <a:p>
            <a:r>
              <a:rPr lang="en-US" altLang="zh-CN" dirty="0"/>
              <a:t>	tail-&gt;next = p;</a:t>
            </a:r>
          </a:p>
          <a:p>
            <a:r>
              <a:rPr lang="en-US" altLang="zh-CN" dirty="0"/>
              <a:t>	tail = p;</a:t>
            </a:r>
          </a:p>
          <a:p>
            <a:r>
              <a:rPr lang="en-US" altLang="zh-CN" dirty="0"/>
              <a:t>	return true;</a:t>
            </a:r>
          </a:p>
          <a:p>
            <a:r>
              <a:rPr lang="en-US" altLang="zh-CN" dirty="0"/>
              <a:t>}</a:t>
            </a:r>
          </a:p>
          <a:p>
            <a:r>
              <a:rPr lang="en-US" altLang="zh-CN" dirty="0"/>
              <a:t>bool LinkedList::</a:t>
            </a:r>
            <a:r>
              <a:rPr lang="en-US" altLang="zh-CN" dirty="0" err="1"/>
              <a:t>initLinkedList</a:t>
            </a:r>
            <a:r>
              <a:rPr lang="en-US" altLang="zh-CN" dirty="0"/>
              <a:t>(){</a:t>
            </a:r>
          </a:p>
          <a:p>
            <a:r>
              <a:rPr lang="en-US" altLang="zh-CN" dirty="0"/>
              <a:t>	int number;</a:t>
            </a:r>
          </a:p>
          <a:p>
            <a:r>
              <a:rPr lang="en-US" altLang="zh-CN" dirty="0"/>
              <a:t>	for(int </a:t>
            </a:r>
            <a:r>
              <a:rPr lang="en-US" altLang="zh-CN" dirty="0" err="1"/>
              <a:t>i</a:t>
            </a:r>
            <a:r>
              <a:rPr lang="en-US" altLang="zh-CN" dirty="0"/>
              <a:t> = 0;i &lt; 5;i++){</a:t>
            </a:r>
          </a:p>
          <a:p>
            <a:r>
              <a:rPr lang="en-US" altLang="zh-CN" dirty="0"/>
              <a:t>		</a:t>
            </a:r>
            <a:r>
              <a:rPr lang="en-US" altLang="zh-CN" dirty="0" err="1"/>
              <a:t>cin</a:t>
            </a:r>
            <a:r>
              <a:rPr lang="en-US" altLang="zh-CN" dirty="0"/>
              <a:t>&gt;&gt;number;</a:t>
            </a:r>
          </a:p>
          <a:p>
            <a:r>
              <a:rPr lang="en-US" altLang="zh-CN" dirty="0"/>
              <a:t>		</a:t>
            </a:r>
            <a:r>
              <a:rPr lang="en-US" altLang="zh-CN" dirty="0" err="1"/>
              <a:t>appendNode</a:t>
            </a:r>
            <a:r>
              <a:rPr lang="en-US" altLang="zh-CN" dirty="0"/>
              <a:t>(number);</a:t>
            </a:r>
          </a:p>
          <a:p>
            <a:r>
              <a:rPr lang="en-US" altLang="zh-CN" dirty="0"/>
              <a:t>	}</a:t>
            </a:r>
          </a:p>
          <a:p>
            <a:r>
              <a:rPr lang="en-US" altLang="zh-CN" dirty="0"/>
              <a:t>	return true;</a:t>
            </a:r>
          </a:p>
          <a:p>
            <a:r>
              <a:rPr lang="en-US" altLang="zh-CN" dirty="0"/>
              <a:t>}</a:t>
            </a:r>
          </a:p>
          <a:p>
            <a:r>
              <a:rPr lang="en-US" altLang="zh-CN" dirty="0"/>
              <a:t>void LinkedList::print(){</a:t>
            </a:r>
          </a:p>
          <a:p>
            <a:r>
              <a:rPr lang="en-US" altLang="zh-CN" dirty="0"/>
              <a:t>	Node *cur = new Node();</a:t>
            </a:r>
          </a:p>
          <a:p>
            <a:r>
              <a:rPr lang="en-US" altLang="zh-CN" dirty="0"/>
              <a:t>	cur = head-&gt;next;</a:t>
            </a:r>
          </a:p>
          <a:p>
            <a:r>
              <a:rPr lang="en-US" altLang="zh-CN" dirty="0"/>
              <a:t>	while(cur != NULL){</a:t>
            </a:r>
          </a:p>
          <a:p>
            <a:r>
              <a:rPr lang="en-US" altLang="zh-CN" dirty="0"/>
              <a:t>		</a:t>
            </a:r>
            <a:r>
              <a:rPr lang="en-US" altLang="zh-CN" dirty="0" err="1"/>
              <a:t>cout</a:t>
            </a:r>
            <a:r>
              <a:rPr lang="en-US" altLang="zh-CN" dirty="0"/>
              <a:t>&lt;&lt;cur-&gt;data&lt;&lt;" ";</a:t>
            </a:r>
          </a:p>
          <a:p>
            <a:r>
              <a:rPr lang="en-US" altLang="zh-CN" dirty="0"/>
              <a:t>		cur = cur-&gt;next;</a:t>
            </a:r>
          </a:p>
          <a:p>
            <a:r>
              <a:rPr lang="en-US" altLang="zh-CN" dirty="0"/>
              <a:t>	}</a:t>
            </a:r>
          </a:p>
          <a:p>
            <a:r>
              <a:rPr lang="en-US" altLang="zh-CN" dirty="0"/>
              <a:t>}</a:t>
            </a:r>
          </a:p>
          <a:p>
            <a:r>
              <a:rPr lang="en-US" altLang="zh-CN" dirty="0"/>
              <a:t>Node * LinkedList::</a:t>
            </a:r>
            <a:r>
              <a:rPr lang="en-US" altLang="zh-CN" dirty="0" err="1"/>
              <a:t>findNode</a:t>
            </a:r>
            <a:r>
              <a:rPr lang="en-US" altLang="zh-CN" dirty="0"/>
              <a:t>(int p){     //p</a:t>
            </a:r>
            <a:r>
              <a:rPr lang="zh-CN" altLang="en-US" dirty="0"/>
              <a:t>为下标而非结点的位置 </a:t>
            </a:r>
          </a:p>
          <a:p>
            <a:r>
              <a:rPr lang="zh-CN" altLang="en-US" dirty="0"/>
              <a:t>	</a:t>
            </a:r>
            <a:r>
              <a:rPr lang="en-US" altLang="zh-CN" dirty="0"/>
              <a:t>Node *cur = new Node();</a:t>
            </a:r>
          </a:p>
          <a:p>
            <a:r>
              <a:rPr lang="en-US" altLang="zh-CN" dirty="0"/>
              <a:t>	int count = 0;</a:t>
            </a:r>
          </a:p>
          <a:p>
            <a:r>
              <a:rPr lang="en-US" altLang="zh-CN" dirty="0"/>
              <a:t>	cur = head-&gt;next;</a:t>
            </a:r>
          </a:p>
          <a:p>
            <a:r>
              <a:rPr lang="en-US" altLang="zh-CN" dirty="0"/>
              <a:t>	while(cur &amp;&amp; count &lt; p){</a:t>
            </a:r>
          </a:p>
          <a:p>
            <a:r>
              <a:rPr lang="en-US" altLang="zh-CN" dirty="0"/>
              <a:t>		cur = cur-&gt;next;</a:t>
            </a:r>
          </a:p>
          <a:p>
            <a:r>
              <a:rPr lang="en-US" altLang="zh-CN" dirty="0"/>
              <a:t>		count++;</a:t>
            </a:r>
          </a:p>
          <a:p>
            <a:r>
              <a:rPr lang="en-US" altLang="zh-CN" dirty="0"/>
              <a:t>	}</a:t>
            </a:r>
          </a:p>
          <a:p>
            <a:r>
              <a:rPr lang="en-US" altLang="zh-CN" dirty="0"/>
              <a:t>	return cur;</a:t>
            </a:r>
          </a:p>
          <a:p>
            <a:r>
              <a:rPr lang="en-US" altLang="zh-CN" dirty="0"/>
              <a:t>}</a:t>
            </a:r>
          </a:p>
          <a:p>
            <a:r>
              <a:rPr lang="en-US" altLang="zh-CN" dirty="0"/>
              <a:t>bool LinkedList::</a:t>
            </a:r>
            <a:r>
              <a:rPr lang="en-US" altLang="zh-CN" dirty="0" err="1"/>
              <a:t>deleteNode</a:t>
            </a:r>
            <a:r>
              <a:rPr lang="en-US" altLang="zh-CN" dirty="0"/>
              <a:t>(int p){</a:t>
            </a:r>
          </a:p>
          <a:p>
            <a:r>
              <a:rPr lang="en-US" altLang="zh-CN" dirty="0"/>
              <a:t>	Node *cur = new Node(),*temp = new Node();</a:t>
            </a:r>
          </a:p>
          <a:p>
            <a:r>
              <a:rPr lang="en-US" altLang="zh-CN" dirty="0"/>
              <a:t>	int count = 0;</a:t>
            </a:r>
          </a:p>
          <a:p>
            <a:r>
              <a:rPr lang="en-US" altLang="zh-CN" dirty="0"/>
              <a:t>	cur = head-&gt;next;</a:t>
            </a:r>
          </a:p>
          <a:p>
            <a:r>
              <a:rPr lang="en-US" altLang="zh-CN" dirty="0"/>
              <a:t>	while(cur != NULL &amp;&amp; count &lt; p){</a:t>
            </a:r>
          </a:p>
          <a:p>
            <a:r>
              <a:rPr lang="en-US" altLang="zh-CN" dirty="0"/>
              <a:t>		cur = cur-&gt;next;</a:t>
            </a:r>
          </a:p>
          <a:p>
            <a:r>
              <a:rPr lang="en-US" altLang="zh-CN" dirty="0"/>
              <a:t>		count++;</a:t>
            </a:r>
          </a:p>
          <a:p>
            <a:r>
              <a:rPr lang="en-US" altLang="zh-CN" dirty="0"/>
              <a:t>	}</a:t>
            </a:r>
          </a:p>
          <a:p>
            <a:r>
              <a:rPr lang="en-US" altLang="zh-CN" dirty="0"/>
              <a:t>	temp = cur-&gt;next;</a:t>
            </a:r>
          </a:p>
          <a:p>
            <a:r>
              <a:rPr lang="en-US" altLang="zh-CN" dirty="0"/>
              <a:t>	if(temp == tail){</a:t>
            </a:r>
          </a:p>
          <a:p>
            <a:r>
              <a:rPr lang="en-US" altLang="zh-CN" dirty="0"/>
              <a:t>		tail = cur;</a:t>
            </a:r>
          </a:p>
          <a:p>
            <a:r>
              <a:rPr lang="en-US" altLang="zh-CN" dirty="0"/>
              <a:t>		cur-&gt;next = NULL;</a:t>
            </a:r>
          </a:p>
          <a:p>
            <a:r>
              <a:rPr lang="en-US" altLang="zh-CN" dirty="0"/>
              <a:t>	}else{</a:t>
            </a:r>
          </a:p>
          <a:p>
            <a:r>
              <a:rPr lang="en-US" altLang="zh-CN" dirty="0"/>
              <a:t>		cur-&gt;next = temp-&gt;next;</a:t>
            </a:r>
          </a:p>
          <a:p>
            <a:r>
              <a:rPr lang="en-US" altLang="zh-CN" dirty="0"/>
              <a:t>	}</a:t>
            </a:r>
          </a:p>
          <a:p>
            <a:r>
              <a:rPr lang="en-US" altLang="zh-CN" dirty="0"/>
              <a:t>	delete temp;</a:t>
            </a:r>
          </a:p>
          <a:p>
            <a:r>
              <a:rPr lang="en-US" altLang="zh-CN" dirty="0"/>
              <a:t>	return true;</a:t>
            </a:r>
          </a:p>
          <a:p>
            <a:r>
              <a:rPr lang="en-US" altLang="zh-CN" dirty="0"/>
              <a:t>}</a:t>
            </a:r>
          </a:p>
          <a:p>
            <a:r>
              <a:rPr lang="en-US" altLang="zh-CN" dirty="0"/>
              <a:t>bool LinkedList::</a:t>
            </a:r>
            <a:r>
              <a:rPr lang="en-US" altLang="zh-CN" dirty="0" err="1"/>
              <a:t>insertNode</a:t>
            </a:r>
            <a:r>
              <a:rPr lang="en-US" altLang="zh-CN" dirty="0"/>
              <a:t>(int p){</a:t>
            </a:r>
          </a:p>
          <a:p>
            <a:r>
              <a:rPr lang="en-US" altLang="zh-CN" dirty="0"/>
              <a:t>	Node *cur = new Node();</a:t>
            </a:r>
          </a:p>
          <a:p>
            <a:r>
              <a:rPr lang="en-US" altLang="zh-CN" dirty="0"/>
              <a:t>	int count = 0;</a:t>
            </a:r>
          </a:p>
          <a:p>
            <a:r>
              <a:rPr lang="en-US" altLang="zh-CN" dirty="0"/>
              <a:t>	cur = head-&gt;next;</a:t>
            </a:r>
          </a:p>
          <a:p>
            <a:r>
              <a:rPr lang="en-US" altLang="zh-CN" dirty="0"/>
              <a:t>	while(cur != NULL &amp;&amp; count &lt; p){</a:t>
            </a:r>
          </a:p>
          <a:p>
            <a:r>
              <a:rPr lang="en-US" altLang="zh-CN" dirty="0"/>
              <a:t>		cur = cur-&gt;next;</a:t>
            </a:r>
          </a:p>
          <a:p>
            <a:r>
              <a:rPr lang="en-US" altLang="zh-CN" dirty="0"/>
              <a:t>		count++;</a:t>
            </a:r>
          </a:p>
          <a:p>
            <a:r>
              <a:rPr lang="en-US" altLang="zh-CN" dirty="0"/>
              <a:t>	}</a:t>
            </a:r>
          </a:p>
          <a:p>
            <a:r>
              <a:rPr lang="en-US" altLang="zh-CN" dirty="0"/>
              <a:t>	Node *ins = new Node();</a:t>
            </a:r>
          </a:p>
          <a:p>
            <a:r>
              <a:rPr lang="en-US" altLang="zh-CN" dirty="0"/>
              <a:t>	ins-&gt;data = 9;</a:t>
            </a:r>
          </a:p>
          <a:p>
            <a:r>
              <a:rPr lang="en-US" altLang="zh-CN" dirty="0"/>
              <a:t>	ins-&gt;next = NULL;</a:t>
            </a:r>
          </a:p>
          <a:p>
            <a:r>
              <a:rPr lang="en-US" altLang="zh-CN" dirty="0"/>
              <a:t>	ins-&gt;next = cur-&gt;next;</a:t>
            </a:r>
          </a:p>
          <a:p>
            <a:r>
              <a:rPr lang="en-US" altLang="zh-CN" dirty="0"/>
              <a:t>	cur-&gt;next = ins;</a:t>
            </a:r>
          </a:p>
          <a:p>
            <a:r>
              <a:rPr lang="en-US" altLang="zh-CN" dirty="0"/>
              <a:t>	if(cur == tail){</a:t>
            </a:r>
          </a:p>
          <a:p>
            <a:r>
              <a:rPr lang="en-US" altLang="zh-CN" dirty="0"/>
              <a:t>		tail = ins;</a:t>
            </a:r>
          </a:p>
          <a:p>
            <a:r>
              <a:rPr lang="en-US" altLang="zh-CN" dirty="0"/>
              <a:t>	}</a:t>
            </a:r>
          </a:p>
          <a:p>
            <a:r>
              <a:rPr lang="en-US" altLang="zh-CN" dirty="0"/>
              <a:t>	return true;</a:t>
            </a:r>
          </a:p>
          <a:p>
            <a:r>
              <a:rPr lang="en-US" altLang="zh-CN" dirty="0"/>
              <a:t>}</a:t>
            </a:r>
          </a:p>
          <a:p>
            <a:r>
              <a:rPr lang="en-US" altLang="zh-CN" dirty="0"/>
              <a:t>int main(void){</a:t>
            </a:r>
          </a:p>
          <a:p>
            <a:r>
              <a:rPr lang="en-US" altLang="zh-CN" dirty="0"/>
              <a:t>	LinkedList *list = new LinkedList();</a:t>
            </a:r>
          </a:p>
          <a:p>
            <a:r>
              <a:rPr lang="en-US" altLang="zh-CN" dirty="0"/>
              <a:t>	list-&gt;</a:t>
            </a:r>
            <a:r>
              <a:rPr lang="en-US" altLang="zh-CN" dirty="0" err="1"/>
              <a:t>initLinkedList</a:t>
            </a:r>
            <a:r>
              <a:rPr lang="en-US" altLang="zh-CN" dirty="0"/>
              <a:t>();</a:t>
            </a:r>
          </a:p>
          <a:p>
            <a:r>
              <a:rPr lang="en-US" altLang="zh-CN" dirty="0"/>
              <a:t>	list-&gt;</a:t>
            </a:r>
            <a:r>
              <a:rPr lang="en-US" altLang="zh-CN" dirty="0" err="1"/>
              <a:t>deleteNode</a:t>
            </a:r>
            <a:r>
              <a:rPr lang="en-US" altLang="zh-CN" dirty="0"/>
              <a:t>(1);</a:t>
            </a:r>
          </a:p>
          <a:p>
            <a:r>
              <a:rPr lang="en-US" altLang="zh-CN" dirty="0"/>
              <a:t>	list-&gt;print();</a:t>
            </a:r>
          </a:p>
          <a:p>
            <a:r>
              <a:rPr lang="en-US" altLang="zh-CN" dirty="0"/>
              <a:t>	</a:t>
            </a:r>
            <a:r>
              <a:rPr lang="en-US" altLang="zh-CN" dirty="0" err="1"/>
              <a:t>cout</a:t>
            </a:r>
            <a:r>
              <a:rPr lang="en-US" altLang="zh-CN" dirty="0"/>
              <a:t>&lt;&lt;"\n";</a:t>
            </a:r>
          </a:p>
          <a:p>
            <a:r>
              <a:rPr lang="en-US" altLang="zh-CN" dirty="0"/>
              <a:t>	return 0;</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6AE5A15B-21C8-440F-AAF5-E1E15A0DD8CE}" type="slidenum">
              <a:rPr lang="zh-CN" altLang="en-US" smtClean="0"/>
              <a:t>9</a:t>
            </a:fld>
            <a:endParaRPr lang="zh-CN" altLang="en-US"/>
          </a:p>
        </p:txBody>
      </p:sp>
    </p:spTree>
    <p:extLst>
      <p:ext uri="{BB962C8B-B14F-4D97-AF65-F5344CB8AC3E}">
        <p14:creationId xmlns:p14="http://schemas.microsoft.com/office/powerpoint/2010/main" val="332498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#include&lt;iostream&gt;</a:t>
            </a:r>
          </a:p>
          <a:p>
            <a:r>
              <a:rPr lang="en-US" altLang="zh-CN" dirty="0"/>
              <a:t>using namespace std;</a:t>
            </a:r>
          </a:p>
          <a:p>
            <a:r>
              <a:rPr lang="en-US" altLang="zh-CN" dirty="0"/>
              <a:t>class Node{</a:t>
            </a:r>
          </a:p>
          <a:p>
            <a:r>
              <a:rPr lang="en-US" altLang="zh-CN" dirty="0"/>
              <a:t>	public:</a:t>
            </a:r>
          </a:p>
          <a:p>
            <a:r>
              <a:rPr lang="en-US" altLang="zh-CN" dirty="0"/>
              <a:t>		Node *next;</a:t>
            </a:r>
          </a:p>
          <a:p>
            <a:r>
              <a:rPr lang="en-US" altLang="zh-CN" dirty="0"/>
              <a:t>		int data;</a:t>
            </a:r>
          </a:p>
          <a:p>
            <a:r>
              <a:rPr lang="en-US" altLang="zh-CN" dirty="0"/>
              <a:t>};</a:t>
            </a:r>
          </a:p>
          <a:p>
            <a:r>
              <a:rPr lang="en-US" altLang="zh-CN" dirty="0"/>
              <a:t>class LinkedList{</a:t>
            </a:r>
          </a:p>
          <a:p>
            <a:r>
              <a:rPr lang="en-US" altLang="zh-CN" dirty="0"/>
              <a:t>	public:</a:t>
            </a:r>
          </a:p>
          <a:p>
            <a:r>
              <a:rPr lang="en-US" altLang="zh-CN" dirty="0"/>
              <a:t>		Node *head,*tail;</a:t>
            </a:r>
          </a:p>
          <a:p>
            <a:r>
              <a:rPr lang="en-US" altLang="zh-CN" dirty="0"/>
              <a:t>	LinkedList(){</a:t>
            </a:r>
          </a:p>
          <a:p>
            <a:r>
              <a:rPr lang="en-US" altLang="zh-CN" dirty="0"/>
              <a:t>		head = new Node();</a:t>
            </a:r>
          </a:p>
          <a:p>
            <a:r>
              <a:rPr lang="en-US" altLang="zh-CN" dirty="0"/>
              <a:t>		tail = head;</a:t>
            </a:r>
          </a:p>
          <a:p>
            <a:r>
              <a:rPr lang="en-US" altLang="zh-CN" dirty="0"/>
              <a:t>	}</a:t>
            </a:r>
          </a:p>
          <a:p>
            <a:r>
              <a:rPr lang="en-US" altLang="zh-CN" dirty="0"/>
              <a:t>	~LinkedList(){</a:t>
            </a:r>
          </a:p>
          <a:p>
            <a:r>
              <a:rPr lang="en-US" altLang="zh-CN" dirty="0"/>
              <a:t>		Node *ptr1 = new Node(),*ptr2 = new Node();</a:t>
            </a:r>
          </a:p>
          <a:p>
            <a:r>
              <a:rPr lang="en-US" altLang="zh-CN" dirty="0"/>
              <a:t>		ptr1 = head;</a:t>
            </a:r>
          </a:p>
          <a:p>
            <a:r>
              <a:rPr lang="en-US" altLang="zh-CN" dirty="0"/>
              <a:t>		while(ptr1-&gt;next != NULL){</a:t>
            </a:r>
          </a:p>
          <a:p>
            <a:r>
              <a:rPr lang="en-US" altLang="zh-CN" dirty="0"/>
              <a:t>			ptr2 = ptr1-&gt;next;</a:t>
            </a:r>
          </a:p>
          <a:p>
            <a:r>
              <a:rPr lang="en-US" altLang="zh-CN" dirty="0"/>
              <a:t>			ptr1 = ptr2-&gt;next;</a:t>
            </a:r>
          </a:p>
          <a:p>
            <a:r>
              <a:rPr lang="en-US" altLang="zh-CN" dirty="0"/>
              <a:t>			delete ptr2;</a:t>
            </a:r>
          </a:p>
          <a:p>
            <a:r>
              <a:rPr lang="en-US" altLang="zh-CN" dirty="0"/>
              <a:t>		}	</a:t>
            </a:r>
          </a:p>
          <a:p>
            <a:r>
              <a:rPr lang="en-US" altLang="zh-CN" dirty="0"/>
              <a:t>		delete ptr1;</a:t>
            </a:r>
          </a:p>
          <a:p>
            <a:r>
              <a:rPr lang="en-US" altLang="zh-CN" dirty="0"/>
              <a:t>		delete head;</a:t>
            </a:r>
          </a:p>
          <a:p>
            <a:r>
              <a:rPr lang="en-US" altLang="zh-CN" dirty="0"/>
              <a:t>	}</a:t>
            </a:r>
          </a:p>
          <a:p>
            <a:r>
              <a:rPr lang="en-US" altLang="zh-CN" dirty="0"/>
              <a:t>	bool </a:t>
            </a:r>
            <a:r>
              <a:rPr lang="en-US" altLang="zh-CN" dirty="0" err="1"/>
              <a:t>deleteNode</a:t>
            </a:r>
            <a:r>
              <a:rPr lang="en-US" altLang="zh-CN" dirty="0"/>
              <a:t>(int key);</a:t>
            </a:r>
          </a:p>
          <a:p>
            <a:r>
              <a:rPr lang="en-US" altLang="zh-CN" dirty="0"/>
              <a:t>	bool </a:t>
            </a:r>
            <a:r>
              <a:rPr lang="en-US" altLang="zh-CN" dirty="0" err="1"/>
              <a:t>initLinkedList</a:t>
            </a:r>
            <a:r>
              <a:rPr lang="en-US" altLang="zh-CN" dirty="0"/>
              <a:t>();</a:t>
            </a:r>
          </a:p>
          <a:p>
            <a:r>
              <a:rPr lang="en-US" altLang="zh-CN" dirty="0"/>
              <a:t>	void print();</a:t>
            </a:r>
          </a:p>
          <a:p>
            <a:r>
              <a:rPr lang="en-US" altLang="zh-CN" dirty="0"/>
              <a:t>};</a:t>
            </a:r>
          </a:p>
          <a:p>
            <a:r>
              <a:rPr lang="en-US" altLang="zh-CN" dirty="0"/>
              <a:t>bool LinkedList::</a:t>
            </a:r>
            <a:r>
              <a:rPr lang="en-US" altLang="zh-CN" dirty="0" err="1"/>
              <a:t>deleteNode</a:t>
            </a:r>
            <a:r>
              <a:rPr lang="en-US" altLang="zh-CN" dirty="0"/>
              <a:t>(int key){</a:t>
            </a:r>
          </a:p>
          <a:p>
            <a:r>
              <a:rPr lang="en-US" altLang="zh-CN" dirty="0"/>
              <a:t>	Node *ptr1 = new Node(),*ptr2 = new Node();</a:t>
            </a:r>
          </a:p>
          <a:p>
            <a:r>
              <a:rPr lang="en-US" altLang="zh-CN" dirty="0"/>
              <a:t>	while(head-&gt;next != NULL &amp;&amp; head-&gt;next-&gt;data == key){</a:t>
            </a:r>
          </a:p>
          <a:p>
            <a:r>
              <a:rPr lang="en-US" altLang="zh-CN" dirty="0"/>
              <a:t>		ptr2 = head-&gt;next;</a:t>
            </a:r>
          </a:p>
          <a:p>
            <a:r>
              <a:rPr lang="en-US" altLang="zh-CN" dirty="0"/>
              <a:t>		head-&gt;next = ptr2-&gt;next;</a:t>
            </a:r>
          </a:p>
          <a:p>
            <a:r>
              <a:rPr lang="en-US" altLang="zh-CN" dirty="0"/>
              <a:t>		delete ptr2;</a:t>
            </a:r>
          </a:p>
          <a:p>
            <a:r>
              <a:rPr lang="en-US" altLang="zh-CN" dirty="0"/>
              <a:t>	}</a:t>
            </a:r>
          </a:p>
          <a:p>
            <a:r>
              <a:rPr lang="en-US" altLang="zh-CN" dirty="0"/>
              <a:t>	if(head-&gt;next == NULL){</a:t>
            </a:r>
          </a:p>
          <a:p>
            <a:r>
              <a:rPr lang="en-US" altLang="zh-CN" dirty="0"/>
              <a:t>		</a:t>
            </a:r>
            <a:r>
              <a:rPr lang="en-US" altLang="zh-CN" dirty="0" err="1"/>
              <a:t>cout</a:t>
            </a:r>
            <a:r>
              <a:rPr lang="en-US" altLang="zh-CN" dirty="0"/>
              <a:t>&lt;&lt;"</a:t>
            </a:r>
            <a:r>
              <a:rPr lang="zh-CN" altLang="en-US" dirty="0"/>
              <a:t>空表</a:t>
            </a:r>
            <a:r>
              <a:rPr lang="en-US" altLang="zh-CN" dirty="0"/>
              <a:t>";</a:t>
            </a:r>
          </a:p>
          <a:p>
            <a:r>
              <a:rPr lang="en-US" altLang="zh-CN" dirty="0"/>
              <a:t>		return false;</a:t>
            </a:r>
          </a:p>
          <a:p>
            <a:r>
              <a:rPr lang="en-US" altLang="zh-CN" dirty="0"/>
              <a:t>	}</a:t>
            </a:r>
          </a:p>
          <a:p>
            <a:r>
              <a:rPr lang="en-US" altLang="zh-CN" dirty="0"/>
              <a:t>	ptr1 = head-&gt;next,ptr2 = ptr1-&gt;next;</a:t>
            </a:r>
          </a:p>
          <a:p>
            <a:r>
              <a:rPr lang="en-US" altLang="zh-CN" dirty="0"/>
              <a:t>	while(ptr2 != NULL){</a:t>
            </a:r>
          </a:p>
          <a:p>
            <a:r>
              <a:rPr lang="en-US" altLang="zh-CN" dirty="0"/>
              <a:t>		if(ptr2-&gt;data == key){</a:t>
            </a:r>
          </a:p>
          <a:p>
            <a:r>
              <a:rPr lang="en-US" altLang="zh-CN" dirty="0"/>
              <a:t>			ptr1-&gt;next = ptr2-&gt;next;</a:t>
            </a:r>
          </a:p>
          <a:p>
            <a:r>
              <a:rPr lang="en-US" altLang="zh-CN" dirty="0"/>
              <a:t>			delete ptr2;</a:t>
            </a:r>
          </a:p>
          <a:p>
            <a:r>
              <a:rPr lang="en-US" altLang="zh-CN" dirty="0"/>
              <a:t>		}else{</a:t>
            </a:r>
          </a:p>
          <a:p>
            <a:r>
              <a:rPr lang="en-US" altLang="zh-CN" dirty="0"/>
              <a:t>			ptr1 = ptr2;</a:t>
            </a:r>
          </a:p>
          <a:p>
            <a:r>
              <a:rPr lang="en-US" altLang="zh-CN" dirty="0"/>
              <a:t>		}</a:t>
            </a:r>
          </a:p>
          <a:p>
            <a:r>
              <a:rPr lang="en-US" altLang="zh-CN" dirty="0"/>
              <a:t>		ptr2 = ptr1-&gt;next;</a:t>
            </a:r>
          </a:p>
          <a:p>
            <a:r>
              <a:rPr lang="en-US" altLang="zh-CN" dirty="0"/>
              <a:t>	}</a:t>
            </a:r>
          </a:p>
          <a:p>
            <a:r>
              <a:rPr lang="en-US" altLang="zh-CN" dirty="0"/>
              <a:t>	return true;</a:t>
            </a:r>
          </a:p>
          <a:p>
            <a:r>
              <a:rPr lang="en-US" altLang="zh-CN" dirty="0"/>
              <a:t>}</a:t>
            </a:r>
          </a:p>
          <a:p>
            <a:r>
              <a:rPr lang="en-US" altLang="zh-CN" dirty="0"/>
              <a:t>bool LinkedList::</a:t>
            </a:r>
            <a:r>
              <a:rPr lang="en-US" altLang="zh-CN" dirty="0" err="1"/>
              <a:t>initLinkedList</a:t>
            </a:r>
            <a:r>
              <a:rPr lang="en-US" altLang="zh-CN" dirty="0"/>
              <a:t>(){</a:t>
            </a:r>
          </a:p>
          <a:p>
            <a:r>
              <a:rPr lang="en-US" altLang="zh-CN" dirty="0"/>
              <a:t>	int number;</a:t>
            </a:r>
          </a:p>
          <a:p>
            <a:r>
              <a:rPr lang="en-US" altLang="zh-CN" dirty="0"/>
              <a:t>	</a:t>
            </a:r>
            <a:r>
              <a:rPr lang="en-US" altLang="zh-CN" dirty="0" err="1"/>
              <a:t>cin</a:t>
            </a:r>
            <a:r>
              <a:rPr lang="en-US" altLang="zh-CN" dirty="0"/>
              <a:t>&gt;&gt;number;</a:t>
            </a:r>
          </a:p>
          <a:p>
            <a:r>
              <a:rPr lang="en-US" altLang="zh-CN" dirty="0"/>
              <a:t>	while(number != -1){</a:t>
            </a:r>
          </a:p>
          <a:p>
            <a:r>
              <a:rPr lang="en-US" altLang="zh-CN" dirty="0"/>
              <a:t>		Node *p = new Node();</a:t>
            </a:r>
          </a:p>
          <a:p>
            <a:r>
              <a:rPr lang="en-US" altLang="zh-CN" dirty="0"/>
              <a:t>		p-&gt;data = number;</a:t>
            </a:r>
          </a:p>
          <a:p>
            <a:r>
              <a:rPr lang="en-US" altLang="zh-CN" dirty="0"/>
              <a:t>		p-&gt;next = NULL;</a:t>
            </a:r>
          </a:p>
          <a:p>
            <a:r>
              <a:rPr lang="en-US" altLang="zh-CN" dirty="0"/>
              <a:t>		tail-&gt;next = p;</a:t>
            </a:r>
          </a:p>
          <a:p>
            <a:r>
              <a:rPr lang="en-US" altLang="zh-CN" dirty="0"/>
              <a:t>		tail = p;</a:t>
            </a:r>
          </a:p>
          <a:p>
            <a:r>
              <a:rPr lang="en-US" altLang="zh-CN" dirty="0"/>
              <a:t>		</a:t>
            </a:r>
            <a:r>
              <a:rPr lang="en-US" altLang="zh-CN" dirty="0" err="1"/>
              <a:t>cin</a:t>
            </a:r>
            <a:r>
              <a:rPr lang="en-US" altLang="zh-CN" dirty="0"/>
              <a:t>&gt;&gt;number;</a:t>
            </a:r>
          </a:p>
          <a:p>
            <a:r>
              <a:rPr lang="en-US" altLang="zh-CN" dirty="0"/>
              <a:t>	}	</a:t>
            </a:r>
          </a:p>
          <a:p>
            <a:r>
              <a:rPr lang="en-US" altLang="zh-CN" dirty="0"/>
              <a:t>}</a:t>
            </a:r>
          </a:p>
          <a:p>
            <a:r>
              <a:rPr lang="en-US" altLang="zh-CN" dirty="0"/>
              <a:t>void LinkedList::print(){</a:t>
            </a:r>
          </a:p>
          <a:p>
            <a:r>
              <a:rPr lang="en-US" altLang="zh-CN" dirty="0"/>
              <a:t>	Node *cur = new Node();</a:t>
            </a:r>
          </a:p>
          <a:p>
            <a:r>
              <a:rPr lang="en-US" altLang="zh-CN" dirty="0"/>
              <a:t>	cur = head;</a:t>
            </a:r>
          </a:p>
          <a:p>
            <a:r>
              <a:rPr lang="en-US" altLang="zh-CN" dirty="0"/>
              <a:t>	while(cur-&gt;next != NULL){</a:t>
            </a:r>
          </a:p>
          <a:p>
            <a:r>
              <a:rPr lang="en-US" altLang="zh-CN" dirty="0"/>
              <a:t>		cur= cur-&gt;next;</a:t>
            </a:r>
          </a:p>
          <a:p>
            <a:r>
              <a:rPr lang="en-US" altLang="zh-CN" dirty="0"/>
              <a:t>		</a:t>
            </a:r>
            <a:r>
              <a:rPr lang="en-US" altLang="zh-CN" dirty="0" err="1"/>
              <a:t>cout</a:t>
            </a:r>
            <a:r>
              <a:rPr lang="en-US" altLang="zh-CN" dirty="0"/>
              <a:t>&lt;&lt;cur-&gt;data&lt;&lt;" ";</a:t>
            </a:r>
          </a:p>
          <a:p>
            <a:r>
              <a:rPr lang="en-US" altLang="zh-CN" dirty="0"/>
              <a:t>		</a:t>
            </a:r>
          </a:p>
          <a:p>
            <a:r>
              <a:rPr lang="en-US" altLang="zh-CN" dirty="0"/>
              <a:t>	}</a:t>
            </a:r>
          </a:p>
          <a:p>
            <a:r>
              <a:rPr lang="en-US" altLang="zh-CN" dirty="0"/>
              <a:t>}</a:t>
            </a:r>
          </a:p>
          <a:p>
            <a:r>
              <a:rPr lang="en-US" altLang="zh-CN" dirty="0"/>
              <a:t>int main(void){</a:t>
            </a:r>
          </a:p>
          <a:p>
            <a:r>
              <a:rPr lang="en-US" altLang="zh-CN" dirty="0"/>
              <a:t>	LinkedList *L = new LinkedList();</a:t>
            </a:r>
          </a:p>
          <a:p>
            <a:r>
              <a:rPr lang="en-US" altLang="zh-CN" dirty="0"/>
              <a:t>	L-&gt;</a:t>
            </a:r>
            <a:r>
              <a:rPr lang="en-US" altLang="zh-CN" dirty="0" err="1"/>
              <a:t>initLinkedList</a:t>
            </a:r>
            <a:r>
              <a:rPr lang="en-US" altLang="zh-CN" dirty="0"/>
              <a:t>();</a:t>
            </a:r>
          </a:p>
          <a:p>
            <a:r>
              <a:rPr lang="en-US" altLang="zh-CN" dirty="0"/>
              <a:t>	L-&gt;</a:t>
            </a:r>
            <a:r>
              <a:rPr lang="en-US" altLang="zh-CN" dirty="0" err="1"/>
              <a:t>deleteNode</a:t>
            </a:r>
            <a:r>
              <a:rPr lang="en-US" altLang="zh-CN" dirty="0"/>
              <a:t>(2);</a:t>
            </a:r>
          </a:p>
          <a:p>
            <a:r>
              <a:rPr lang="en-US" altLang="zh-CN" dirty="0"/>
              <a:t>	L-&gt;print();</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6AE5A15B-21C8-440F-AAF5-E1E15A0DD8CE}" type="slidenum">
              <a:rPr lang="zh-CN" altLang="en-US" smtClean="0"/>
              <a:t>10</a:t>
            </a:fld>
            <a:endParaRPr lang="zh-CN" altLang="en-US"/>
          </a:p>
        </p:txBody>
      </p:sp>
    </p:spTree>
    <p:extLst>
      <p:ext uri="{BB962C8B-B14F-4D97-AF65-F5344CB8AC3E}">
        <p14:creationId xmlns:p14="http://schemas.microsoft.com/office/powerpoint/2010/main" val="1598665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#include&lt;iostream&gt;</a:t>
            </a:r>
          </a:p>
          <a:p>
            <a:r>
              <a:rPr lang="en-US" altLang="zh-CN" dirty="0"/>
              <a:t>using namespace std;</a:t>
            </a:r>
          </a:p>
          <a:p>
            <a:r>
              <a:rPr lang="en-US" altLang="zh-CN" dirty="0"/>
              <a:t>typedef int </a:t>
            </a:r>
            <a:r>
              <a:rPr lang="en-US" altLang="zh-CN" dirty="0" err="1"/>
              <a:t>ElemType</a:t>
            </a:r>
            <a:r>
              <a:rPr lang="en-US" altLang="zh-CN" dirty="0"/>
              <a:t>;</a:t>
            </a:r>
          </a:p>
          <a:p>
            <a:r>
              <a:rPr lang="en-US" altLang="zh-CN" dirty="0"/>
              <a:t>class </a:t>
            </a:r>
            <a:r>
              <a:rPr lang="en-US" altLang="zh-CN" dirty="0" err="1"/>
              <a:t>DNode</a:t>
            </a:r>
            <a:r>
              <a:rPr lang="en-US" altLang="zh-CN" dirty="0"/>
              <a:t>{</a:t>
            </a:r>
          </a:p>
          <a:p>
            <a:r>
              <a:rPr lang="en-US" altLang="zh-CN" dirty="0"/>
              <a:t>	public:	</a:t>
            </a:r>
          </a:p>
          <a:p>
            <a:r>
              <a:rPr lang="en-US" altLang="zh-CN" dirty="0"/>
              <a:t>		</a:t>
            </a:r>
            <a:r>
              <a:rPr lang="en-US" altLang="zh-CN" dirty="0" err="1"/>
              <a:t>DNode</a:t>
            </a:r>
            <a:r>
              <a:rPr lang="en-US" altLang="zh-CN" dirty="0"/>
              <a:t> *next,*</a:t>
            </a:r>
            <a:r>
              <a:rPr lang="en-US" altLang="zh-CN" dirty="0" err="1"/>
              <a:t>prev</a:t>
            </a:r>
            <a:r>
              <a:rPr lang="en-US" altLang="zh-CN" dirty="0"/>
              <a:t>;</a:t>
            </a:r>
          </a:p>
          <a:p>
            <a:r>
              <a:rPr lang="en-US" altLang="zh-CN" dirty="0"/>
              <a:t>		</a:t>
            </a:r>
            <a:r>
              <a:rPr lang="en-US" altLang="zh-CN" dirty="0" err="1"/>
              <a:t>ElemType</a:t>
            </a:r>
            <a:r>
              <a:rPr lang="en-US" altLang="zh-CN" dirty="0"/>
              <a:t> value;</a:t>
            </a:r>
          </a:p>
          <a:p>
            <a:r>
              <a:rPr lang="en-US" altLang="zh-CN" dirty="0"/>
              <a:t>};</a:t>
            </a:r>
          </a:p>
          <a:p>
            <a:r>
              <a:rPr lang="en-US" altLang="zh-CN" dirty="0"/>
              <a:t>class </a:t>
            </a:r>
            <a:r>
              <a:rPr lang="en-US" altLang="zh-CN" dirty="0" err="1"/>
              <a:t>DLinkedList</a:t>
            </a:r>
            <a:r>
              <a:rPr lang="en-US" altLang="zh-CN" dirty="0"/>
              <a:t>{</a:t>
            </a:r>
          </a:p>
          <a:p>
            <a:r>
              <a:rPr lang="en-US" altLang="zh-CN" dirty="0"/>
              <a:t>	public:</a:t>
            </a:r>
          </a:p>
          <a:p>
            <a:r>
              <a:rPr lang="en-US" altLang="zh-CN" dirty="0"/>
              <a:t>		</a:t>
            </a:r>
            <a:r>
              <a:rPr lang="en-US" altLang="zh-CN" dirty="0" err="1"/>
              <a:t>DNode</a:t>
            </a:r>
            <a:r>
              <a:rPr lang="en-US" altLang="zh-CN" dirty="0"/>
              <a:t> *head,*tail;</a:t>
            </a:r>
          </a:p>
          <a:p>
            <a:r>
              <a:rPr lang="en-US" altLang="zh-CN" dirty="0"/>
              <a:t>		int </a:t>
            </a:r>
            <a:r>
              <a:rPr lang="en-US" altLang="zh-CN" dirty="0" err="1"/>
              <a:t>curlen</a:t>
            </a:r>
            <a:r>
              <a:rPr lang="en-US" altLang="zh-CN" dirty="0"/>
              <a:t>; </a:t>
            </a:r>
          </a:p>
          <a:p>
            <a:r>
              <a:rPr lang="en-US" altLang="zh-CN" dirty="0"/>
              <a:t>	</a:t>
            </a:r>
            <a:r>
              <a:rPr lang="en-US" altLang="zh-CN" dirty="0" err="1"/>
              <a:t>DLinkedList</a:t>
            </a:r>
            <a:r>
              <a:rPr lang="en-US" altLang="zh-CN" dirty="0"/>
              <a:t>(){</a:t>
            </a:r>
          </a:p>
          <a:p>
            <a:r>
              <a:rPr lang="en-US" altLang="zh-CN" dirty="0"/>
              <a:t>		head = new </a:t>
            </a:r>
            <a:r>
              <a:rPr lang="en-US" altLang="zh-CN" dirty="0" err="1"/>
              <a:t>DNode</a:t>
            </a:r>
            <a:r>
              <a:rPr lang="en-US" altLang="zh-CN" dirty="0"/>
              <a:t>();</a:t>
            </a:r>
          </a:p>
          <a:p>
            <a:r>
              <a:rPr lang="en-US" altLang="zh-CN" dirty="0"/>
              <a:t>		tail = head;</a:t>
            </a:r>
          </a:p>
          <a:p>
            <a:r>
              <a:rPr lang="en-US" altLang="zh-CN" dirty="0"/>
              <a:t>		</a:t>
            </a:r>
            <a:r>
              <a:rPr lang="en-US" altLang="zh-CN" dirty="0" err="1"/>
              <a:t>curlen</a:t>
            </a:r>
            <a:r>
              <a:rPr lang="en-US" altLang="zh-CN" dirty="0"/>
              <a:t> = 0;</a:t>
            </a:r>
          </a:p>
          <a:p>
            <a:r>
              <a:rPr lang="en-US" altLang="zh-CN" dirty="0"/>
              <a:t>	}</a:t>
            </a:r>
          </a:p>
          <a:p>
            <a:r>
              <a:rPr lang="en-US" altLang="zh-CN" dirty="0"/>
              <a:t>	~</a:t>
            </a:r>
            <a:r>
              <a:rPr lang="en-US" altLang="zh-CN" dirty="0" err="1"/>
              <a:t>DLinkedList</a:t>
            </a:r>
            <a:r>
              <a:rPr lang="en-US" altLang="zh-CN" dirty="0"/>
              <a:t>(){</a:t>
            </a:r>
          </a:p>
          <a:p>
            <a:r>
              <a:rPr lang="en-US" altLang="zh-CN" dirty="0"/>
              <a:t>		</a:t>
            </a:r>
            <a:r>
              <a:rPr lang="en-US" altLang="zh-CN" dirty="0" err="1"/>
              <a:t>DNode</a:t>
            </a:r>
            <a:r>
              <a:rPr lang="en-US" altLang="zh-CN" dirty="0"/>
              <a:t> *ptr1 = new </a:t>
            </a:r>
            <a:r>
              <a:rPr lang="en-US" altLang="zh-CN" dirty="0" err="1"/>
              <a:t>DNode</a:t>
            </a:r>
            <a:r>
              <a:rPr lang="en-US" altLang="zh-CN" dirty="0"/>
              <a:t>,*ptr2 = new </a:t>
            </a:r>
            <a:r>
              <a:rPr lang="en-US" altLang="zh-CN" dirty="0" err="1"/>
              <a:t>DNode</a:t>
            </a:r>
            <a:r>
              <a:rPr lang="en-US" altLang="zh-CN" dirty="0"/>
              <a:t>();</a:t>
            </a:r>
          </a:p>
          <a:p>
            <a:r>
              <a:rPr lang="en-US" altLang="zh-CN" dirty="0"/>
              <a:t>		ptr1 = head;</a:t>
            </a:r>
          </a:p>
          <a:p>
            <a:r>
              <a:rPr lang="en-US" altLang="zh-CN" dirty="0"/>
              <a:t>		while(ptr1-&gt;next != NULL){</a:t>
            </a:r>
          </a:p>
          <a:p>
            <a:r>
              <a:rPr lang="en-US" altLang="zh-CN" dirty="0"/>
              <a:t>			ptr2 = ptr1-&gt;next;</a:t>
            </a:r>
          </a:p>
          <a:p>
            <a:r>
              <a:rPr lang="en-US" altLang="zh-CN" dirty="0"/>
              <a:t>			ptr1 = ptr2-&gt;next;</a:t>
            </a:r>
          </a:p>
          <a:p>
            <a:r>
              <a:rPr lang="en-US" altLang="zh-CN" dirty="0"/>
              <a:t>			delete ptr2;</a:t>
            </a:r>
          </a:p>
          <a:p>
            <a:r>
              <a:rPr lang="en-US" altLang="zh-CN" dirty="0"/>
              <a:t>		}</a:t>
            </a:r>
          </a:p>
          <a:p>
            <a:r>
              <a:rPr lang="en-US" altLang="zh-CN" dirty="0"/>
              <a:t>		delete ptr1;</a:t>
            </a:r>
          </a:p>
          <a:p>
            <a:r>
              <a:rPr lang="en-US" altLang="zh-CN" dirty="0"/>
              <a:t>		delete head;</a:t>
            </a:r>
          </a:p>
          <a:p>
            <a:r>
              <a:rPr lang="en-US" altLang="zh-CN" dirty="0"/>
              <a:t>	}</a:t>
            </a:r>
          </a:p>
          <a:p>
            <a:r>
              <a:rPr lang="en-US" altLang="zh-CN" dirty="0"/>
              <a:t>	bool </a:t>
            </a:r>
            <a:r>
              <a:rPr lang="en-US" altLang="zh-CN" dirty="0" err="1"/>
              <a:t>appendNode</a:t>
            </a:r>
            <a:r>
              <a:rPr lang="en-US" altLang="zh-CN" dirty="0"/>
              <a:t>(</a:t>
            </a:r>
            <a:r>
              <a:rPr lang="en-US" altLang="zh-CN" dirty="0" err="1"/>
              <a:t>ElemType</a:t>
            </a:r>
            <a:r>
              <a:rPr lang="en-US" altLang="zh-CN" dirty="0"/>
              <a:t> value);</a:t>
            </a:r>
          </a:p>
          <a:p>
            <a:r>
              <a:rPr lang="en-US" altLang="zh-CN" dirty="0"/>
              <a:t>	bool </a:t>
            </a:r>
            <a:r>
              <a:rPr lang="en-US" altLang="zh-CN" dirty="0" err="1"/>
              <a:t>initDLinkedList</a:t>
            </a:r>
            <a:r>
              <a:rPr lang="en-US" altLang="zh-CN" dirty="0"/>
              <a:t>();</a:t>
            </a:r>
          </a:p>
          <a:p>
            <a:r>
              <a:rPr lang="en-US" altLang="zh-CN" dirty="0"/>
              <a:t>	void </a:t>
            </a:r>
            <a:r>
              <a:rPr lang="en-US" altLang="zh-CN" dirty="0" err="1"/>
              <a:t>reversePrint</a:t>
            </a:r>
            <a:r>
              <a:rPr lang="en-US" altLang="zh-CN" dirty="0"/>
              <a:t>();</a:t>
            </a:r>
          </a:p>
          <a:p>
            <a:r>
              <a:rPr lang="en-US" altLang="zh-CN" dirty="0"/>
              <a:t>	void </a:t>
            </a:r>
            <a:r>
              <a:rPr lang="en-US" altLang="zh-CN" dirty="0" err="1"/>
              <a:t>sequencePrint</a:t>
            </a:r>
            <a:r>
              <a:rPr lang="en-US" altLang="zh-CN" dirty="0"/>
              <a:t>();</a:t>
            </a:r>
          </a:p>
          <a:p>
            <a:r>
              <a:rPr lang="en-US" altLang="zh-CN" dirty="0"/>
              <a:t>};</a:t>
            </a:r>
          </a:p>
          <a:p>
            <a:r>
              <a:rPr lang="en-US" altLang="zh-CN" dirty="0"/>
              <a:t>bool </a:t>
            </a:r>
            <a:r>
              <a:rPr lang="en-US" altLang="zh-CN" dirty="0" err="1"/>
              <a:t>DLinkedList</a:t>
            </a:r>
            <a:r>
              <a:rPr lang="en-US" altLang="zh-CN" dirty="0"/>
              <a:t>::</a:t>
            </a:r>
            <a:r>
              <a:rPr lang="en-US" altLang="zh-CN" dirty="0" err="1"/>
              <a:t>appendNode</a:t>
            </a:r>
            <a:r>
              <a:rPr lang="en-US" altLang="zh-CN" dirty="0"/>
              <a:t>(</a:t>
            </a:r>
            <a:r>
              <a:rPr lang="en-US" altLang="zh-CN" dirty="0" err="1"/>
              <a:t>ElemType</a:t>
            </a:r>
            <a:r>
              <a:rPr lang="en-US" altLang="zh-CN" dirty="0"/>
              <a:t> value){</a:t>
            </a:r>
          </a:p>
          <a:p>
            <a:r>
              <a:rPr lang="en-US" altLang="zh-CN" dirty="0"/>
              <a:t>	</a:t>
            </a:r>
            <a:r>
              <a:rPr lang="en-US" altLang="zh-CN" dirty="0" err="1"/>
              <a:t>DNode</a:t>
            </a:r>
            <a:r>
              <a:rPr lang="en-US" altLang="zh-CN" dirty="0"/>
              <a:t> *p = new </a:t>
            </a:r>
            <a:r>
              <a:rPr lang="en-US" altLang="zh-CN" dirty="0" err="1"/>
              <a:t>DNode</a:t>
            </a:r>
            <a:r>
              <a:rPr lang="en-US" altLang="zh-CN" dirty="0"/>
              <a:t>();</a:t>
            </a:r>
          </a:p>
          <a:p>
            <a:r>
              <a:rPr lang="en-US" altLang="zh-CN" dirty="0"/>
              <a:t>	p-&gt;value = value;</a:t>
            </a:r>
          </a:p>
          <a:p>
            <a:r>
              <a:rPr lang="en-US" altLang="zh-CN" dirty="0"/>
              <a:t>	p-&gt;next = NULL;</a:t>
            </a:r>
          </a:p>
          <a:p>
            <a:r>
              <a:rPr lang="en-US" altLang="zh-CN" dirty="0"/>
              <a:t>	p-&gt;</a:t>
            </a:r>
            <a:r>
              <a:rPr lang="en-US" altLang="zh-CN" dirty="0" err="1"/>
              <a:t>prev</a:t>
            </a:r>
            <a:r>
              <a:rPr lang="en-US" altLang="zh-CN" dirty="0"/>
              <a:t> = NULL;</a:t>
            </a:r>
          </a:p>
          <a:p>
            <a:r>
              <a:rPr lang="en-US" altLang="zh-CN" dirty="0"/>
              <a:t>	tail-&gt;next = p;</a:t>
            </a:r>
          </a:p>
          <a:p>
            <a:r>
              <a:rPr lang="en-US" altLang="zh-CN" dirty="0"/>
              <a:t>	p-&gt;</a:t>
            </a:r>
            <a:r>
              <a:rPr lang="en-US" altLang="zh-CN" dirty="0" err="1"/>
              <a:t>prev</a:t>
            </a:r>
            <a:r>
              <a:rPr lang="en-US" altLang="zh-CN" dirty="0"/>
              <a:t> = tail;</a:t>
            </a:r>
          </a:p>
          <a:p>
            <a:r>
              <a:rPr lang="en-US" altLang="zh-CN" dirty="0"/>
              <a:t>	tail = p;</a:t>
            </a:r>
          </a:p>
          <a:p>
            <a:r>
              <a:rPr lang="en-US" altLang="zh-CN" dirty="0"/>
              <a:t>	return true;</a:t>
            </a:r>
          </a:p>
          <a:p>
            <a:r>
              <a:rPr lang="en-US" altLang="zh-CN" dirty="0"/>
              <a:t>}</a:t>
            </a:r>
          </a:p>
          <a:p>
            <a:r>
              <a:rPr lang="en-US" altLang="zh-CN" dirty="0"/>
              <a:t>bool </a:t>
            </a:r>
            <a:r>
              <a:rPr lang="en-US" altLang="zh-CN" dirty="0" err="1"/>
              <a:t>DLinkedList</a:t>
            </a:r>
            <a:r>
              <a:rPr lang="en-US" altLang="zh-CN" dirty="0"/>
              <a:t>::</a:t>
            </a:r>
            <a:r>
              <a:rPr lang="en-US" altLang="zh-CN" dirty="0" err="1"/>
              <a:t>initDLinkedList</a:t>
            </a:r>
            <a:r>
              <a:rPr lang="en-US" altLang="zh-CN" dirty="0"/>
              <a:t>(){</a:t>
            </a:r>
          </a:p>
          <a:p>
            <a:r>
              <a:rPr lang="en-US" altLang="zh-CN" dirty="0"/>
              <a:t>	int number;</a:t>
            </a:r>
          </a:p>
          <a:p>
            <a:r>
              <a:rPr lang="en-US" altLang="zh-CN" dirty="0"/>
              <a:t>	for(int </a:t>
            </a:r>
            <a:r>
              <a:rPr lang="en-US" altLang="zh-CN" dirty="0" err="1"/>
              <a:t>i</a:t>
            </a:r>
            <a:r>
              <a:rPr lang="en-US" altLang="zh-CN" dirty="0"/>
              <a:t> = 0;i &lt; 5;i++){</a:t>
            </a:r>
          </a:p>
          <a:p>
            <a:r>
              <a:rPr lang="en-US" altLang="zh-CN" dirty="0"/>
              <a:t>		</a:t>
            </a:r>
            <a:r>
              <a:rPr lang="en-US" altLang="zh-CN" dirty="0" err="1"/>
              <a:t>cin</a:t>
            </a:r>
            <a:r>
              <a:rPr lang="en-US" altLang="zh-CN" dirty="0"/>
              <a:t>&gt;&gt;number;</a:t>
            </a:r>
          </a:p>
          <a:p>
            <a:r>
              <a:rPr lang="en-US" altLang="zh-CN" dirty="0"/>
              <a:t>		</a:t>
            </a:r>
            <a:r>
              <a:rPr lang="en-US" altLang="zh-CN" dirty="0" err="1"/>
              <a:t>appendNode</a:t>
            </a:r>
            <a:r>
              <a:rPr lang="en-US" altLang="zh-CN" dirty="0"/>
              <a:t>(number);</a:t>
            </a:r>
          </a:p>
          <a:p>
            <a:r>
              <a:rPr lang="en-US" altLang="zh-CN" dirty="0"/>
              <a:t>	}</a:t>
            </a:r>
          </a:p>
          <a:p>
            <a:r>
              <a:rPr lang="en-US" altLang="zh-CN" dirty="0"/>
              <a:t>	return true;</a:t>
            </a:r>
          </a:p>
          <a:p>
            <a:r>
              <a:rPr lang="en-US" altLang="zh-CN" dirty="0"/>
              <a:t>}</a:t>
            </a:r>
          </a:p>
          <a:p>
            <a:r>
              <a:rPr lang="en-US" altLang="zh-CN" dirty="0"/>
              <a:t>void </a:t>
            </a:r>
            <a:r>
              <a:rPr lang="en-US" altLang="zh-CN" dirty="0" err="1"/>
              <a:t>DLinkedList</a:t>
            </a:r>
            <a:r>
              <a:rPr lang="en-US" altLang="zh-CN" dirty="0"/>
              <a:t>::</a:t>
            </a:r>
            <a:r>
              <a:rPr lang="en-US" altLang="zh-CN" dirty="0" err="1"/>
              <a:t>reversePrint</a:t>
            </a:r>
            <a:r>
              <a:rPr lang="en-US" altLang="zh-CN" dirty="0"/>
              <a:t>(){</a:t>
            </a:r>
          </a:p>
          <a:p>
            <a:r>
              <a:rPr lang="en-US" altLang="zh-CN" dirty="0"/>
              <a:t>	</a:t>
            </a:r>
            <a:r>
              <a:rPr lang="en-US" altLang="zh-CN" dirty="0" err="1"/>
              <a:t>DNode</a:t>
            </a:r>
            <a:r>
              <a:rPr lang="en-US" altLang="zh-CN" dirty="0"/>
              <a:t> *cur = new </a:t>
            </a:r>
            <a:r>
              <a:rPr lang="en-US" altLang="zh-CN" dirty="0" err="1"/>
              <a:t>DNode</a:t>
            </a:r>
            <a:r>
              <a:rPr lang="en-US" altLang="zh-CN" dirty="0"/>
              <a:t>();</a:t>
            </a:r>
          </a:p>
          <a:p>
            <a:r>
              <a:rPr lang="en-US" altLang="zh-CN" dirty="0"/>
              <a:t>	cur = tail;</a:t>
            </a:r>
          </a:p>
          <a:p>
            <a:r>
              <a:rPr lang="en-US" altLang="zh-CN" dirty="0"/>
              <a:t>	while(cur != head){</a:t>
            </a:r>
          </a:p>
          <a:p>
            <a:r>
              <a:rPr lang="en-US" altLang="zh-CN" dirty="0"/>
              <a:t>		</a:t>
            </a:r>
            <a:r>
              <a:rPr lang="en-US" altLang="zh-CN" dirty="0" err="1"/>
              <a:t>cout</a:t>
            </a:r>
            <a:r>
              <a:rPr lang="en-US" altLang="zh-CN" dirty="0"/>
              <a:t>&lt;&lt;cur-&gt;value&lt;&lt;" ";</a:t>
            </a:r>
          </a:p>
          <a:p>
            <a:r>
              <a:rPr lang="en-US" altLang="zh-CN" dirty="0"/>
              <a:t>		cur = cur-&gt;</a:t>
            </a:r>
            <a:r>
              <a:rPr lang="en-US" altLang="zh-CN" dirty="0" err="1"/>
              <a:t>prev</a:t>
            </a:r>
            <a:r>
              <a:rPr lang="en-US" altLang="zh-CN" dirty="0"/>
              <a:t>;</a:t>
            </a:r>
          </a:p>
          <a:p>
            <a:r>
              <a:rPr lang="en-US" altLang="zh-CN" dirty="0"/>
              <a:t>	}</a:t>
            </a:r>
          </a:p>
          <a:p>
            <a:r>
              <a:rPr lang="en-US" altLang="zh-CN" dirty="0"/>
              <a:t>}</a:t>
            </a:r>
          </a:p>
          <a:p>
            <a:r>
              <a:rPr lang="en-US" altLang="zh-CN" dirty="0"/>
              <a:t>void </a:t>
            </a:r>
            <a:r>
              <a:rPr lang="en-US" altLang="zh-CN" dirty="0" err="1"/>
              <a:t>DLinkedList</a:t>
            </a:r>
            <a:r>
              <a:rPr lang="en-US" altLang="zh-CN" dirty="0"/>
              <a:t>::</a:t>
            </a:r>
            <a:r>
              <a:rPr lang="en-US" altLang="zh-CN" dirty="0" err="1"/>
              <a:t>sequencePrint</a:t>
            </a:r>
            <a:r>
              <a:rPr lang="en-US" altLang="zh-CN" dirty="0"/>
              <a:t>(){</a:t>
            </a:r>
          </a:p>
          <a:p>
            <a:r>
              <a:rPr lang="en-US" altLang="zh-CN" dirty="0"/>
              <a:t>	</a:t>
            </a:r>
            <a:r>
              <a:rPr lang="en-US" altLang="zh-CN" dirty="0" err="1"/>
              <a:t>DNode</a:t>
            </a:r>
            <a:r>
              <a:rPr lang="en-US" altLang="zh-CN" dirty="0"/>
              <a:t> *cur = new </a:t>
            </a:r>
            <a:r>
              <a:rPr lang="en-US" altLang="zh-CN" dirty="0" err="1"/>
              <a:t>DNode</a:t>
            </a:r>
            <a:r>
              <a:rPr lang="en-US" altLang="zh-CN" dirty="0"/>
              <a:t>();</a:t>
            </a:r>
          </a:p>
          <a:p>
            <a:r>
              <a:rPr lang="en-US" altLang="zh-CN" dirty="0"/>
              <a:t>	cur = head-&gt;next;</a:t>
            </a:r>
          </a:p>
          <a:p>
            <a:r>
              <a:rPr lang="en-US" altLang="zh-CN" dirty="0"/>
              <a:t>	while(cur != NULL){</a:t>
            </a:r>
          </a:p>
          <a:p>
            <a:r>
              <a:rPr lang="en-US" altLang="zh-CN" dirty="0"/>
              <a:t>		</a:t>
            </a:r>
            <a:r>
              <a:rPr lang="en-US" altLang="zh-CN" dirty="0" err="1"/>
              <a:t>cout</a:t>
            </a:r>
            <a:r>
              <a:rPr lang="en-US" altLang="zh-CN" dirty="0"/>
              <a:t>&lt;&lt;cur-&gt;value&lt;&lt;" ";</a:t>
            </a:r>
          </a:p>
          <a:p>
            <a:r>
              <a:rPr lang="en-US" altLang="zh-CN" dirty="0"/>
              <a:t>		cur = cur-&gt;next;</a:t>
            </a:r>
          </a:p>
          <a:p>
            <a:r>
              <a:rPr lang="en-US" altLang="zh-CN" dirty="0"/>
              <a:t>	} </a:t>
            </a:r>
          </a:p>
          <a:p>
            <a:r>
              <a:rPr lang="en-US" altLang="zh-CN" dirty="0"/>
              <a:t>}</a:t>
            </a:r>
          </a:p>
          <a:p>
            <a:r>
              <a:rPr lang="en-US" altLang="zh-CN" dirty="0"/>
              <a:t>int main(void){</a:t>
            </a:r>
          </a:p>
          <a:p>
            <a:r>
              <a:rPr lang="en-US" altLang="zh-CN" dirty="0"/>
              <a:t>	</a:t>
            </a:r>
            <a:r>
              <a:rPr lang="en-US" altLang="zh-CN" dirty="0" err="1"/>
              <a:t>DLinkedList</a:t>
            </a:r>
            <a:r>
              <a:rPr lang="en-US" altLang="zh-CN" dirty="0"/>
              <a:t> *dl = new </a:t>
            </a:r>
            <a:r>
              <a:rPr lang="en-US" altLang="zh-CN" dirty="0" err="1"/>
              <a:t>DLinkedList</a:t>
            </a:r>
            <a:r>
              <a:rPr lang="en-US" altLang="zh-CN" dirty="0"/>
              <a:t>();</a:t>
            </a:r>
          </a:p>
          <a:p>
            <a:r>
              <a:rPr lang="en-US" altLang="zh-CN" dirty="0"/>
              <a:t>	dl-&gt;</a:t>
            </a:r>
            <a:r>
              <a:rPr lang="en-US" altLang="zh-CN" dirty="0" err="1"/>
              <a:t>initDLinkedList</a:t>
            </a:r>
            <a:r>
              <a:rPr lang="en-US" altLang="zh-CN" dirty="0"/>
              <a:t>();</a:t>
            </a:r>
          </a:p>
          <a:p>
            <a:r>
              <a:rPr lang="en-US" altLang="zh-CN" dirty="0"/>
              <a:t>	dl-&gt;</a:t>
            </a:r>
            <a:r>
              <a:rPr lang="en-US" altLang="zh-CN" dirty="0" err="1"/>
              <a:t>reversePrint</a:t>
            </a:r>
            <a:r>
              <a:rPr lang="en-US" altLang="zh-CN" dirty="0"/>
              <a:t>();</a:t>
            </a:r>
          </a:p>
          <a:p>
            <a:r>
              <a:rPr lang="en-US" altLang="zh-CN" dirty="0"/>
              <a:t>	</a:t>
            </a:r>
            <a:r>
              <a:rPr lang="en-US" altLang="zh-CN" dirty="0" err="1"/>
              <a:t>cout</a:t>
            </a:r>
            <a:r>
              <a:rPr lang="en-US" altLang="zh-CN" dirty="0"/>
              <a:t>&lt;&lt;"\n";</a:t>
            </a:r>
          </a:p>
          <a:p>
            <a:r>
              <a:rPr lang="en-US" altLang="zh-CN" dirty="0"/>
              <a:t>	dl-&gt;</a:t>
            </a:r>
            <a:r>
              <a:rPr lang="en-US" altLang="zh-CN" dirty="0" err="1"/>
              <a:t>sequencePrint</a:t>
            </a:r>
            <a:r>
              <a:rPr lang="en-US" altLang="zh-CN" dirty="0"/>
              <a:t>();</a:t>
            </a:r>
          </a:p>
          <a:p>
            <a:r>
              <a:rPr lang="en-US" altLang="zh-CN" dirty="0"/>
              <a:t>	return 0;</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6AE5A15B-21C8-440F-AAF5-E1E15A0DD8CE}" type="slidenum">
              <a:rPr lang="zh-CN" altLang="en-US" smtClean="0"/>
              <a:t>11</a:t>
            </a:fld>
            <a:endParaRPr lang="zh-CN" altLang="en-US"/>
          </a:p>
        </p:txBody>
      </p:sp>
    </p:spTree>
    <p:extLst>
      <p:ext uri="{BB962C8B-B14F-4D97-AF65-F5344CB8AC3E}">
        <p14:creationId xmlns:p14="http://schemas.microsoft.com/office/powerpoint/2010/main" val="1653000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E5A15B-21C8-440F-AAF5-E1E15A0DD8CE}" type="slidenum">
              <a:rPr lang="zh-CN" altLang="en-US" smtClean="0"/>
              <a:t>12</a:t>
            </a:fld>
            <a:endParaRPr lang="zh-CN" altLang="en-US"/>
          </a:p>
        </p:txBody>
      </p:sp>
    </p:spTree>
    <p:extLst>
      <p:ext uri="{BB962C8B-B14F-4D97-AF65-F5344CB8AC3E}">
        <p14:creationId xmlns:p14="http://schemas.microsoft.com/office/powerpoint/2010/main" val="3957592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#include&lt;iostream&gt;</a:t>
            </a:r>
          </a:p>
          <a:p>
            <a:r>
              <a:rPr lang="en-US" altLang="zh-CN" dirty="0"/>
              <a:t>using namespace std;</a:t>
            </a:r>
          </a:p>
          <a:p>
            <a:r>
              <a:rPr lang="en-US" altLang="zh-CN" dirty="0"/>
              <a:t>typedef int </a:t>
            </a:r>
            <a:r>
              <a:rPr lang="en-US" altLang="zh-CN" dirty="0" err="1"/>
              <a:t>ElemType</a:t>
            </a:r>
            <a:r>
              <a:rPr lang="en-US" altLang="zh-CN" dirty="0"/>
              <a:t>;</a:t>
            </a:r>
          </a:p>
          <a:p>
            <a:r>
              <a:rPr lang="en-US" altLang="zh-CN" dirty="0"/>
              <a:t>class </a:t>
            </a:r>
            <a:r>
              <a:rPr lang="en-US" altLang="zh-CN" dirty="0" err="1"/>
              <a:t>DNode</a:t>
            </a:r>
            <a:r>
              <a:rPr lang="en-US" altLang="zh-CN" dirty="0"/>
              <a:t>{</a:t>
            </a:r>
          </a:p>
          <a:p>
            <a:r>
              <a:rPr lang="en-US" altLang="zh-CN" dirty="0"/>
              <a:t>	public:	</a:t>
            </a:r>
          </a:p>
          <a:p>
            <a:r>
              <a:rPr lang="en-US" altLang="zh-CN" dirty="0"/>
              <a:t>		</a:t>
            </a:r>
            <a:r>
              <a:rPr lang="en-US" altLang="zh-CN" dirty="0" err="1"/>
              <a:t>DNode</a:t>
            </a:r>
            <a:r>
              <a:rPr lang="en-US" altLang="zh-CN" dirty="0"/>
              <a:t> *next,*</a:t>
            </a:r>
            <a:r>
              <a:rPr lang="en-US" altLang="zh-CN" dirty="0" err="1"/>
              <a:t>prev</a:t>
            </a:r>
            <a:r>
              <a:rPr lang="en-US" altLang="zh-CN" dirty="0"/>
              <a:t>;</a:t>
            </a:r>
          </a:p>
          <a:p>
            <a:r>
              <a:rPr lang="en-US" altLang="zh-CN" dirty="0"/>
              <a:t>		</a:t>
            </a:r>
            <a:r>
              <a:rPr lang="en-US" altLang="zh-CN" dirty="0" err="1"/>
              <a:t>ElemType</a:t>
            </a:r>
            <a:r>
              <a:rPr lang="en-US" altLang="zh-CN" dirty="0"/>
              <a:t> value;</a:t>
            </a:r>
          </a:p>
          <a:p>
            <a:r>
              <a:rPr lang="en-US" altLang="zh-CN" dirty="0"/>
              <a:t>};</a:t>
            </a:r>
          </a:p>
          <a:p>
            <a:r>
              <a:rPr lang="en-US" altLang="zh-CN" dirty="0"/>
              <a:t>class </a:t>
            </a:r>
            <a:r>
              <a:rPr lang="en-US" altLang="zh-CN" dirty="0" err="1"/>
              <a:t>DLinkedList</a:t>
            </a:r>
            <a:r>
              <a:rPr lang="en-US" altLang="zh-CN" dirty="0"/>
              <a:t>{</a:t>
            </a:r>
          </a:p>
          <a:p>
            <a:r>
              <a:rPr lang="en-US" altLang="zh-CN" dirty="0"/>
              <a:t>	public:</a:t>
            </a:r>
          </a:p>
          <a:p>
            <a:r>
              <a:rPr lang="en-US" altLang="zh-CN" dirty="0"/>
              <a:t>		</a:t>
            </a:r>
            <a:r>
              <a:rPr lang="en-US" altLang="zh-CN" dirty="0" err="1"/>
              <a:t>DNode</a:t>
            </a:r>
            <a:r>
              <a:rPr lang="en-US" altLang="zh-CN" dirty="0"/>
              <a:t> *head,*tail;</a:t>
            </a:r>
          </a:p>
          <a:p>
            <a:r>
              <a:rPr lang="en-US" altLang="zh-CN" dirty="0"/>
              <a:t>		int </a:t>
            </a:r>
            <a:r>
              <a:rPr lang="en-US" altLang="zh-CN" dirty="0" err="1"/>
              <a:t>curlen</a:t>
            </a:r>
            <a:r>
              <a:rPr lang="en-US" altLang="zh-CN" dirty="0"/>
              <a:t>; </a:t>
            </a:r>
          </a:p>
          <a:p>
            <a:r>
              <a:rPr lang="en-US" altLang="zh-CN" dirty="0"/>
              <a:t>	</a:t>
            </a:r>
            <a:r>
              <a:rPr lang="en-US" altLang="zh-CN" dirty="0" err="1"/>
              <a:t>DLinkedList</a:t>
            </a:r>
            <a:r>
              <a:rPr lang="en-US" altLang="zh-CN" dirty="0"/>
              <a:t>(){</a:t>
            </a:r>
          </a:p>
          <a:p>
            <a:r>
              <a:rPr lang="en-US" altLang="zh-CN" dirty="0"/>
              <a:t>		head = new </a:t>
            </a:r>
            <a:r>
              <a:rPr lang="en-US" altLang="zh-CN" dirty="0" err="1"/>
              <a:t>DNode</a:t>
            </a:r>
            <a:r>
              <a:rPr lang="en-US" altLang="zh-CN" dirty="0"/>
              <a:t>();</a:t>
            </a:r>
          </a:p>
          <a:p>
            <a:r>
              <a:rPr lang="en-US" altLang="zh-CN" dirty="0"/>
              <a:t>		tail = head;</a:t>
            </a:r>
          </a:p>
          <a:p>
            <a:r>
              <a:rPr lang="en-US" altLang="zh-CN" dirty="0"/>
              <a:t>		</a:t>
            </a:r>
            <a:r>
              <a:rPr lang="en-US" altLang="zh-CN" dirty="0" err="1"/>
              <a:t>curlen</a:t>
            </a:r>
            <a:r>
              <a:rPr lang="en-US" altLang="zh-CN" dirty="0"/>
              <a:t> = 0;</a:t>
            </a:r>
          </a:p>
          <a:p>
            <a:r>
              <a:rPr lang="en-US" altLang="zh-CN" dirty="0"/>
              <a:t>	}</a:t>
            </a:r>
          </a:p>
          <a:p>
            <a:r>
              <a:rPr lang="en-US" altLang="zh-CN" dirty="0"/>
              <a:t>	~</a:t>
            </a:r>
            <a:r>
              <a:rPr lang="en-US" altLang="zh-CN" dirty="0" err="1"/>
              <a:t>DLinkedList</a:t>
            </a:r>
            <a:r>
              <a:rPr lang="en-US" altLang="zh-CN" dirty="0"/>
              <a:t>(){</a:t>
            </a:r>
          </a:p>
          <a:p>
            <a:r>
              <a:rPr lang="en-US" altLang="zh-CN" dirty="0"/>
              <a:t>		</a:t>
            </a:r>
            <a:r>
              <a:rPr lang="en-US" altLang="zh-CN" dirty="0" err="1"/>
              <a:t>DNode</a:t>
            </a:r>
            <a:r>
              <a:rPr lang="en-US" altLang="zh-CN" dirty="0"/>
              <a:t> *ptr1 = new </a:t>
            </a:r>
            <a:r>
              <a:rPr lang="en-US" altLang="zh-CN" dirty="0" err="1"/>
              <a:t>DNode</a:t>
            </a:r>
            <a:r>
              <a:rPr lang="en-US" altLang="zh-CN" dirty="0"/>
              <a:t>,*ptr2 = new </a:t>
            </a:r>
            <a:r>
              <a:rPr lang="en-US" altLang="zh-CN" dirty="0" err="1"/>
              <a:t>DNode</a:t>
            </a:r>
            <a:r>
              <a:rPr lang="en-US" altLang="zh-CN" dirty="0"/>
              <a:t>();</a:t>
            </a:r>
          </a:p>
          <a:p>
            <a:r>
              <a:rPr lang="en-US" altLang="zh-CN" dirty="0"/>
              <a:t>		ptr1 = head;</a:t>
            </a:r>
          </a:p>
          <a:p>
            <a:r>
              <a:rPr lang="en-US" altLang="zh-CN" dirty="0"/>
              <a:t>		while(ptr1-&gt;next != NULL){</a:t>
            </a:r>
          </a:p>
          <a:p>
            <a:r>
              <a:rPr lang="en-US" altLang="zh-CN" dirty="0"/>
              <a:t>			ptr2 = ptr1-&gt;next;</a:t>
            </a:r>
          </a:p>
          <a:p>
            <a:r>
              <a:rPr lang="en-US" altLang="zh-CN" dirty="0"/>
              <a:t>			ptr1 = ptr2-&gt;next;</a:t>
            </a:r>
          </a:p>
          <a:p>
            <a:r>
              <a:rPr lang="en-US" altLang="zh-CN" dirty="0"/>
              <a:t>			delete ptr2;</a:t>
            </a:r>
          </a:p>
          <a:p>
            <a:r>
              <a:rPr lang="en-US" altLang="zh-CN" dirty="0"/>
              <a:t>		}</a:t>
            </a:r>
          </a:p>
          <a:p>
            <a:r>
              <a:rPr lang="en-US" altLang="zh-CN" dirty="0"/>
              <a:t>		delete ptr1;</a:t>
            </a:r>
          </a:p>
          <a:p>
            <a:r>
              <a:rPr lang="en-US" altLang="zh-CN" dirty="0"/>
              <a:t>		delete head;</a:t>
            </a:r>
          </a:p>
          <a:p>
            <a:r>
              <a:rPr lang="en-US" altLang="zh-CN" dirty="0"/>
              <a:t>	}</a:t>
            </a:r>
          </a:p>
          <a:p>
            <a:r>
              <a:rPr lang="en-US" altLang="zh-CN" dirty="0"/>
              <a:t>	bool </a:t>
            </a:r>
            <a:r>
              <a:rPr lang="en-US" altLang="zh-CN" dirty="0" err="1"/>
              <a:t>appendNode</a:t>
            </a:r>
            <a:r>
              <a:rPr lang="en-US" altLang="zh-CN" dirty="0"/>
              <a:t>(</a:t>
            </a:r>
            <a:r>
              <a:rPr lang="en-US" altLang="zh-CN" dirty="0" err="1"/>
              <a:t>ElemType</a:t>
            </a:r>
            <a:r>
              <a:rPr lang="en-US" altLang="zh-CN" dirty="0"/>
              <a:t> value);</a:t>
            </a:r>
          </a:p>
          <a:p>
            <a:r>
              <a:rPr lang="en-US" altLang="zh-CN" dirty="0"/>
              <a:t>	bool </a:t>
            </a:r>
            <a:r>
              <a:rPr lang="en-US" altLang="zh-CN" dirty="0" err="1"/>
              <a:t>initDLinkedList</a:t>
            </a:r>
            <a:r>
              <a:rPr lang="en-US" altLang="zh-CN" dirty="0"/>
              <a:t>();</a:t>
            </a:r>
          </a:p>
          <a:p>
            <a:r>
              <a:rPr lang="en-US" altLang="zh-CN" dirty="0"/>
              <a:t>	bool </a:t>
            </a:r>
            <a:r>
              <a:rPr lang="en-US" altLang="zh-CN" dirty="0" err="1"/>
              <a:t>insertNode</a:t>
            </a:r>
            <a:r>
              <a:rPr lang="en-US" altLang="zh-CN" dirty="0"/>
              <a:t>(int </a:t>
            </a:r>
            <a:r>
              <a:rPr lang="en-US" altLang="zh-CN" dirty="0" err="1"/>
              <a:t>p,ElemType</a:t>
            </a:r>
            <a:r>
              <a:rPr lang="en-US" altLang="zh-CN" dirty="0"/>
              <a:t> data);</a:t>
            </a:r>
          </a:p>
          <a:p>
            <a:r>
              <a:rPr lang="en-US" altLang="zh-CN" dirty="0"/>
              <a:t>	bool </a:t>
            </a:r>
            <a:r>
              <a:rPr lang="en-US" altLang="zh-CN" dirty="0" err="1"/>
              <a:t>deleteNode</a:t>
            </a:r>
            <a:r>
              <a:rPr lang="en-US" altLang="zh-CN" dirty="0"/>
              <a:t>(int p);</a:t>
            </a:r>
          </a:p>
          <a:p>
            <a:r>
              <a:rPr lang="en-US" altLang="zh-CN" dirty="0"/>
              <a:t>	void </a:t>
            </a:r>
            <a:r>
              <a:rPr lang="en-US" altLang="zh-CN" dirty="0" err="1"/>
              <a:t>reversePrint</a:t>
            </a:r>
            <a:r>
              <a:rPr lang="en-US" altLang="zh-CN" dirty="0"/>
              <a:t>();</a:t>
            </a:r>
          </a:p>
          <a:p>
            <a:r>
              <a:rPr lang="en-US" altLang="zh-CN" dirty="0"/>
              <a:t>	void </a:t>
            </a:r>
            <a:r>
              <a:rPr lang="en-US" altLang="zh-CN" dirty="0" err="1"/>
              <a:t>sequencePrint</a:t>
            </a:r>
            <a:r>
              <a:rPr lang="en-US" altLang="zh-CN" dirty="0"/>
              <a:t>();</a:t>
            </a:r>
          </a:p>
          <a:p>
            <a:r>
              <a:rPr lang="en-US" altLang="zh-CN" dirty="0"/>
              <a:t>};</a:t>
            </a:r>
          </a:p>
          <a:p>
            <a:r>
              <a:rPr lang="en-US" altLang="zh-CN" dirty="0"/>
              <a:t>bool </a:t>
            </a:r>
            <a:r>
              <a:rPr lang="en-US" altLang="zh-CN" dirty="0" err="1"/>
              <a:t>DLinkedList</a:t>
            </a:r>
            <a:r>
              <a:rPr lang="en-US" altLang="zh-CN" dirty="0"/>
              <a:t>::</a:t>
            </a:r>
            <a:r>
              <a:rPr lang="en-US" altLang="zh-CN" dirty="0" err="1"/>
              <a:t>appendNode</a:t>
            </a:r>
            <a:r>
              <a:rPr lang="en-US" altLang="zh-CN" dirty="0"/>
              <a:t>(</a:t>
            </a:r>
            <a:r>
              <a:rPr lang="en-US" altLang="zh-CN" dirty="0" err="1"/>
              <a:t>ElemType</a:t>
            </a:r>
            <a:r>
              <a:rPr lang="en-US" altLang="zh-CN" dirty="0"/>
              <a:t> data){</a:t>
            </a:r>
          </a:p>
          <a:p>
            <a:r>
              <a:rPr lang="en-US" altLang="zh-CN" dirty="0"/>
              <a:t>	</a:t>
            </a:r>
            <a:r>
              <a:rPr lang="en-US" altLang="zh-CN" dirty="0" err="1"/>
              <a:t>DNode</a:t>
            </a:r>
            <a:r>
              <a:rPr lang="en-US" altLang="zh-CN" dirty="0"/>
              <a:t> *p = new </a:t>
            </a:r>
            <a:r>
              <a:rPr lang="en-US" altLang="zh-CN" dirty="0" err="1"/>
              <a:t>DNode</a:t>
            </a:r>
            <a:r>
              <a:rPr lang="en-US" altLang="zh-CN" dirty="0"/>
              <a:t>();</a:t>
            </a:r>
          </a:p>
          <a:p>
            <a:r>
              <a:rPr lang="en-US" altLang="zh-CN" dirty="0"/>
              <a:t>	p-&gt;value = data;</a:t>
            </a:r>
          </a:p>
          <a:p>
            <a:r>
              <a:rPr lang="en-US" altLang="zh-CN" dirty="0"/>
              <a:t>	p-&gt;next = NULL;</a:t>
            </a:r>
          </a:p>
          <a:p>
            <a:r>
              <a:rPr lang="en-US" altLang="zh-CN" dirty="0"/>
              <a:t>	p-&gt;</a:t>
            </a:r>
            <a:r>
              <a:rPr lang="en-US" altLang="zh-CN" dirty="0" err="1"/>
              <a:t>prev</a:t>
            </a:r>
            <a:r>
              <a:rPr lang="en-US" altLang="zh-CN" dirty="0"/>
              <a:t> = NULL;</a:t>
            </a:r>
          </a:p>
          <a:p>
            <a:r>
              <a:rPr lang="en-US" altLang="zh-CN" dirty="0"/>
              <a:t>	tail-&gt;next = p;</a:t>
            </a:r>
          </a:p>
          <a:p>
            <a:r>
              <a:rPr lang="en-US" altLang="zh-CN" dirty="0"/>
              <a:t>	p-&gt;</a:t>
            </a:r>
            <a:r>
              <a:rPr lang="en-US" altLang="zh-CN" dirty="0" err="1"/>
              <a:t>prev</a:t>
            </a:r>
            <a:r>
              <a:rPr lang="en-US" altLang="zh-CN" dirty="0"/>
              <a:t> = tail;</a:t>
            </a:r>
          </a:p>
          <a:p>
            <a:r>
              <a:rPr lang="en-US" altLang="zh-CN" dirty="0"/>
              <a:t>	tail = p;</a:t>
            </a:r>
          </a:p>
          <a:p>
            <a:r>
              <a:rPr lang="en-US" altLang="zh-CN" dirty="0"/>
              <a:t>	return true;</a:t>
            </a:r>
          </a:p>
          <a:p>
            <a:r>
              <a:rPr lang="en-US" altLang="zh-CN" dirty="0"/>
              <a:t>}</a:t>
            </a:r>
          </a:p>
          <a:p>
            <a:r>
              <a:rPr lang="en-US" altLang="zh-CN" dirty="0"/>
              <a:t>bool </a:t>
            </a:r>
            <a:r>
              <a:rPr lang="en-US" altLang="zh-CN" dirty="0" err="1"/>
              <a:t>DLinkedList</a:t>
            </a:r>
            <a:r>
              <a:rPr lang="en-US" altLang="zh-CN" dirty="0"/>
              <a:t>::</a:t>
            </a:r>
            <a:r>
              <a:rPr lang="en-US" altLang="zh-CN" dirty="0" err="1"/>
              <a:t>initDLinkedList</a:t>
            </a:r>
            <a:r>
              <a:rPr lang="en-US" altLang="zh-CN" dirty="0"/>
              <a:t>(){</a:t>
            </a:r>
          </a:p>
          <a:p>
            <a:r>
              <a:rPr lang="en-US" altLang="zh-CN" dirty="0"/>
              <a:t>	int number;</a:t>
            </a:r>
          </a:p>
          <a:p>
            <a:r>
              <a:rPr lang="en-US" altLang="zh-CN" dirty="0"/>
              <a:t>	for(int </a:t>
            </a:r>
            <a:r>
              <a:rPr lang="en-US" altLang="zh-CN" dirty="0" err="1"/>
              <a:t>i</a:t>
            </a:r>
            <a:r>
              <a:rPr lang="en-US" altLang="zh-CN" dirty="0"/>
              <a:t> = 0;i &lt; 5;i++){</a:t>
            </a:r>
          </a:p>
          <a:p>
            <a:r>
              <a:rPr lang="en-US" altLang="zh-CN" dirty="0"/>
              <a:t>		</a:t>
            </a:r>
            <a:r>
              <a:rPr lang="en-US" altLang="zh-CN" dirty="0" err="1"/>
              <a:t>cin</a:t>
            </a:r>
            <a:r>
              <a:rPr lang="en-US" altLang="zh-CN" dirty="0"/>
              <a:t>&gt;&gt;number;</a:t>
            </a:r>
          </a:p>
          <a:p>
            <a:r>
              <a:rPr lang="en-US" altLang="zh-CN" dirty="0"/>
              <a:t>		</a:t>
            </a:r>
            <a:r>
              <a:rPr lang="en-US" altLang="zh-CN" dirty="0" err="1"/>
              <a:t>appendNode</a:t>
            </a:r>
            <a:r>
              <a:rPr lang="en-US" altLang="zh-CN" dirty="0"/>
              <a:t>(number);</a:t>
            </a:r>
          </a:p>
          <a:p>
            <a:r>
              <a:rPr lang="en-US" altLang="zh-CN" dirty="0"/>
              <a:t>	}</a:t>
            </a:r>
          </a:p>
          <a:p>
            <a:r>
              <a:rPr lang="en-US" altLang="zh-CN" dirty="0"/>
              <a:t>	return true;</a:t>
            </a:r>
          </a:p>
          <a:p>
            <a:r>
              <a:rPr lang="en-US" altLang="zh-CN" dirty="0"/>
              <a:t>}</a:t>
            </a:r>
          </a:p>
          <a:p>
            <a:r>
              <a:rPr lang="en-US" altLang="zh-CN" dirty="0"/>
              <a:t>bool </a:t>
            </a:r>
            <a:r>
              <a:rPr lang="en-US" altLang="zh-CN" dirty="0" err="1"/>
              <a:t>DLinkedList</a:t>
            </a:r>
            <a:r>
              <a:rPr lang="en-US" altLang="zh-CN" dirty="0"/>
              <a:t>::</a:t>
            </a:r>
            <a:r>
              <a:rPr lang="en-US" altLang="zh-CN" dirty="0" err="1"/>
              <a:t>insertNode</a:t>
            </a:r>
            <a:r>
              <a:rPr lang="en-US" altLang="zh-CN" dirty="0"/>
              <a:t>(int </a:t>
            </a:r>
            <a:r>
              <a:rPr lang="en-US" altLang="zh-CN" dirty="0" err="1"/>
              <a:t>p,ElemType</a:t>
            </a:r>
            <a:r>
              <a:rPr lang="en-US" altLang="zh-CN" dirty="0"/>
              <a:t> data){</a:t>
            </a:r>
          </a:p>
          <a:p>
            <a:r>
              <a:rPr lang="en-US" altLang="zh-CN" dirty="0"/>
              <a:t>	</a:t>
            </a:r>
            <a:r>
              <a:rPr lang="en-US" altLang="zh-CN" dirty="0" err="1"/>
              <a:t>DNode</a:t>
            </a:r>
            <a:r>
              <a:rPr lang="en-US" altLang="zh-CN" dirty="0"/>
              <a:t> *cur = new </a:t>
            </a:r>
            <a:r>
              <a:rPr lang="en-US" altLang="zh-CN" dirty="0" err="1"/>
              <a:t>DNode</a:t>
            </a:r>
            <a:r>
              <a:rPr lang="en-US" altLang="zh-CN" dirty="0"/>
              <a:t>();</a:t>
            </a:r>
          </a:p>
          <a:p>
            <a:r>
              <a:rPr lang="en-US" altLang="zh-CN" dirty="0"/>
              <a:t>	cur = head-&gt;next;</a:t>
            </a:r>
          </a:p>
          <a:p>
            <a:r>
              <a:rPr lang="en-US" altLang="zh-CN" dirty="0"/>
              <a:t>	int count = 0;</a:t>
            </a:r>
          </a:p>
          <a:p>
            <a:r>
              <a:rPr lang="en-US" altLang="zh-CN" dirty="0"/>
              <a:t>	while(cur != NULL &amp;&amp; count &lt; p){</a:t>
            </a:r>
          </a:p>
          <a:p>
            <a:r>
              <a:rPr lang="en-US" altLang="zh-CN" dirty="0"/>
              <a:t>		count++;</a:t>
            </a:r>
          </a:p>
          <a:p>
            <a:r>
              <a:rPr lang="en-US" altLang="zh-CN" dirty="0"/>
              <a:t>		cur = cur-&gt;next;</a:t>
            </a:r>
          </a:p>
          <a:p>
            <a:r>
              <a:rPr lang="en-US" altLang="zh-CN" dirty="0"/>
              <a:t>	}</a:t>
            </a:r>
          </a:p>
          <a:p>
            <a:r>
              <a:rPr lang="en-US" altLang="zh-CN" dirty="0"/>
              <a:t>	</a:t>
            </a:r>
            <a:r>
              <a:rPr lang="en-US" altLang="zh-CN" dirty="0" err="1"/>
              <a:t>DNode</a:t>
            </a:r>
            <a:r>
              <a:rPr lang="en-US" altLang="zh-CN" dirty="0"/>
              <a:t> *ins = new </a:t>
            </a:r>
            <a:r>
              <a:rPr lang="en-US" altLang="zh-CN" dirty="0" err="1"/>
              <a:t>DNode</a:t>
            </a:r>
            <a:r>
              <a:rPr lang="en-US" altLang="zh-CN" dirty="0"/>
              <a:t>();</a:t>
            </a:r>
          </a:p>
          <a:p>
            <a:r>
              <a:rPr lang="en-US" altLang="zh-CN" dirty="0"/>
              <a:t>	ins-&gt;value = data;</a:t>
            </a:r>
          </a:p>
          <a:p>
            <a:r>
              <a:rPr lang="en-US" altLang="zh-CN" dirty="0"/>
              <a:t>	ins-&gt;next = cur-&gt;next;</a:t>
            </a:r>
          </a:p>
          <a:p>
            <a:r>
              <a:rPr lang="en-US" altLang="zh-CN" dirty="0"/>
              <a:t>	cur-&gt;next = ins;</a:t>
            </a:r>
          </a:p>
          <a:p>
            <a:r>
              <a:rPr lang="en-US" altLang="zh-CN" dirty="0"/>
              <a:t>	ins-&gt;</a:t>
            </a:r>
            <a:r>
              <a:rPr lang="en-US" altLang="zh-CN" dirty="0" err="1"/>
              <a:t>prev</a:t>
            </a:r>
            <a:r>
              <a:rPr lang="en-US" altLang="zh-CN" dirty="0"/>
              <a:t> = cur;</a:t>
            </a:r>
          </a:p>
          <a:p>
            <a:r>
              <a:rPr lang="en-US" altLang="zh-CN" dirty="0"/>
              <a:t>	ins-&gt;next-&gt;</a:t>
            </a:r>
            <a:r>
              <a:rPr lang="en-US" altLang="zh-CN" dirty="0" err="1"/>
              <a:t>prev</a:t>
            </a:r>
            <a:r>
              <a:rPr lang="en-US" altLang="zh-CN" dirty="0"/>
              <a:t> = ins;</a:t>
            </a:r>
          </a:p>
          <a:p>
            <a:r>
              <a:rPr lang="en-US" altLang="zh-CN" dirty="0"/>
              <a:t>	return true;</a:t>
            </a:r>
          </a:p>
          <a:p>
            <a:r>
              <a:rPr lang="en-US" altLang="zh-CN" dirty="0"/>
              <a:t>}</a:t>
            </a:r>
          </a:p>
          <a:p>
            <a:r>
              <a:rPr lang="en-US" altLang="zh-CN" dirty="0"/>
              <a:t>bool </a:t>
            </a:r>
            <a:r>
              <a:rPr lang="en-US" altLang="zh-CN" dirty="0" err="1"/>
              <a:t>DLinkedList</a:t>
            </a:r>
            <a:r>
              <a:rPr lang="en-US" altLang="zh-CN" dirty="0"/>
              <a:t>::</a:t>
            </a:r>
            <a:r>
              <a:rPr lang="en-US" altLang="zh-CN" dirty="0" err="1"/>
              <a:t>deleteNode</a:t>
            </a:r>
            <a:r>
              <a:rPr lang="en-US" altLang="zh-CN" dirty="0"/>
              <a:t>(int p){</a:t>
            </a:r>
          </a:p>
          <a:p>
            <a:r>
              <a:rPr lang="en-US" altLang="zh-CN" dirty="0"/>
              <a:t>	</a:t>
            </a:r>
            <a:r>
              <a:rPr lang="en-US" altLang="zh-CN" dirty="0" err="1"/>
              <a:t>DNode</a:t>
            </a:r>
            <a:r>
              <a:rPr lang="en-US" altLang="zh-CN" dirty="0"/>
              <a:t> *cur = new </a:t>
            </a:r>
            <a:r>
              <a:rPr lang="en-US" altLang="zh-CN" dirty="0" err="1"/>
              <a:t>DNode</a:t>
            </a:r>
            <a:r>
              <a:rPr lang="en-US" altLang="zh-CN" dirty="0"/>
              <a:t>();</a:t>
            </a:r>
          </a:p>
          <a:p>
            <a:r>
              <a:rPr lang="en-US" altLang="zh-CN" dirty="0"/>
              <a:t>	cur = head-&gt;next;</a:t>
            </a:r>
          </a:p>
          <a:p>
            <a:r>
              <a:rPr lang="en-US" altLang="zh-CN" dirty="0"/>
              <a:t>	int count = 0;</a:t>
            </a:r>
          </a:p>
          <a:p>
            <a:r>
              <a:rPr lang="en-US" altLang="zh-CN" dirty="0"/>
              <a:t>	while(cur != NULL &amp;&amp; count &lt; p){</a:t>
            </a:r>
          </a:p>
          <a:p>
            <a:r>
              <a:rPr lang="en-US" altLang="zh-CN" dirty="0"/>
              <a:t>		count++;</a:t>
            </a:r>
          </a:p>
          <a:p>
            <a:r>
              <a:rPr lang="en-US" altLang="zh-CN" dirty="0"/>
              <a:t>		cur = cur-&gt;next;</a:t>
            </a:r>
          </a:p>
          <a:p>
            <a:r>
              <a:rPr lang="en-US" altLang="zh-CN" dirty="0"/>
              <a:t>	}</a:t>
            </a:r>
          </a:p>
          <a:p>
            <a:r>
              <a:rPr lang="en-US" altLang="zh-CN" dirty="0"/>
              <a:t>	cur-&gt;</a:t>
            </a:r>
            <a:r>
              <a:rPr lang="en-US" altLang="zh-CN" dirty="0" err="1"/>
              <a:t>prev</a:t>
            </a:r>
            <a:r>
              <a:rPr lang="en-US" altLang="zh-CN" dirty="0"/>
              <a:t>-&gt;next = cur-&gt;next;</a:t>
            </a:r>
          </a:p>
          <a:p>
            <a:r>
              <a:rPr lang="en-US" altLang="zh-CN" dirty="0"/>
              <a:t>	cur-&gt;next-&gt;</a:t>
            </a:r>
            <a:r>
              <a:rPr lang="en-US" altLang="zh-CN" dirty="0" err="1"/>
              <a:t>prev</a:t>
            </a:r>
            <a:r>
              <a:rPr lang="en-US" altLang="zh-CN" dirty="0"/>
              <a:t> = cur-&gt;</a:t>
            </a:r>
            <a:r>
              <a:rPr lang="en-US" altLang="zh-CN" dirty="0" err="1"/>
              <a:t>prev</a:t>
            </a:r>
            <a:r>
              <a:rPr lang="en-US" altLang="zh-CN" dirty="0"/>
              <a:t>;</a:t>
            </a:r>
          </a:p>
          <a:p>
            <a:r>
              <a:rPr lang="en-US" altLang="zh-CN" dirty="0"/>
              <a:t>	delete cur;</a:t>
            </a:r>
          </a:p>
          <a:p>
            <a:r>
              <a:rPr lang="en-US" altLang="zh-CN" dirty="0"/>
              <a:t>	return true;</a:t>
            </a:r>
          </a:p>
          <a:p>
            <a:r>
              <a:rPr lang="en-US" altLang="zh-CN" dirty="0"/>
              <a:t>} </a:t>
            </a:r>
          </a:p>
          <a:p>
            <a:r>
              <a:rPr lang="en-US" altLang="zh-CN" dirty="0"/>
              <a:t>void </a:t>
            </a:r>
            <a:r>
              <a:rPr lang="en-US" altLang="zh-CN" dirty="0" err="1"/>
              <a:t>DLinkedList</a:t>
            </a:r>
            <a:r>
              <a:rPr lang="en-US" altLang="zh-CN" dirty="0"/>
              <a:t>::</a:t>
            </a:r>
            <a:r>
              <a:rPr lang="en-US" altLang="zh-CN" dirty="0" err="1"/>
              <a:t>reversePrint</a:t>
            </a:r>
            <a:r>
              <a:rPr lang="en-US" altLang="zh-CN" dirty="0"/>
              <a:t>(){</a:t>
            </a:r>
          </a:p>
          <a:p>
            <a:r>
              <a:rPr lang="en-US" altLang="zh-CN" dirty="0"/>
              <a:t>	</a:t>
            </a:r>
            <a:r>
              <a:rPr lang="en-US" altLang="zh-CN" dirty="0" err="1"/>
              <a:t>DNode</a:t>
            </a:r>
            <a:r>
              <a:rPr lang="en-US" altLang="zh-CN" dirty="0"/>
              <a:t> *cur = new </a:t>
            </a:r>
            <a:r>
              <a:rPr lang="en-US" altLang="zh-CN" dirty="0" err="1"/>
              <a:t>DNode</a:t>
            </a:r>
            <a:r>
              <a:rPr lang="en-US" altLang="zh-CN" dirty="0"/>
              <a:t>();</a:t>
            </a:r>
          </a:p>
          <a:p>
            <a:r>
              <a:rPr lang="en-US" altLang="zh-CN" dirty="0"/>
              <a:t>	cur = tail;</a:t>
            </a:r>
          </a:p>
          <a:p>
            <a:r>
              <a:rPr lang="en-US" altLang="zh-CN" dirty="0"/>
              <a:t>	while(cur != head){</a:t>
            </a:r>
          </a:p>
          <a:p>
            <a:r>
              <a:rPr lang="en-US" altLang="zh-CN" dirty="0"/>
              <a:t>		</a:t>
            </a:r>
            <a:r>
              <a:rPr lang="en-US" altLang="zh-CN" dirty="0" err="1"/>
              <a:t>cout</a:t>
            </a:r>
            <a:r>
              <a:rPr lang="en-US" altLang="zh-CN" dirty="0"/>
              <a:t>&lt;&lt;cur-&gt;value&lt;&lt;" ";</a:t>
            </a:r>
          </a:p>
          <a:p>
            <a:r>
              <a:rPr lang="en-US" altLang="zh-CN" dirty="0"/>
              <a:t>		cur = cur-&gt;</a:t>
            </a:r>
            <a:r>
              <a:rPr lang="en-US" altLang="zh-CN" dirty="0" err="1"/>
              <a:t>prev</a:t>
            </a:r>
            <a:r>
              <a:rPr lang="en-US" altLang="zh-CN" dirty="0"/>
              <a:t>;</a:t>
            </a:r>
          </a:p>
          <a:p>
            <a:r>
              <a:rPr lang="en-US" altLang="zh-CN" dirty="0"/>
              <a:t>	}</a:t>
            </a:r>
          </a:p>
          <a:p>
            <a:r>
              <a:rPr lang="en-US" altLang="zh-CN" dirty="0"/>
              <a:t>}</a:t>
            </a:r>
          </a:p>
          <a:p>
            <a:r>
              <a:rPr lang="en-US" altLang="zh-CN" dirty="0"/>
              <a:t>void </a:t>
            </a:r>
            <a:r>
              <a:rPr lang="en-US" altLang="zh-CN" dirty="0" err="1"/>
              <a:t>DLinkedList</a:t>
            </a:r>
            <a:r>
              <a:rPr lang="en-US" altLang="zh-CN" dirty="0"/>
              <a:t>::</a:t>
            </a:r>
            <a:r>
              <a:rPr lang="en-US" altLang="zh-CN" dirty="0" err="1"/>
              <a:t>sequencePrint</a:t>
            </a:r>
            <a:r>
              <a:rPr lang="en-US" altLang="zh-CN" dirty="0"/>
              <a:t>(){</a:t>
            </a:r>
          </a:p>
          <a:p>
            <a:r>
              <a:rPr lang="en-US" altLang="zh-CN" dirty="0"/>
              <a:t>	</a:t>
            </a:r>
            <a:r>
              <a:rPr lang="en-US" altLang="zh-CN" dirty="0" err="1"/>
              <a:t>DNode</a:t>
            </a:r>
            <a:r>
              <a:rPr lang="en-US" altLang="zh-CN" dirty="0"/>
              <a:t> *cur = new </a:t>
            </a:r>
            <a:r>
              <a:rPr lang="en-US" altLang="zh-CN" dirty="0" err="1"/>
              <a:t>DNode</a:t>
            </a:r>
            <a:r>
              <a:rPr lang="en-US" altLang="zh-CN" dirty="0"/>
              <a:t>();</a:t>
            </a:r>
          </a:p>
          <a:p>
            <a:r>
              <a:rPr lang="en-US" altLang="zh-CN" dirty="0"/>
              <a:t>	cur = head-&gt;next;</a:t>
            </a:r>
          </a:p>
          <a:p>
            <a:r>
              <a:rPr lang="en-US" altLang="zh-CN" dirty="0"/>
              <a:t>	while(cur != NULL){</a:t>
            </a:r>
          </a:p>
          <a:p>
            <a:r>
              <a:rPr lang="en-US" altLang="zh-CN" dirty="0"/>
              <a:t>		</a:t>
            </a:r>
            <a:r>
              <a:rPr lang="en-US" altLang="zh-CN" dirty="0" err="1"/>
              <a:t>cout</a:t>
            </a:r>
            <a:r>
              <a:rPr lang="en-US" altLang="zh-CN" dirty="0"/>
              <a:t>&lt;&lt;cur-&gt;value&lt;&lt;" ";</a:t>
            </a:r>
          </a:p>
          <a:p>
            <a:r>
              <a:rPr lang="en-US" altLang="zh-CN" dirty="0"/>
              <a:t>		cur = cur-&gt;next;</a:t>
            </a:r>
          </a:p>
          <a:p>
            <a:r>
              <a:rPr lang="en-US" altLang="zh-CN" dirty="0"/>
              <a:t>	} </a:t>
            </a:r>
          </a:p>
          <a:p>
            <a:r>
              <a:rPr lang="en-US" altLang="zh-CN" dirty="0"/>
              <a:t>}</a:t>
            </a:r>
          </a:p>
          <a:p>
            <a:r>
              <a:rPr lang="en-US" altLang="zh-CN" dirty="0"/>
              <a:t>int main(void){</a:t>
            </a:r>
          </a:p>
          <a:p>
            <a:r>
              <a:rPr lang="en-US" altLang="zh-CN" dirty="0"/>
              <a:t>	</a:t>
            </a:r>
            <a:r>
              <a:rPr lang="en-US" altLang="zh-CN" dirty="0" err="1"/>
              <a:t>DLinkedList</a:t>
            </a:r>
            <a:r>
              <a:rPr lang="en-US" altLang="zh-CN" dirty="0"/>
              <a:t> *dl = new </a:t>
            </a:r>
            <a:r>
              <a:rPr lang="en-US" altLang="zh-CN" dirty="0" err="1"/>
              <a:t>DLinkedList</a:t>
            </a:r>
            <a:r>
              <a:rPr lang="en-US" altLang="zh-CN" dirty="0"/>
              <a:t>();</a:t>
            </a:r>
          </a:p>
          <a:p>
            <a:r>
              <a:rPr lang="en-US" altLang="zh-CN" dirty="0"/>
              <a:t>	dl-&gt;</a:t>
            </a:r>
            <a:r>
              <a:rPr lang="en-US" altLang="zh-CN" dirty="0" err="1"/>
              <a:t>initDLinkedList</a:t>
            </a:r>
            <a:r>
              <a:rPr lang="en-US" altLang="zh-CN" dirty="0"/>
              <a:t>();</a:t>
            </a:r>
          </a:p>
          <a:p>
            <a:r>
              <a:rPr lang="en-US" altLang="zh-CN" dirty="0"/>
              <a:t>	dl-&gt;</a:t>
            </a:r>
            <a:r>
              <a:rPr lang="en-US" altLang="zh-CN" dirty="0" err="1"/>
              <a:t>deleteNode</a:t>
            </a:r>
            <a:r>
              <a:rPr lang="en-US" altLang="zh-CN" dirty="0"/>
              <a:t>(2);</a:t>
            </a:r>
          </a:p>
          <a:p>
            <a:r>
              <a:rPr lang="en-US" altLang="zh-CN" dirty="0"/>
              <a:t>	//dl-&gt;</a:t>
            </a:r>
            <a:r>
              <a:rPr lang="en-US" altLang="zh-CN" dirty="0" err="1"/>
              <a:t>insertNode</a:t>
            </a:r>
            <a:r>
              <a:rPr lang="en-US" altLang="zh-CN" dirty="0"/>
              <a:t>(2,9);</a:t>
            </a:r>
          </a:p>
          <a:p>
            <a:r>
              <a:rPr lang="en-US" altLang="zh-CN" dirty="0"/>
              <a:t>	dl-&gt;</a:t>
            </a:r>
            <a:r>
              <a:rPr lang="en-US" altLang="zh-CN" dirty="0" err="1"/>
              <a:t>sequencePrint</a:t>
            </a:r>
            <a:r>
              <a:rPr lang="en-US" altLang="zh-CN" dirty="0"/>
              <a:t>();</a:t>
            </a:r>
          </a:p>
          <a:p>
            <a:r>
              <a:rPr lang="en-US" altLang="zh-CN" dirty="0"/>
              <a:t>	return 0;</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6AE5A15B-21C8-440F-AAF5-E1E15A0DD8CE}" type="slidenum">
              <a:rPr lang="zh-CN" altLang="en-US" smtClean="0"/>
              <a:t>13</a:t>
            </a:fld>
            <a:endParaRPr lang="zh-CN" altLang="en-US"/>
          </a:p>
        </p:txBody>
      </p:sp>
    </p:spTree>
    <p:extLst>
      <p:ext uri="{BB962C8B-B14F-4D97-AF65-F5344CB8AC3E}">
        <p14:creationId xmlns:p14="http://schemas.microsoft.com/office/powerpoint/2010/main" val="1855359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A1DFF-E508-4290-A6B6-C9E2C32A9CE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9AEA69D-90BA-47DC-A3E7-D305ED79A7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A6FAE25-C5DD-49AA-B010-4118041E99C0}"/>
              </a:ext>
            </a:extLst>
          </p:cNvPr>
          <p:cNvSpPr>
            <a:spLocks noGrp="1"/>
          </p:cNvSpPr>
          <p:nvPr>
            <p:ph type="dt" sz="half" idx="10"/>
          </p:nvPr>
        </p:nvSpPr>
        <p:spPr/>
        <p:txBody>
          <a:bodyPr/>
          <a:lstStyle/>
          <a:p>
            <a:fld id="{1E96C259-9439-4014-BCA2-AB89F773E697}" type="datetimeFigureOut">
              <a:rPr lang="zh-CN" altLang="en-US" smtClean="0"/>
              <a:t>2019/1/18</a:t>
            </a:fld>
            <a:endParaRPr lang="zh-CN" altLang="en-US"/>
          </a:p>
        </p:txBody>
      </p:sp>
      <p:sp>
        <p:nvSpPr>
          <p:cNvPr id="5" name="页脚占位符 4">
            <a:extLst>
              <a:ext uri="{FF2B5EF4-FFF2-40B4-BE49-F238E27FC236}">
                <a16:creationId xmlns:a16="http://schemas.microsoft.com/office/drawing/2014/main" id="{97943EA8-9405-4BFA-8385-C7D6EA76EA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2240D5-FB2F-4BCC-A55B-8C72DB989850}"/>
              </a:ext>
            </a:extLst>
          </p:cNvPr>
          <p:cNvSpPr>
            <a:spLocks noGrp="1"/>
          </p:cNvSpPr>
          <p:nvPr>
            <p:ph type="sldNum" sz="quarter" idx="12"/>
          </p:nvPr>
        </p:nvSpPr>
        <p:spPr/>
        <p:txBody>
          <a:bodyPr/>
          <a:lstStyle/>
          <a:p>
            <a:fld id="{076D984E-7979-4FBC-B8C4-A5E88199D4CF}" type="slidenum">
              <a:rPr lang="zh-CN" altLang="en-US" smtClean="0"/>
              <a:t>‹#›</a:t>
            </a:fld>
            <a:endParaRPr lang="zh-CN" altLang="en-US"/>
          </a:p>
        </p:txBody>
      </p:sp>
    </p:spTree>
    <p:extLst>
      <p:ext uri="{BB962C8B-B14F-4D97-AF65-F5344CB8AC3E}">
        <p14:creationId xmlns:p14="http://schemas.microsoft.com/office/powerpoint/2010/main" val="1313673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FD0E1-1551-4932-90F8-98C6467F5BF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ED62CA1-9FE0-407E-AAEF-5A0CCF517B8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4BA6ED9-95F0-4EC4-8FFE-F424845EBF9A}"/>
              </a:ext>
            </a:extLst>
          </p:cNvPr>
          <p:cNvSpPr>
            <a:spLocks noGrp="1"/>
          </p:cNvSpPr>
          <p:nvPr>
            <p:ph type="dt" sz="half" idx="10"/>
          </p:nvPr>
        </p:nvSpPr>
        <p:spPr/>
        <p:txBody>
          <a:bodyPr/>
          <a:lstStyle/>
          <a:p>
            <a:fld id="{1E96C259-9439-4014-BCA2-AB89F773E697}" type="datetimeFigureOut">
              <a:rPr lang="zh-CN" altLang="en-US" smtClean="0"/>
              <a:t>2019/1/18</a:t>
            </a:fld>
            <a:endParaRPr lang="zh-CN" altLang="en-US"/>
          </a:p>
        </p:txBody>
      </p:sp>
      <p:sp>
        <p:nvSpPr>
          <p:cNvPr id="5" name="页脚占位符 4">
            <a:extLst>
              <a:ext uri="{FF2B5EF4-FFF2-40B4-BE49-F238E27FC236}">
                <a16:creationId xmlns:a16="http://schemas.microsoft.com/office/drawing/2014/main" id="{A0ABDFD3-6F9D-4DCB-97CC-759D6C41A12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35DC9B-1B9D-4607-ADD6-F7504ED8569B}"/>
              </a:ext>
            </a:extLst>
          </p:cNvPr>
          <p:cNvSpPr>
            <a:spLocks noGrp="1"/>
          </p:cNvSpPr>
          <p:nvPr>
            <p:ph type="sldNum" sz="quarter" idx="12"/>
          </p:nvPr>
        </p:nvSpPr>
        <p:spPr/>
        <p:txBody>
          <a:bodyPr/>
          <a:lstStyle/>
          <a:p>
            <a:fld id="{076D984E-7979-4FBC-B8C4-A5E88199D4CF}" type="slidenum">
              <a:rPr lang="zh-CN" altLang="en-US" smtClean="0"/>
              <a:t>‹#›</a:t>
            </a:fld>
            <a:endParaRPr lang="zh-CN" altLang="en-US"/>
          </a:p>
        </p:txBody>
      </p:sp>
    </p:spTree>
    <p:extLst>
      <p:ext uri="{BB962C8B-B14F-4D97-AF65-F5344CB8AC3E}">
        <p14:creationId xmlns:p14="http://schemas.microsoft.com/office/powerpoint/2010/main" val="2257505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D8F8241-BCAA-45C4-BC42-2267E595045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ECCFF79-FBA8-4618-86F8-4B81F303AAF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18CF710-D758-40D6-AB9C-45BAB7CECA70}"/>
              </a:ext>
            </a:extLst>
          </p:cNvPr>
          <p:cNvSpPr>
            <a:spLocks noGrp="1"/>
          </p:cNvSpPr>
          <p:nvPr>
            <p:ph type="dt" sz="half" idx="10"/>
          </p:nvPr>
        </p:nvSpPr>
        <p:spPr/>
        <p:txBody>
          <a:bodyPr/>
          <a:lstStyle/>
          <a:p>
            <a:fld id="{1E96C259-9439-4014-BCA2-AB89F773E697}" type="datetimeFigureOut">
              <a:rPr lang="zh-CN" altLang="en-US" smtClean="0"/>
              <a:t>2019/1/18</a:t>
            </a:fld>
            <a:endParaRPr lang="zh-CN" altLang="en-US"/>
          </a:p>
        </p:txBody>
      </p:sp>
      <p:sp>
        <p:nvSpPr>
          <p:cNvPr id="5" name="页脚占位符 4">
            <a:extLst>
              <a:ext uri="{FF2B5EF4-FFF2-40B4-BE49-F238E27FC236}">
                <a16:creationId xmlns:a16="http://schemas.microsoft.com/office/drawing/2014/main" id="{19DAC65A-7B81-4D7C-B9ED-629D94C927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0DE0AD-BA54-4046-9DFD-B228DD7A8415}"/>
              </a:ext>
            </a:extLst>
          </p:cNvPr>
          <p:cNvSpPr>
            <a:spLocks noGrp="1"/>
          </p:cNvSpPr>
          <p:nvPr>
            <p:ph type="sldNum" sz="quarter" idx="12"/>
          </p:nvPr>
        </p:nvSpPr>
        <p:spPr/>
        <p:txBody>
          <a:bodyPr/>
          <a:lstStyle/>
          <a:p>
            <a:fld id="{076D984E-7979-4FBC-B8C4-A5E88199D4CF}" type="slidenum">
              <a:rPr lang="zh-CN" altLang="en-US" smtClean="0"/>
              <a:t>‹#›</a:t>
            </a:fld>
            <a:endParaRPr lang="zh-CN" altLang="en-US"/>
          </a:p>
        </p:txBody>
      </p:sp>
    </p:spTree>
    <p:extLst>
      <p:ext uri="{BB962C8B-B14F-4D97-AF65-F5344CB8AC3E}">
        <p14:creationId xmlns:p14="http://schemas.microsoft.com/office/powerpoint/2010/main" val="246936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E6C1F4-CCFD-4951-981C-DE05B2B059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98248D-400F-4F98-971A-82FBBDDE917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82F3A70-55DA-4F2D-8849-578D894CAEF2}"/>
              </a:ext>
            </a:extLst>
          </p:cNvPr>
          <p:cNvSpPr>
            <a:spLocks noGrp="1"/>
          </p:cNvSpPr>
          <p:nvPr>
            <p:ph type="dt" sz="half" idx="10"/>
          </p:nvPr>
        </p:nvSpPr>
        <p:spPr/>
        <p:txBody>
          <a:bodyPr/>
          <a:lstStyle/>
          <a:p>
            <a:fld id="{1E96C259-9439-4014-BCA2-AB89F773E697}" type="datetimeFigureOut">
              <a:rPr lang="zh-CN" altLang="en-US" smtClean="0"/>
              <a:t>2019/1/18</a:t>
            </a:fld>
            <a:endParaRPr lang="zh-CN" altLang="en-US"/>
          </a:p>
        </p:txBody>
      </p:sp>
      <p:sp>
        <p:nvSpPr>
          <p:cNvPr id="5" name="页脚占位符 4">
            <a:extLst>
              <a:ext uri="{FF2B5EF4-FFF2-40B4-BE49-F238E27FC236}">
                <a16:creationId xmlns:a16="http://schemas.microsoft.com/office/drawing/2014/main" id="{C0F4D60E-822B-43DC-84F3-3C63463ACD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2629F1-70F3-435B-938F-137F603DAAF3}"/>
              </a:ext>
            </a:extLst>
          </p:cNvPr>
          <p:cNvSpPr>
            <a:spLocks noGrp="1"/>
          </p:cNvSpPr>
          <p:nvPr>
            <p:ph type="sldNum" sz="quarter" idx="12"/>
          </p:nvPr>
        </p:nvSpPr>
        <p:spPr/>
        <p:txBody>
          <a:bodyPr/>
          <a:lstStyle/>
          <a:p>
            <a:fld id="{076D984E-7979-4FBC-B8C4-A5E88199D4CF}" type="slidenum">
              <a:rPr lang="zh-CN" altLang="en-US" smtClean="0"/>
              <a:t>‹#›</a:t>
            </a:fld>
            <a:endParaRPr lang="zh-CN" altLang="en-US"/>
          </a:p>
        </p:txBody>
      </p:sp>
    </p:spTree>
    <p:extLst>
      <p:ext uri="{BB962C8B-B14F-4D97-AF65-F5344CB8AC3E}">
        <p14:creationId xmlns:p14="http://schemas.microsoft.com/office/powerpoint/2010/main" val="1050313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06B4C-8967-470E-B1F9-7D4D1BD8C24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5EF9B15-09F8-4519-819D-C8741A486C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F0D2E86-4E44-459A-84D0-1BDC8050EE85}"/>
              </a:ext>
            </a:extLst>
          </p:cNvPr>
          <p:cNvSpPr>
            <a:spLocks noGrp="1"/>
          </p:cNvSpPr>
          <p:nvPr>
            <p:ph type="dt" sz="half" idx="10"/>
          </p:nvPr>
        </p:nvSpPr>
        <p:spPr/>
        <p:txBody>
          <a:bodyPr/>
          <a:lstStyle/>
          <a:p>
            <a:fld id="{1E96C259-9439-4014-BCA2-AB89F773E697}" type="datetimeFigureOut">
              <a:rPr lang="zh-CN" altLang="en-US" smtClean="0"/>
              <a:t>2019/1/18</a:t>
            </a:fld>
            <a:endParaRPr lang="zh-CN" altLang="en-US"/>
          </a:p>
        </p:txBody>
      </p:sp>
      <p:sp>
        <p:nvSpPr>
          <p:cNvPr id="5" name="页脚占位符 4">
            <a:extLst>
              <a:ext uri="{FF2B5EF4-FFF2-40B4-BE49-F238E27FC236}">
                <a16:creationId xmlns:a16="http://schemas.microsoft.com/office/drawing/2014/main" id="{6464D330-8EEF-4B48-AC31-622783F001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CA6FDE-8C68-4BB2-8176-C66857AE7CB9}"/>
              </a:ext>
            </a:extLst>
          </p:cNvPr>
          <p:cNvSpPr>
            <a:spLocks noGrp="1"/>
          </p:cNvSpPr>
          <p:nvPr>
            <p:ph type="sldNum" sz="quarter" idx="12"/>
          </p:nvPr>
        </p:nvSpPr>
        <p:spPr/>
        <p:txBody>
          <a:bodyPr/>
          <a:lstStyle/>
          <a:p>
            <a:fld id="{076D984E-7979-4FBC-B8C4-A5E88199D4CF}" type="slidenum">
              <a:rPr lang="zh-CN" altLang="en-US" smtClean="0"/>
              <a:t>‹#›</a:t>
            </a:fld>
            <a:endParaRPr lang="zh-CN" altLang="en-US"/>
          </a:p>
        </p:txBody>
      </p:sp>
    </p:spTree>
    <p:extLst>
      <p:ext uri="{BB962C8B-B14F-4D97-AF65-F5344CB8AC3E}">
        <p14:creationId xmlns:p14="http://schemas.microsoft.com/office/powerpoint/2010/main" val="3651084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C5E4FD-21E5-4689-9667-9AF8050189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36431A-5F82-412B-A764-49E7158ED8E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DD21C2E-7B32-401B-B185-E0CFD85E93A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742DA82-C4C2-4B65-9BA9-7CBA7A9FDA00}"/>
              </a:ext>
            </a:extLst>
          </p:cNvPr>
          <p:cNvSpPr>
            <a:spLocks noGrp="1"/>
          </p:cNvSpPr>
          <p:nvPr>
            <p:ph type="dt" sz="half" idx="10"/>
          </p:nvPr>
        </p:nvSpPr>
        <p:spPr/>
        <p:txBody>
          <a:bodyPr/>
          <a:lstStyle/>
          <a:p>
            <a:fld id="{1E96C259-9439-4014-BCA2-AB89F773E697}" type="datetimeFigureOut">
              <a:rPr lang="zh-CN" altLang="en-US" smtClean="0"/>
              <a:t>2019/1/18</a:t>
            </a:fld>
            <a:endParaRPr lang="zh-CN" altLang="en-US"/>
          </a:p>
        </p:txBody>
      </p:sp>
      <p:sp>
        <p:nvSpPr>
          <p:cNvPr id="6" name="页脚占位符 5">
            <a:extLst>
              <a:ext uri="{FF2B5EF4-FFF2-40B4-BE49-F238E27FC236}">
                <a16:creationId xmlns:a16="http://schemas.microsoft.com/office/drawing/2014/main" id="{6689E1EA-07A1-490A-86AB-93C7D949D0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4F2A1A8-CF7C-4D6E-BC71-52B53D85C011}"/>
              </a:ext>
            </a:extLst>
          </p:cNvPr>
          <p:cNvSpPr>
            <a:spLocks noGrp="1"/>
          </p:cNvSpPr>
          <p:nvPr>
            <p:ph type="sldNum" sz="quarter" idx="12"/>
          </p:nvPr>
        </p:nvSpPr>
        <p:spPr/>
        <p:txBody>
          <a:bodyPr/>
          <a:lstStyle/>
          <a:p>
            <a:fld id="{076D984E-7979-4FBC-B8C4-A5E88199D4CF}" type="slidenum">
              <a:rPr lang="zh-CN" altLang="en-US" smtClean="0"/>
              <a:t>‹#›</a:t>
            </a:fld>
            <a:endParaRPr lang="zh-CN" altLang="en-US"/>
          </a:p>
        </p:txBody>
      </p:sp>
    </p:spTree>
    <p:extLst>
      <p:ext uri="{BB962C8B-B14F-4D97-AF65-F5344CB8AC3E}">
        <p14:creationId xmlns:p14="http://schemas.microsoft.com/office/powerpoint/2010/main" val="2694313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402516-D6C7-401E-8316-DB8C5D0080F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0E0BBBA-330B-40A3-88EF-516D5FB566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6CF0EAB-CA94-4192-8D53-E588526876C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775C973-84ED-410A-BAEC-FCB4692B93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B27A0B1-F79B-43FF-924E-A8365A41A9A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6124DC0-D5C5-4D13-9C75-E4476D982464}"/>
              </a:ext>
            </a:extLst>
          </p:cNvPr>
          <p:cNvSpPr>
            <a:spLocks noGrp="1"/>
          </p:cNvSpPr>
          <p:nvPr>
            <p:ph type="dt" sz="half" idx="10"/>
          </p:nvPr>
        </p:nvSpPr>
        <p:spPr/>
        <p:txBody>
          <a:bodyPr/>
          <a:lstStyle/>
          <a:p>
            <a:fld id="{1E96C259-9439-4014-BCA2-AB89F773E697}" type="datetimeFigureOut">
              <a:rPr lang="zh-CN" altLang="en-US" smtClean="0"/>
              <a:t>2019/1/18</a:t>
            </a:fld>
            <a:endParaRPr lang="zh-CN" altLang="en-US"/>
          </a:p>
        </p:txBody>
      </p:sp>
      <p:sp>
        <p:nvSpPr>
          <p:cNvPr id="8" name="页脚占位符 7">
            <a:extLst>
              <a:ext uri="{FF2B5EF4-FFF2-40B4-BE49-F238E27FC236}">
                <a16:creationId xmlns:a16="http://schemas.microsoft.com/office/drawing/2014/main" id="{19AC6114-B175-47AC-AED2-C415EF62F00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0BF506D-BEDA-49CC-8B26-E1DF1E0E1EE6}"/>
              </a:ext>
            </a:extLst>
          </p:cNvPr>
          <p:cNvSpPr>
            <a:spLocks noGrp="1"/>
          </p:cNvSpPr>
          <p:nvPr>
            <p:ph type="sldNum" sz="quarter" idx="12"/>
          </p:nvPr>
        </p:nvSpPr>
        <p:spPr/>
        <p:txBody>
          <a:bodyPr/>
          <a:lstStyle/>
          <a:p>
            <a:fld id="{076D984E-7979-4FBC-B8C4-A5E88199D4CF}" type="slidenum">
              <a:rPr lang="zh-CN" altLang="en-US" smtClean="0"/>
              <a:t>‹#›</a:t>
            </a:fld>
            <a:endParaRPr lang="zh-CN" altLang="en-US"/>
          </a:p>
        </p:txBody>
      </p:sp>
    </p:spTree>
    <p:extLst>
      <p:ext uri="{BB962C8B-B14F-4D97-AF65-F5344CB8AC3E}">
        <p14:creationId xmlns:p14="http://schemas.microsoft.com/office/powerpoint/2010/main" val="2501063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ED7B8-AD69-4153-82B1-97ADBC3C15C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BC07544-EEF4-412D-949D-B7B545E86BB3}"/>
              </a:ext>
            </a:extLst>
          </p:cNvPr>
          <p:cNvSpPr>
            <a:spLocks noGrp="1"/>
          </p:cNvSpPr>
          <p:nvPr>
            <p:ph type="dt" sz="half" idx="10"/>
          </p:nvPr>
        </p:nvSpPr>
        <p:spPr/>
        <p:txBody>
          <a:bodyPr/>
          <a:lstStyle/>
          <a:p>
            <a:fld id="{1E96C259-9439-4014-BCA2-AB89F773E697}" type="datetimeFigureOut">
              <a:rPr lang="zh-CN" altLang="en-US" smtClean="0"/>
              <a:t>2019/1/18</a:t>
            </a:fld>
            <a:endParaRPr lang="zh-CN" altLang="en-US"/>
          </a:p>
        </p:txBody>
      </p:sp>
      <p:sp>
        <p:nvSpPr>
          <p:cNvPr id="4" name="页脚占位符 3">
            <a:extLst>
              <a:ext uri="{FF2B5EF4-FFF2-40B4-BE49-F238E27FC236}">
                <a16:creationId xmlns:a16="http://schemas.microsoft.com/office/drawing/2014/main" id="{8EFF1052-A545-4E93-9E7B-67D9EBE40D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93F77DC-72D9-46E1-A9A0-9C4A05C7C336}"/>
              </a:ext>
            </a:extLst>
          </p:cNvPr>
          <p:cNvSpPr>
            <a:spLocks noGrp="1"/>
          </p:cNvSpPr>
          <p:nvPr>
            <p:ph type="sldNum" sz="quarter" idx="12"/>
          </p:nvPr>
        </p:nvSpPr>
        <p:spPr/>
        <p:txBody>
          <a:bodyPr/>
          <a:lstStyle/>
          <a:p>
            <a:fld id="{076D984E-7979-4FBC-B8C4-A5E88199D4CF}" type="slidenum">
              <a:rPr lang="zh-CN" altLang="en-US" smtClean="0"/>
              <a:t>‹#›</a:t>
            </a:fld>
            <a:endParaRPr lang="zh-CN" altLang="en-US"/>
          </a:p>
        </p:txBody>
      </p:sp>
    </p:spTree>
    <p:extLst>
      <p:ext uri="{BB962C8B-B14F-4D97-AF65-F5344CB8AC3E}">
        <p14:creationId xmlns:p14="http://schemas.microsoft.com/office/powerpoint/2010/main" val="661981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65FD1DC-5F48-46C3-9FA9-52F06BF6E456}"/>
              </a:ext>
            </a:extLst>
          </p:cNvPr>
          <p:cNvSpPr>
            <a:spLocks noGrp="1"/>
          </p:cNvSpPr>
          <p:nvPr>
            <p:ph type="dt" sz="half" idx="10"/>
          </p:nvPr>
        </p:nvSpPr>
        <p:spPr/>
        <p:txBody>
          <a:bodyPr/>
          <a:lstStyle/>
          <a:p>
            <a:fld id="{1E96C259-9439-4014-BCA2-AB89F773E697}" type="datetimeFigureOut">
              <a:rPr lang="zh-CN" altLang="en-US" smtClean="0"/>
              <a:t>2019/1/18</a:t>
            </a:fld>
            <a:endParaRPr lang="zh-CN" altLang="en-US"/>
          </a:p>
        </p:txBody>
      </p:sp>
      <p:sp>
        <p:nvSpPr>
          <p:cNvPr id="3" name="页脚占位符 2">
            <a:extLst>
              <a:ext uri="{FF2B5EF4-FFF2-40B4-BE49-F238E27FC236}">
                <a16:creationId xmlns:a16="http://schemas.microsoft.com/office/drawing/2014/main" id="{3ADB8155-0274-428D-AC21-CEA66A60586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AD4886F-2522-440B-A502-5F192BE57D23}"/>
              </a:ext>
            </a:extLst>
          </p:cNvPr>
          <p:cNvSpPr>
            <a:spLocks noGrp="1"/>
          </p:cNvSpPr>
          <p:nvPr>
            <p:ph type="sldNum" sz="quarter" idx="12"/>
          </p:nvPr>
        </p:nvSpPr>
        <p:spPr/>
        <p:txBody>
          <a:bodyPr/>
          <a:lstStyle/>
          <a:p>
            <a:fld id="{076D984E-7979-4FBC-B8C4-A5E88199D4CF}" type="slidenum">
              <a:rPr lang="zh-CN" altLang="en-US" smtClean="0"/>
              <a:t>‹#›</a:t>
            </a:fld>
            <a:endParaRPr lang="zh-CN" altLang="en-US"/>
          </a:p>
        </p:txBody>
      </p:sp>
    </p:spTree>
    <p:extLst>
      <p:ext uri="{BB962C8B-B14F-4D97-AF65-F5344CB8AC3E}">
        <p14:creationId xmlns:p14="http://schemas.microsoft.com/office/powerpoint/2010/main" val="261516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CAB9CC-043C-4606-B1DA-1A3828FCB0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D9B81B8-4296-446A-9A3B-056C75B767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3B659F0-914A-4E80-8499-CC1DA0AD8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F2A3508-D4FE-4E52-9300-87AD8A73BC5D}"/>
              </a:ext>
            </a:extLst>
          </p:cNvPr>
          <p:cNvSpPr>
            <a:spLocks noGrp="1"/>
          </p:cNvSpPr>
          <p:nvPr>
            <p:ph type="dt" sz="half" idx="10"/>
          </p:nvPr>
        </p:nvSpPr>
        <p:spPr/>
        <p:txBody>
          <a:bodyPr/>
          <a:lstStyle/>
          <a:p>
            <a:fld id="{1E96C259-9439-4014-BCA2-AB89F773E697}" type="datetimeFigureOut">
              <a:rPr lang="zh-CN" altLang="en-US" smtClean="0"/>
              <a:t>2019/1/18</a:t>
            </a:fld>
            <a:endParaRPr lang="zh-CN" altLang="en-US"/>
          </a:p>
        </p:txBody>
      </p:sp>
      <p:sp>
        <p:nvSpPr>
          <p:cNvPr id="6" name="页脚占位符 5">
            <a:extLst>
              <a:ext uri="{FF2B5EF4-FFF2-40B4-BE49-F238E27FC236}">
                <a16:creationId xmlns:a16="http://schemas.microsoft.com/office/drawing/2014/main" id="{9E6F4221-A584-4E49-B714-43087647BA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DCA9DC-5AFD-4B43-91BD-3B380914B9FE}"/>
              </a:ext>
            </a:extLst>
          </p:cNvPr>
          <p:cNvSpPr>
            <a:spLocks noGrp="1"/>
          </p:cNvSpPr>
          <p:nvPr>
            <p:ph type="sldNum" sz="quarter" idx="12"/>
          </p:nvPr>
        </p:nvSpPr>
        <p:spPr/>
        <p:txBody>
          <a:bodyPr/>
          <a:lstStyle/>
          <a:p>
            <a:fld id="{076D984E-7979-4FBC-B8C4-A5E88199D4CF}" type="slidenum">
              <a:rPr lang="zh-CN" altLang="en-US" smtClean="0"/>
              <a:t>‹#›</a:t>
            </a:fld>
            <a:endParaRPr lang="zh-CN" altLang="en-US"/>
          </a:p>
        </p:txBody>
      </p:sp>
    </p:spTree>
    <p:extLst>
      <p:ext uri="{BB962C8B-B14F-4D97-AF65-F5344CB8AC3E}">
        <p14:creationId xmlns:p14="http://schemas.microsoft.com/office/powerpoint/2010/main" val="3808804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96ADF4-0FCB-46C0-AC43-C137130C8A5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7F8045F-24E5-48AB-8303-290DFB45A7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EF348E4-967F-4317-92A6-BF44250A7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11EE48B-4520-4B6C-8DE5-FACC24CCDAD3}"/>
              </a:ext>
            </a:extLst>
          </p:cNvPr>
          <p:cNvSpPr>
            <a:spLocks noGrp="1"/>
          </p:cNvSpPr>
          <p:nvPr>
            <p:ph type="dt" sz="half" idx="10"/>
          </p:nvPr>
        </p:nvSpPr>
        <p:spPr/>
        <p:txBody>
          <a:bodyPr/>
          <a:lstStyle/>
          <a:p>
            <a:fld id="{1E96C259-9439-4014-BCA2-AB89F773E697}" type="datetimeFigureOut">
              <a:rPr lang="zh-CN" altLang="en-US" smtClean="0"/>
              <a:t>2019/1/18</a:t>
            </a:fld>
            <a:endParaRPr lang="zh-CN" altLang="en-US"/>
          </a:p>
        </p:txBody>
      </p:sp>
      <p:sp>
        <p:nvSpPr>
          <p:cNvPr id="6" name="页脚占位符 5">
            <a:extLst>
              <a:ext uri="{FF2B5EF4-FFF2-40B4-BE49-F238E27FC236}">
                <a16:creationId xmlns:a16="http://schemas.microsoft.com/office/drawing/2014/main" id="{0757DD8F-52A8-455A-AB21-CEA9492102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9763BE-3825-4EDA-8CFD-895845825515}"/>
              </a:ext>
            </a:extLst>
          </p:cNvPr>
          <p:cNvSpPr>
            <a:spLocks noGrp="1"/>
          </p:cNvSpPr>
          <p:nvPr>
            <p:ph type="sldNum" sz="quarter" idx="12"/>
          </p:nvPr>
        </p:nvSpPr>
        <p:spPr/>
        <p:txBody>
          <a:bodyPr/>
          <a:lstStyle/>
          <a:p>
            <a:fld id="{076D984E-7979-4FBC-B8C4-A5E88199D4CF}" type="slidenum">
              <a:rPr lang="zh-CN" altLang="en-US" smtClean="0"/>
              <a:t>‹#›</a:t>
            </a:fld>
            <a:endParaRPr lang="zh-CN" altLang="en-US"/>
          </a:p>
        </p:txBody>
      </p:sp>
    </p:spTree>
    <p:extLst>
      <p:ext uri="{BB962C8B-B14F-4D97-AF65-F5344CB8AC3E}">
        <p14:creationId xmlns:p14="http://schemas.microsoft.com/office/powerpoint/2010/main" val="1601030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E59F630-3557-41BC-9A30-8B707D2135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47756E7-60F1-44A5-BF05-266C7298EB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F46693-F1DE-4CFB-8536-4FCD6FE19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96C259-9439-4014-BCA2-AB89F773E697}" type="datetimeFigureOut">
              <a:rPr lang="zh-CN" altLang="en-US" smtClean="0"/>
              <a:t>2019/1/18</a:t>
            </a:fld>
            <a:endParaRPr lang="zh-CN" altLang="en-US"/>
          </a:p>
        </p:txBody>
      </p:sp>
      <p:sp>
        <p:nvSpPr>
          <p:cNvPr id="5" name="页脚占位符 4">
            <a:extLst>
              <a:ext uri="{FF2B5EF4-FFF2-40B4-BE49-F238E27FC236}">
                <a16:creationId xmlns:a16="http://schemas.microsoft.com/office/drawing/2014/main" id="{056ADBE7-C1C4-44EB-BD44-A1F8B2324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CCE70EA-A4F4-4AE7-8BD1-F4D56CCE98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6D984E-7979-4FBC-B8C4-A5E88199D4CF}" type="slidenum">
              <a:rPr lang="zh-CN" altLang="en-US" smtClean="0"/>
              <a:t>‹#›</a:t>
            </a:fld>
            <a:endParaRPr lang="zh-CN" altLang="en-US"/>
          </a:p>
        </p:txBody>
      </p:sp>
    </p:spTree>
    <p:extLst>
      <p:ext uri="{BB962C8B-B14F-4D97-AF65-F5344CB8AC3E}">
        <p14:creationId xmlns:p14="http://schemas.microsoft.com/office/powerpoint/2010/main" val="2394870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42D92E-1DBC-4C8B-84DA-4A00304C1982}"/>
              </a:ext>
            </a:extLst>
          </p:cNvPr>
          <p:cNvSpPr txBox="1"/>
          <p:nvPr/>
        </p:nvSpPr>
        <p:spPr>
          <a:xfrm>
            <a:off x="37706" y="122796"/>
            <a:ext cx="6372522" cy="461665"/>
          </a:xfrm>
          <a:prstGeom prst="rect">
            <a:avLst/>
          </a:prstGeom>
          <a:noFill/>
        </p:spPr>
        <p:txBody>
          <a:bodyPr wrap="square" rtlCol="0">
            <a:spAutoFit/>
          </a:bodyPr>
          <a:lstStyle/>
          <a:p>
            <a:r>
              <a:rPr lang="en-US" altLang="zh-CN" sz="2400" b="1" dirty="0"/>
              <a:t>Day1 : </a:t>
            </a:r>
            <a:r>
              <a:rPr lang="zh-CN" altLang="en-US" sz="2400" b="1" dirty="0"/>
              <a:t>熟悉</a:t>
            </a:r>
            <a:r>
              <a:rPr lang="en-US" altLang="zh-CN" sz="2400" b="1" dirty="0"/>
              <a:t>C++</a:t>
            </a:r>
            <a:r>
              <a:rPr lang="zh-CN" altLang="en-US" sz="2400" b="1" dirty="0"/>
              <a:t>语法并掌握顺序表的增删改查</a:t>
            </a:r>
          </a:p>
        </p:txBody>
      </p:sp>
      <p:sp>
        <p:nvSpPr>
          <p:cNvPr id="6" name="文本框 5">
            <a:extLst>
              <a:ext uri="{FF2B5EF4-FFF2-40B4-BE49-F238E27FC236}">
                <a16:creationId xmlns:a16="http://schemas.microsoft.com/office/drawing/2014/main" id="{5FFC0A04-5302-487E-8F84-C2C4F9EC3D98}"/>
              </a:ext>
            </a:extLst>
          </p:cNvPr>
          <p:cNvSpPr txBox="1"/>
          <p:nvPr/>
        </p:nvSpPr>
        <p:spPr>
          <a:xfrm>
            <a:off x="339364" y="999241"/>
            <a:ext cx="5524107" cy="2543132"/>
          </a:xfrm>
          <a:prstGeom prst="rect">
            <a:avLst/>
          </a:prstGeom>
          <a:noFill/>
        </p:spPr>
        <p:txBody>
          <a:bodyPr wrap="square" rtlCol="0">
            <a:spAutoFit/>
          </a:bodyPr>
          <a:lstStyle/>
          <a:p>
            <a:pPr>
              <a:lnSpc>
                <a:spcPct val="150000"/>
              </a:lnSpc>
            </a:pPr>
            <a:r>
              <a:rPr lang="zh-CN" altLang="en-US" dirty="0"/>
              <a:t>类与对象：与</a:t>
            </a:r>
            <a:r>
              <a:rPr lang="en-US" altLang="zh-CN" dirty="0"/>
              <a:t>java</a:t>
            </a:r>
            <a:r>
              <a:rPr lang="zh-CN" altLang="en-US" dirty="0"/>
              <a:t>相似：</a:t>
            </a:r>
            <a:endParaRPr lang="en-US" altLang="zh-CN" dirty="0"/>
          </a:p>
          <a:p>
            <a:pPr>
              <a:lnSpc>
                <a:spcPct val="150000"/>
              </a:lnSpc>
            </a:pPr>
            <a:r>
              <a:rPr lang="en-US" altLang="zh-CN" dirty="0"/>
              <a:t>class	</a:t>
            </a:r>
            <a:r>
              <a:rPr lang="zh-CN" altLang="en-US" dirty="0"/>
              <a:t>类名</a:t>
            </a:r>
            <a:r>
              <a:rPr lang="en-US" altLang="zh-CN" dirty="0"/>
              <a:t>{</a:t>
            </a:r>
            <a:br>
              <a:rPr lang="en-US" altLang="zh-CN" dirty="0"/>
            </a:br>
            <a:r>
              <a:rPr lang="en-US" altLang="zh-CN" dirty="0"/>
              <a:t>      </a:t>
            </a:r>
            <a:r>
              <a:rPr lang="zh-CN" altLang="en-US" dirty="0"/>
              <a:t>访问修饰符（</a:t>
            </a:r>
            <a:r>
              <a:rPr lang="en-US" altLang="zh-CN" dirty="0"/>
              <a:t>public</a:t>
            </a:r>
            <a:r>
              <a:rPr lang="zh-CN" altLang="en-US" dirty="0"/>
              <a:t>，</a:t>
            </a:r>
            <a:r>
              <a:rPr lang="en-US" altLang="zh-CN" dirty="0" err="1"/>
              <a:t>protected,private</a:t>
            </a:r>
            <a:r>
              <a:rPr lang="en-US" altLang="zh-CN" dirty="0"/>
              <a:t>)</a:t>
            </a:r>
            <a:r>
              <a:rPr lang="zh-CN" altLang="en-US" dirty="0"/>
              <a:t>：</a:t>
            </a:r>
            <a:endParaRPr lang="en-US" altLang="zh-CN" dirty="0"/>
          </a:p>
          <a:p>
            <a:pPr>
              <a:lnSpc>
                <a:spcPct val="150000"/>
              </a:lnSpc>
            </a:pPr>
            <a:r>
              <a:rPr lang="en-US" altLang="zh-CN" dirty="0"/>
              <a:t>	</a:t>
            </a:r>
            <a:r>
              <a:rPr lang="zh-CN" altLang="en-US" dirty="0"/>
              <a:t>成员变量；</a:t>
            </a:r>
            <a:endParaRPr lang="en-US" altLang="zh-CN" dirty="0"/>
          </a:p>
          <a:p>
            <a:pPr>
              <a:lnSpc>
                <a:spcPct val="150000"/>
              </a:lnSpc>
            </a:pPr>
            <a:r>
              <a:rPr lang="en-US" altLang="zh-CN" dirty="0"/>
              <a:t>	</a:t>
            </a:r>
            <a:r>
              <a:rPr lang="zh-CN" altLang="en-US" dirty="0"/>
              <a:t>成员函数</a:t>
            </a:r>
            <a:endParaRPr lang="en-US" altLang="zh-CN" dirty="0"/>
          </a:p>
          <a:p>
            <a:pPr>
              <a:lnSpc>
                <a:spcPct val="150000"/>
              </a:lnSpc>
            </a:pPr>
            <a:r>
              <a:rPr lang="en-US" altLang="zh-CN" dirty="0"/>
              <a:t>}</a:t>
            </a:r>
            <a:endParaRPr lang="zh-CN" altLang="en-US" dirty="0"/>
          </a:p>
        </p:txBody>
      </p:sp>
      <p:sp>
        <p:nvSpPr>
          <p:cNvPr id="7" name="文本框 6">
            <a:extLst>
              <a:ext uri="{FF2B5EF4-FFF2-40B4-BE49-F238E27FC236}">
                <a16:creationId xmlns:a16="http://schemas.microsoft.com/office/drawing/2014/main" id="{61205FCD-EAFB-4E74-84E0-4DAFD31BE047}"/>
              </a:ext>
            </a:extLst>
          </p:cNvPr>
          <p:cNvSpPr txBox="1"/>
          <p:nvPr/>
        </p:nvSpPr>
        <p:spPr>
          <a:xfrm>
            <a:off x="0" y="3542373"/>
            <a:ext cx="6231119" cy="646331"/>
          </a:xfrm>
          <a:prstGeom prst="rect">
            <a:avLst/>
          </a:prstGeom>
          <a:noFill/>
        </p:spPr>
        <p:txBody>
          <a:bodyPr wrap="square" rtlCol="0">
            <a:spAutoFit/>
          </a:bodyPr>
          <a:lstStyle/>
          <a:p>
            <a:r>
              <a:rPr lang="zh-CN" altLang="en-US" dirty="0"/>
              <a:t>模板类的定义：</a:t>
            </a:r>
            <a:r>
              <a:rPr lang="en-US" altLang="zh-CN" dirty="0"/>
              <a:t>template&lt;class(</a:t>
            </a:r>
            <a:r>
              <a:rPr lang="en-US" altLang="zh-CN" dirty="0" err="1"/>
              <a:t>typename</a:t>
            </a:r>
            <a:r>
              <a:rPr lang="en-US" altLang="zh-CN" dirty="0"/>
              <a:t>)   T&gt;class    </a:t>
            </a:r>
            <a:r>
              <a:rPr lang="zh-CN" altLang="en-US" dirty="0"/>
              <a:t>类名（两个</a:t>
            </a:r>
            <a:r>
              <a:rPr lang="en-US" altLang="zh-CN" dirty="0"/>
              <a:t>class</a:t>
            </a:r>
            <a:r>
              <a:rPr lang="zh-CN" altLang="en-US" dirty="0"/>
              <a:t>的含义不同）</a:t>
            </a:r>
          </a:p>
        </p:txBody>
      </p:sp>
      <p:sp>
        <p:nvSpPr>
          <p:cNvPr id="8" name="文本框 7">
            <a:extLst>
              <a:ext uri="{FF2B5EF4-FFF2-40B4-BE49-F238E27FC236}">
                <a16:creationId xmlns:a16="http://schemas.microsoft.com/office/drawing/2014/main" id="{48DFA5DF-5648-4EE6-8075-52D340A42E03}"/>
              </a:ext>
            </a:extLst>
          </p:cNvPr>
          <p:cNvSpPr txBox="1"/>
          <p:nvPr/>
        </p:nvSpPr>
        <p:spPr>
          <a:xfrm>
            <a:off x="37706" y="5623840"/>
            <a:ext cx="5118755" cy="923330"/>
          </a:xfrm>
          <a:prstGeom prst="rect">
            <a:avLst/>
          </a:prstGeom>
          <a:noFill/>
        </p:spPr>
        <p:txBody>
          <a:bodyPr wrap="square" rtlCol="0">
            <a:spAutoFit/>
          </a:bodyPr>
          <a:lstStyle/>
          <a:p>
            <a:r>
              <a:rPr lang="zh-CN" altLang="en-US" dirty="0"/>
              <a:t>模板类的作用：当成员变量的数据类型不确定时，或者成员函数的返回值不确定时，可以用模板类；</a:t>
            </a:r>
            <a:endParaRPr lang="en-US" altLang="zh-CN" dirty="0"/>
          </a:p>
          <a:p>
            <a:r>
              <a:rPr lang="zh-CN" altLang="en-US" dirty="0"/>
              <a:t>在创建对象时确定数据类型，</a:t>
            </a:r>
          </a:p>
        </p:txBody>
      </p:sp>
      <p:sp>
        <p:nvSpPr>
          <p:cNvPr id="9" name="文本框 8">
            <a:extLst>
              <a:ext uri="{FF2B5EF4-FFF2-40B4-BE49-F238E27FC236}">
                <a16:creationId xmlns:a16="http://schemas.microsoft.com/office/drawing/2014/main" id="{AB01D15E-DEEE-4897-A84D-E9EC25FEDF9E}"/>
              </a:ext>
            </a:extLst>
          </p:cNvPr>
          <p:cNvSpPr txBox="1"/>
          <p:nvPr/>
        </p:nvSpPr>
        <p:spPr>
          <a:xfrm>
            <a:off x="6711885" y="169682"/>
            <a:ext cx="3016577" cy="2031325"/>
          </a:xfrm>
          <a:prstGeom prst="rect">
            <a:avLst/>
          </a:prstGeom>
          <a:noFill/>
        </p:spPr>
        <p:txBody>
          <a:bodyPr wrap="square" rtlCol="0">
            <a:spAutoFit/>
          </a:bodyPr>
          <a:lstStyle/>
          <a:p>
            <a:pPr>
              <a:lnSpc>
                <a:spcPct val="150000"/>
              </a:lnSpc>
            </a:pPr>
            <a:r>
              <a:rPr lang="zh-CN" altLang="en-US" dirty="0"/>
              <a:t>继承：</a:t>
            </a:r>
            <a:endParaRPr lang="en-US" altLang="zh-CN" dirty="0"/>
          </a:p>
          <a:p>
            <a:pPr>
              <a:lnSpc>
                <a:spcPct val="150000"/>
              </a:lnSpc>
            </a:pPr>
            <a:r>
              <a:rPr lang="en-US" altLang="zh-CN" dirty="0"/>
              <a:t>	</a:t>
            </a:r>
            <a:r>
              <a:rPr lang="zh-CN" altLang="en-US" dirty="0"/>
              <a:t>采用冒号操作符（将</a:t>
            </a:r>
            <a:r>
              <a:rPr lang="en-US" altLang="zh-CN" dirty="0"/>
              <a:t>java</a:t>
            </a:r>
            <a:r>
              <a:rPr lang="zh-CN" altLang="en-US" dirty="0"/>
              <a:t>中的</a:t>
            </a:r>
            <a:r>
              <a:rPr lang="en-US" altLang="zh-CN" dirty="0"/>
              <a:t>extends</a:t>
            </a:r>
            <a:r>
              <a:rPr lang="zh-CN" altLang="en-US" dirty="0"/>
              <a:t>改成冒号即可）</a:t>
            </a:r>
            <a:endParaRPr lang="en-US" altLang="zh-CN" dirty="0"/>
          </a:p>
          <a:p>
            <a:r>
              <a:rPr lang="en-US" altLang="zh-CN" dirty="0"/>
              <a:t>	</a:t>
            </a:r>
            <a:endParaRPr lang="zh-CN" altLang="en-US" dirty="0"/>
          </a:p>
        </p:txBody>
      </p:sp>
      <p:sp>
        <p:nvSpPr>
          <p:cNvPr id="10" name="文本框 9">
            <a:extLst>
              <a:ext uri="{FF2B5EF4-FFF2-40B4-BE49-F238E27FC236}">
                <a16:creationId xmlns:a16="http://schemas.microsoft.com/office/drawing/2014/main" id="{A823B8DC-50BA-4808-9DED-240EBD928F1D}"/>
              </a:ext>
            </a:extLst>
          </p:cNvPr>
          <p:cNvSpPr txBox="1"/>
          <p:nvPr/>
        </p:nvSpPr>
        <p:spPr>
          <a:xfrm>
            <a:off x="6853286" y="2201007"/>
            <a:ext cx="3535051" cy="1200329"/>
          </a:xfrm>
          <a:prstGeom prst="rect">
            <a:avLst/>
          </a:prstGeom>
          <a:noFill/>
        </p:spPr>
        <p:txBody>
          <a:bodyPr wrap="square" rtlCol="0">
            <a:spAutoFit/>
          </a:bodyPr>
          <a:lstStyle/>
          <a:p>
            <a:r>
              <a:rPr lang="zh-CN" altLang="en-US" dirty="0"/>
              <a:t>双冒号操作符：</a:t>
            </a:r>
            <a:endParaRPr lang="en-US" altLang="zh-CN" dirty="0"/>
          </a:p>
          <a:p>
            <a:r>
              <a:rPr lang="en-US" altLang="zh-CN" dirty="0"/>
              <a:t>	</a:t>
            </a:r>
            <a:r>
              <a:rPr lang="zh-CN" altLang="en-US" dirty="0"/>
              <a:t>通过双冒号操作符可以实现在类的外部定义成员函数，并且能够直接访问成员变量</a:t>
            </a:r>
          </a:p>
        </p:txBody>
      </p:sp>
      <p:sp>
        <p:nvSpPr>
          <p:cNvPr id="11" name="文本框 10">
            <a:extLst>
              <a:ext uri="{FF2B5EF4-FFF2-40B4-BE49-F238E27FC236}">
                <a16:creationId xmlns:a16="http://schemas.microsoft.com/office/drawing/2014/main" id="{6F47905D-21A0-4761-A9AA-ED90BFF0B9E2}"/>
              </a:ext>
            </a:extLst>
          </p:cNvPr>
          <p:cNvSpPr txBox="1"/>
          <p:nvPr/>
        </p:nvSpPr>
        <p:spPr>
          <a:xfrm>
            <a:off x="6853285" y="3864990"/>
            <a:ext cx="4807672" cy="2031325"/>
          </a:xfrm>
          <a:prstGeom prst="rect">
            <a:avLst/>
          </a:prstGeom>
          <a:noFill/>
        </p:spPr>
        <p:txBody>
          <a:bodyPr wrap="square" rtlCol="0">
            <a:spAutoFit/>
          </a:bodyPr>
          <a:lstStyle/>
          <a:p>
            <a:r>
              <a:rPr lang="zh-CN" altLang="en-US" dirty="0"/>
              <a:t>创建对象：</a:t>
            </a:r>
            <a:endParaRPr lang="en-US" altLang="zh-CN" dirty="0"/>
          </a:p>
          <a:p>
            <a:r>
              <a:rPr lang="en-US" altLang="zh-CN" dirty="0"/>
              <a:t>	</a:t>
            </a:r>
            <a:r>
              <a:rPr lang="zh-CN" altLang="en-US" dirty="0"/>
              <a:t>方法</a:t>
            </a:r>
            <a:r>
              <a:rPr lang="en-US" altLang="zh-CN" dirty="0"/>
              <a:t>1</a:t>
            </a:r>
            <a:r>
              <a:rPr lang="zh-CN" altLang="en-US" dirty="0"/>
              <a:t>；直接创建：</a:t>
            </a:r>
            <a:endParaRPr lang="en-US" altLang="zh-CN" dirty="0"/>
          </a:p>
          <a:p>
            <a:r>
              <a:rPr lang="en-US" altLang="zh-CN" dirty="0"/>
              <a:t>         </a:t>
            </a:r>
            <a:r>
              <a:rPr lang="zh-CN" altLang="en-US" dirty="0"/>
              <a:t>类名  变量名 </a:t>
            </a:r>
            <a:r>
              <a:rPr lang="en-US" altLang="zh-CN" dirty="0"/>
              <a:t>= </a:t>
            </a:r>
            <a:r>
              <a:rPr lang="zh-CN" altLang="en-US" dirty="0"/>
              <a:t>类名（）</a:t>
            </a:r>
            <a:endParaRPr lang="en-US" altLang="zh-CN" dirty="0"/>
          </a:p>
          <a:p>
            <a:r>
              <a:rPr lang="en-US" altLang="zh-CN" dirty="0"/>
              <a:t>	</a:t>
            </a:r>
            <a:r>
              <a:rPr lang="zh-CN" altLang="en-US" dirty="0"/>
              <a:t>方法</a:t>
            </a:r>
            <a:r>
              <a:rPr lang="en-US" altLang="zh-CN" dirty="0"/>
              <a:t>2</a:t>
            </a:r>
            <a:r>
              <a:rPr lang="zh-CN" altLang="en-US" dirty="0"/>
              <a:t>：通过指针创建、</a:t>
            </a:r>
            <a:endParaRPr lang="en-US" altLang="zh-CN" dirty="0"/>
          </a:p>
          <a:p>
            <a:r>
              <a:rPr lang="en-US" altLang="zh-CN" dirty="0"/>
              <a:t>         </a:t>
            </a:r>
            <a:r>
              <a:rPr lang="zh-CN" altLang="en-US" dirty="0"/>
              <a:t>类名  *指针变量名 </a:t>
            </a:r>
            <a:r>
              <a:rPr lang="en-US" altLang="zh-CN" dirty="0"/>
              <a:t>= new </a:t>
            </a:r>
            <a:r>
              <a:rPr lang="zh-CN" altLang="en-US" dirty="0"/>
              <a:t>类名（）</a:t>
            </a:r>
            <a:endParaRPr lang="en-US" altLang="zh-CN" dirty="0"/>
          </a:p>
          <a:p>
            <a:r>
              <a:rPr lang="zh-CN" altLang="en-US" dirty="0"/>
              <a:t>若该类是模板类，则再创建时需要在类名后加上</a:t>
            </a:r>
            <a:r>
              <a:rPr lang="en-US" altLang="zh-CN" dirty="0"/>
              <a:t>&lt;</a:t>
            </a:r>
            <a:r>
              <a:rPr lang="zh-CN" altLang="en-US" dirty="0"/>
              <a:t>数据类型</a:t>
            </a:r>
            <a:r>
              <a:rPr lang="en-US" altLang="zh-CN" dirty="0"/>
              <a:t>&gt;,</a:t>
            </a:r>
            <a:r>
              <a:rPr lang="zh-CN" altLang="en-US" dirty="0"/>
              <a:t>两端都要（语法类似于泛型）</a:t>
            </a:r>
          </a:p>
        </p:txBody>
      </p:sp>
      <p:sp>
        <p:nvSpPr>
          <p:cNvPr id="12" name="文本框 11">
            <a:extLst>
              <a:ext uri="{FF2B5EF4-FFF2-40B4-BE49-F238E27FC236}">
                <a16:creationId xmlns:a16="http://schemas.microsoft.com/office/drawing/2014/main" id="{A1C9A998-A14F-4E27-80FC-EB8AB3713045}"/>
              </a:ext>
            </a:extLst>
          </p:cNvPr>
          <p:cNvSpPr txBox="1"/>
          <p:nvPr/>
        </p:nvSpPr>
        <p:spPr>
          <a:xfrm>
            <a:off x="-1" y="4364610"/>
            <a:ext cx="6231119" cy="369332"/>
          </a:xfrm>
          <a:prstGeom prst="rect">
            <a:avLst/>
          </a:prstGeom>
          <a:noFill/>
        </p:spPr>
        <p:txBody>
          <a:bodyPr wrap="square" rtlCol="0">
            <a:spAutoFit/>
          </a:bodyPr>
          <a:lstStyle/>
          <a:p>
            <a:r>
              <a:rPr lang="zh-CN" altLang="en-US" dirty="0"/>
              <a:t>模板函数的定义：模板类名  返回值类型  父类名</a:t>
            </a:r>
            <a:r>
              <a:rPr lang="en-US" altLang="zh-CN" dirty="0"/>
              <a:t>::</a:t>
            </a:r>
            <a:r>
              <a:rPr lang="zh-CN" altLang="en-US" dirty="0"/>
              <a:t>函数名（）</a:t>
            </a:r>
          </a:p>
        </p:txBody>
      </p:sp>
      <p:sp>
        <p:nvSpPr>
          <p:cNvPr id="13" name="文本框 12">
            <a:extLst>
              <a:ext uri="{FF2B5EF4-FFF2-40B4-BE49-F238E27FC236}">
                <a16:creationId xmlns:a16="http://schemas.microsoft.com/office/drawing/2014/main" id="{5EE24852-1343-46E0-9D32-A3D543B806A4}"/>
              </a:ext>
            </a:extLst>
          </p:cNvPr>
          <p:cNvSpPr txBox="1"/>
          <p:nvPr/>
        </p:nvSpPr>
        <p:spPr>
          <a:xfrm>
            <a:off x="4711" y="4897989"/>
            <a:ext cx="4911365" cy="646331"/>
          </a:xfrm>
          <a:prstGeom prst="rect">
            <a:avLst/>
          </a:prstGeom>
          <a:noFill/>
        </p:spPr>
        <p:txBody>
          <a:bodyPr wrap="square" rtlCol="0">
            <a:spAutoFit/>
          </a:bodyPr>
          <a:lstStyle/>
          <a:p>
            <a:r>
              <a:rPr lang="zh-CN" altLang="en-US" dirty="0"/>
              <a:t>模板函数的作用：可以直接访问并修改成员变量，作用相当于成员函数</a:t>
            </a:r>
          </a:p>
        </p:txBody>
      </p:sp>
    </p:spTree>
    <p:extLst>
      <p:ext uri="{BB962C8B-B14F-4D97-AF65-F5344CB8AC3E}">
        <p14:creationId xmlns:p14="http://schemas.microsoft.com/office/powerpoint/2010/main" val="1352344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706A5C5-A0E3-4416-BEEB-9ABA059F1F45}"/>
              </a:ext>
            </a:extLst>
          </p:cNvPr>
          <p:cNvSpPr txBox="1"/>
          <p:nvPr/>
        </p:nvSpPr>
        <p:spPr>
          <a:xfrm>
            <a:off x="251460" y="297180"/>
            <a:ext cx="3589020" cy="461665"/>
          </a:xfrm>
          <a:prstGeom prst="rect">
            <a:avLst/>
          </a:prstGeom>
          <a:noFill/>
        </p:spPr>
        <p:txBody>
          <a:bodyPr wrap="square" rtlCol="0">
            <a:spAutoFit/>
          </a:bodyPr>
          <a:lstStyle/>
          <a:p>
            <a:r>
              <a:rPr lang="zh-CN" altLang="en-US" sz="2400" b="1" dirty="0"/>
              <a:t>删除链表结点（按值删除）</a:t>
            </a:r>
          </a:p>
        </p:txBody>
      </p:sp>
      <p:pic>
        <p:nvPicPr>
          <p:cNvPr id="6" name="图片 5">
            <a:extLst>
              <a:ext uri="{FF2B5EF4-FFF2-40B4-BE49-F238E27FC236}">
                <a16:creationId xmlns:a16="http://schemas.microsoft.com/office/drawing/2014/main" id="{290E93BF-05A6-42E8-BF4D-F886FC3561FC}"/>
              </a:ext>
            </a:extLst>
          </p:cNvPr>
          <p:cNvPicPr>
            <a:picLocks noChangeAspect="1"/>
          </p:cNvPicPr>
          <p:nvPr/>
        </p:nvPicPr>
        <p:blipFill>
          <a:blip r:embed="rId3"/>
          <a:stretch>
            <a:fillRect/>
          </a:stretch>
        </p:blipFill>
        <p:spPr>
          <a:xfrm>
            <a:off x="5208270" y="297180"/>
            <a:ext cx="6560820" cy="4371533"/>
          </a:xfrm>
          <a:prstGeom prst="rect">
            <a:avLst/>
          </a:prstGeom>
        </p:spPr>
      </p:pic>
      <p:sp>
        <p:nvSpPr>
          <p:cNvPr id="7" name="文本框 6">
            <a:extLst>
              <a:ext uri="{FF2B5EF4-FFF2-40B4-BE49-F238E27FC236}">
                <a16:creationId xmlns:a16="http://schemas.microsoft.com/office/drawing/2014/main" id="{3D19AD31-8025-4030-8468-5BC11951E235}"/>
              </a:ext>
            </a:extLst>
          </p:cNvPr>
          <p:cNvSpPr txBox="1"/>
          <p:nvPr/>
        </p:nvSpPr>
        <p:spPr>
          <a:xfrm>
            <a:off x="422910" y="1424242"/>
            <a:ext cx="3783330" cy="2806025"/>
          </a:xfrm>
          <a:prstGeom prst="rect">
            <a:avLst/>
          </a:prstGeom>
          <a:noFill/>
        </p:spPr>
        <p:txBody>
          <a:bodyPr wrap="square" rtlCol="0">
            <a:spAutoFit/>
          </a:bodyPr>
          <a:lstStyle/>
          <a:p>
            <a:pPr>
              <a:lnSpc>
                <a:spcPct val="150000"/>
              </a:lnSpc>
            </a:pPr>
            <a:r>
              <a:rPr lang="zh-CN" altLang="en-US" sz="2400" dirty="0"/>
              <a:t>不同于按位置删除，按值删除需要两个指针，一前一后用于定位待删除结点，位于后面一个结点的指针用于删除结点（</a:t>
            </a:r>
            <a:r>
              <a:rPr lang="en-US" altLang="zh-CN" sz="2400" dirty="0"/>
              <a:t>ptr2)</a:t>
            </a:r>
            <a:r>
              <a:rPr lang="zh-CN" altLang="en-US" sz="2400" dirty="0"/>
              <a:t>。</a:t>
            </a:r>
          </a:p>
        </p:txBody>
      </p:sp>
    </p:spTree>
    <p:extLst>
      <p:ext uri="{BB962C8B-B14F-4D97-AF65-F5344CB8AC3E}">
        <p14:creationId xmlns:p14="http://schemas.microsoft.com/office/powerpoint/2010/main" val="2784826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F96008A-B70B-482A-B378-2D65A51477F1}"/>
              </a:ext>
            </a:extLst>
          </p:cNvPr>
          <p:cNvSpPr txBox="1"/>
          <p:nvPr/>
        </p:nvSpPr>
        <p:spPr>
          <a:xfrm>
            <a:off x="0" y="150471"/>
            <a:ext cx="3935392" cy="461665"/>
          </a:xfrm>
          <a:prstGeom prst="rect">
            <a:avLst/>
          </a:prstGeom>
          <a:noFill/>
        </p:spPr>
        <p:txBody>
          <a:bodyPr wrap="square" rtlCol="0">
            <a:spAutoFit/>
          </a:bodyPr>
          <a:lstStyle/>
          <a:p>
            <a:r>
              <a:rPr lang="en-US" altLang="zh-CN" sz="2400" b="1" dirty="0"/>
              <a:t>Day3</a:t>
            </a:r>
            <a:r>
              <a:rPr lang="zh-CN" altLang="en-US" sz="2400" b="1" dirty="0"/>
              <a:t>：循环链表与双向链表</a:t>
            </a:r>
          </a:p>
        </p:txBody>
      </p:sp>
      <p:sp>
        <p:nvSpPr>
          <p:cNvPr id="5" name="文本框 4">
            <a:extLst>
              <a:ext uri="{FF2B5EF4-FFF2-40B4-BE49-F238E27FC236}">
                <a16:creationId xmlns:a16="http://schemas.microsoft.com/office/drawing/2014/main" id="{9B0F100F-3007-4F30-9370-7E1D9B03196D}"/>
              </a:ext>
            </a:extLst>
          </p:cNvPr>
          <p:cNvSpPr txBox="1"/>
          <p:nvPr/>
        </p:nvSpPr>
        <p:spPr>
          <a:xfrm>
            <a:off x="104172" y="914400"/>
            <a:ext cx="3935392" cy="646331"/>
          </a:xfrm>
          <a:prstGeom prst="rect">
            <a:avLst/>
          </a:prstGeom>
          <a:noFill/>
        </p:spPr>
        <p:txBody>
          <a:bodyPr wrap="square" rtlCol="0">
            <a:spAutoFit/>
          </a:bodyPr>
          <a:lstStyle/>
          <a:p>
            <a:r>
              <a:rPr lang="zh-CN" altLang="en-US" dirty="0"/>
              <a:t>双向链表是通过结点的一个指针域指向它的前驱结点来实现的。</a:t>
            </a:r>
          </a:p>
        </p:txBody>
      </p:sp>
      <p:sp>
        <p:nvSpPr>
          <p:cNvPr id="7" name="文本框 6">
            <a:extLst>
              <a:ext uri="{FF2B5EF4-FFF2-40B4-BE49-F238E27FC236}">
                <a16:creationId xmlns:a16="http://schemas.microsoft.com/office/drawing/2014/main" id="{D3F6D986-C2F2-4156-8175-6A946B6CFAB4}"/>
              </a:ext>
            </a:extLst>
          </p:cNvPr>
          <p:cNvSpPr txBox="1"/>
          <p:nvPr/>
        </p:nvSpPr>
        <p:spPr>
          <a:xfrm>
            <a:off x="0" y="1662940"/>
            <a:ext cx="1817225" cy="400110"/>
          </a:xfrm>
          <a:prstGeom prst="rect">
            <a:avLst/>
          </a:prstGeom>
          <a:noFill/>
        </p:spPr>
        <p:txBody>
          <a:bodyPr wrap="square" rtlCol="0">
            <a:spAutoFit/>
          </a:bodyPr>
          <a:lstStyle/>
          <a:p>
            <a:r>
              <a:rPr lang="zh-CN" altLang="en-US" sz="2000" b="1" dirty="0"/>
              <a:t>尾插函数：</a:t>
            </a:r>
          </a:p>
        </p:txBody>
      </p:sp>
      <p:pic>
        <p:nvPicPr>
          <p:cNvPr id="8" name="图片 7">
            <a:extLst>
              <a:ext uri="{FF2B5EF4-FFF2-40B4-BE49-F238E27FC236}">
                <a16:creationId xmlns:a16="http://schemas.microsoft.com/office/drawing/2014/main" id="{C93E6D3B-0284-4C8F-9E66-7A3713CC9F57}"/>
              </a:ext>
            </a:extLst>
          </p:cNvPr>
          <p:cNvPicPr>
            <a:picLocks noChangeAspect="1"/>
          </p:cNvPicPr>
          <p:nvPr/>
        </p:nvPicPr>
        <p:blipFill>
          <a:blip r:embed="rId3"/>
          <a:stretch>
            <a:fillRect/>
          </a:stretch>
        </p:blipFill>
        <p:spPr>
          <a:xfrm>
            <a:off x="104172" y="2063050"/>
            <a:ext cx="4597865" cy="1941791"/>
          </a:xfrm>
          <a:prstGeom prst="rect">
            <a:avLst/>
          </a:prstGeom>
        </p:spPr>
      </p:pic>
      <p:sp>
        <p:nvSpPr>
          <p:cNvPr id="9" name="文本框 8">
            <a:extLst>
              <a:ext uri="{FF2B5EF4-FFF2-40B4-BE49-F238E27FC236}">
                <a16:creationId xmlns:a16="http://schemas.microsoft.com/office/drawing/2014/main" id="{B63552DB-2D01-4370-A7FA-93ECFC7F6C97}"/>
              </a:ext>
            </a:extLst>
          </p:cNvPr>
          <p:cNvSpPr txBox="1"/>
          <p:nvPr/>
        </p:nvSpPr>
        <p:spPr>
          <a:xfrm>
            <a:off x="0" y="4107050"/>
            <a:ext cx="2384385" cy="400110"/>
          </a:xfrm>
          <a:prstGeom prst="rect">
            <a:avLst/>
          </a:prstGeom>
          <a:noFill/>
        </p:spPr>
        <p:txBody>
          <a:bodyPr wrap="square" rtlCol="0">
            <a:spAutoFit/>
          </a:bodyPr>
          <a:lstStyle/>
          <a:p>
            <a:r>
              <a:rPr lang="zh-CN" altLang="en-US" sz="2000" b="1" dirty="0"/>
              <a:t>双向链表的初始化：</a:t>
            </a:r>
          </a:p>
        </p:txBody>
      </p:sp>
      <p:pic>
        <p:nvPicPr>
          <p:cNvPr id="10" name="图片 9">
            <a:extLst>
              <a:ext uri="{FF2B5EF4-FFF2-40B4-BE49-F238E27FC236}">
                <a16:creationId xmlns:a16="http://schemas.microsoft.com/office/drawing/2014/main" id="{D677212C-A193-42DE-977B-C2C26C86C3CC}"/>
              </a:ext>
            </a:extLst>
          </p:cNvPr>
          <p:cNvPicPr>
            <a:picLocks noChangeAspect="1"/>
          </p:cNvPicPr>
          <p:nvPr/>
        </p:nvPicPr>
        <p:blipFill>
          <a:blip r:embed="rId4"/>
          <a:stretch>
            <a:fillRect/>
          </a:stretch>
        </p:blipFill>
        <p:spPr>
          <a:xfrm>
            <a:off x="0" y="4732465"/>
            <a:ext cx="4778777" cy="1818695"/>
          </a:xfrm>
          <a:prstGeom prst="rect">
            <a:avLst/>
          </a:prstGeom>
        </p:spPr>
      </p:pic>
      <p:sp>
        <p:nvSpPr>
          <p:cNvPr id="11" name="文本框 10">
            <a:extLst>
              <a:ext uri="{FF2B5EF4-FFF2-40B4-BE49-F238E27FC236}">
                <a16:creationId xmlns:a16="http://schemas.microsoft.com/office/drawing/2014/main" id="{0CC1D733-E79E-42E0-BF8C-08C5FA24F11D}"/>
              </a:ext>
            </a:extLst>
          </p:cNvPr>
          <p:cNvSpPr txBox="1"/>
          <p:nvPr/>
        </p:nvSpPr>
        <p:spPr>
          <a:xfrm>
            <a:off x="5509548" y="1560731"/>
            <a:ext cx="3287211" cy="400110"/>
          </a:xfrm>
          <a:prstGeom prst="rect">
            <a:avLst/>
          </a:prstGeom>
          <a:noFill/>
        </p:spPr>
        <p:txBody>
          <a:bodyPr wrap="square" rtlCol="0">
            <a:spAutoFit/>
          </a:bodyPr>
          <a:lstStyle/>
          <a:p>
            <a:r>
              <a:rPr lang="zh-CN" altLang="en-US" sz="2000" b="1" dirty="0"/>
              <a:t>双向链表的正序遍历：</a:t>
            </a:r>
          </a:p>
        </p:txBody>
      </p:sp>
      <p:pic>
        <p:nvPicPr>
          <p:cNvPr id="12" name="图片 11">
            <a:extLst>
              <a:ext uri="{FF2B5EF4-FFF2-40B4-BE49-F238E27FC236}">
                <a16:creationId xmlns:a16="http://schemas.microsoft.com/office/drawing/2014/main" id="{11D4C7B4-11CD-416C-9CEB-1FF155C74AE7}"/>
              </a:ext>
            </a:extLst>
          </p:cNvPr>
          <p:cNvPicPr>
            <a:picLocks noChangeAspect="1"/>
          </p:cNvPicPr>
          <p:nvPr/>
        </p:nvPicPr>
        <p:blipFill>
          <a:blip r:embed="rId5"/>
          <a:stretch>
            <a:fillRect/>
          </a:stretch>
        </p:blipFill>
        <p:spPr>
          <a:xfrm>
            <a:off x="5509548" y="2061548"/>
            <a:ext cx="5150736" cy="1985666"/>
          </a:xfrm>
          <a:prstGeom prst="rect">
            <a:avLst/>
          </a:prstGeom>
        </p:spPr>
      </p:pic>
      <p:sp>
        <p:nvSpPr>
          <p:cNvPr id="13" name="文本框 12">
            <a:extLst>
              <a:ext uri="{FF2B5EF4-FFF2-40B4-BE49-F238E27FC236}">
                <a16:creationId xmlns:a16="http://schemas.microsoft.com/office/drawing/2014/main" id="{2D60F1EF-D597-4AC5-BBAB-F14C99B0822E}"/>
              </a:ext>
            </a:extLst>
          </p:cNvPr>
          <p:cNvSpPr txBox="1"/>
          <p:nvPr/>
        </p:nvSpPr>
        <p:spPr>
          <a:xfrm>
            <a:off x="5509547" y="4154570"/>
            <a:ext cx="3287211" cy="400110"/>
          </a:xfrm>
          <a:prstGeom prst="rect">
            <a:avLst/>
          </a:prstGeom>
          <a:noFill/>
        </p:spPr>
        <p:txBody>
          <a:bodyPr wrap="square" rtlCol="0">
            <a:spAutoFit/>
          </a:bodyPr>
          <a:lstStyle/>
          <a:p>
            <a:r>
              <a:rPr lang="zh-CN" altLang="en-US" sz="2000" b="1" dirty="0"/>
              <a:t>双向链表的逆序遍历：</a:t>
            </a:r>
          </a:p>
        </p:txBody>
      </p:sp>
      <p:pic>
        <p:nvPicPr>
          <p:cNvPr id="14" name="图片 13">
            <a:extLst>
              <a:ext uri="{FF2B5EF4-FFF2-40B4-BE49-F238E27FC236}">
                <a16:creationId xmlns:a16="http://schemas.microsoft.com/office/drawing/2014/main" id="{35856A22-6573-45F4-855A-13AA11D5992F}"/>
              </a:ext>
            </a:extLst>
          </p:cNvPr>
          <p:cNvPicPr>
            <a:picLocks noChangeAspect="1"/>
          </p:cNvPicPr>
          <p:nvPr/>
        </p:nvPicPr>
        <p:blipFill>
          <a:blip r:embed="rId6"/>
          <a:stretch>
            <a:fillRect/>
          </a:stretch>
        </p:blipFill>
        <p:spPr>
          <a:xfrm>
            <a:off x="5509547" y="4611981"/>
            <a:ext cx="4548853" cy="1939179"/>
          </a:xfrm>
          <a:prstGeom prst="rect">
            <a:avLst/>
          </a:prstGeom>
        </p:spPr>
      </p:pic>
    </p:spTree>
    <p:extLst>
      <p:ext uri="{BB962C8B-B14F-4D97-AF65-F5344CB8AC3E}">
        <p14:creationId xmlns:p14="http://schemas.microsoft.com/office/powerpoint/2010/main" val="3101621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81C58D1-2389-4071-ADEC-E5B1A663D8FF}"/>
              </a:ext>
            </a:extLst>
          </p:cNvPr>
          <p:cNvSpPr txBox="1"/>
          <p:nvPr/>
        </p:nvSpPr>
        <p:spPr>
          <a:xfrm>
            <a:off x="312516" y="208344"/>
            <a:ext cx="1886674" cy="370390"/>
          </a:xfrm>
          <a:prstGeom prst="rect">
            <a:avLst/>
          </a:prstGeom>
          <a:noFill/>
        </p:spPr>
        <p:txBody>
          <a:bodyPr wrap="square" rtlCol="0">
            <a:spAutoFit/>
          </a:bodyPr>
          <a:lstStyle/>
          <a:p>
            <a:r>
              <a:rPr lang="zh-CN" altLang="en-US" dirty="0"/>
              <a:t>插入结点</a:t>
            </a:r>
          </a:p>
        </p:txBody>
      </p:sp>
      <p:sp>
        <p:nvSpPr>
          <p:cNvPr id="6" name="矩形 5">
            <a:extLst>
              <a:ext uri="{FF2B5EF4-FFF2-40B4-BE49-F238E27FC236}">
                <a16:creationId xmlns:a16="http://schemas.microsoft.com/office/drawing/2014/main" id="{AD980AF1-4022-452D-9FC4-491F78529B41}"/>
              </a:ext>
            </a:extLst>
          </p:cNvPr>
          <p:cNvSpPr/>
          <p:nvPr/>
        </p:nvSpPr>
        <p:spPr>
          <a:xfrm>
            <a:off x="835065" y="775504"/>
            <a:ext cx="1504709" cy="509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DF864244-4B68-43C4-BB04-0A3B41283EB7}"/>
              </a:ext>
            </a:extLst>
          </p:cNvPr>
          <p:cNvSpPr/>
          <p:nvPr/>
        </p:nvSpPr>
        <p:spPr>
          <a:xfrm>
            <a:off x="5010150" y="1964986"/>
            <a:ext cx="1504709" cy="4001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8056376D-DDC5-4D09-85F7-CB7136261125}"/>
              </a:ext>
            </a:extLst>
          </p:cNvPr>
          <p:cNvSpPr/>
          <p:nvPr/>
        </p:nvSpPr>
        <p:spPr>
          <a:xfrm>
            <a:off x="3625770" y="775503"/>
            <a:ext cx="1504709" cy="5092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975DF774-3B8C-4DA4-8541-983BC2F4A67B}"/>
              </a:ext>
            </a:extLst>
          </p:cNvPr>
          <p:cNvSpPr/>
          <p:nvPr/>
        </p:nvSpPr>
        <p:spPr>
          <a:xfrm>
            <a:off x="6394531" y="775504"/>
            <a:ext cx="1504709" cy="5092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72748998-C566-48AB-98F3-E9BC0DA44D1F}"/>
              </a:ext>
            </a:extLst>
          </p:cNvPr>
          <p:cNvSpPr/>
          <p:nvPr/>
        </p:nvSpPr>
        <p:spPr>
          <a:xfrm>
            <a:off x="8966523" y="775504"/>
            <a:ext cx="1504709" cy="5092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C66DA40C-DC5D-48B4-ABE4-F39E2A063A64}"/>
              </a:ext>
            </a:extLst>
          </p:cNvPr>
          <p:cNvCxnSpPr>
            <a:cxnSpLocks/>
          </p:cNvCxnSpPr>
          <p:nvPr/>
        </p:nvCxnSpPr>
        <p:spPr>
          <a:xfrm>
            <a:off x="2339774" y="1132601"/>
            <a:ext cx="12859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7787B306-2668-464B-B672-F002DD555958}"/>
              </a:ext>
            </a:extLst>
          </p:cNvPr>
          <p:cNvCxnSpPr>
            <a:cxnSpLocks/>
          </p:cNvCxnSpPr>
          <p:nvPr/>
        </p:nvCxnSpPr>
        <p:spPr>
          <a:xfrm>
            <a:off x="5127585" y="1132601"/>
            <a:ext cx="13001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D7E8E625-6AC5-477B-9763-811D33F1ED1E}"/>
              </a:ext>
            </a:extLst>
          </p:cNvPr>
          <p:cNvCxnSpPr>
            <a:cxnSpLocks/>
          </p:cNvCxnSpPr>
          <p:nvPr/>
        </p:nvCxnSpPr>
        <p:spPr>
          <a:xfrm>
            <a:off x="7899240" y="1132601"/>
            <a:ext cx="10672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CCC30BBD-A349-40B3-AD61-7113300878B1}"/>
              </a:ext>
            </a:extLst>
          </p:cNvPr>
          <p:cNvCxnSpPr>
            <a:cxnSpLocks/>
          </p:cNvCxnSpPr>
          <p:nvPr/>
        </p:nvCxnSpPr>
        <p:spPr>
          <a:xfrm>
            <a:off x="1255853" y="775504"/>
            <a:ext cx="0" cy="50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4120AE56-905F-4F3C-A461-A037FC899786}"/>
              </a:ext>
            </a:extLst>
          </p:cNvPr>
          <p:cNvCxnSpPr>
            <a:cxnSpLocks/>
          </p:cNvCxnSpPr>
          <p:nvPr/>
        </p:nvCxnSpPr>
        <p:spPr>
          <a:xfrm>
            <a:off x="1909823" y="775504"/>
            <a:ext cx="0" cy="50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1061FC5A-73E3-4E0B-8445-5B26A73AC9B5}"/>
              </a:ext>
            </a:extLst>
          </p:cNvPr>
          <p:cNvCxnSpPr>
            <a:cxnSpLocks/>
          </p:cNvCxnSpPr>
          <p:nvPr/>
        </p:nvCxnSpPr>
        <p:spPr>
          <a:xfrm>
            <a:off x="4085863" y="775504"/>
            <a:ext cx="0" cy="50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606AF7B-91EF-481F-A052-D19339700EF0}"/>
              </a:ext>
            </a:extLst>
          </p:cNvPr>
          <p:cNvCxnSpPr>
            <a:cxnSpLocks/>
          </p:cNvCxnSpPr>
          <p:nvPr/>
        </p:nvCxnSpPr>
        <p:spPr>
          <a:xfrm>
            <a:off x="4606724" y="775504"/>
            <a:ext cx="0" cy="50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ADCACCA2-87D9-4DA1-989D-BDAB19B02E63}"/>
              </a:ext>
            </a:extLst>
          </p:cNvPr>
          <p:cNvCxnSpPr>
            <a:cxnSpLocks/>
          </p:cNvCxnSpPr>
          <p:nvPr/>
        </p:nvCxnSpPr>
        <p:spPr>
          <a:xfrm>
            <a:off x="6944810" y="775504"/>
            <a:ext cx="0" cy="50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DF02AEE-6394-4521-8822-78C429E17F77}"/>
              </a:ext>
            </a:extLst>
          </p:cNvPr>
          <p:cNvCxnSpPr>
            <a:cxnSpLocks/>
          </p:cNvCxnSpPr>
          <p:nvPr/>
        </p:nvCxnSpPr>
        <p:spPr>
          <a:xfrm>
            <a:off x="7338349" y="775504"/>
            <a:ext cx="0" cy="50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5B41A180-B2CF-4122-9848-B0E59C599898}"/>
              </a:ext>
            </a:extLst>
          </p:cNvPr>
          <p:cNvCxnSpPr>
            <a:cxnSpLocks/>
          </p:cNvCxnSpPr>
          <p:nvPr/>
        </p:nvCxnSpPr>
        <p:spPr>
          <a:xfrm>
            <a:off x="9456516" y="775504"/>
            <a:ext cx="0" cy="590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EABE2454-1AF2-4CFA-9A60-B90D7F41F333}"/>
              </a:ext>
            </a:extLst>
          </p:cNvPr>
          <p:cNvCxnSpPr>
            <a:cxnSpLocks/>
          </p:cNvCxnSpPr>
          <p:nvPr/>
        </p:nvCxnSpPr>
        <p:spPr>
          <a:xfrm>
            <a:off x="10058400" y="775504"/>
            <a:ext cx="0" cy="50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046EB771-6058-4F5E-B888-B07AA7609634}"/>
              </a:ext>
            </a:extLst>
          </p:cNvPr>
          <p:cNvCxnSpPr/>
          <p:nvPr/>
        </p:nvCxnSpPr>
        <p:spPr>
          <a:xfrm>
            <a:off x="5474826" y="1988711"/>
            <a:ext cx="0" cy="400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85178206-BAF2-436B-ABB9-CBCD83B2A69D}"/>
              </a:ext>
            </a:extLst>
          </p:cNvPr>
          <p:cNvCxnSpPr/>
          <p:nvPr/>
        </p:nvCxnSpPr>
        <p:spPr>
          <a:xfrm>
            <a:off x="5980253" y="1988711"/>
            <a:ext cx="0" cy="400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FCBD4A73-A672-4CEE-83D8-C4CF6395A8B8}"/>
              </a:ext>
            </a:extLst>
          </p:cNvPr>
          <p:cNvCxnSpPr>
            <a:cxnSpLocks/>
          </p:cNvCxnSpPr>
          <p:nvPr/>
        </p:nvCxnSpPr>
        <p:spPr>
          <a:xfrm flipV="1">
            <a:off x="6525228" y="1284791"/>
            <a:ext cx="621657" cy="680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307FDDC2-572F-40DF-AE89-615F792CD490}"/>
              </a:ext>
            </a:extLst>
          </p:cNvPr>
          <p:cNvCxnSpPr>
            <a:cxnSpLocks/>
          </p:cNvCxnSpPr>
          <p:nvPr/>
        </p:nvCxnSpPr>
        <p:spPr>
          <a:xfrm flipH="1">
            <a:off x="2350746" y="913539"/>
            <a:ext cx="1285996" cy="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F4CE1B6D-324B-41E4-BE23-769B2EA36E22}"/>
              </a:ext>
            </a:extLst>
          </p:cNvPr>
          <p:cNvCxnSpPr>
            <a:cxnSpLocks/>
          </p:cNvCxnSpPr>
          <p:nvPr/>
        </p:nvCxnSpPr>
        <p:spPr>
          <a:xfrm flipH="1">
            <a:off x="5127585" y="901964"/>
            <a:ext cx="12640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574CEB43-76DB-4388-A231-D512CFD70D99}"/>
              </a:ext>
            </a:extLst>
          </p:cNvPr>
          <p:cNvCxnSpPr/>
          <p:nvPr/>
        </p:nvCxnSpPr>
        <p:spPr>
          <a:xfrm flipH="1" flipV="1">
            <a:off x="7899240" y="901964"/>
            <a:ext cx="1067283" cy="1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87EE9846-0062-452A-81F7-9C7EC7B6AEFF}"/>
              </a:ext>
            </a:extLst>
          </p:cNvPr>
          <p:cNvCxnSpPr/>
          <p:nvPr/>
        </p:nvCxnSpPr>
        <p:spPr>
          <a:xfrm>
            <a:off x="5474826" y="578734"/>
            <a:ext cx="706055" cy="787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10EFA0FE-CB5A-4FFD-8DE7-E0907AD0509B}"/>
              </a:ext>
            </a:extLst>
          </p:cNvPr>
          <p:cNvCxnSpPr/>
          <p:nvPr/>
        </p:nvCxnSpPr>
        <p:spPr>
          <a:xfrm flipH="1">
            <a:off x="5636871" y="485562"/>
            <a:ext cx="459129" cy="880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8E46AB4E-3709-49B7-B6E4-C179D3C1C1C3}"/>
              </a:ext>
            </a:extLst>
          </p:cNvPr>
          <p:cNvCxnSpPr/>
          <p:nvPr/>
        </p:nvCxnSpPr>
        <p:spPr>
          <a:xfrm flipH="1">
            <a:off x="6096000" y="1284782"/>
            <a:ext cx="418859" cy="680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CEB4F1CD-FE7E-4506-98D0-A02CD16BD6D3}"/>
              </a:ext>
            </a:extLst>
          </p:cNvPr>
          <p:cNvCxnSpPr/>
          <p:nvPr/>
        </p:nvCxnSpPr>
        <p:spPr>
          <a:xfrm>
            <a:off x="5010150" y="1284782"/>
            <a:ext cx="626721" cy="680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23B19F24-EE5C-4E34-A7C6-0B3C736C3FAA}"/>
              </a:ext>
            </a:extLst>
          </p:cNvPr>
          <p:cNvCxnSpPr/>
          <p:nvPr/>
        </p:nvCxnSpPr>
        <p:spPr>
          <a:xfrm flipH="1" flipV="1">
            <a:off x="4595149" y="1308507"/>
            <a:ext cx="622863" cy="656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CF8B3609-2558-4110-B5E9-F20205DBD01A}"/>
              </a:ext>
            </a:extLst>
          </p:cNvPr>
          <p:cNvSpPr txBox="1"/>
          <p:nvPr/>
        </p:nvSpPr>
        <p:spPr>
          <a:xfrm>
            <a:off x="-3254" y="2256656"/>
            <a:ext cx="4959989" cy="2127634"/>
          </a:xfrm>
          <a:prstGeom prst="rect">
            <a:avLst/>
          </a:prstGeom>
          <a:noFill/>
        </p:spPr>
        <p:txBody>
          <a:bodyPr wrap="square" rtlCol="0">
            <a:spAutoFit/>
          </a:bodyPr>
          <a:lstStyle/>
          <a:p>
            <a:pPr>
              <a:lnSpc>
                <a:spcPct val="150000"/>
              </a:lnSpc>
            </a:pPr>
            <a:r>
              <a:rPr lang="zh-CN" altLang="en-US" dirty="0"/>
              <a:t>操作步骤：与单链表结点插入类似，唯一的不同点在于双向链表需要维护</a:t>
            </a:r>
            <a:r>
              <a:rPr lang="en-US" altLang="zh-CN" dirty="0" err="1"/>
              <a:t>prev</a:t>
            </a:r>
            <a:r>
              <a:rPr lang="zh-CN" altLang="en-US" dirty="0"/>
              <a:t>指针，因此，在做完</a:t>
            </a:r>
            <a:r>
              <a:rPr lang="en-US" altLang="zh-CN" dirty="0"/>
              <a:t>next</a:t>
            </a:r>
            <a:r>
              <a:rPr lang="zh-CN" altLang="en-US" dirty="0"/>
              <a:t>指针域的操作之后，需要将被插入结点的</a:t>
            </a:r>
            <a:r>
              <a:rPr lang="en-US" altLang="zh-CN" dirty="0" err="1"/>
              <a:t>prev</a:t>
            </a:r>
            <a:r>
              <a:rPr lang="zh-CN" altLang="en-US" dirty="0"/>
              <a:t>指针指向被插入结点的前驱结点，将被插入结点的后继结点的</a:t>
            </a:r>
            <a:r>
              <a:rPr lang="en-US" altLang="zh-CN" dirty="0" err="1"/>
              <a:t>prev</a:t>
            </a:r>
            <a:r>
              <a:rPr lang="zh-CN" altLang="en-US" dirty="0"/>
              <a:t>指针指向被插入结点。</a:t>
            </a:r>
          </a:p>
        </p:txBody>
      </p:sp>
      <p:sp>
        <p:nvSpPr>
          <p:cNvPr id="76" name="文本框 75">
            <a:extLst>
              <a:ext uri="{FF2B5EF4-FFF2-40B4-BE49-F238E27FC236}">
                <a16:creationId xmlns:a16="http://schemas.microsoft.com/office/drawing/2014/main" id="{E39F9770-C3B1-472F-90B8-599A0C0B87F3}"/>
              </a:ext>
            </a:extLst>
          </p:cNvPr>
          <p:cNvSpPr txBox="1"/>
          <p:nvPr/>
        </p:nvSpPr>
        <p:spPr>
          <a:xfrm>
            <a:off x="-3254" y="4603432"/>
            <a:ext cx="4815069" cy="1892121"/>
          </a:xfrm>
          <a:prstGeom prst="rect">
            <a:avLst/>
          </a:prstGeom>
          <a:noFill/>
        </p:spPr>
        <p:txBody>
          <a:bodyPr wrap="square" rtlCol="0">
            <a:spAutoFit/>
          </a:bodyPr>
          <a:lstStyle/>
          <a:p>
            <a:pPr>
              <a:lnSpc>
                <a:spcPct val="150000"/>
              </a:lnSpc>
            </a:pPr>
            <a:r>
              <a:rPr lang="zh-CN" altLang="en-US" sz="2000" dirty="0">
                <a:solidFill>
                  <a:srgbClr val="FF0000"/>
                </a:solidFill>
              </a:rPr>
              <a:t>根据测试可知，对</a:t>
            </a:r>
            <a:r>
              <a:rPr lang="en-US" altLang="zh-CN" sz="2000" dirty="0" err="1">
                <a:solidFill>
                  <a:srgbClr val="FF0000"/>
                </a:solidFill>
              </a:rPr>
              <a:t>prev</a:t>
            </a:r>
            <a:r>
              <a:rPr lang="zh-CN" altLang="en-US" sz="2000" dirty="0">
                <a:solidFill>
                  <a:srgbClr val="FF0000"/>
                </a:solidFill>
              </a:rPr>
              <a:t>指针的维护无先后顺序，但是对</a:t>
            </a:r>
            <a:r>
              <a:rPr lang="en-US" altLang="zh-CN" sz="2000" dirty="0">
                <a:solidFill>
                  <a:srgbClr val="FF0000"/>
                </a:solidFill>
              </a:rPr>
              <a:t>next</a:t>
            </a:r>
            <a:r>
              <a:rPr lang="zh-CN" altLang="en-US" sz="2000" dirty="0">
                <a:solidFill>
                  <a:srgbClr val="FF0000"/>
                </a:solidFill>
              </a:rPr>
              <a:t>指针的维护必须先将待插结点指向目标位置后继结点，再将目标位置结点指向被插入结点。</a:t>
            </a:r>
          </a:p>
        </p:txBody>
      </p:sp>
      <p:sp>
        <p:nvSpPr>
          <p:cNvPr id="77" name="文本框 76">
            <a:extLst>
              <a:ext uri="{FF2B5EF4-FFF2-40B4-BE49-F238E27FC236}">
                <a16:creationId xmlns:a16="http://schemas.microsoft.com/office/drawing/2014/main" id="{1FE90DFA-F240-4BC5-A40D-1657DC301B4D}"/>
              </a:ext>
            </a:extLst>
          </p:cNvPr>
          <p:cNvSpPr txBox="1"/>
          <p:nvPr/>
        </p:nvSpPr>
        <p:spPr>
          <a:xfrm>
            <a:off x="4948426" y="1988703"/>
            <a:ext cx="626716" cy="369332"/>
          </a:xfrm>
          <a:prstGeom prst="rect">
            <a:avLst/>
          </a:prstGeom>
          <a:noFill/>
        </p:spPr>
        <p:txBody>
          <a:bodyPr wrap="square" rtlCol="0">
            <a:spAutoFit/>
          </a:bodyPr>
          <a:lstStyle/>
          <a:p>
            <a:r>
              <a:rPr lang="en-US" altLang="zh-CN" dirty="0" err="1"/>
              <a:t>prev</a:t>
            </a:r>
            <a:endParaRPr lang="zh-CN" altLang="en-US" dirty="0"/>
          </a:p>
        </p:txBody>
      </p:sp>
      <p:sp>
        <p:nvSpPr>
          <p:cNvPr id="78" name="文本框 77">
            <a:extLst>
              <a:ext uri="{FF2B5EF4-FFF2-40B4-BE49-F238E27FC236}">
                <a16:creationId xmlns:a16="http://schemas.microsoft.com/office/drawing/2014/main" id="{40C67351-A12D-4295-A420-6D1EDB21DC47}"/>
              </a:ext>
            </a:extLst>
          </p:cNvPr>
          <p:cNvSpPr txBox="1"/>
          <p:nvPr/>
        </p:nvSpPr>
        <p:spPr>
          <a:xfrm>
            <a:off x="3561810" y="840355"/>
            <a:ext cx="626716" cy="369332"/>
          </a:xfrm>
          <a:prstGeom prst="rect">
            <a:avLst/>
          </a:prstGeom>
          <a:noFill/>
        </p:spPr>
        <p:txBody>
          <a:bodyPr wrap="square" rtlCol="0">
            <a:spAutoFit/>
          </a:bodyPr>
          <a:lstStyle/>
          <a:p>
            <a:r>
              <a:rPr lang="en-US" altLang="zh-CN" dirty="0" err="1"/>
              <a:t>prev</a:t>
            </a:r>
            <a:endParaRPr lang="zh-CN" altLang="en-US" dirty="0"/>
          </a:p>
        </p:txBody>
      </p:sp>
      <p:sp>
        <p:nvSpPr>
          <p:cNvPr id="79" name="文本框 78">
            <a:extLst>
              <a:ext uri="{FF2B5EF4-FFF2-40B4-BE49-F238E27FC236}">
                <a16:creationId xmlns:a16="http://schemas.microsoft.com/office/drawing/2014/main" id="{BD2BE056-9B29-45B1-BF9D-3518B252C291}"/>
              </a:ext>
            </a:extLst>
          </p:cNvPr>
          <p:cNvSpPr txBox="1"/>
          <p:nvPr/>
        </p:nvSpPr>
        <p:spPr>
          <a:xfrm>
            <a:off x="6337387" y="808198"/>
            <a:ext cx="626716" cy="369332"/>
          </a:xfrm>
          <a:prstGeom prst="rect">
            <a:avLst/>
          </a:prstGeom>
          <a:noFill/>
        </p:spPr>
        <p:txBody>
          <a:bodyPr wrap="square" rtlCol="0">
            <a:spAutoFit/>
          </a:bodyPr>
          <a:lstStyle/>
          <a:p>
            <a:r>
              <a:rPr lang="en-US" altLang="zh-CN" dirty="0" err="1"/>
              <a:t>prev</a:t>
            </a:r>
            <a:endParaRPr lang="zh-CN" altLang="en-US" dirty="0"/>
          </a:p>
        </p:txBody>
      </p:sp>
      <p:sp>
        <p:nvSpPr>
          <p:cNvPr id="80" name="文本框 79">
            <a:extLst>
              <a:ext uri="{FF2B5EF4-FFF2-40B4-BE49-F238E27FC236}">
                <a16:creationId xmlns:a16="http://schemas.microsoft.com/office/drawing/2014/main" id="{DD1A5E3C-45C2-473D-8C21-0551C653307A}"/>
              </a:ext>
            </a:extLst>
          </p:cNvPr>
          <p:cNvSpPr txBox="1"/>
          <p:nvPr/>
        </p:nvSpPr>
        <p:spPr>
          <a:xfrm>
            <a:off x="4572845" y="800530"/>
            <a:ext cx="600196" cy="369332"/>
          </a:xfrm>
          <a:prstGeom prst="rect">
            <a:avLst/>
          </a:prstGeom>
          <a:noFill/>
        </p:spPr>
        <p:txBody>
          <a:bodyPr wrap="square" rtlCol="0">
            <a:spAutoFit/>
          </a:bodyPr>
          <a:lstStyle/>
          <a:p>
            <a:r>
              <a:rPr lang="en-US" altLang="zh-CN" dirty="0"/>
              <a:t>next</a:t>
            </a:r>
            <a:endParaRPr lang="zh-CN" altLang="en-US" dirty="0"/>
          </a:p>
        </p:txBody>
      </p:sp>
      <p:sp>
        <p:nvSpPr>
          <p:cNvPr id="81" name="文本框 80">
            <a:extLst>
              <a:ext uri="{FF2B5EF4-FFF2-40B4-BE49-F238E27FC236}">
                <a16:creationId xmlns:a16="http://schemas.microsoft.com/office/drawing/2014/main" id="{17BA5389-DF45-4D98-8FFA-E9E908E27186}"/>
              </a:ext>
            </a:extLst>
          </p:cNvPr>
          <p:cNvSpPr txBox="1"/>
          <p:nvPr/>
        </p:nvSpPr>
        <p:spPr>
          <a:xfrm>
            <a:off x="5980253" y="1980375"/>
            <a:ext cx="600196" cy="369332"/>
          </a:xfrm>
          <a:prstGeom prst="rect">
            <a:avLst/>
          </a:prstGeom>
          <a:noFill/>
        </p:spPr>
        <p:txBody>
          <a:bodyPr wrap="square" rtlCol="0">
            <a:spAutoFit/>
          </a:bodyPr>
          <a:lstStyle/>
          <a:p>
            <a:r>
              <a:rPr lang="en-US" altLang="zh-CN" dirty="0"/>
              <a:t>next</a:t>
            </a:r>
            <a:endParaRPr lang="zh-CN" altLang="en-US" dirty="0"/>
          </a:p>
        </p:txBody>
      </p:sp>
      <p:sp>
        <p:nvSpPr>
          <p:cNvPr id="82" name="文本框 81">
            <a:extLst>
              <a:ext uri="{FF2B5EF4-FFF2-40B4-BE49-F238E27FC236}">
                <a16:creationId xmlns:a16="http://schemas.microsoft.com/office/drawing/2014/main" id="{A9E8FF37-185C-40F5-9DE9-C3FBE6BE51DF}"/>
              </a:ext>
            </a:extLst>
          </p:cNvPr>
          <p:cNvSpPr txBox="1"/>
          <p:nvPr/>
        </p:nvSpPr>
        <p:spPr>
          <a:xfrm>
            <a:off x="7307244" y="808198"/>
            <a:ext cx="600196" cy="369332"/>
          </a:xfrm>
          <a:prstGeom prst="rect">
            <a:avLst/>
          </a:prstGeom>
          <a:noFill/>
        </p:spPr>
        <p:txBody>
          <a:bodyPr wrap="square" rtlCol="0">
            <a:spAutoFit/>
          </a:bodyPr>
          <a:lstStyle/>
          <a:p>
            <a:r>
              <a:rPr lang="en-US" altLang="zh-CN" dirty="0"/>
              <a:t>next</a:t>
            </a:r>
            <a:endParaRPr lang="zh-CN" altLang="en-US" dirty="0"/>
          </a:p>
        </p:txBody>
      </p:sp>
      <p:pic>
        <p:nvPicPr>
          <p:cNvPr id="83" name="图片 82">
            <a:extLst>
              <a:ext uri="{FF2B5EF4-FFF2-40B4-BE49-F238E27FC236}">
                <a16:creationId xmlns:a16="http://schemas.microsoft.com/office/drawing/2014/main" id="{6D030FBB-15A2-4314-A141-D0A7D234D0E9}"/>
              </a:ext>
            </a:extLst>
          </p:cNvPr>
          <p:cNvPicPr>
            <a:picLocks noChangeAspect="1"/>
          </p:cNvPicPr>
          <p:nvPr/>
        </p:nvPicPr>
        <p:blipFill>
          <a:blip r:embed="rId3"/>
          <a:stretch>
            <a:fillRect/>
          </a:stretch>
        </p:blipFill>
        <p:spPr>
          <a:xfrm>
            <a:off x="5010150" y="2430071"/>
            <a:ext cx="6994404" cy="3908437"/>
          </a:xfrm>
          <a:prstGeom prst="rect">
            <a:avLst/>
          </a:prstGeom>
        </p:spPr>
      </p:pic>
    </p:spTree>
    <p:extLst>
      <p:ext uri="{BB962C8B-B14F-4D97-AF65-F5344CB8AC3E}">
        <p14:creationId xmlns:p14="http://schemas.microsoft.com/office/powerpoint/2010/main" val="2430698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0C92B7D-9DA5-429C-88A7-D90B5E1C20AB}"/>
              </a:ext>
            </a:extLst>
          </p:cNvPr>
          <p:cNvSpPr txBox="1"/>
          <p:nvPr/>
        </p:nvSpPr>
        <p:spPr>
          <a:xfrm>
            <a:off x="289367" y="127322"/>
            <a:ext cx="2395960" cy="400110"/>
          </a:xfrm>
          <a:prstGeom prst="rect">
            <a:avLst/>
          </a:prstGeom>
          <a:noFill/>
        </p:spPr>
        <p:txBody>
          <a:bodyPr wrap="square" rtlCol="0">
            <a:spAutoFit/>
          </a:bodyPr>
          <a:lstStyle/>
          <a:p>
            <a:r>
              <a:rPr lang="zh-CN" altLang="en-US" sz="2000" b="1" dirty="0"/>
              <a:t>删除双向链表结点</a:t>
            </a:r>
          </a:p>
        </p:txBody>
      </p:sp>
      <p:sp>
        <p:nvSpPr>
          <p:cNvPr id="5" name="矩形 4">
            <a:extLst>
              <a:ext uri="{FF2B5EF4-FFF2-40B4-BE49-F238E27FC236}">
                <a16:creationId xmlns:a16="http://schemas.microsoft.com/office/drawing/2014/main" id="{663A7892-5F0F-4A04-90B5-94FEB56BA44B}"/>
              </a:ext>
            </a:extLst>
          </p:cNvPr>
          <p:cNvSpPr/>
          <p:nvPr/>
        </p:nvSpPr>
        <p:spPr>
          <a:xfrm>
            <a:off x="69448" y="752356"/>
            <a:ext cx="1504709" cy="509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824B8FC3-53AE-4DD7-BB05-59B51FEDD39F}"/>
              </a:ext>
            </a:extLst>
          </p:cNvPr>
          <p:cNvSpPr/>
          <p:nvPr/>
        </p:nvSpPr>
        <p:spPr>
          <a:xfrm>
            <a:off x="2160367" y="740782"/>
            <a:ext cx="1504709" cy="509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F536BA8-E2AD-4D0E-B7DB-B718DB33DE2F}"/>
              </a:ext>
            </a:extLst>
          </p:cNvPr>
          <p:cNvSpPr/>
          <p:nvPr/>
        </p:nvSpPr>
        <p:spPr>
          <a:xfrm>
            <a:off x="6904177" y="752356"/>
            <a:ext cx="1504709" cy="509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98C7081D-C6DE-4350-88FD-1D571EC70440}"/>
              </a:ext>
            </a:extLst>
          </p:cNvPr>
          <p:cNvSpPr/>
          <p:nvPr/>
        </p:nvSpPr>
        <p:spPr>
          <a:xfrm>
            <a:off x="9406118" y="752356"/>
            <a:ext cx="1504709" cy="509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2F8429CB-C618-4D82-95CE-17714DC2CFC8}"/>
              </a:ext>
            </a:extLst>
          </p:cNvPr>
          <p:cNvCxnSpPr>
            <a:cxnSpLocks/>
          </p:cNvCxnSpPr>
          <p:nvPr/>
        </p:nvCxnSpPr>
        <p:spPr>
          <a:xfrm>
            <a:off x="1574157" y="932032"/>
            <a:ext cx="5440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4777DBE7-028D-4194-9417-050CD5C078D5}"/>
              </a:ext>
            </a:extLst>
          </p:cNvPr>
          <p:cNvCxnSpPr>
            <a:cxnSpLocks/>
          </p:cNvCxnSpPr>
          <p:nvPr/>
        </p:nvCxnSpPr>
        <p:spPr>
          <a:xfrm>
            <a:off x="3692480" y="932032"/>
            <a:ext cx="874428" cy="11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9E2A0EB-B24F-4F46-B99D-BFFCD09AB339}"/>
              </a:ext>
            </a:extLst>
          </p:cNvPr>
          <p:cNvCxnSpPr>
            <a:cxnSpLocks/>
          </p:cNvCxnSpPr>
          <p:nvPr/>
        </p:nvCxnSpPr>
        <p:spPr>
          <a:xfrm>
            <a:off x="8437944" y="879944"/>
            <a:ext cx="968174" cy="11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EC421B0D-87C6-4800-B17C-DF28922790D4}"/>
              </a:ext>
            </a:extLst>
          </p:cNvPr>
          <p:cNvCxnSpPr/>
          <p:nvPr/>
        </p:nvCxnSpPr>
        <p:spPr>
          <a:xfrm>
            <a:off x="544010" y="752356"/>
            <a:ext cx="0" cy="50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EFFEB65B-EBD1-4263-8481-CEED6C12D4CA}"/>
              </a:ext>
            </a:extLst>
          </p:cNvPr>
          <p:cNvCxnSpPr/>
          <p:nvPr/>
        </p:nvCxnSpPr>
        <p:spPr>
          <a:xfrm>
            <a:off x="1134319" y="752356"/>
            <a:ext cx="0" cy="50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BE287B99-FD75-49BD-B5DB-17C051FBB072}"/>
              </a:ext>
            </a:extLst>
          </p:cNvPr>
          <p:cNvCxnSpPr/>
          <p:nvPr/>
        </p:nvCxnSpPr>
        <p:spPr>
          <a:xfrm>
            <a:off x="2714083" y="740782"/>
            <a:ext cx="0" cy="52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C5C65B5C-0AE0-4EB7-99D1-C9B85541BCA7}"/>
              </a:ext>
            </a:extLst>
          </p:cNvPr>
          <p:cNvCxnSpPr/>
          <p:nvPr/>
        </p:nvCxnSpPr>
        <p:spPr>
          <a:xfrm>
            <a:off x="3171463" y="717631"/>
            <a:ext cx="0" cy="50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38F9900B-C498-425E-B327-50973BE6DD31}"/>
              </a:ext>
            </a:extLst>
          </p:cNvPr>
          <p:cNvCxnSpPr/>
          <p:nvPr/>
        </p:nvCxnSpPr>
        <p:spPr>
          <a:xfrm>
            <a:off x="7361499" y="775504"/>
            <a:ext cx="0" cy="52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47FF8828-30C2-4EB9-ABAD-6EDDA8189A45}"/>
              </a:ext>
            </a:extLst>
          </p:cNvPr>
          <p:cNvCxnSpPr/>
          <p:nvPr/>
        </p:nvCxnSpPr>
        <p:spPr>
          <a:xfrm>
            <a:off x="7812912" y="787078"/>
            <a:ext cx="0" cy="497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F53C831-FEDA-4672-8A82-AFACF2A4DD25}"/>
              </a:ext>
            </a:extLst>
          </p:cNvPr>
          <p:cNvCxnSpPr/>
          <p:nvPr/>
        </p:nvCxnSpPr>
        <p:spPr>
          <a:xfrm>
            <a:off x="9977377" y="717631"/>
            <a:ext cx="0" cy="50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42A37BF1-ED8E-4EA8-A1EB-FC4BE4758A08}"/>
              </a:ext>
            </a:extLst>
          </p:cNvPr>
          <p:cNvCxnSpPr>
            <a:cxnSpLocks/>
          </p:cNvCxnSpPr>
          <p:nvPr/>
        </p:nvCxnSpPr>
        <p:spPr>
          <a:xfrm>
            <a:off x="10370916" y="752356"/>
            <a:ext cx="0" cy="52086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860D35BE-E1CB-4D51-AB7A-A788F5BC443E}"/>
              </a:ext>
            </a:extLst>
          </p:cNvPr>
          <p:cNvSpPr txBox="1"/>
          <p:nvPr/>
        </p:nvSpPr>
        <p:spPr>
          <a:xfrm>
            <a:off x="2133665" y="811290"/>
            <a:ext cx="626716" cy="369332"/>
          </a:xfrm>
          <a:prstGeom prst="rect">
            <a:avLst/>
          </a:prstGeom>
          <a:noFill/>
        </p:spPr>
        <p:txBody>
          <a:bodyPr wrap="square" rtlCol="0">
            <a:spAutoFit/>
          </a:bodyPr>
          <a:lstStyle/>
          <a:p>
            <a:r>
              <a:rPr lang="en-US" altLang="zh-CN" dirty="0" err="1"/>
              <a:t>prev</a:t>
            </a:r>
            <a:endParaRPr lang="zh-CN" altLang="en-US" dirty="0"/>
          </a:p>
        </p:txBody>
      </p:sp>
      <p:sp>
        <p:nvSpPr>
          <p:cNvPr id="34" name="文本框 33">
            <a:extLst>
              <a:ext uri="{FF2B5EF4-FFF2-40B4-BE49-F238E27FC236}">
                <a16:creationId xmlns:a16="http://schemas.microsoft.com/office/drawing/2014/main" id="{5C77A61A-252E-441B-BFBE-D06B499B7892}"/>
              </a:ext>
            </a:extLst>
          </p:cNvPr>
          <p:cNvSpPr txBox="1"/>
          <p:nvPr/>
        </p:nvSpPr>
        <p:spPr>
          <a:xfrm>
            <a:off x="6815680" y="810759"/>
            <a:ext cx="626716" cy="369332"/>
          </a:xfrm>
          <a:prstGeom prst="rect">
            <a:avLst/>
          </a:prstGeom>
          <a:noFill/>
        </p:spPr>
        <p:txBody>
          <a:bodyPr wrap="square" rtlCol="0">
            <a:spAutoFit/>
          </a:bodyPr>
          <a:lstStyle/>
          <a:p>
            <a:r>
              <a:rPr lang="en-US" altLang="zh-CN" dirty="0" err="1"/>
              <a:t>prev</a:t>
            </a:r>
            <a:endParaRPr lang="zh-CN" altLang="en-US" dirty="0"/>
          </a:p>
        </p:txBody>
      </p:sp>
      <p:sp>
        <p:nvSpPr>
          <p:cNvPr id="43" name="矩形 42">
            <a:extLst>
              <a:ext uri="{FF2B5EF4-FFF2-40B4-BE49-F238E27FC236}">
                <a16:creationId xmlns:a16="http://schemas.microsoft.com/office/drawing/2014/main" id="{11E99AA8-C08A-4C36-9AEF-EB3808A34D80}"/>
              </a:ext>
            </a:extLst>
          </p:cNvPr>
          <p:cNvSpPr/>
          <p:nvPr/>
        </p:nvSpPr>
        <p:spPr>
          <a:xfrm>
            <a:off x="4539504" y="752356"/>
            <a:ext cx="1504709" cy="509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a:extLst>
              <a:ext uri="{FF2B5EF4-FFF2-40B4-BE49-F238E27FC236}">
                <a16:creationId xmlns:a16="http://schemas.microsoft.com/office/drawing/2014/main" id="{95EBBD34-174F-4DB7-AFEB-C7187238AE47}"/>
              </a:ext>
            </a:extLst>
          </p:cNvPr>
          <p:cNvCxnSpPr>
            <a:cxnSpLocks/>
          </p:cNvCxnSpPr>
          <p:nvPr/>
        </p:nvCxnSpPr>
        <p:spPr>
          <a:xfrm>
            <a:off x="6074958" y="885731"/>
            <a:ext cx="8292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194885A7-3F3D-4B51-A046-7D85E957317A}"/>
              </a:ext>
            </a:extLst>
          </p:cNvPr>
          <p:cNvCxnSpPr>
            <a:cxnSpLocks/>
          </p:cNvCxnSpPr>
          <p:nvPr/>
        </p:nvCxnSpPr>
        <p:spPr>
          <a:xfrm flipH="1" flipV="1">
            <a:off x="3643349" y="1085263"/>
            <a:ext cx="874428" cy="11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46A287B8-4977-40F8-B6DC-1DD044FEC897}"/>
              </a:ext>
            </a:extLst>
          </p:cNvPr>
          <p:cNvCxnSpPr/>
          <p:nvPr/>
        </p:nvCxnSpPr>
        <p:spPr>
          <a:xfrm flipH="1">
            <a:off x="1624554" y="1085263"/>
            <a:ext cx="4936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8202F98E-A887-4FF3-A455-61C7AEFDEE5E}"/>
              </a:ext>
            </a:extLst>
          </p:cNvPr>
          <p:cNvCxnSpPr>
            <a:cxnSpLocks/>
          </p:cNvCxnSpPr>
          <p:nvPr/>
        </p:nvCxnSpPr>
        <p:spPr>
          <a:xfrm flipH="1">
            <a:off x="6074959" y="1096837"/>
            <a:ext cx="829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CD107B67-27E8-41AD-B434-CCBB495200E8}"/>
              </a:ext>
            </a:extLst>
          </p:cNvPr>
          <p:cNvCxnSpPr>
            <a:cxnSpLocks/>
          </p:cNvCxnSpPr>
          <p:nvPr/>
        </p:nvCxnSpPr>
        <p:spPr>
          <a:xfrm flipH="1">
            <a:off x="8400266" y="1085263"/>
            <a:ext cx="9863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0122A68B-B865-4E29-A777-5853DCC017CE}"/>
              </a:ext>
            </a:extLst>
          </p:cNvPr>
          <p:cNvSpPr txBox="1"/>
          <p:nvPr/>
        </p:nvSpPr>
        <p:spPr>
          <a:xfrm>
            <a:off x="3149820" y="810759"/>
            <a:ext cx="600196" cy="369332"/>
          </a:xfrm>
          <a:prstGeom prst="rect">
            <a:avLst/>
          </a:prstGeom>
          <a:noFill/>
        </p:spPr>
        <p:txBody>
          <a:bodyPr wrap="square" rtlCol="0">
            <a:spAutoFit/>
          </a:bodyPr>
          <a:lstStyle/>
          <a:p>
            <a:r>
              <a:rPr lang="en-US" altLang="zh-CN" dirty="0"/>
              <a:t>next</a:t>
            </a:r>
            <a:endParaRPr lang="zh-CN" altLang="en-US" dirty="0"/>
          </a:p>
        </p:txBody>
      </p:sp>
      <p:sp>
        <p:nvSpPr>
          <p:cNvPr id="61" name="文本框 60">
            <a:extLst>
              <a:ext uri="{FF2B5EF4-FFF2-40B4-BE49-F238E27FC236}">
                <a16:creationId xmlns:a16="http://schemas.microsoft.com/office/drawing/2014/main" id="{61819538-599F-4C39-B457-65A7B2523346}"/>
              </a:ext>
            </a:extLst>
          </p:cNvPr>
          <p:cNvSpPr txBox="1"/>
          <p:nvPr/>
        </p:nvSpPr>
        <p:spPr>
          <a:xfrm>
            <a:off x="7837748" y="799715"/>
            <a:ext cx="600196" cy="369332"/>
          </a:xfrm>
          <a:prstGeom prst="rect">
            <a:avLst/>
          </a:prstGeom>
          <a:noFill/>
        </p:spPr>
        <p:txBody>
          <a:bodyPr wrap="square" rtlCol="0">
            <a:spAutoFit/>
          </a:bodyPr>
          <a:lstStyle/>
          <a:p>
            <a:r>
              <a:rPr lang="en-US" altLang="zh-CN" dirty="0"/>
              <a:t>next</a:t>
            </a:r>
            <a:endParaRPr lang="zh-CN" altLang="en-US" dirty="0"/>
          </a:p>
        </p:txBody>
      </p:sp>
      <p:cxnSp>
        <p:nvCxnSpPr>
          <p:cNvPr id="63" name="直接连接符 62">
            <a:extLst>
              <a:ext uri="{FF2B5EF4-FFF2-40B4-BE49-F238E27FC236}">
                <a16:creationId xmlns:a16="http://schemas.microsoft.com/office/drawing/2014/main" id="{3C56C591-F906-4AA0-B171-2F946B42716A}"/>
              </a:ext>
            </a:extLst>
          </p:cNvPr>
          <p:cNvCxnSpPr/>
          <p:nvPr/>
        </p:nvCxnSpPr>
        <p:spPr>
          <a:xfrm>
            <a:off x="5139159" y="729207"/>
            <a:ext cx="0" cy="532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545C0BE3-6168-484C-AAE6-8C5BE248B1AD}"/>
              </a:ext>
            </a:extLst>
          </p:cNvPr>
          <p:cNvCxnSpPr/>
          <p:nvPr/>
        </p:nvCxnSpPr>
        <p:spPr>
          <a:xfrm>
            <a:off x="5486399" y="787078"/>
            <a:ext cx="0" cy="555582"/>
          </a:xfrm>
          <a:prstGeom prst="line">
            <a:avLst/>
          </a:prstGeom>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4E2EFD71-E6C9-4844-A1CE-2B2D25A131E5}"/>
              </a:ext>
            </a:extLst>
          </p:cNvPr>
          <p:cNvSpPr txBox="1"/>
          <p:nvPr/>
        </p:nvSpPr>
        <p:spPr>
          <a:xfrm>
            <a:off x="4545181" y="812348"/>
            <a:ext cx="626716" cy="369332"/>
          </a:xfrm>
          <a:prstGeom prst="rect">
            <a:avLst/>
          </a:prstGeom>
          <a:noFill/>
        </p:spPr>
        <p:txBody>
          <a:bodyPr wrap="square" rtlCol="0">
            <a:spAutoFit/>
          </a:bodyPr>
          <a:lstStyle/>
          <a:p>
            <a:r>
              <a:rPr lang="en-US" altLang="zh-CN" dirty="0" err="1"/>
              <a:t>prev</a:t>
            </a:r>
            <a:endParaRPr lang="zh-CN" altLang="en-US" dirty="0"/>
          </a:p>
        </p:txBody>
      </p:sp>
      <p:sp>
        <p:nvSpPr>
          <p:cNvPr id="67" name="文本框 66">
            <a:extLst>
              <a:ext uri="{FF2B5EF4-FFF2-40B4-BE49-F238E27FC236}">
                <a16:creationId xmlns:a16="http://schemas.microsoft.com/office/drawing/2014/main" id="{E7B1D7A7-703B-4294-A42E-341D1A114A86}"/>
              </a:ext>
            </a:extLst>
          </p:cNvPr>
          <p:cNvSpPr txBox="1"/>
          <p:nvPr/>
        </p:nvSpPr>
        <p:spPr>
          <a:xfrm>
            <a:off x="5460233" y="799715"/>
            <a:ext cx="600196" cy="369332"/>
          </a:xfrm>
          <a:prstGeom prst="rect">
            <a:avLst/>
          </a:prstGeom>
          <a:noFill/>
        </p:spPr>
        <p:txBody>
          <a:bodyPr wrap="square" rtlCol="0">
            <a:spAutoFit/>
          </a:bodyPr>
          <a:lstStyle/>
          <a:p>
            <a:r>
              <a:rPr lang="en-US" altLang="zh-CN" dirty="0"/>
              <a:t>next</a:t>
            </a:r>
            <a:endParaRPr lang="zh-CN" altLang="en-US" dirty="0"/>
          </a:p>
        </p:txBody>
      </p:sp>
      <p:sp>
        <p:nvSpPr>
          <p:cNvPr id="72" name="任意多边形: 形状 71">
            <a:extLst>
              <a:ext uri="{FF2B5EF4-FFF2-40B4-BE49-F238E27FC236}">
                <a16:creationId xmlns:a16="http://schemas.microsoft.com/office/drawing/2014/main" id="{2D6088E5-D542-43DC-A359-053B63C84B54}"/>
              </a:ext>
            </a:extLst>
          </p:cNvPr>
          <p:cNvSpPr/>
          <p:nvPr/>
        </p:nvSpPr>
        <p:spPr>
          <a:xfrm>
            <a:off x="3449256" y="1284777"/>
            <a:ext cx="4386805" cy="662132"/>
          </a:xfrm>
          <a:custGeom>
            <a:avLst/>
            <a:gdLst>
              <a:gd name="connsiteX0" fmla="*/ 0 w 4386805"/>
              <a:gd name="connsiteY0" fmla="*/ 13 h 662132"/>
              <a:gd name="connsiteX1" fmla="*/ 208344 w 4386805"/>
              <a:gd name="connsiteY1" fmla="*/ 277805 h 662132"/>
              <a:gd name="connsiteX2" fmla="*/ 277792 w 4386805"/>
              <a:gd name="connsiteY2" fmla="*/ 405127 h 662132"/>
              <a:gd name="connsiteX3" fmla="*/ 416688 w 4386805"/>
              <a:gd name="connsiteY3" fmla="*/ 567172 h 662132"/>
              <a:gd name="connsiteX4" fmla="*/ 729205 w 4386805"/>
              <a:gd name="connsiteY4" fmla="*/ 659770 h 662132"/>
              <a:gd name="connsiteX5" fmla="*/ 1041721 w 4386805"/>
              <a:gd name="connsiteY5" fmla="*/ 636620 h 662132"/>
              <a:gd name="connsiteX6" fmla="*/ 3750197 w 4386805"/>
              <a:gd name="connsiteY6" fmla="*/ 613471 h 662132"/>
              <a:gd name="connsiteX7" fmla="*/ 4132162 w 4386805"/>
              <a:gd name="connsiteY7" fmla="*/ 601896 h 662132"/>
              <a:gd name="connsiteX8" fmla="*/ 4224759 w 4386805"/>
              <a:gd name="connsiteY8" fmla="*/ 567172 h 662132"/>
              <a:gd name="connsiteX9" fmla="*/ 4213185 w 4386805"/>
              <a:gd name="connsiteY9" fmla="*/ 57886 h 662132"/>
              <a:gd name="connsiteX10" fmla="*/ 4213185 w 4386805"/>
              <a:gd name="connsiteY10" fmla="*/ 23162 h 662132"/>
              <a:gd name="connsiteX11" fmla="*/ 4016415 w 4386805"/>
              <a:gd name="connsiteY11" fmla="*/ 162058 h 662132"/>
              <a:gd name="connsiteX12" fmla="*/ 4213185 w 4386805"/>
              <a:gd name="connsiteY12" fmla="*/ 11588 h 662132"/>
              <a:gd name="connsiteX13" fmla="*/ 4386805 w 4386805"/>
              <a:gd name="connsiteY13" fmla="*/ 115760 h 662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86805" h="662132">
                <a:moveTo>
                  <a:pt x="0" y="13"/>
                </a:moveTo>
                <a:cubicBezTo>
                  <a:pt x="81022" y="105149"/>
                  <a:pt x="162045" y="210286"/>
                  <a:pt x="208344" y="277805"/>
                </a:cubicBezTo>
                <a:cubicBezTo>
                  <a:pt x="254643" y="345324"/>
                  <a:pt x="243068" y="356899"/>
                  <a:pt x="277792" y="405127"/>
                </a:cubicBezTo>
                <a:cubicBezTo>
                  <a:pt x="312516" y="453355"/>
                  <a:pt x="341453" y="524732"/>
                  <a:pt x="416688" y="567172"/>
                </a:cubicBezTo>
                <a:cubicBezTo>
                  <a:pt x="491923" y="609612"/>
                  <a:pt x="625033" y="648195"/>
                  <a:pt x="729205" y="659770"/>
                </a:cubicBezTo>
                <a:cubicBezTo>
                  <a:pt x="833377" y="671345"/>
                  <a:pt x="1041721" y="636620"/>
                  <a:pt x="1041721" y="636620"/>
                </a:cubicBezTo>
                <a:lnTo>
                  <a:pt x="3750197" y="613471"/>
                </a:lnTo>
                <a:cubicBezTo>
                  <a:pt x="4265270" y="607684"/>
                  <a:pt x="4053068" y="609613"/>
                  <a:pt x="4132162" y="601896"/>
                </a:cubicBezTo>
                <a:cubicBezTo>
                  <a:pt x="4211256" y="594179"/>
                  <a:pt x="4211255" y="657840"/>
                  <a:pt x="4224759" y="567172"/>
                </a:cubicBezTo>
                <a:cubicBezTo>
                  <a:pt x="4238263" y="476504"/>
                  <a:pt x="4213185" y="57886"/>
                  <a:pt x="4213185" y="57886"/>
                </a:cubicBezTo>
                <a:cubicBezTo>
                  <a:pt x="4211256" y="-32782"/>
                  <a:pt x="4245980" y="5800"/>
                  <a:pt x="4213185" y="23162"/>
                </a:cubicBezTo>
                <a:cubicBezTo>
                  <a:pt x="4180390" y="40524"/>
                  <a:pt x="4016415" y="163987"/>
                  <a:pt x="4016415" y="162058"/>
                </a:cubicBezTo>
                <a:cubicBezTo>
                  <a:pt x="4016415" y="160129"/>
                  <a:pt x="4151453" y="19304"/>
                  <a:pt x="4213185" y="11588"/>
                </a:cubicBezTo>
                <a:cubicBezTo>
                  <a:pt x="4274917" y="3872"/>
                  <a:pt x="4330861" y="59816"/>
                  <a:pt x="4386805" y="11576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形状 72">
            <a:extLst>
              <a:ext uri="{FF2B5EF4-FFF2-40B4-BE49-F238E27FC236}">
                <a16:creationId xmlns:a16="http://schemas.microsoft.com/office/drawing/2014/main" id="{F9B44574-867D-479E-88E0-F289B84B90E0}"/>
              </a:ext>
            </a:extLst>
          </p:cNvPr>
          <p:cNvSpPr/>
          <p:nvPr/>
        </p:nvSpPr>
        <p:spPr>
          <a:xfrm>
            <a:off x="2743200" y="108003"/>
            <a:ext cx="4422788" cy="637884"/>
          </a:xfrm>
          <a:custGeom>
            <a:avLst/>
            <a:gdLst>
              <a:gd name="connsiteX0" fmla="*/ 4409954 w 4422788"/>
              <a:gd name="connsiteY0" fmla="*/ 598053 h 637884"/>
              <a:gd name="connsiteX1" fmla="*/ 4352081 w 4422788"/>
              <a:gd name="connsiteY1" fmla="*/ 65617 h 637884"/>
              <a:gd name="connsiteX2" fmla="*/ 3865944 w 4422788"/>
              <a:gd name="connsiteY2" fmla="*/ 54043 h 637884"/>
              <a:gd name="connsiteX3" fmla="*/ 2858947 w 4422788"/>
              <a:gd name="connsiteY3" fmla="*/ 7744 h 637884"/>
              <a:gd name="connsiteX4" fmla="*/ 752354 w 4422788"/>
              <a:gd name="connsiteY4" fmla="*/ 42468 h 637884"/>
              <a:gd name="connsiteX5" fmla="*/ 289367 w 4422788"/>
              <a:gd name="connsiteY5" fmla="*/ 42468 h 637884"/>
              <a:gd name="connsiteX6" fmla="*/ 266218 w 4422788"/>
              <a:gd name="connsiteY6" fmla="*/ 632777 h 637884"/>
              <a:gd name="connsiteX7" fmla="*/ 474562 w 4422788"/>
              <a:gd name="connsiteY7" fmla="*/ 343410 h 637884"/>
              <a:gd name="connsiteX8" fmla="*/ 300942 w 4422788"/>
              <a:gd name="connsiteY8" fmla="*/ 609627 h 637884"/>
              <a:gd name="connsiteX9" fmla="*/ 0 w 4422788"/>
              <a:gd name="connsiteY9" fmla="*/ 389708 h 637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2788" h="637884">
                <a:moveTo>
                  <a:pt x="4409954" y="598053"/>
                </a:moveTo>
                <a:cubicBezTo>
                  <a:pt x="4426351" y="377169"/>
                  <a:pt x="4442749" y="156285"/>
                  <a:pt x="4352081" y="65617"/>
                </a:cubicBezTo>
                <a:cubicBezTo>
                  <a:pt x="4261413" y="-25051"/>
                  <a:pt x="3865944" y="54043"/>
                  <a:pt x="3865944" y="54043"/>
                </a:cubicBezTo>
                <a:cubicBezTo>
                  <a:pt x="3617088" y="44398"/>
                  <a:pt x="3377879" y="9673"/>
                  <a:pt x="2858947" y="7744"/>
                </a:cubicBezTo>
                <a:cubicBezTo>
                  <a:pt x="2340015" y="5815"/>
                  <a:pt x="1180617" y="36681"/>
                  <a:pt x="752354" y="42468"/>
                </a:cubicBezTo>
                <a:cubicBezTo>
                  <a:pt x="324091" y="48255"/>
                  <a:pt x="370390" y="-55917"/>
                  <a:pt x="289367" y="42468"/>
                </a:cubicBezTo>
                <a:cubicBezTo>
                  <a:pt x="208344" y="140853"/>
                  <a:pt x="235352" y="582620"/>
                  <a:pt x="266218" y="632777"/>
                </a:cubicBezTo>
                <a:cubicBezTo>
                  <a:pt x="297084" y="682934"/>
                  <a:pt x="468775" y="347268"/>
                  <a:pt x="474562" y="343410"/>
                </a:cubicBezTo>
                <a:cubicBezTo>
                  <a:pt x="480349" y="339552"/>
                  <a:pt x="380036" y="601911"/>
                  <a:pt x="300942" y="609627"/>
                </a:cubicBezTo>
                <a:cubicBezTo>
                  <a:pt x="221848" y="617343"/>
                  <a:pt x="110924" y="503525"/>
                  <a:pt x="0" y="38970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连接符 74">
            <a:extLst>
              <a:ext uri="{FF2B5EF4-FFF2-40B4-BE49-F238E27FC236}">
                <a16:creationId xmlns:a16="http://schemas.microsoft.com/office/drawing/2014/main" id="{F2EB7103-38A8-4862-85CD-70631B9678B2}"/>
              </a:ext>
            </a:extLst>
          </p:cNvPr>
          <p:cNvCxnSpPr/>
          <p:nvPr/>
        </p:nvCxnSpPr>
        <p:spPr>
          <a:xfrm>
            <a:off x="4722471" y="127322"/>
            <a:ext cx="1157468" cy="1666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E50EFEBF-CB65-4B59-9E3A-9E8B83AF2B98}"/>
              </a:ext>
            </a:extLst>
          </p:cNvPr>
          <p:cNvCxnSpPr/>
          <p:nvPr/>
        </p:nvCxnSpPr>
        <p:spPr>
          <a:xfrm flipH="1">
            <a:off x="4911315" y="251878"/>
            <a:ext cx="868367" cy="1576922"/>
          </a:xfrm>
          <a:prstGeom prst="line">
            <a:avLst/>
          </a:prstGeom>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958E2A4C-5EDE-4844-9BB6-7A56F9120C32}"/>
              </a:ext>
            </a:extLst>
          </p:cNvPr>
          <p:cNvSpPr txBox="1"/>
          <p:nvPr/>
        </p:nvSpPr>
        <p:spPr>
          <a:xfrm>
            <a:off x="6274" y="2236480"/>
            <a:ext cx="4074289" cy="2815451"/>
          </a:xfrm>
          <a:prstGeom prst="rect">
            <a:avLst/>
          </a:prstGeom>
          <a:noFill/>
        </p:spPr>
        <p:txBody>
          <a:bodyPr wrap="square" rtlCol="0">
            <a:spAutoFit/>
          </a:bodyPr>
          <a:lstStyle/>
          <a:p>
            <a:pPr>
              <a:lnSpc>
                <a:spcPct val="150000"/>
              </a:lnSpc>
            </a:pPr>
            <a:r>
              <a:rPr lang="zh-CN" altLang="en-US" sz="2000" dirty="0"/>
              <a:t>操作步骤：删除时，需要把待删结点的前驱结点的</a:t>
            </a:r>
            <a:r>
              <a:rPr lang="en-US" altLang="zh-CN" sz="2000" dirty="0"/>
              <a:t>next</a:t>
            </a:r>
            <a:r>
              <a:rPr lang="zh-CN" altLang="en-US" sz="2000" dirty="0"/>
              <a:t>指针指向被删结点的后继结点，再把待删减点的后继结点的</a:t>
            </a:r>
            <a:r>
              <a:rPr lang="en-US" altLang="zh-CN" sz="2000" dirty="0" err="1"/>
              <a:t>prev</a:t>
            </a:r>
            <a:r>
              <a:rPr lang="zh-CN" altLang="en-US" sz="2000" dirty="0"/>
              <a:t>指针指向待删结点的前驱结点，再释放待删节点即可完成结点的删除</a:t>
            </a:r>
          </a:p>
        </p:txBody>
      </p:sp>
      <p:pic>
        <p:nvPicPr>
          <p:cNvPr id="79" name="图片 78">
            <a:extLst>
              <a:ext uri="{FF2B5EF4-FFF2-40B4-BE49-F238E27FC236}">
                <a16:creationId xmlns:a16="http://schemas.microsoft.com/office/drawing/2014/main" id="{19715B28-E7DA-4685-A75F-C6334916F85F}"/>
              </a:ext>
            </a:extLst>
          </p:cNvPr>
          <p:cNvPicPr>
            <a:picLocks noChangeAspect="1"/>
          </p:cNvPicPr>
          <p:nvPr/>
        </p:nvPicPr>
        <p:blipFill>
          <a:blip r:embed="rId3"/>
          <a:stretch>
            <a:fillRect/>
          </a:stretch>
        </p:blipFill>
        <p:spPr>
          <a:xfrm>
            <a:off x="4954594" y="2453437"/>
            <a:ext cx="5977291" cy="3749680"/>
          </a:xfrm>
          <a:prstGeom prst="rect">
            <a:avLst/>
          </a:prstGeom>
        </p:spPr>
      </p:pic>
      <p:sp>
        <p:nvSpPr>
          <p:cNvPr id="80" name="文本框 79">
            <a:extLst>
              <a:ext uri="{FF2B5EF4-FFF2-40B4-BE49-F238E27FC236}">
                <a16:creationId xmlns:a16="http://schemas.microsoft.com/office/drawing/2014/main" id="{D5CFD6C1-FE32-483C-BA72-C077477D490C}"/>
              </a:ext>
            </a:extLst>
          </p:cNvPr>
          <p:cNvSpPr txBox="1"/>
          <p:nvPr/>
        </p:nvSpPr>
        <p:spPr>
          <a:xfrm>
            <a:off x="0" y="5218082"/>
            <a:ext cx="4386805" cy="968791"/>
          </a:xfrm>
          <a:prstGeom prst="rect">
            <a:avLst/>
          </a:prstGeom>
          <a:noFill/>
        </p:spPr>
        <p:txBody>
          <a:bodyPr wrap="square" rtlCol="0">
            <a:spAutoFit/>
          </a:bodyPr>
          <a:lstStyle/>
          <a:p>
            <a:pPr>
              <a:lnSpc>
                <a:spcPct val="150000"/>
              </a:lnSpc>
            </a:pPr>
            <a:r>
              <a:rPr lang="zh-CN" altLang="en-US" sz="2000" dirty="0">
                <a:solidFill>
                  <a:srgbClr val="FF0000"/>
                </a:solidFill>
              </a:rPr>
              <a:t>删除过程中对待删结点的前驱和后继结点的操作的先后顺序并没有要求。</a:t>
            </a:r>
          </a:p>
        </p:txBody>
      </p:sp>
    </p:spTree>
    <p:extLst>
      <p:ext uri="{BB962C8B-B14F-4D97-AF65-F5344CB8AC3E}">
        <p14:creationId xmlns:p14="http://schemas.microsoft.com/office/powerpoint/2010/main" val="713490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1674FDE-A753-4429-B41C-7FB4EA34BCB3}"/>
              </a:ext>
            </a:extLst>
          </p:cNvPr>
          <p:cNvSpPr txBox="1"/>
          <p:nvPr/>
        </p:nvSpPr>
        <p:spPr>
          <a:xfrm>
            <a:off x="0" y="-1134"/>
            <a:ext cx="1574157" cy="400110"/>
          </a:xfrm>
          <a:prstGeom prst="rect">
            <a:avLst/>
          </a:prstGeom>
          <a:noFill/>
        </p:spPr>
        <p:txBody>
          <a:bodyPr wrap="square" rtlCol="0">
            <a:spAutoFit/>
          </a:bodyPr>
          <a:lstStyle/>
          <a:p>
            <a:r>
              <a:rPr lang="zh-CN" altLang="en-US" sz="2000" b="1" dirty="0"/>
              <a:t>循环链表</a:t>
            </a:r>
          </a:p>
        </p:txBody>
      </p:sp>
      <p:sp>
        <p:nvSpPr>
          <p:cNvPr id="5" name="文本框 4">
            <a:extLst>
              <a:ext uri="{FF2B5EF4-FFF2-40B4-BE49-F238E27FC236}">
                <a16:creationId xmlns:a16="http://schemas.microsoft.com/office/drawing/2014/main" id="{4A630D30-C60D-4952-B5C2-BEC73C6F325C}"/>
              </a:ext>
            </a:extLst>
          </p:cNvPr>
          <p:cNvSpPr txBox="1"/>
          <p:nvPr/>
        </p:nvSpPr>
        <p:spPr>
          <a:xfrm>
            <a:off x="-40511" y="404764"/>
            <a:ext cx="5359078" cy="968791"/>
          </a:xfrm>
          <a:prstGeom prst="rect">
            <a:avLst/>
          </a:prstGeom>
          <a:noFill/>
        </p:spPr>
        <p:txBody>
          <a:bodyPr wrap="square" rtlCol="0">
            <a:spAutoFit/>
          </a:bodyPr>
          <a:lstStyle/>
          <a:p>
            <a:pPr>
              <a:lnSpc>
                <a:spcPct val="150000"/>
              </a:lnSpc>
            </a:pPr>
            <a:r>
              <a:rPr lang="zh-CN" altLang="en-US" sz="2000" dirty="0"/>
              <a:t>操作与单链表基本一致，只是将它的尾节点指向了头结点</a:t>
            </a:r>
            <a:r>
              <a:rPr lang="en-US" altLang="zh-CN" sz="2000" dirty="0"/>
              <a:t>,</a:t>
            </a:r>
            <a:r>
              <a:rPr lang="zh-CN" altLang="en-US" sz="2000" dirty="0"/>
              <a:t>因此增删改查与单链表基本相同。</a:t>
            </a:r>
          </a:p>
        </p:txBody>
      </p:sp>
      <p:pic>
        <p:nvPicPr>
          <p:cNvPr id="6" name="图片 5">
            <a:extLst>
              <a:ext uri="{FF2B5EF4-FFF2-40B4-BE49-F238E27FC236}">
                <a16:creationId xmlns:a16="http://schemas.microsoft.com/office/drawing/2014/main" id="{AA96638D-4271-46D0-9061-A5D9C416639E}"/>
              </a:ext>
            </a:extLst>
          </p:cNvPr>
          <p:cNvPicPr>
            <a:picLocks noChangeAspect="1"/>
          </p:cNvPicPr>
          <p:nvPr/>
        </p:nvPicPr>
        <p:blipFill>
          <a:blip r:embed="rId3"/>
          <a:stretch>
            <a:fillRect/>
          </a:stretch>
        </p:blipFill>
        <p:spPr>
          <a:xfrm>
            <a:off x="0" y="1834567"/>
            <a:ext cx="6086054" cy="1840566"/>
          </a:xfrm>
          <a:prstGeom prst="rect">
            <a:avLst/>
          </a:prstGeom>
        </p:spPr>
      </p:pic>
      <p:sp>
        <p:nvSpPr>
          <p:cNvPr id="7" name="文本框 6">
            <a:extLst>
              <a:ext uri="{FF2B5EF4-FFF2-40B4-BE49-F238E27FC236}">
                <a16:creationId xmlns:a16="http://schemas.microsoft.com/office/drawing/2014/main" id="{ACD44A75-0D3D-4F3E-9EAE-755CA23A8322}"/>
              </a:ext>
            </a:extLst>
          </p:cNvPr>
          <p:cNvSpPr txBox="1"/>
          <p:nvPr/>
        </p:nvSpPr>
        <p:spPr>
          <a:xfrm>
            <a:off x="0" y="1404006"/>
            <a:ext cx="1747777" cy="400110"/>
          </a:xfrm>
          <a:prstGeom prst="rect">
            <a:avLst/>
          </a:prstGeom>
          <a:noFill/>
        </p:spPr>
        <p:txBody>
          <a:bodyPr wrap="square" rtlCol="0">
            <a:spAutoFit/>
          </a:bodyPr>
          <a:lstStyle/>
          <a:p>
            <a:r>
              <a:rPr lang="zh-CN" altLang="en-US" sz="2000" b="1" dirty="0"/>
              <a:t>尾插函数：</a:t>
            </a:r>
          </a:p>
        </p:txBody>
      </p:sp>
      <p:sp>
        <p:nvSpPr>
          <p:cNvPr id="8" name="文本框 7">
            <a:extLst>
              <a:ext uri="{FF2B5EF4-FFF2-40B4-BE49-F238E27FC236}">
                <a16:creationId xmlns:a16="http://schemas.microsoft.com/office/drawing/2014/main" id="{B664B732-CB3D-4811-BA3D-F3BEE3E53BB0}"/>
              </a:ext>
            </a:extLst>
          </p:cNvPr>
          <p:cNvSpPr txBox="1"/>
          <p:nvPr/>
        </p:nvSpPr>
        <p:spPr>
          <a:xfrm>
            <a:off x="-34724" y="3783726"/>
            <a:ext cx="2673752" cy="400110"/>
          </a:xfrm>
          <a:prstGeom prst="rect">
            <a:avLst/>
          </a:prstGeom>
          <a:noFill/>
        </p:spPr>
        <p:txBody>
          <a:bodyPr wrap="square" rtlCol="0">
            <a:spAutoFit/>
          </a:bodyPr>
          <a:lstStyle/>
          <a:p>
            <a:r>
              <a:rPr lang="zh-CN" altLang="en-US" sz="2000" b="1" dirty="0"/>
              <a:t>初始化函数：</a:t>
            </a:r>
          </a:p>
        </p:txBody>
      </p:sp>
      <p:pic>
        <p:nvPicPr>
          <p:cNvPr id="9" name="图片 8">
            <a:extLst>
              <a:ext uri="{FF2B5EF4-FFF2-40B4-BE49-F238E27FC236}">
                <a16:creationId xmlns:a16="http://schemas.microsoft.com/office/drawing/2014/main" id="{57473765-4514-4D3F-B2E2-A6646AB64F9D}"/>
              </a:ext>
            </a:extLst>
          </p:cNvPr>
          <p:cNvPicPr>
            <a:picLocks noChangeAspect="1"/>
          </p:cNvPicPr>
          <p:nvPr/>
        </p:nvPicPr>
        <p:blipFill>
          <a:blip r:embed="rId4"/>
          <a:stretch>
            <a:fillRect/>
          </a:stretch>
        </p:blipFill>
        <p:spPr>
          <a:xfrm>
            <a:off x="0" y="4396082"/>
            <a:ext cx="6086054" cy="2313124"/>
          </a:xfrm>
          <a:prstGeom prst="rect">
            <a:avLst/>
          </a:prstGeom>
        </p:spPr>
      </p:pic>
      <p:sp>
        <p:nvSpPr>
          <p:cNvPr id="10" name="文本框 9">
            <a:extLst>
              <a:ext uri="{FF2B5EF4-FFF2-40B4-BE49-F238E27FC236}">
                <a16:creationId xmlns:a16="http://schemas.microsoft.com/office/drawing/2014/main" id="{DF0A8CAD-B0F8-468C-BAC0-9AD3FF2AD10C}"/>
              </a:ext>
            </a:extLst>
          </p:cNvPr>
          <p:cNvSpPr txBox="1"/>
          <p:nvPr/>
        </p:nvSpPr>
        <p:spPr>
          <a:xfrm>
            <a:off x="6271549" y="-65880"/>
            <a:ext cx="2764512" cy="400110"/>
          </a:xfrm>
          <a:prstGeom prst="rect">
            <a:avLst/>
          </a:prstGeom>
          <a:noFill/>
        </p:spPr>
        <p:txBody>
          <a:bodyPr wrap="square" rtlCol="0">
            <a:spAutoFit/>
          </a:bodyPr>
          <a:lstStyle/>
          <a:p>
            <a:r>
              <a:rPr lang="zh-CN" altLang="en-US" sz="2000" b="1" dirty="0"/>
              <a:t>插入结点函数：</a:t>
            </a:r>
          </a:p>
        </p:txBody>
      </p:sp>
      <p:pic>
        <p:nvPicPr>
          <p:cNvPr id="12" name="图片 11">
            <a:extLst>
              <a:ext uri="{FF2B5EF4-FFF2-40B4-BE49-F238E27FC236}">
                <a16:creationId xmlns:a16="http://schemas.microsoft.com/office/drawing/2014/main" id="{574E9171-C836-4542-8F85-AF3D3327B609}"/>
              </a:ext>
            </a:extLst>
          </p:cNvPr>
          <p:cNvPicPr>
            <a:picLocks noChangeAspect="1"/>
          </p:cNvPicPr>
          <p:nvPr/>
        </p:nvPicPr>
        <p:blipFill>
          <a:blip r:embed="rId5"/>
          <a:stretch>
            <a:fillRect/>
          </a:stretch>
        </p:blipFill>
        <p:spPr>
          <a:xfrm>
            <a:off x="6445169" y="334230"/>
            <a:ext cx="4853651" cy="3160651"/>
          </a:xfrm>
          <a:prstGeom prst="rect">
            <a:avLst/>
          </a:prstGeom>
        </p:spPr>
      </p:pic>
      <p:sp>
        <p:nvSpPr>
          <p:cNvPr id="13" name="文本框 12">
            <a:extLst>
              <a:ext uri="{FF2B5EF4-FFF2-40B4-BE49-F238E27FC236}">
                <a16:creationId xmlns:a16="http://schemas.microsoft.com/office/drawing/2014/main" id="{B2DAF263-F998-4D62-8326-9C27D10F8F26}"/>
              </a:ext>
            </a:extLst>
          </p:cNvPr>
          <p:cNvSpPr txBox="1"/>
          <p:nvPr/>
        </p:nvSpPr>
        <p:spPr>
          <a:xfrm>
            <a:off x="6315618" y="3494881"/>
            <a:ext cx="1794075" cy="400110"/>
          </a:xfrm>
          <a:prstGeom prst="rect">
            <a:avLst/>
          </a:prstGeom>
          <a:noFill/>
        </p:spPr>
        <p:txBody>
          <a:bodyPr wrap="square" rtlCol="0">
            <a:spAutoFit/>
          </a:bodyPr>
          <a:lstStyle/>
          <a:p>
            <a:r>
              <a:rPr lang="zh-CN" altLang="en-US" sz="2000" b="1" dirty="0"/>
              <a:t>删除结点函数：</a:t>
            </a:r>
          </a:p>
        </p:txBody>
      </p:sp>
      <p:pic>
        <p:nvPicPr>
          <p:cNvPr id="14" name="图片 13">
            <a:extLst>
              <a:ext uri="{FF2B5EF4-FFF2-40B4-BE49-F238E27FC236}">
                <a16:creationId xmlns:a16="http://schemas.microsoft.com/office/drawing/2014/main" id="{5A2536A9-F7C4-4085-8D92-7EBDA10BA5E0}"/>
              </a:ext>
            </a:extLst>
          </p:cNvPr>
          <p:cNvPicPr>
            <a:picLocks noChangeAspect="1"/>
          </p:cNvPicPr>
          <p:nvPr/>
        </p:nvPicPr>
        <p:blipFill>
          <a:blip r:embed="rId6"/>
          <a:stretch>
            <a:fillRect/>
          </a:stretch>
        </p:blipFill>
        <p:spPr>
          <a:xfrm>
            <a:off x="6315618" y="3921388"/>
            <a:ext cx="4142832" cy="2819911"/>
          </a:xfrm>
          <a:prstGeom prst="rect">
            <a:avLst/>
          </a:prstGeom>
        </p:spPr>
      </p:pic>
    </p:spTree>
    <p:extLst>
      <p:ext uri="{BB962C8B-B14F-4D97-AF65-F5344CB8AC3E}">
        <p14:creationId xmlns:p14="http://schemas.microsoft.com/office/powerpoint/2010/main" val="39236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014728B-1BBE-479A-B057-0B83B2347F51}"/>
              </a:ext>
            </a:extLst>
          </p:cNvPr>
          <p:cNvPicPr>
            <a:picLocks noChangeAspect="1"/>
          </p:cNvPicPr>
          <p:nvPr/>
        </p:nvPicPr>
        <p:blipFill>
          <a:blip r:embed="rId3"/>
          <a:stretch>
            <a:fillRect/>
          </a:stretch>
        </p:blipFill>
        <p:spPr>
          <a:xfrm>
            <a:off x="0" y="1"/>
            <a:ext cx="5737130" cy="2926080"/>
          </a:xfrm>
          <a:prstGeom prst="rect">
            <a:avLst/>
          </a:prstGeom>
        </p:spPr>
      </p:pic>
      <p:sp>
        <p:nvSpPr>
          <p:cNvPr id="6" name="文本框 5">
            <a:extLst>
              <a:ext uri="{FF2B5EF4-FFF2-40B4-BE49-F238E27FC236}">
                <a16:creationId xmlns:a16="http://schemas.microsoft.com/office/drawing/2014/main" id="{A881BAB3-88C1-4559-AAA2-05DD843C612B}"/>
              </a:ext>
            </a:extLst>
          </p:cNvPr>
          <p:cNvSpPr txBox="1"/>
          <p:nvPr/>
        </p:nvSpPr>
        <p:spPr>
          <a:xfrm>
            <a:off x="0" y="3154680"/>
            <a:ext cx="5646420" cy="3738780"/>
          </a:xfrm>
          <a:prstGeom prst="rect">
            <a:avLst/>
          </a:prstGeom>
          <a:noFill/>
        </p:spPr>
        <p:txBody>
          <a:bodyPr wrap="square" rtlCol="0">
            <a:spAutoFit/>
          </a:bodyPr>
          <a:lstStyle/>
          <a:p>
            <a:pPr>
              <a:lnSpc>
                <a:spcPct val="150000"/>
              </a:lnSpc>
            </a:pPr>
            <a:r>
              <a:rPr lang="zh-CN" altLang="en-US" sz="2000" dirty="0"/>
              <a:t>思路：采用循环链表，遍历时计数，每当计数器到规定数字删除一个结点，直到删除到只剩最后一个结点，输出结果，因为单链表删除结点时只能删除目标节点的后一个结点，因此当计数器到每到规定数字的前一个结点时即可进行删除操作，当整条链表只剩下一个元素，即当前指针的</a:t>
            </a:r>
            <a:r>
              <a:rPr lang="en-US" altLang="zh-CN" sz="2000" dirty="0"/>
              <a:t>next</a:t>
            </a:r>
            <a:r>
              <a:rPr lang="zh-CN" altLang="en-US" sz="2000" dirty="0"/>
              <a:t>域与当前指针相等时，循环停止，输出当前指针的数据域。</a:t>
            </a:r>
            <a:endParaRPr lang="en-US" altLang="zh-CN" sz="2000" dirty="0"/>
          </a:p>
        </p:txBody>
      </p:sp>
      <p:sp>
        <p:nvSpPr>
          <p:cNvPr id="2" name="文本框 1">
            <a:extLst>
              <a:ext uri="{FF2B5EF4-FFF2-40B4-BE49-F238E27FC236}">
                <a16:creationId xmlns:a16="http://schemas.microsoft.com/office/drawing/2014/main" id="{FEE29DA3-4D71-491C-90E1-3BBE7EDECA51}"/>
              </a:ext>
            </a:extLst>
          </p:cNvPr>
          <p:cNvSpPr txBox="1"/>
          <p:nvPr/>
        </p:nvSpPr>
        <p:spPr>
          <a:xfrm>
            <a:off x="5875020" y="137160"/>
            <a:ext cx="1371600" cy="400110"/>
          </a:xfrm>
          <a:prstGeom prst="rect">
            <a:avLst/>
          </a:prstGeom>
          <a:noFill/>
        </p:spPr>
        <p:txBody>
          <a:bodyPr wrap="square" rtlCol="0">
            <a:spAutoFit/>
          </a:bodyPr>
          <a:lstStyle/>
          <a:p>
            <a:r>
              <a:rPr lang="zh-CN" altLang="en-US" sz="2000" b="1" dirty="0"/>
              <a:t>主函数：</a:t>
            </a:r>
          </a:p>
        </p:txBody>
      </p:sp>
      <p:pic>
        <p:nvPicPr>
          <p:cNvPr id="3" name="图片 2">
            <a:extLst>
              <a:ext uri="{FF2B5EF4-FFF2-40B4-BE49-F238E27FC236}">
                <a16:creationId xmlns:a16="http://schemas.microsoft.com/office/drawing/2014/main" id="{39163D57-5F93-42C0-BEF2-E079D9EDBC93}"/>
              </a:ext>
            </a:extLst>
          </p:cNvPr>
          <p:cNvPicPr>
            <a:picLocks noChangeAspect="1"/>
          </p:cNvPicPr>
          <p:nvPr/>
        </p:nvPicPr>
        <p:blipFill>
          <a:blip r:embed="rId4"/>
          <a:stretch>
            <a:fillRect/>
          </a:stretch>
        </p:blipFill>
        <p:spPr>
          <a:xfrm>
            <a:off x="5875020" y="537270"/>
            <a:ext cx="4663440" cy="3132485"/>
          </a:xfrm>
          <a:prstGeom prst="rect">
            <a:avLst/>
          </a:prstGeom>
        </p:spPr>
      </p:pic>
      <p:sp>
        <p:nvSpPr>
          <p:cNvPr id="4" name="文本框 3">
            <a:extLst>
              <a:ext uri="{FF2B5EF4-FFF2-40B4-BE49-F238E27FC236}">
                <a16:creationId xmlns:a16="http://schemas.microsoft.com/office/drawing/2014/main" id="{9A50ABF4-2283-490E-AE22-8C86D6D47AF5}"/>
              </a:ext>
            </a:extLst>
          </p:cNvPr>
          <p:cNvSpPr txBox="1"/>
          <p:nvPr/>
        </p:nvSpPr>
        <p:spPr>
          <a:xfrm>
            <a:off x="5875020" y="3809394"/>
            <a:ext cx="1760220" cy="400110"/>
          </a:xfrm>
          <a:prstGeom prst="rect">
            <a:avLst/>
          </a:prstGeom>
          <a:noFill/>
        </p:spPr>
        <p:txBody>
          <a:bodyPr wrap="square" rtlCol="0">
            <a:spAutoFit/>
          </a:bodyPr>
          <a:lstStyle/>
          <a:p>
            <a:r>
              <a:rPr lang="zh-CN" altLang="en-US" sz="2000" b="1" dirty="0"/>
              <a:t>删除结点函数</a:t>
            </a:r>
            <a:r>
              <a:rPr lang="zh-CN" altLang="en-US" dirty="0"/>
              <a:t>：</a:t>
            </a:r>
          </a:p>
        </p:txBody>
      </p:sp>
      <p:pic>
        <p:nvPicPr>
          <p:cNvPr id="7" name="图片 6">
            <a:extLst>
              <a:ext uri="{FF2B5EF4-FFF2-40B4-BE49-F238E27FC236}">
                <a16:creationId xmlns:a16="http://schemas.microsoft.com/office/drawing/2014/main" id="{2E66CA5D-B598-4149-B62D-960083918875}"/>
              </a:ext>
            </a:extLst>
          </p:cNvPr>
          <p:cNvPicPr>
            <a:picLocks noChangeAspect="1"/>
          </p:cNvPicPr>
          <p:nvPr/>
        </p:nvPicPr>
        <p:blipFill>
          <a:blip r:embed="rId5"/>
          <a:stretch>
            <a:fillRect/>
          </a:stretch>
        </p:blipFill>
        <p:spPr>
          <a:xfrm>
            <a:off x="5875020" y="4349144"/>
            <a:ext cx="5756185" cy="1811626"/>
          </a:xfrm>
          <a:prstGeom prst="rect">
            <a:avLst/>
          </a:prstGeom>
        </p:spPr>
      </p:pic>
    </p:spTree>
    <p:extLst>
      <p:ext uri="{BB962C8B-B14F-4D97-AF65-F5344CB8AC3E}">
        <p14:creationId xmlns:p14="http://schemas.microsoft.com/office/powerpoint/2010/main" val="3919754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EF7F34B-15F0-4CF8-9A79-1C21F151E62A}"/>
              </a:ext>
            </a:extLst>
          </p:cNvPr>
          <p:cNvSpPr txBox="1"/>
          <p:nvPr/>
        </p:nvSpPr>
        <p:spPr>
          <a:xfrm>
            <a:off x="34290" y="58429"/>
            <a:ext cx="3611880" cy="461665"/>
          </a:xfrm>
          <a:prstGeom prst="rect">
            <a:avLst/>
          </a:prstGeom>
          <a:noFill/>
        </p:spPr>
        <p:txBody>
          <a:bodyPr wrap="square" rtlCol="0">
            <a:spAutoFit/>
          </a:bodyPr>
          <a:lstStyle/>
          <a:p>
            <a:r>
              <a:rPr lang="en-US" altLang="zh-CN" sz="2400" b="1" dirty="0"/>
              <a:t>Day4</a:t>
            </a:r>
            <a:r>
              <a:rPr lang="zh-CN" altLang="en-US" sz="2400" b="1" dirty="0"/>
              <a:t>：栈的定义</a:t>
            </a:r>
            <a:r>
              <a:rPr lang="en-US" altLang="zh-CN" sz="2400" b="1" dirty="0"/>
              <a:t> </a:t>
            </a:r>
            <a:endParaRPr lang="zh-CN" altLang="en-US" sz="2400" b="1" dirty="0"/>
          </a:p>
        </p:txBody>
      </p:sp>
      <p:sp>
        <p:nvSpPr>
          <p:cNvPr id="6" name="矩形 5">
            <a:extLst>
              <a:ext uri="{FF2B5EF4-FFF2-40B4-BE49-F238E27FC236}">
                <a16:creationId xmlns:a16="http://schemas.microsoft.com/office/drawing/2014/main" id="{B887CDE7-B9E8-452A-95A0-B43B0AAB87A7}"/>
              </a:ext>
            </a:extLst>
          </p:cNvPr>
          <p:cNvSpPr/>
          <p:nvPr/>
        </p:nvSpPr>
        <p:spPr>
          <a:xfrm>
            <a:off x="0" y="472357"/>
            <a:ext cx="5577840" cy="2956643"/>
          </a:xfrm>
          <a:prstGeom prst="rect">
            <a:avLst/>
          </a:prstGeom>
        </p:spPr>
        <p:txBody>
          <a:bodyPr wrap="square">
            <a:spAutoFit/>
          </a:bodyPr>
          <a:lstStyle/>
          <a:p>
            <a:pPr>
              <a:lnSpc>
                <a:spcPct val="150000"/>
              </a:lnSpc>
            </a:pPr>
            <a:r>
              <a:rPr lang="zh-CN" altLang="en-US" dirty="0">
                <a:solidFill>
                  <a:srgbClr val="333333"/>
                </a:solidFill>
                <a:latin typeface="arial" panose="020B0604020202020204" pitchFamily="34" charset="0"/>
              </a:rPr>
              <a:t>栈的定义：栈是一种运算受限的线性表。其限制是仅允许在表的一端进行插入和删除运算。这一端被称为栈顶，相对的，把另一端称为栈底。向一个栈插入新元素又称作进栈、入栈或压栈，它是把新元素放到栈顶元素的上面，使之成为新的栈顶元素；从一个栈删除元素又称作出栈或退栈，它是把栈顶元素删除掉，使其相邻的元素成为新的栈顶元素。</a:t>
            </a:r>
            <a:endParaRPr lang="zh-CN" altLang="en-US" b="0" i="0" u="none" strike="noStrike" dirty="0">
              <a:solidFill>
                <a:srgbClr val="333333"/>
              </a:solidFill>
              <a:effectLst/>
              <a:latin typeface="arial" panose="020B0604020202020204" pitchFamily="34" charset="0"/>
            </a:endParaRPr>
          </a:p>
        </p:txBody>
      </p:sp>
      <p:sp>
        <p:nvSpPr>
          <p:cNvPr id="8" name="文本框 7">
            <a:extLst>
              <a:ext uri="{FF2B5EF4-FFF2-40B4-BE49-F238E27FC236}">
                <a16:creationId xmlns:a16="http://schemas.microsoft.com/office/drawing/2014/main" id="{B0BF4592-0FDE-4A2E-81DC-2104E8474834}"/>
              </a:ext>
            </a:extLst>
          </p:cNvPr>
          <p:cNvSpPr txBox="1"/>
          <p:nvPr/>
        </p:nvSpPr>
        <p:spPr>
          <a:xfrm>
            <a:off x="34290" y="3359558"/>
            <a:ext cx="2754630" cy="400110"/>
          </a:xfrm>
          <a:prstGeom prst="rect">
            <a:avLst/>
          </a:prstGeom>
          <a:noFill/>
        </p:spPr>
        <p:txBody>
          <a:bodyPr wrap="square" rtlCol="0">
            <a:spAutoFit/>
          </a:bodyPr>
          <a:lstStyle/>
          <a:p>
            <a:r>
              <a:rPr lang="zh-CN" altLang="en-US" sz="2000" b="1" dirty="0"/>
              <a:t>栈的类定义及其</a:t>
            </a:r>
            <a:r>
              <a:rPr lang="en-US" altLang="zh-CN" sz="2000" b="1" dirty="0"/>
              <a:t>ADT</a:t>
            </a:r>
            <a:r>
              <a:rPr lang="zh-CN" altLang="en-US" sz="2000" b="1" dirty="0"/>
              <a:t>：</a:t>
            </a:r>
          </a:p>
        </p:txBody>
      </p:sp>
      <p:pic>
        <p:nvPicPr>
          <p:cNvPr id="9" name="图片 8">
            <a:extLst>
              <a:ext uri="{FF2B5EF4-FFF2-40B4-BE49-F238E27FC236}">
                <a16:creationId xmlns:a16="http://schemas.microsoft.com/office/drawing/2014/main" id="{9F9E81B2-75EB-42FD-A637-28FE81700A72}"/>
              </a:ext>
            </a:extLst>
          </p:cNvPr>
          <p:cNvPicPr>
            <a:picLocks noChangeAspect="1"/>
          </p:cNvPicPr>
          <p:nvPr/>
        </p:nvPicPr>
        <p:blipFill>
          <a:blip r:embed="rId3"/>
          <a:stretch>
            <a:fillRect/>
          </a:stretch>
        </p:blipFill>
        <p:spPr>
          <a:xfrm>
            <a:off x="0" y="3812150"/>
            <a:ext cx="5394960" cy="3009125"/>
          </a:xfrm>
          <a:prstGeom prst="rect">
            <a:avLst/>
          </a:prstGeom>
        </p:spPr>
      </p:pic>
      <p:sp>
        <p:nvSpPr>
          <p:cNvPr id="10" name="文本框 9">
            <a:extLst>
              <a:ext uri="{FF2B5EF4-FFF2-40B4-BE49-F238E27FC236}">
                <a16:creationId xmlns:a16="http://schemas.microsoft.com/office/drawing/2014/main" id="{2693EE69-D59E-4814-A89A-A007F57DC7AF}"/>
              </a:ext>
            </a:extLst>
          </p:cNvPr>
          <p:cNvSpPr txBox="1"/>
          <p:nvPr/>
        </p:nvSpPr>
        <p:spPr>
          <a:xfrm>
            <a:off x="5657850" y="0"/>
            <a:ext cx="1897380" cy="400110"/>
          </a:xfrm>
          <a:prstGeom prst="rect">
            <a:avLst/>
          </a:prstGeom>
          <a:noFill/>
        </p:spPr>
        <p:txBody>
          <a:bodyPr wrap="square" rtlCol="0">
            <a:spAutoFit/>
          </a:bodyPr>
          <a:lstStyle/>
          <a:p>
            <a:r>
              <a:rPr lang="zh-CN" altLang="en-US" sz="2000" b="1" dirty="0"/>
              <a:t>压栈</a:t>
            </a:r>
            <a:r>
              <a:rPr lang="zh-CN" altLang="en-US" dirty="0"/>
              <a:t>：</a:t>
            </a:r>
          </a:p>
        </p:txBody>
      </p:sp>
      <p:pic>
        <p:nvPicPr>
          <p:cNvPr id="11" name="图片 10">
            <a:extLst>
              <a:ext uri="{FF2B5EF4-FFF2-40B4-BE49-F238E27FC236}">
                <a16:creationId xmlns:a16="http://schemas.microsoft.com/office/drawing/2014/main" id="{C7DDC25C-AFFA-411D-ABD3-7BBD426FA283}"/>
              </a:ext>
            </a:extLst>
          </p:cNvPr>
          <p:cNvPicPr>
            <a:picLocks noChangeAspect="1"/>
          </p:cNvPicPr>
          <p:nvPr/>
        </p:nvPicPr>
        <p:blipFill>
          <a:blip r:embed="rId4"/>
          <a:stretch>
            <a:fillRect/>
          </a:stretch>
        </p:blipFill>
        <p:spPr>
          <a:xfrm>
            <a:off x="6515100" y="289262"/>
            <a:ext cx="5394960" cy="2011914"/>
          </a:xfrm>
          <a:prstGeom prst="rect">
            <a:avLst/>
          </a:prstGeom>
        </p:spPr>
      </p:pic>
      <p:sp>
        <p:nvSpPr>
          <p:cNvPr id="12" name="文本框 11">
            <a:extLst>
              <a:ext uri="{FF2B5EF4-FFF2-40B4-BE49-F238E27FC236}">
                <a16:creationId xmlns:a16="http://schemas.microsoft.com/office/drawing/2014/main" id="{16929136-C5C0-471A-92AB-F3D818C682F5}"/>
              </a:ext>
            </a:extLst>
          </p:cNvPr>
          <p:cNvSpPr txBox="1"/>
          <p:nvPr/>
        </p:nvSpPr>
        <p:spPr>
          <a:xfrm>
            <a:off x="5650228" y="2190328"/>
            <a:ext cx="956312" cy="400110"/>
          </a:xfrm>
          <a:prstGeom prst="rect">
            <a:avLst/>
          </a:prstGeom>
          <a:noFill/>
        </p:spPr>
        <p:txBody>
          <a:bodyPr wrap="square" rtlCol="0">
            <a:spAutoFit/>
          </a:bodyPr>
          <a:lstStyle/>
          <a:p>
            <a:r>
              <a:rPr lang="zh-CN" altLang="en-US" sz="2000" b="1" dirty="0"/>
              <a:t>出栈：</a:t>
            </a:r>
          </a:p>
        </p:txBody>
      </p:sp>
      <p:pic>
        <p:nvPicPr>
          <p:cNvPr id="13" name="图片 12">
            <a:extLst>
              <a:ext uri="{FF2B5EF4-FFF2-40B4-BE49-F238E27FC236}">
                <a16:creationId xmlns:a16="http://schemas.microsoft.com/office/drawing/2014/main" id="{2604C3B2-F76D-4AF9-8325-25D1B19851C0}"/>
              </a:ext>
            </a:extLst>
          </p:cNvPr>
          <p:cNvPicPr>
            <a:picLocks noChangeAspect="1"/>
          </p:cNvPicPr>
          <p:nvPr/>
        </p:nvPicPr>
        <p:blipFill>
          <a:blip r:embed="rId5"/>
          <a:stretch>
            <a:fillRect/>
          </a:stretch>
        </p:blipFill>
        <p:spPr>
          <a:xfrm>
            <a:off x="6526530" y="2679645"/>
            <a:ext cx="3423285" cy="1819015"/>
          </a:xfrm>
          <a:prstGeom prst="rect">
            <a:avLst/>
          </a:prstGeom>
        </p:spPr>
      </p:pic>
      <p:sp>
        <p:nvSpPr>
          <p:cNvPr id="14" name="文本框 13">
            <a:extLst>
              <a:ext uri="{FF2B5EF4-FFF2-40B4-BE49-F238E27FC236}">
                <a16:creationId xmlns:a16="http://schemas.microsoft.com/office/drawing/2014/main" id="{EEE643A0-C985-4B7D-8760-B256FD99043C}"/>
              </a:ext>
            </a:extLst>
          </p:cNvPr>
          <p:cNvSpPr txBox="1"/>
          <p:nvPr/>
        </p:nvSpPr>
        <p:spPr>
          <a:xfrm>
            <a:off x="5657850" y="4692778"/>
            <a:ext cx="2125980" cy="400110"/>
          </a:xfrm>
          <a:prstGeom prst="rect">
            <a:avLst/>
          </a:prstGeom>
          <a:noFill/>
        </p:spPr>
        <p:txBody>
          <a:bodyPr wrap="square" rtlCol="0">
            <a:spAutoFit/>
          </a:bodyPr>
          <a:lstStyle/>
          <a:p>
            <a:r>
              <a:rPr lang="zh-CN" altLang="en-US" sz="2000" b="1" dirty="0"/>
              <a:t>访问栈顶元素：</a:t>
            </a:r>
          </a:p>
        </p:txBody>
      </p:sp>
      <p:pic>
        <p:nvPicPr>
          <p:cNvPr id="15" name="图片 14">
            <a:extLst>
              <a:ext uri="{FF2B5EF4-FFF2-40B4-BE49-F238E27FC236}">
                <a16:creationId xmlns:a16="http://schemas.microsoft.com/office/drawing/2014/main" id="{8080097B-0C3A-4A9D-8919-7899BD21859A}"/>
              </a:ext>
            </a:extLst>
          </p:cNvPr>
          <p:cNvPicPr>
            <a:picLocks noChangeAspect="1"/>
          </p:cNvPicPr>
          <p:nvPr/>
        </p:nvPicPr>
        <p:blipFill>
          <a:blip r:embed="rId6"/>
          <a:stretch>
            <a:fillRect/>
          </a:stretch>
        </p:blipFill>
        <p:spPr>
          <a:xfrm>
            <a:off x="7783830" y="4692778"/>
            <a:ext cx="4014788" cy="2109465"/>
          </a:xfrm>
          <a:prstGeom prst="rect">
            <a:avLst/>
          </a:prstGeom>
        </p:spPr>
      </p:pic>
    </p:spTree>
    <p:extLst>
      <p:ext uri="{BB962C8B-B14F-4D97-AF65-F5344CB8AC3E}">
        <p14:creationId xmlns:p14="http://schemas.microsoft.com/office/powerpoint/2010/main" val="2880432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A7271EB-4B4D-41A4-A970-17F5A4EDC238}"/>
              </a:ext>
            </a:extLst>
          </p:cNvPr>
          <p:cNvSpPr txBox="1"/>
          <p:nvPr/>
        </p:nvSpPr>
        <p:spPr>
          <a:xfrm>
            <a:off x="80010" y="9197"/>
            <a:ext cx="971550" cy="461665"/>
          </a:xfrm>
          <a:prstGeom prst="rect">
            <a:avLst/>
          </a:prstGeom>
          <a:noFill/>
        </p:spPr>
        <p:txBody>
          <a:bodyPr wrap="square" rtlCol="0">
            <a:spAutoFit/>
          </a:bodyPr>
          <a:lstStyle/>
          <a:p>
            <a:r>
              <a:rPr lang="zh-CN" altLang="en-US" sz="2400" b="1" dirty="0"/>
              <a:t>链栈：</a:t>
            </a:r>
          </a:p>
        </p:txBody>
      </p:sp>
      <p:sp>
        <p:nvSpPr>
          <p:cNvPr id="5" name="矩形 4">
            <a:extLst>
              <a:ext uri="{FF2B5EF4-FFF2-40B4-BE49-F238E27FC236}">
                <a16:creationId xmlns:a16="http://schemas.microsoft.com/office/drawing/2014/main" id="{C28F2EB0-BAF4-4D2B-B364-236A969A6EDE}"/>
              </a:ext>
            </a:extLst>
          </p:cNvPr>
          <p:cNvSpPr/>
          <p:nvPr/>
        </p:nvSpPr>
        <p:spPr>
          <a:xfrm>
            <a:off x="1520190" y="834390"/>
            <a:ext cx="971550" cy="23774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a:extLst>
              <a:ext uri="{FF2B5EF4-FFF2-40B4-BE49-F238E27FC236}">
                <a16:creationId xmlns:a16="http://schemas.microsoft.com/office/drawing/2014/main" id="{F03252A6-99B7-4259-A089-A0743FCFB9FB}"/>
              </a:ext>
            </a:extLst>
          </p:cNvPr>
          <p:cNvCxnSpPr>
            <a:cxnSpLocks/>
          </p:cNvCxnSpPr>
          <p:nvPr/>
        </p:nvCxnSpPr>
        <p:spPr>
          <a:xfrm>
            <a:off x="1520190" y="2754630"/>
            <a:ext cx="994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6F79619-67B7-430B-8C63-D37CADDCED9E}"/>
              </a:ext>
            </a:extLst>
          </p:cNvPr>
          <p:cNvCxnSpPr/>
          <p:nvPr/>
        </p:nvCxnSpPr>
        <p:spPr>
          <a:xfrm>
            <a:off x="1520190" y="2320290"/>
            <a:ext cx="9715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20B4EE6B-34A7-4423-AF0B-006EA4F7D876}"/>
              </a:ext>
            </a:extLst>
          </p:cNvPr>
          <p:cNvCxnSpPr/>
          <p:nvPr/>
        </p:nvCxnSpPr>
        <p:spPr>
          <a:xfrm>
            <a:off x="1531620" y="1977390"/>
            <a:ext cx="97155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E1E63299-CD1E-43F1-846B-D08549598519}"/>
              </a:ext>
            </a:extLst>
          </p:cNvPr>
          <p:cNvSpPr/>
          <p:nvPr/>
        </p:nvSpPr>
        <p:spPr>
          <a:xfrm>
            <a:off x="3154680" y="365760"/>
            <a:ext cx="834390" cy="342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1F994A53-DD8A-4675-8E49-142EDC765C4E}"/>
              </a:ext>
            </a:extLst>
          </p:cNvPr>
          <p:cNvCxnSpPr/>
          <p:nvPr/>
        </p:nvCxnSpPr>
        <p:spPr>
          <a:xfrm flipH="1">
            <a:off x="2617470" y="708660"/>
            <a:ext cx="731520" cy="754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0390E0E-EAD3-44EB-A0B1-74DFE0B8EE3D}"/>
              </a:ext>
            </a:extLst>
          </p:cNvPr>
          <p:cNvCxnSpPr>
            <a:stCxn id="13" idx="0"/>
            <a:endCxn id="13" idx="2"/>
          </p:cNvCxnSpPr>
          <p:nvPr/>
        </p:nvCxnSpPr>
        <p:spPr>
          <a:xfrm>
            <a:off x="3571875" y="365760"/>
            <a:ext cx="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CDFD7A68-06B8-45D0-8FD2-128F94E3CE01}"/>
              </a:ext>
            </a:extLst>
          </p:cNvPr>
          <p:cNvCxnSpPr/>
          <p:nvPr/>
        </p:nvCxnSpPr>
        <p:spPr>
          <a:xfrm>
            <a:off x="1977390" y="1977390"/>
            <a:ext cx="0" cy="342900"/>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67387637-D734-4ED9-9348-455E2782CA6C}"/>
              </a:ext>
            </a:extLst>
          </p:cNvPr>
          <p:cNvSpPr txBox="1"/>
          <p:nvPr/>
        </p:nvSpPr>
        <p:spPr>
          <a:xfrm>
            <a:off x="148591" y="3646169"/>
            <a:ext cx="3520438" cy="1938992"/>
          </a:xfrm>
          <a:prstGeom prst="rect">
            <a:avLst/>
          </a:prstGeom>
          <a:noFill/>
        </p:spPr>
        <p:txBody>
          <a:bodyPr wrap="square" rtlCol="0">
            <a:spAutoFit/>
          </a:bodyPr>
          <a:lstStyle/>
          <a:p>
            <a:r>
              <a:rPr lang="zh-CN" altLang="en-US" sz="2000" b="1" dirty="0"/>
              <a:t>由于栈的特性，每次入栈的元素都会被压到栈底，因此每添加一个结点，就要把新结点的</a:t>
            </a:r>
            <a:r>
              <a:rPr lang="en-US" altLang="zh-CN" sz="2000" b="1" dirty="0"/>
              <a:t>next</a:t>
            </a:r>
            <a:r>
              <a:rPr lang="zh-CN" altLang="en-US" sz="2000" b="1" dirty="0"/>
              <a:t>域指向就的栈顶，再把新的结点作为栈顶，即可完成</a:t>
            </a:r>
            <a:r>
              <a:rPr lang="en-US" altLang="zh-CN" sz="2000" b="1" dirty="0"/>
              <a:t>push</a:t>
            </a:r>
            <a:r>
              <a:rPr lang="zh-CN" altLang="en-US" sz="2000" b="1" dirty="0"/>
              <a:t>操作</a:t>
            </a:r>
          </a:p>
        </p:txBody>
      </p:sp>
      <p:pic>
        <p:nvPicPr>
          <p:cNvPr id="20" name="图片 19">
            <a:extLst>
              <a:ext uri="{FF2B5EF4-FFF2-40B4-BE49-F238E27FC236}">
                <a16:creationId xmlns:a16="http://schemas.microsoft.com/office/drawing/2014/main" id="{E7D8BB48-F2E8-4DDB-A481-051C1A5692F5}"/>
              </a:ext>
            </a:extLst>
          </p:cNvPr>
          <p:cNvPicPr>
            <a:picLocks noChangeAspect="1"/>
          </p:cNvPicPr>
          <p:nvPr/>
        </p:nvPicPr>
        <p:blipFill>
          <a:blip r:embed="rId3"/>
          <a:stretch>
            <a:fillRect/>
          </a:stretch>
        </p:blipFill>
        <p:spPr>
          <a:xfrm>
            <a:off x="4640580" y="862843"/>
            <a:ext cx="7143750" cy="1931427"/>
          </a:xfrm>
          <a:prstGeom prst="rect">
            <a:avLst/>
          </a:prstGeom>
        </p:spPr>
      </p:pic>
      <p:sp>
        <p:nvSpPr>
          <p:cNvPr id="21" name="文本框 20">
            <a:extLst>
              <a:ext uri="{FF2B5EF4-FFF2-40B4-BE49-F238E27FC236}">
                <a16:creationId xmlns:a16="http://schemas.microsoft.com/office/drawing/2014/main" id="{6F3EB628-E7FE-4B50-8C30-91111A6F13A9}"/>
              </a:ext>
            </a:extLst>
          </p:cNvPr>
          <p:cNvSpPr txBox="1"/>
          <p:nvPr/>
        </p:nvSpPr>
        <p:spPr>
          <a:xfrm>
            <a:off x="4640580" y="286196"/>
            <a:ext cx="1223006" cy="400110"/>
          </a:xfrm>
          <a:prstGeom prst="rect">
            <a:avLst/>
          </a:prstGeom>
          <a:noFill/>
        </p:spPr>
        <p:txBody>
          <a:bodyPr wrap="square" rtlCol="0">
            <a:spAutoFit/>
          </a:bodyPr>
          <a:lstStyle/>
          <a:p>
            <a:r>
              <a:rPr lang="zh-CN" altLang="en-US" sz="2000" b="1" dirty="0"/>
              <a:t>压栈：</a:t>
            </a:r>
          </a:p>
        </p:txBody>
      </p:sp>
      <p:sp>
        <p:nvSpPr>
          <p:cNvPr id="22" name="文本框 21">
            <a:extLst>
              <a:ext uri="{FF2B5EF4-FFF2-40B4-BE49-F238E27FC236}">
                <a16:creationId xmlns:a16="http://schemas.microsoft.com/office/drawing/2014/main" id="{CB7E2931-93EF-4535-B584-79ADD45B5C37}"/>
              </a:ext>
            </a:extLst>
          </p:cNvPr>
          <p:cNvSpPr txBox="1"/>
          <p:nvPr/>
        </p:nvSpPr>
        <p:spPr>
          <a:xfrm>
            <a:off x="4640580" y="3211830"/>
            <a:ext cx="1108710" cy="400110"/>
          </a:xfrm>
          <a:prstGeom prst="rect">
            <a:avLst/>
          </a:prstGeom>
          <a:noFill/>
        </p:spPr>
        <p:txBody>
          <a:bodyPr wrap="square" rtlCol="0">
            <a:spAutoFit/>
          </a:bodyPr>
          <a:lstStyle/>
          <a:p>
            <a:r>
              <a:rPr lang="zh-CN" altLang="en-US" sz="2000" b="1" dirty="0"/>
              <a:t>出栈</a:t>
            </a:r>
            <a:r>
              <a:rPr lang="zh-CN" altLang="en-US" dirty="0"/>
              <a:t>：</a:t>
            </a:r>
          </a:p>
        </p:txBody>
      </p:sp>
      <p:sp>
        <p:nvSpPr>
          <p:cNvPr id="23" name="文本框 22">
            <a:extLst>
              <a:ext uri="{FF2B5EF4-FFF2-40B4-BE49-F238E27FC236}">
                <a16:creationId xmlns:a16="http://schemas.microsoft.com/office/drawing/2014/main" id="{CD77F6EE-F5B1-4AAD-B65A-E28876747E55}"/>
              </a:ext>
            </a:extLst>
          </p:cNvPr>
          <p:cNvSpPr txBox="1"/>
          <p:nvPr/>
        </p:nvSpPr>
        <p:spPr>
          <a:xfrm>
            <a:off x="80010" y="5491488"/>
            <a:ext cx="2697479" cy="1200329"/>
          </a:xfrm>
          <a:prstGeom prst="rect">
            <a:avLst/>
          </a:prstGeom>
          <a:noFill/>
        </p:spPr>
        <p:txBody>
          <a:bodyPr wrap="square" rtlCol="0">
            <a:spAutoFit/>
          </a:bodyPr>
          <a:lstStyle/>
          <a:p>
            <a:r>
              <a:rPr lang="zh-CN" altLang="en-US" sz="2400" b="1" dirty="0">
                <a:solidFill>
                  <a:srgbClr val="FF0000"/>
                </a:solidFill>
              </a:rPr>
              <a:t>注意点：不能忘记对链栈的长度进行累加</a:t>
            </a:r>
          </a:p>
        </p:txBody>
      </p:sp>
      <p:pic>
        <p:nvPicPr>
          <p:cNvPr id="24" name="图片 23">
            <a:extLst>
              <a:ext uri="{FF2B5EF4-FFF2-40B4-BE49-F238E27FC236}">
                <a16:creationId xmlns:a16="http://schemas.microsoft.com/office/drawing/2014/main" id="{BECB459C-8CE8-44A0-B373-F5A3DBC76D53}"/>
              </a:ext>
            </a:extLst>
          </p:cNvPr>
          <p:cNvPicPr>
            <a:picLocks noChangeAspect="1"/>
          </p:cNvPicPr>
          <p:nvPr/>
        </p:nvPicPr>
        <p:blipFill>
          <a:blip r:embed="rId4"/>
          <a:stretch>
            <a:fillRect/>
          </a:stretch>
        </p:blipFill>
        <p:spPr>
          <a:xfrm>
            <a:off x="4640580" y="3730010"/>
            <a:ext cx="6352222" cy="2455315"/>
          </a:xfrm>
          <a:prstGeom prst="rect">
            <a:avLst/>
          </a:prstGeom>
        </p:spPr>
      </p:pic>
    </p:spTree>
    <p:extLst>
      <p:ext uri="{BB962C8B-B14F-4D97-AF65-F5344CB8AC3E}">
        <p14:creationId xmlns:p14="http://schemas.microsoft.com/office/powerpoint/2010/main" val="3884166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8267AF6-32BE-4EBF-B279-5DDD4F527013}"/>
              </a:ext>
            </a:extLst>
          </p:cNvPr>
          <p:cNvSpPr/>
          <p:nvPr/>
        </p:nvSpPr>
        <p:spPr>
          <a:xfrm>
            <a:off x="225758" y="295394"/>
            <a:ext cx="2385589" cy="400110"/>
          </a:xfrm>
          <a:prstGeom prst="rect">
            <a:avLst/>
          </a:prstGeom>
        </p:spPr>
        <p:txBody>
          <a:bodyPr wrap="none">
            <a:spAutoFit/>
          </a:bodyPr>
          <a:lstStyle/>
          <a:p>
            <a:r>
              <a:rPr lang="en-US" altLang="zh-CN" sz="2000" b="1" dirty="0"/>
              <a:t>Day5</a:t>
            </a:r>
            <a:r>
              <a:rPr lang="zh-CN" altLang="en-US" sz="2000" b="1" dirty="0"/>
              <a:t>：队列的定义</a:t>
            </a:r>
            <a:r>
              <a:rPr lang="en-US" altLang="zh-CN" sz="2000" b="1" dirty="0"/>
              <a:t> </a:t>
            </a:r>
            <a:endParaRPr lang="zh-CN" altLang="en-US" sz="2000" b="1" dirty="0"/>
          </a:p>
        </p:txBody>
      </p:sp>
      <p:sp>
        <p:nvSpPr>
          <p:cNvPr id="7" name="文本框 6">
            <a:extLst>
              <a:ext uri="{FF2B5EF4-FFF2-40B4-BE49-F238E27FC236}">
                <a16:creationId xmlns:a16="http://schemas.microsoft.com/office/drawing/2014/main" id="{3B6908FC-CFA5-4120-9652-C1E04211E168}"/>
              </a:ext>
            </a:extLst>
          </p:cNvPr>
          <p:cNvSpPr txBox="1"/>
          <p:nvPr/>
        </p:nvSpPr>
        <p:spPr>
          <a:xfrm>
            <a:off x="342900" y="1028700"/>
            <a:ext cx="3703320" cy="923330"/>
          </a:xfrm>
          <a:prstGeom prst="rect">
            <a:avLst/>
          </a:prstGeom>
          <a:noFill/>
        </p:spPr>
        <p:txBody>
          <a:bodyPr wrap="square" rtlCol="0">
            <a:spAutoFit/>
          </a:bodyPr>
          <a:lstStyle/>
          <a:p>
            <a:r>
              <a:rPr lang="zh-CN" altLang="en-US" dirty="0"/>
              <a:t>队列是一种先进先出的线性表，允许插入的一段再对位，允许删除的一端为对头</a:t>
            </a:r>
          </a:p>
        </p:txBody>
      </p:sp>
      <p:pic>
        <p:nvPicPr>
          <p:cNvPr id="8" name="图片 7">
            <a:extLst>
              <a:ext uri="{FF2B5EF4-FFF2-40B4-BE49-F238E27FC236}">
                <a16:creationId xmlns:a16="http://schemas.microsoft.com/office/drawing/2014/main" id="{C3C758C7-1C31-4C9C-BBC4-38FE65696528}"/>
              </a:ext>
            </a:extLst>
          </p:cNvPr>
          <p:cNvPicPr>
            <a:picLocks noChangeAspect="1"/>
          </p:cNvPicPr>
          <p:nvPr/>
        </p:nvPicPr>
        <p:blipFill>
          <a:blip r:embed="rId3"/>
          <a:stretch>
            <a:fillRect/>
          </a:stretch>
        </p:blipFill>
        <p:spPr>
          <a:xfrm>
            <a:off x="72390" y="2769766"/>
            <a:ext cx="5639289" cy="2392887"/>
          </a:xfrm>
          <a:prstGeom prst="rect">
            <a:avLst/>
          </a:prstGeom>
        </p:spPr>
      </p:pic>
      <p:sp>
        <p:nvSpPr>
          <p:cNvPr id="9" name="文本框 8">
            <a:extLst>
              <a:ext uri="{FF2B5EF4-FFF2-40B4-BE49-F238E27FC236}">
                <a16:creationId xmlns:a16="http://schemas.microsoft.com/office/drawing/2014/main" id="{29EAAD70-12FD-42D6-AE53-5E2BD6D9AB65}"/>
              </a:ext>
            </a:extLst>
          </p:cNvPr>
          <p:cNvSpPr txBox="1"/>
          <p:nvPr/>
        </p:nvSpPr>
        <p:spPr>
          <a:xfrm>
            <a:off x="0" y="2285226"/>
            <a:ext cx="2571751" cy="400110"/>
          </a:xfrm>
          <a:prstGeom prst="rect">
            <a:avLst/>
          </a:prstGeom>
          <a:noFill/>
        </p:spPr>
        <p:txBody>
          <a:bodyPr wrap="square" rtlCol="0">
            <a:spAutoFit/>
          </a:bodyPr>
          <a:lstStyle/>
          <a:p>
            <a:r>
              <a:rPr lang="zh-CN" altLang="en-US" sz="2000" b="1" dirty="0"/>
              <a:t>往队列尾添加元素</a:t>
            </a:r>
          </a:p>
        </p:txBody>
      </p:sp>
      <p:pic>
        <p:nvPicPr>
          <p:cNvPr id="10" name="图片 9">
            <a:extLst>
              <a:ext uri="{FF2B5EF4-FFF2-40B4-BE49-F238E27FC236}">
                <a16:creationId xmlns:a16="http://schemas.microsoft.com/office/drawing/2014/main" id="{C2D28379-699E-443E-AF8D-698D5D1FB9E2}"/>
              </a:ext>
            </a:extLst>
          </p:cNvPr>
          <p:cNvPicPr>
            <a:picLocks noChangeAspect="1"/>
          </p:cNvPicPr>
          <p:nvPr/>
        </p:nvPicPr>
        <p:blipFill>
          <a:blip r:embed="rId4"/>
          <a:stretch>
            <a:fillRect/>
          </a:stretch>
        </p:blipFill>
        <p:spPr>
          <a:xfrm>
            <a:off x="6480323" y="658063"/>
            <a:ext cx="4922947" cy="2179509"/>
          </a:xfrm>
          <a:prstGeom prst="rect">
            <a:avLst/>
          </a:prstGeom>
        </p:spPr>
      </p:pic>
      <p:sp>
        <p:nvSpPr>
          <p:cNvPr id="11" name="文本框 10">
            <a:extLst>
              <a:ext uri="{FF2B5EF4-FFF2-40B4-BE49-F238E27FC236}">
                <a16:creationId xmlns:a16="http://schemas.microsoft.com/office/drawing/2014/main" id="{090300A9-A587-4FF5-923F-95C113D41686}"/>
              </a:ext>
            </a:extLst>
          </p:cNvPr>
          <p:cNvSpPr txBox="1"/>
          <p:nvPr/>
        </p:nvSpPr>
        <p:spPr>
          <a:xfrm>
            <a:off x="6480323" y="194310"/>
            <a:ext cx="2160757" cy="400110"/>
          </a:xfrm>
          <a:prstGeom prst="rect">
            <a:avLst/>
          </a:prstGeom>
          <a:noFill/>
        </p:spPr>
        <p:txBody>
          <a:bodyPr wrap="square" rtlCol="0">
            <a:spAutoFit/>
          </a:bodyPr>
          <a:lstStyle/>
          <a:p>
            <a:r>
              <a:rPr lang="zh-CN" altLang="en-US" sz="2000" b="1" dirty="0"/>
              <a:t>从队头删除元素</a:t>
            </a:r>
            <a:r>
              <a:rPr lang="zh-CN" altLang="en-US" dirty="0"/>
              <a:t>：</a:t>
            </a:r>
          </a:p>
        </p:txBody>
      </p:sp>
      <p:sp>
        <p:nvSpPr>
          <p:cNvPr id="12" name="文本框 11">
            <a:extLst>
              <a:ext uri="{FF2B5EF4-FFF2-40B4-BE49-F238E27FC236}">
                <a16:creationId xmlns:a16="http://schemas.microsoft.com/office/drawing/2014/main" id="{EDB8F131-E65B-413F-899C-C8F26F6661EA}"/>
              </a:ext>
            </a:extLst>
          </p:cNvPr>
          <p:cNvSpPr txBox="1"/>
          <p:nvPr/>
        </p:nvSpPr>
        <p:spPr>
          <a:xfrm>
            <a:off x="6096000" y="2937215"/>
            <a:ext cx="2457450" cy="400110"/>
          </a:xfrm>
          <a:prstGeom prst="rect">
            <a:avLst/>
          </a:prstGeom>
          <a:noFill/>
        </p:spPr>
        <p:txBody>
          <a:bodyPr wrap="square" rtlCol="0">
            <a:spAutoFit/>
          </a:bodyPr>
          <a:lstStyle/>
          <a:p>
            <a:r>
              <a:rPr lang="zh-CN" altLang="en-US" sz="2000" b="1" dirty="0"/>
              <a:t>判断队列是否为空</a:t>
            </a:r>
          </a:p>
        </p:txBody>
      </p:sp>
      <p:sp>
        <p:nvSpPr>
          <p:cNvPr id="13" name="文本框 12">
            <a:extLst>
              <a:ext uri="{FF2B5EF4-FFF2-40B4-BE49-F238E27FC236}">
                <a16:creationId xmlns:a16="http://schemas.microsoft.com/office/drawing/2014/main" id="{49BBA269-DE53-4187-984C-7BA629E54D62}"/>
              </a:ext>
            </a:extLst>
          </p:cNvPr>
          <p:cNvSpPr txBox="1"/>
          <p:nvPr/>
        </p:nvSpPr>
        <p:spPr>
          <a:xfrm>
            <a:off x="6096000" y="4740902"/>
            <a:ext cx="2457450" cy="400110"/>
          </a:xfrm>
          <a:prstGeom prst="rect">
            <a:avLst/>
          </a:prstGeom>
          <a:noFill/>
        </p:spPr>
        <p:txBody>
          <a:bodyPr wrap="square" rtlCol="0">
            <a:spAutoFit/>
          </a:bodyPr>
          <a:lstStyle/>
          <a:p>
            <a:r>
              <a:rPr lang="zh-CN" altLang="en-US" sz="2000" b="1" dirty="0"/>
              <a:t>判断队列是否为满</a:t>
            </a:r>
          </a:p>
        </p:txBody>
      </p:sp>
      <p:pic>
        <p:nvPicPr>
          <p:cNvPr id="14" name="图片 13">
            <a:extLst>
              <a:ext uri="{FF2B5EF4-FFF2-40B4-BE49-F238E27FC236}">
                <a16:creationId xmlns:a16="http://schemas.microsoft.com/office/drawing/2014/main" id="{7193BD82-5C23-4372-8FC8-0FB3C0CBFFDD}"/>
              </a:ext>
            </a:extLst>
          </p:cNvPr>
          <p:cNvPicPr>
            <a:picLocks noChangeAspect="1"/>
          </p:cNvPicPr>
          <p:nvPr/>
        </p:nvPicPr>
        <p:blipFill>
          <a:blip r:embed="rId5"/>
          <a:stretch>
            <a:fillRect/>
          </a:stretch>
        </p:blipFill>
        <p:spPr>
          <a:xfrm>
            <a:off x="6480323" y="3327267"/>
            <a:ext cx="4362653" cy="1257767"/>
          </a:xfrm>
          <a:prstGeom prst="rect">
            <a:avLst/>
          </a:prstGeom>
        </p:spPr>
      </p:pic>
      <p:pic>
        <p:nvPicPr>
          <p:cNvPr id="15" name="图片 14">
            <a:extLst>
              <a:ext uri="{FF2B5EF4-FFF2-40B4-BE49-F238E27FC236}">
                <a16:creationId xmlns:a16="http://schemas.microsoft.com/office/drawing/2014/main" id="{B4C7D6F1-DE94-4B0D-9594-288837C36B11}"/>
              </a:ext>
            </a:extLst>
          </p:cNvPr>
          <p:cNvPicPr>
            <a:picLocks noChangeAspect="1"/>
          </p:cNvPicPr>
          <p:nvPr/>
        </p:nvPicPr>
        <p:blipFill>
          <a:blip r:embed="rId6"/>
          <a:stretch>
            <a:fillRect/>
          </a:stretch>
        </p:blipFill>
        <p:spPr>
          <a:xfrm>
            <a:off x="6480323" y="5296880"/>
            <a:ext cx="5174428" cy="1348857"/>
          </a:xfrm>
          <a:prstGeom prst="rect">
            <a:avLst/>
          </a:prstGeom>
        </p:spPr>
      </p:pic>
    </p:spTree>
    <p:extLst>
      <p:ext uri="{BB962C8B-B14F-4D97-AF65-F5344CB8AC3E}">
        <p14:creationId xmlns:p14="http://schemas.microsoft.com/office/powerpoint/2010/main" val="1783240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D1F08FC-FE99-4B23-9A4B-99AF791AD4D0}"/>
              </a:ext>
            </a:extLst>
          </p:cNvPr>
          <p:cNvSpPr txBox="1"/>
          <p:nvPr/>
        </p:nvSpPr>
        <p:spPr>
          <a:xfrm>
            <a:off x="0" y="72582"/>
            <a:ext cx="1874520" cy="400110"/>
          </a:xfrm>
          <a:prstGeom prst="rect">
            <a:avLst/>
          </a:prstGeom>
          <a:noFill/>
        </p:spPr>
        <p:txBody>
          <a:bodyPr wrap="square" rtlCol="0">
            <a:spAutoFit/>
          </a:bodyPr>
          <a:lstStyle/>
          <a:p>
            <a:r>
              <a:rPr lang="zh-CN" altLang="en-US" sz="2000" b="1" dirty="0"/>
              <a:t>链队的定义</a:t>
            </a:r>
          </a:p>
        </p:txBody>
      </p:sp>
      <p:pic>
        <p:nvPicPr>
          <p:cNvPr id="5" name="图片 4">
            <a:extLst>
              <a:ext uri="{FF2B5EF4-FFF2-40B4-BE49-F238E27FC236}">
                <a16:creationId xmlns:a16="http://schemas.microsoft.com/office/drawing/2014/main" id="{493E1286-D5C0-4EE2-B139-1DD056208414}"/>
              </a:ext>
            </a:extLst>
          </p:cNvPr>
          <p:cNvPicPr>
            <a:picLocks noChangeAspect="1"/>
          </p:cNvPicPr>
          <p:nvPr/>
        </p:nvPicPr>
        <p:blipFill>
          <a:blip r:embed="rId3"/>
          <a:stretch>
            <a:fillRect/>
          </a:stretch>
        </p:blipFill>
        <p:spPr>
          <a:xfrm>
            <a:off x="7444740" y="402081"/>
            <a:ext cx="3749040" cy="2719211"/>
          </a:xfrm>
          <a:prstGeom prst="rect">
            <a:avLst/>
          </a:prstGeom>
        </p:spPr>
      </p:pic>
      <p:sp>
        <p:nvSpPr>
          <p:cNvPr id="6" name="文本框 5">
            <a:extLst>
              <a:ext uri="{FF2B5EF4-FFF2-40B4-BE49-F238E27FC236}">
                <a16:creationId xmlns:a16="http://schemas.microsoft.com/office/drawing/2014/main" id="{3C9559CE-23D0-492B-AFB1-C2140B214217}"/>
              </a:ext>
            </a:extLst>
          </p:cNvPr>
          <p:cNvSpPr txBox="1"/>
          <p:nvPr/>
        </p:nvSpPr>
        <p:spPr>
          <a:xfrm>
            <a:off x="7444740" y="1971"/>
            <a:ext cx="1120140" cy="400110"/>
          </a:xfrm>
          <a:prstGeom prst="rect">
            <a:avLst/>
          </a:prstGeom>
          <a:noFill/>
        </p:spPr>
        <p:txBody>
          <a:bodyPr wrap="square" rtlCol="0">
            <a:spAutoFit/>
          </a:bodyPr>
          <a:lstStyle/>
          <a:p>
            <a:r>
              <a:rPr lang="zh-CN" altLang="en-US" sz="2000" b="1" dirty="0"/>
              <a:t>入队</a:t>
            </a:r>
          </a:p>
        </p:txBody>
      </p:sp>
      <p:pic>
        <p:nvPicPr>
          <p:cNvPr id="7" name="图片 6">
            <a:extLst>
              <a:ext uri="{FF2B5EF4-FFF2-40B4-BE49-F238E27FC236}">
                <a16:creationId xmlns:a16="http://schemas.microsoft.com/office/drawing/2014/main" id="{D4C76DC6-7ACA-4BDB-A9D0-97F9532FD818}"/>
              </a:ext>
            </a:extLst>
          </p:cNvPr>
          <p:cNvPicPr>
            <a:picLocks noChangeAspect="1"/>
          </p:cNvPicPr>
          <p:nvPr/>
        </p:nvPicPr>
        <p:blipFill>
          <a:blip r:embed="rId4"/>
          <a:stretch>
            <a:fillRect/>
          </a:stretch>
        </p:blipFill>
        <p:spPr>
          <a:xfrm>
            <a:off x="8149590" y="3711247"/>
            <a:ext cx="3615690" cy="3125078"/>
          </a:xfrm>
          <a:prstGeom prst="rect">
            <a:avLst/>
          </a:prstGeom>
        </p:spPr>
      </p:pic>
      <p:sp>
        <p:nvSpPr>
          <p:cNvPr id="8" name="文本框 7">
            <a:extLst>
              <a:ext uri="{FF2B5EF4-FFF2-40B4-BE49-F238E27FC236}">
                <a16:creationId xmlns:a16="http://schemas.microsoft.com/office/drawing/2014/main" id="{258C42E9-AC47-4045-BE82-A27CEBC34281}"/>
              </a:ext>
            </a:extLst>
          </p:cNvPr>
          <p:cNvSpPr txBox="1"/>
          <p:nvPr/>
        </p:nvSpPr>
        <p:spPr>
          <a:xfrm>
            <a:off x="7406268" y="3311137"/>
            <a:ext cx="1120140" cy="400110"/>
          </a:xfrm>
          <a:prstGeom prst="rect">
            <a:avLst/>
          </a:prstGeom>
          <a:noFill/>
        </p:spPr>
        <p:txBody>
          <a:bodyPr wrap="square" rtlCol="0">
            <a:spAutoFit/>
          </a:bodyPr>
          <a:lstStyle/>
          <a:p>
            <a:r>
              <a:rPr lang="zh-CN" altLang="en-US" sz="2000" b="1" dirty="0"/>
              <a:t>出队</a:t>
            </a:r>
          </a:p>
        </p:txBody>
      </p:sp>
      <p:sp>
        <p:nvSpPr>
          <p:cNvPr id="9" name="文本框 8">
            <a:extLst>
              <a:ext uri="{FF2B5EF4-FFF2-40B4-BE49-F238E27FC236}">
                <a16:creationId xmlns:a16="http://schemas.microsoft.com/office/drawing/2014/main" id="{A03B3F5A-F377-46D5-868E-01F96C2CF814}"/>
              </a:ext>
            </a:extLst>
          </p:cNvPr>
          <p:cNvSpPr txBox="1"/>
          <p:nvPr/>
        </p:nvSpPr>
        <p:spPr>
          <a:xfrm>
            <a:off x="0" y="472692"/>
            <a:ext cx="6457950" cy="3360022"/>
          </a:xfrm>
          <a:prstGeom prst="rect">
            <a:avLst/>
          </a:prstGeom>
          <a:noFill/>
        </p:spPr>
        <p:txBody>
          <a:bodyPr wrap="square" rtlCol="0">
            <a:spAutoFit/>
          </a:bodyPr>
          <a:lstStyle/>
          <a:p>
            <a:pPr>
              <a:lnSpc>
                <a:spcPct val="150000"/>
              </a:lnSpc>
            </a:pPr>
            <a:r>
              <a:rPr lang="zh-CN" altLang="en-US" sz="2400" b="1" dirty="0"/>
              <a:t>为了不浪费存储空间，有一种链式结构的队列，它通过指针将队列的每个结点链接了起来，适用于队列长度不确定的情况，链队的实现与链表十分相似，除了对于头结点的操作。在创建链队时，必须将队头指针和队尾指针指向一片区域，然后每添加一个结点，队尾指针后移。</a:t>
            </a:r>
          </a:p>
        </p:txBody>
      </p:sp>
    </p:spTree>
    <p:extLst>
      <p:ext uri="{BB962C8B-B14F-4D97-AF65-F5344CB8AC3E}">
        <p14:creationId xmlns:p14="http://schemas.microsoft.com/office/powerpoint/2010/main" val="3546699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0A9DC23-3F9D-47D1-A684-F72363BB47CD}"/>
              </a:ext>
            </a:extLst>
          </p:cNvPr>
          <p:cNvSpPr txBox="1"/>
          <p:nvPr/>
        </p:nvSpPr>
        <p:spPr>
          <a:xfrm>
            <a:off x="424206" y="169682"/>
            <a:ext cx="2139885" cy="523220"/>
          </a:xfrm>
          <a:prstGeom prst="rect">
            <a:avLst/>
          </a:prstGeom>
          <a:noFill/>
        </p:spPr>
        <p:txBody>
          <a:bodyPr wrap="square" rtlCol="0">
            <a:spAutoFit/>
          </a:bodyPr>
          <a:lstStyle/>
          <a:p>
            <a:r>
              <a:rPr lang="en-US" altLang="zh-CN" sz="2800" b="1" dirty="0"/>
              <a:t>new</a:t>
            </a:r>
            <a:r>
              <a:rPr lang="zh-CN" altLang="en-US" sz="2800" b="1" dirty="0"/>
              <a:t>关键字</a:t>
            </a:r>
          </a:p>
        </p:txBody>
      </p:sp>
      <p:sp>
        <p:nvSpPr>
          <p:cNvPr id="5" name="文本框 4">
            <a:extLst>
              <a:ext uri="{FF2B5EF4-FFF2-40B4-BE49-F238E27FC236}">
                <a16:creationId xmlns:a16="http://schemas.microsoft.com/office/drawing/2014/main" id="{91FD6154-08AB-451C-A547-F741E636009B}"/>
              </a:ext>
            </a:extLst>
          </p:cNvPr>
          <p:cNvSpPr txBox="1"/>
          <p:nvPr/>
        </p:nvSpPr>
        <p:spPr>
          <a:xfrm>
            <a:off x="348791" y="952107"/>
            <a:ext cx="6023729" cy="1296637"/>
          </a:xfrm>
          <a:prstGeom prst="rect">
            <a:avLst/>
          </a:prstGeom>
          <a:noFill/>
        </p:spPr>
        <p:txBody>
          <a:bodyPr wrap="square" rtlCol="0">
            <a:spAutoFit/>
          </a:bodyPr>
          <a:lstStyle/>
          <a:p>
            <a:pPr>
              <a:lnSpc>
                <a:spcPct val="150000"/>
              </a:lnSpc>
            </a:pPr>
            <a:r>
              <a:rPr lang="zh-CN" altLang="en-US" dirty="0"/>
              <a:t>采用</a:t>
            </a:r>
            <a:r>
              <a:rPr lang="en-US" altLang="zh-CN" dirty="0"/>
              <a:t>new</a:t>
            </a:r>
            <a:r>
              <a:rPr lang="zh-CN" altLang="en-US" dirty="0"/>
              <a:t>关键字定义一个数组时</a:t>
            </a:r>
            <a:endParaRPr lang="en-US" altLang="zh-CN" dirty="0"/>
          </a:p>
          <a:p>
            <a:pPr>
              <a:lnSpc>
                <a:spcPct val="150000"/>
              </a:lnSpc>
            </a:pPr>
            <a:r>
              <a:rPr lang="en-US" altLang="zh-CN" dirty="0"/>
              <a:t>	</a:t>
            </a:r>
            <a:r>
              <a:rPr lang="zh-CN" altLang="en-US" dirty="0"/>
              <a:t>类型名  *指针变量名 </a:t>
            </a:r>
            <a:r>
              <a:rPr lang="en-US" altLang="zh-CN" dirty="0"/>
              <a:t>= new  </a:t>
            </a:r>
            <a:r>
              <a:rPr lang="zh-CN" altLang="en-US" dirty="0"/>
              <a:t>类型名</a:t>
            </a:r>
            <a:r>
              <a:rPr lang="en-US" altLang="zh-CN" dirty="0"/>
              <a:t>[</a:t>
            </a:r>
            <a:r>
              <a:rPr lang="zh-CN" altLang="en-US" dirty="0"/>
              <a:t>数组长度</a:t>
            </a:r>
            <a:r>
              <a:rPr lang="en-US" altLang="zh-CN" dirty="0"/>
              <a:t>]</a:t>
            </a:r>
          </a:p>
          <a:p>
            <a:pPr>
              <a:lnSpc>
                <a:spcPct val="150000"/>
              </a:lnSpc>
            </a:pPr>
            <a:r>
              <a:rPr lang="zh-CN" altLang="en-US" dirty="0"/>
              <a:t>（与</a:t>
            </a:r>
            <a:r>
              <a:rPr lang="en-US" altLang="zh-CN" dirty="0"/>
              <a:t>java</a:t>
            </a:r>
            <a:r>
              <a:rPr lang="zh-CN" altLang="en-US" dirty="0"/>
              <a:t>的语法相当类似，区别在于</a:t>
            </a:r>
            <a:r>
              <a:rPr lang="en-US" altLang="zh-CN" dirty="0" err="1"/>
              <a:t>c++</a:t>
            </a:r>
            <a:r>
              <a:rPr lang="zh-CN" altLang="en-US" dirty="0"/>
              <a:t>使用的指针变量）</a:t>
            </a:r>
          </a:p>
        </p:txBody>
      </p:sp>
      <p:sp>
        <p:nvSpPr>
          <p:cNvPr id="6" name="文本框 5">
            <a:extLst>
              <a:ext uri="{FF2B5EF4-FFF2-40B4-BE49-F238E27FC236}">
                <a16:creationId xmlns:a16="http://schemas.microsoft.com/office/drawing/2014/main" id="{4C633B95-341E-4E5E-9C7B-862DE11890D1}"/>
              </a:ext>
            </a:extLst>
          </p:cNvPr>
          <p:cNvSpPr txBox="1"/>
          <p:nvPr/>
        </p:nvSpPr>
        <p:spPr>
          <a:xfrm>
            <a:off x="565608" y="2733773"/>
            <a:ext cx="5806912" cy="923330"/>
          </a:xfrm>
          <a:prstGeom prst="rect">
            <a:avLst/>
          </a:prstGeom>
          <a:noFill/>
        </p:spPr>
        <p:txBody>
          <a:bodyPr wrap="square" rtlCol="0">
            <a:spAutoFit/>
          </a:bodyPr>
          <a:lstStyle/>
          <a:p>
            <a:r>
              <a:rPr lang="zh-CN" altLang="en-US" dirty="0"/>
              <a:t>构造函数于析构函数：这个两个函数在创建对象时都会被系统自动调用，构造函数的作用是在创建对象时就给对象赋值，而析构函数的作用是在程序结束时销毁对象。</a:t>
            </a:r>
          </a:p>
        </p:txBody>
      </p:sp>
      <p:sp>
        <p:nvSpPr>
          <p:cNvPr id="7" name="文本框 6">
            <a:extLst>
              <a:ext uri="{FF2B5EF4-FFF2-40B4-BE49-F238E27FC236}">
                <a16:creationId xmlns:a16="http://schemas.microsoft.com/office/drawing/2014/main" id="{D391E851-BAE1-4D65-9552-52B5214C8FBA}"/>
              </a:ext>
            </a:extLst>
          </p:cNvPr>
          <p:cNvSpPr txBox="1"/>
          <p:nvPr/>
        </p:nvSpPr>
        <p:spPr>
          <a:xfrm>
            <a:off x="631596" y="3921551"/>
            <a:ext cx="5147035" cy="646331"/>
          </a:xfrm>
          <a:prstGeom prst="rect">
            <a:avLst/>
          </a:prstGeom>
          <a:noFill/>
        </p:spPr>
        <p:txBody>
          <a:bodyPr wrap="square" rtlCol="0">
            <a:spAutoFit/>
          </a:bodyPr>
          <a:lstStyle/>
          <a:p>
            <a:r>
              <a:rPr lang="zh-CN" altLang="en-US" dirty="0"/>
              <a:t>构造函数的语法 ：与</a:t>
            </a:r>
            <a:r>
              <a:rPr lang="en-US" altLang="zh-CN" dirty="0"/>
              <a:t>java</a:t>
            </a:r>
            <a:r>
              <a:rPr lang="zh-CN" altLang="en-US" dirty="0"/>
              <a:t>相同</a:t>
            </a:r>
            <a:endParaRPr lang="en-US" altLang="zh-CN" dirty="0"/>
          </a:p>
          <a:p>
            <a:r>
              <a:rPr lang="zh-CN" altLang="en-US" dirty="0"/>
              <a:t>析构函数的语法：</a:t>
            </a:r>
            <a:r>
              <a:rPr lang="en-US" altLang="zh-CN" dirty="0"/>
              <a:t>~</a:t>
            </a:r>
            <a:r>
              <a:rPr lang="zh-CN" altLang="en-US" dirty="0"/>
              <a:t>类名（）；</a:t>
            </a:r>
          </a:p>
        </p:txBody>
      </p:sp>
    </p:spTree>
    <p:extLst>
      <p:ext uri="{BB962C8B-B14F-4D97-AF65-F5344CB8AC3E}">
        <p14:creationId xmlns:p14="http://schemas.microsoft.com/office/powerpoint/2010/main" val="2354615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A3CEBC4-A435-4ECE-B6AA-88B7573052DD}"/>
              </a:ext>
            </a:extLst>
          </p:cNvPr>
          <p:cNvSpPr txBox="1"/>
          <p:nvPr/>
        </p:nvSpPr>
        <p:spPr>
          <a:xfrm>
            <a:off x="339364" y="94268"/>
            <a:ext cx="1913642" cy="523220"/>
          </a:xfrm>
          <a:prstGeom prst="rect">
            <a:avLst/>
          </a:prstGeom>
          <a:noFill/>
        </p:spPr>
        <p:txBody>
          <a:bodyPr wrap="square" rtlCol="0">
            <a:spAutoFit/>
          </a:bodyPr>
          <a:lstStyle/>
          <a:p>
            <a:r>
              <a:rPr lang="zh-CN" altLang="en-US" sz="2800" dirty="0"/>
              <a:t>数据结构</a:t>
            </a:r>
          </a:p>
        </p:txBody>
      </p:sp>
      <p:sp>
        <p:nvSpPr>
          <p:cNvPr id="5" name="文本框 4">
            <a:extLst>
              <a:ext uri="{FF2B5EF4-FFF2-40B4-BE49-F238E27FC236}">
                <a16:creationId xmlns:a16="http://schemas.microsoft.com/office/drawing/2014/main" id="{73BEE7B8-DD4C-427B-AB8A-46D604356E68}"/>
              </a:ext>
            </a:extLst>
          </p:cNvPr>
          <p:cNvSpPr txBox="1"/>
          <p:nvPr/>
        </p:nvSpPr>
        <p:spPr>
          <a:xfrm>
            <a:off x="339364" y="754144"/>
            <a:ext cx="3035432" cy="369332"/>
          </a:xfrm>
          <a:prstGeom prst="rect">
            <a:avLst/>
          </a:prstGeom>
          <a:noFill/>
        </p:spPr>
        <p:txBody>
          <a:bodyPr wrap="square" rtlCol="0">
            <a:spAutoFit/>
          </a:bodyPr>
          <a:lstStyle/>
          <a:p>
            <a:r>
              <a:rPr lang="zh-CN" altLang="en-US" dirty="0"/>
              <a:t>顺序表的抽象函数（</a:t>
            </a:r>
            <a:r>
              <a:rPr lang="en-US" altLang="zh-CN" dirty="0"/>
              <a:t>ADT)</a:t>
            </a:r>
            <a:endParaRPr lang="zh-CN" altLang="en-US" dirty="0"/>
          </a:p>
        </p:txBody>
      </p:sp>
      <p:pic>
        <p:nvPicPr>
          <p:cNvPr id="7" name="图片 6">
            <a:extLst>
              <a:ext uri="{FF2B5EF4-FFF2-40B4-BE49-F238E27FC236}">
                <a16:creationId xmlns:a16="http://schemas.microsoft.com/office/drawing/2014/main" id="{33D02DA5-87EF-4EF0-B2FF-BBB8F582A342}"/>
              </a:ext>
            </a:extLst>
          </p:cNvPr>
          <p:cNvPicPr>
            <a:picLocks noChangeAspect="1"/>
          </p:cNvPicPr>
          <p:nvPr/>
        </p:nvPicPr>
        <p:blipFill>
          <a:blip r:embed="rId3"/>
          <a:stretch>
            <a:fillRect/>
          </a:stretch>
        </p:blipFill>
        <p:spPr>
          <a:xfrm>
            <a:off x="339364" y="1158828"/>
            <a:ext cx="3497345" cy="1137098"/>
          </a:xfrm>
          <a:prstGeom prst="rect">
            <a:avLst/>
          </a:prstGeom>
        </p:spPr>
      </p:pic>
      <p:sp>
        <p:nvSpPr>
          <p:cNvPr id="9" name="文本框 8">
            <a:extLst>
              <a:ext uri="{FF2B5EF4-FFF2-40B4-BE49-F238E27FC236}">
                <a16:creationId xmlns:a16="http://schemas.microsoft.com/office/drawing/2014/main" id="{C3475817-DB76-42F8-BE4D-95F4AD7037E2}"/>
              </a:ext>
            </a:extLst>
          </p:cNvPr>
          <p:cNvSpPr txBox="1"/>
          <p:nvPr/>
        </p:nvSpPr>
        <p:spPr>
          <a:xfrm>
            <a:off x="263951" y="2639505"/>
            <a:ext cx="1734531" cy="369332"/>
          </a:xfrm>
          <a:prstGeom prst="rect">
            <a:avLst/>
          </a:prstGeom>
          <a:noFill/>
        </p:spPr>
        <p:txBody>
          <a:bodyPr wrap="square" rtlCol="0">
            <a:spAutoFit/>
          </a:bodyPr>
          <a:lstStyle/>
          <a:p>
            <a:r>
              <a:rPr lang="zh-CN" altLang="en-US" dirty="0"/>
              <a:t>插入节点：</a:t>
            </a:r>
          </a:p>
        </p:txBody>
      </p:sp>
      <p:sp>
        <p:nvSpPr>
          <p:cNvPr id="10" name="文本框 9">
            <a:extLst>
              <a:ext uri="{FF2B5EF4-FFF2-40B4-BE49-F238E27FC236}">
                <a16:creationId xmlns:a16="http://schemas.microsoft.com/office/drawing/2014/main" id="{F4BB4B72-5DAC-4641-8FD8-2D817E314F2D}"/>
              </a:ext>
            </a:extLst>
          </p:cNvPr>
          <p:cNvSpPr txBox="1"/>
          <p:nvPr/>
        </p:nvSpPr>
        <p:spPr>
          <a:xfrm>
            <a:off x="4468305" y="188536"/>
            <a:ext cx="3035432" cy="369332"/>
          </a:xfrm>
          <a:prstGeom prst="rect">
            <a:avLst/>
          </a:prstGeom>
          <a:noFill/>
        </p:spPr>
        <p:txBody>
          <a:bodyPr wrap="square" rtlCol="0">
            <a:spAutoFit/>
          </a:bodyPr>
          <a:lstStyle/>
          <a:p>
            <a:r>
              <a:rPr lang="zh-CN" altLang="en-US" dirty="0"/>
              <a:t>在顺序表尾部添加结点：</a:t>
            </a:r>
          </a:p>
        </p:txBody>
      </p:sp>
      <p:pic>
        <p:nvPicPr>
          <p:cNvPr id="2" name="图片 1">
            <a:extLst>
              <a:ext uri="{FF2B5EF4-FFF2-40B4-BE49-F238E27FC236}">
                <a16:creationId xmlns:a16="http://schemas.microsoft.com/office/drawing/2014/main" id="{8EDAE486-2C30-4D03-89B4-C2BA4AB9AB72}"/>
              </a:ext>
            </a:extLst>
          </p:cNvPr>
          <p:cNvPicPr>
            <a:picLocks noChangeAspect="1"/>
          </p:cNvPicPr>
          <p:nvPr/>
        </p:nvPicPr>
        <p:blipFill>
          <a:blip r:embed="rId4"/>
          <a:stretch>
            <a:fillRect/>
          </a:stretch>
        </p:blipFill>
        <p:spPr>
          <a:xfrm>
            <a:off x="4560216" y="1048718"/>
            <a:ext cx="6528063" cy="964859"/>
          </a:xfrm>
          <a:prstGeom prst="rect">
            <a:avLst/>
          </a:prstGeom>
        </p:spPr>
      </p:pic>
      <p:pic>
        <p:nvPicPr>
          <p:cNvPr id="6" name="图片 5">
            <a:extLst>
              <a:ext uri="{FF2B5EF4-FFF2-40B4-BE49-F238E27FC236}">
                <a16:creationId xmlns:a16="http://schemas.microsoft.com/office/drawing/2014/main" id="{EC160DD0-6299-4ACF-A69D-1D19982AD12D}"/>
              </a:ext>
            </a:extLst>
          </p:cNvPr>
          <p:cNvPicPr>
            <a:picLocks noChangeAspect="1"/>
          </p:cNvPicPr>
          <p:nvPr/>
        </p:nvPicPr>
        <p:blipFill>
          <a:blip r:embed="rId5"/>
          <a:stretch>
            <a:fillRect/>
          </a:stretch>
        </p:blipFill>
        <p:spPr>
          <a:xfrm>
            <a:off x="-4011" y="3070648"/>
            <a:ext cx="6735204" cy="2738634"/>
          </a:xfrm>
          <a:prstGeom prst="rect">
            <a:avLst/>
          </a:prstGeom>
        </p:spPr>
      </p:pic>
    </p:spTree>
    <p:extLst>
      <p:ext uri="{BB962C8B-B14F-4D97-AF65-F5344CB8AC3E}">
        <p14:creationId xmlns:p14="http://schemas.microsoft.com/office/powerpoint/2010/main" val="799402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542052A-17ED-4FFE-A9A4-0124C0A31AC1}"/>
              </a:ext>
            </a:extLst>
          </p:cNvPr>
          <p:cNvSpPr txBox="1"/>
          <p:nvPr/>
        </p:nvSpPr>
        <p:spPr>
          <a:xfrm>
            <a:off x="179108" y="188536"/>
            <a:ext cx="1743959" cy="369332"/>
          </a:xfrm>
          <a:prstGeom prst="rect">
            <a:avLst/>
          </a:prstGeom>
          <a:noFill/>
        </p:spPr>
        <p:txBody>
          <a:bodyPr wrap="square" rtlCol="0">
            <a:spAutoFit/>
          </a:bodyPr>
          <a:lstStyle/>
          <a:p>
            <a:r>
              <a:rPr lang="zh-CN" altLang="en-US" dirty="0"/>
              <a:t>删除结点：</a:t>
            </a:r>
          </a:p>
        </p:txBody>
      </p:sp>
      <p:sp>
        <p:nvSpPr>
          <p:cNvPr id="6" name="文本框 5">
            <a:extLst>
              <a:ext uri="{FF2B5EF4-FFF2-40B4-BE49-F238E27FC236}">
                <a16:creationId xmlns:a16="http://schemas.microsoft.com/office/drawing/2014/main" id="{57EE5243-4E94-467F-9749-D304728BF46D}"/>
              </a:ext>
            </a:extLst>
          </p:cNvPr>
          <p:cNvSpPr txBox="1"/>
          <p:nvPr/>
        </p:nvSpPr>
        <p:spPr>
          <a:xfrm>
            <a:off x="0" y="3623763"/>
            <a:ext cx="2743200" cy="369332"/>
          </a:xfrm>
          <a:prstGeom prst="rect">
            <a:avLst/>
          </a:prstGeom>
          <a:noFill/>
        </p:spPr>
        <p:txBody>
          <a:bodyPr wrap="square" rtlCol="0">
            <a:spAutoFit/>
          </a:bodyPr>
          <a:lstStyle/>
          <a:p>
            <a:r>
              <a:rPr lang="zh-CN" altLang="en-US" dirty="0"/>
              <a:t>顺序查找结点：</a:t>
            </a:r>
          </a:p>
        </p:txBody>
      </p:sp>
      <p:pic>
        <p:nvPicPr>
          <p:cNvPr id="7" name="图片 6">
            <a:extLst>
              <a:ext uri="{FF2B5EF4-FFF2-40B4-BE49-F238E27FC236}">
                <a16:creationId xmlns:a16="http://schemas.microsoft.com/office/drawing/2014/main" id="{459B3F99-73CE-4CC9-B35E-C6A20571720D}"/>
              </a:ext>
            </a:extLst>
          </p:cNvPr>
          <p:cNvPicPr>
            <a:picLocks noChangeAspect="1"/>
          </p:cNvPicPr>
          <p:nvPr/>
        </p:nvPicPr>
        <p:blipFill>
          <a:blip r:embed="rId3"/>
          <a:stretch>
            <a:fillRect/>
          </a:stretch>
        </p:blipFill>
        <p:spPr>
          <a:xfrm>
            <a:off x="0" y="3993095"/>
            <a:ext cx="6818329" cy="2677826"/>
          </a:xfrm>
          <a:prstGeom prst="rect">
            <a:avLst/>
          </a:prstGeom>
        </p:spPr>
      </p:pic>
      <p:sp>
        <p:nvSpPr>
          <p:cNvPr id="2" name="文本框 1">
            <a:extLst>
              <a:ext uri="{FF2B5EF4-FFF2-40B4-BE49-F238E27FC236}">
                <a16:creationId xmlns:a16="http://schemas.microsoft.com/office/drawing/2014/main" id="{19572566-527A-4DEA-8978-377D547D0485}"/>
              </a:ext>
            </a:extLst>
          </p:cNvPr>
          <p:cNvSpPr txBox="1"/>
          <p:nvPr/>
        </p:nvSpPr>
        <p:spPr>
          <a:xfrm>
            <a:off x="7387389" y="187079"/>
            <a:ext cx="1515979" cy="369332"/>
          </a:xfrm>
          <a:prstGeom prst="rect">
            <a:avLst/>
          </a:prstGeom>
          <a:noFill/>
        </p:spPr>
        <p:txBody>
          <a:bodyPr wrap="square" rtlCol="0">
            <a:spAutoFit/>
          </a:bodyPr>
          <a:lstStyle/>
          <a:p>
            <a:r>
              <a:rPr lang="zh-CN" altLang="en-US" dirty="0"/>
              <a:t>遍历顺序表：</a:t>
            </a:r>
          </a:p>
        </p:txBody>
      </p:sp>
      <p:pic>
        <p:nvPicPr>
          <p:cNvPr id="3" name="图片 2">
            <a:extLst>
              <a:ext uri="{FF2B5EF4-FFF2-40B4-BE49-F238E27FC236}">
                <a16:creationId xmlns:a16="http://schemas.microsoft.com/office/drawing/2014/main" id="{BB42CD92-59F7-40A2-AD34-243124EC5954}"/>
              </a:ext>
            </a:extLst>
          </p:cNvPr>
          <p:cNvPicPr>
            <a:picLocks noChangeAspect="1"/>
          </p:cNvPicPr>
          <p:nvPr/>
        </p:nvPicPr>
        <p:blipFill>
          <a:blip r:embed="rId4"/>
          <a:stretch>
            <a:fillRect/>
          </a:stretch>
        </p:blipFill>
        <p:spPr>
          <a:xfrm>
            <a:off x="6992493" y="739746"/>
            <a:ext cx="4966960" cy="1157757"/>
          </a:xfrm>
          <a:prstGeom prst="rect">
            <a:avLst/>
          </a:prstGeom>
        </p:spPr>
      </p:pic>
      <p:pic>
        <p:nvPicPr>
          <p:cNvPr id="8" name="图片 7">
            <a:extLst>
              <a:ext uri="{FF2B5EF4-FFF2-40B4-BE49-F238E27FC236}">
                <a16:creationId xmlns:a16="http://schemas.microsoft.com/office/drawing/2014/main" id="{4E42CA18-CFB9-419E-A3FD-8710B4F3A882}"/>
              </a:ext>
            </a:extLst>
          </p:cNvPr>
          <p:cNvPicPr>
            <a:picLocks noChangeAspect="1"/>
          </p:cNvPicPr>
          <p:nvPr/>
        </p:nvPicPr>
        <p:blipFill>
          <a:blip r:embed="rId5"/>
          <a:stretch>
            <a:fillRect/>
          </a:stretch>
        </p:blipFill>
        <p:spPr>
          <a:xfrm>
            <a:off x="-22661" y="520316"/>
            <a:ext cx="7015154" cy="2252630"/>
          </a:xfrm>
          <a:prstGeom prst="rect">
            <a:avLst/>
          </a:prstGeom>
        </p:spPr>
      </p:pic>
    </p:spTree>
    <p:extLst>
      <p:ext uri="{BB962C8B-B14F-4D97-AF65-F5344CB8AC3E}">
        <p14:creationId xmlns:p14="http://schemas.microsoft.com/office/powerpoint/2010/main" val="3924024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CCADBB7-82C2-48AF-84A8-4112384EE67D}"/>
              </a:ext>
            </a:extLst>
          </p:cNvPr>
          <p:cNvPicPr>
            <a:picLocks noChangeAspect="1"/>
          </p:cNvPicPr>
          <p:nvPr/>
        </p:nvPicPr>
        <p:blipFill>
          <a:blip r:embed="rId3"/>
          <a:stretch>
            <a:fillRect/>
          </a:stretch>
        </p:blipFill>
        <p:spPr>
          <a:xfrm>
            <a:off x="0" y="0"/>
            <a:ext cx="7268900" cy="4174958"/>
          </a:xfrm>
          <a:prstGeom prst="rect">
            <a:avLst/>
          </a:prstGeom>
        </p:spPr>
      </p:pic>
      <p:sp>
        <p:nvSpPr>
          <p:cNvPr id="5" name="文本框 4">
            <a:extLst>
              <a:ext uri="{FF2B5EF4-FFF2-40B4-BE49-F238E27FC236}">
                <a16:creationId xmlns:a16="http://schemas.microsoft.com/office/drawing/2014/main" id="{96F05322-E55E-4B57-A25B-A32F90D66F8A}"/>
              </a:ext>
            </a:extLst>
          </p:cNvPr>
          <p:cNvSpPr txBox="1"/>
          <p:nvPr/>
        </p:nvSpPr>
        <p:spPr>
          <a:xfrm>
            <a:off x="487278" y="5173579"/>
            <a:ext cx="5608721" cy="830997"/>
          </a:xfrm>
          <a:prstGeom prst="rect">
            <a:avLst/>
          </a:prstGeom>
          <a:noFill/>
        </p:spPr>
        <p:txBody>
          <a:bodyPr wrap="square" rtlCol="0">
            <a:spAutoFit/>
          </a:bodyPr>
          <a:lstStyle/>
          <a:p>
            <a:r>
              <a:rPr lang="zh-CN" altLang="en-US" sz="2400" dirty="0"/>
              <a:t>基本思路：定义一个</a:t>
            </a:r>
            <a:r>
              <a:rPr lang="en-US" altLang="zh-CN" sz="2400" dirty="0"/>
              <a:t>index</a:t>
            </a:r>
            <a:r>
              <a:rPr lang="zh-CN" altLang="en-US" sz="2400" dirty="0"/>
              <a:t>记录</a:t>
            </a:r>
            <a:r>
              <a:rPr lang="en-US" altLang="zh-CN" sz="2400" dirty="0"/>
              <a:t>ASCII</a:t>
            </a:r>
            <a:r>
              <a:rPr lang="zh-CN" altLang="en-US" sz="2400" dirty="0"/>
              <a:t>码最大字符的下标，再</a:t>
            </a:r>
            <a:r>
              <a:rPr lang="zh-CN" altLang="en-US" sz="2400" dirty="0">
                <a:solidFill>
                  <a:srgbClr val="FF0000"/>
                </a:solidFill>
              </a:rPr>
              <a:t>依次</a:t>
            </a:r>
            <a:r>
              <a:rPr lang="zh-CN" altLang="en-US" sz="2400" dirty="0"/>
              <a:t>插入。</a:t>
            </a:r>
          </a:p>
        </p:txBody>
      </p:sp>
      <p:sp>
        <p:nvSpPr>
          <p:cNvPr id="6" name="文本框 5">
            <a:extLst>
              <a:ext uri="{FF2B5EF4-FFF2-40B4-BE49-F238E27FC236}">
                <a16:creationId xmlns:a16="http://schemas.microsoft.com/office/drawing/2014/main" id="{120D2A8B-3398-4355-901F-FECF0D938ACA}"/>
              </a:ext>
            </a:extLst>
          </p:cNvPr>
          <p:cNvSpPr txBox="1"/>
          <p:nvPr/>
        </p:nvSpPr>
        <p:spPr>
          <a:xfrm>
            <a:off x="385011" y="4303588"/>
            <a:ext cx="2454442" cy="461665"/>
          </a:xfrm>
          <a:prstGeom prst="rect">
            <a:avLst/>
          </a:prstGeom>
          <a:noFill/>
        </p:spPr>
        <p:txBody>
          <a:bodyPr wrap="square" rtlCol="0">
            <a:spAutoFit/>
          </a:bodyPr>
          <a:lstStyle/>
          <a:p>
            <a:r>
              <a:rPr lang="zh-CN" altLang="en-US" sz="2400" dirty="0"/>
              <a:t>代码写在备注中</a:t>
            </a:r>
          </a:p>
        </p:txBody>
      </p:sp>
      <p:sp>
        <p:nvSpPr>
          <p:cNvPr id="7" name="文本框 6">
            <a:extLst>
              <a:ext uri="{FF2B5EF4-FFF2-40B4-BE49-F238E27FC236}">
                <a16:creationId xmlns:a16="http://schemas.microsoft.com/office/drawing/2014/main" id="{AC76A659-ADF4-4A49-B517-E0CC6428E82F}"/>
              </a:ext>
            </a:extLst>
          </p:cNvPr>
          <p:cNvSpPr txBox="1"/>
          <p:nvPr/>
        </p:nvSpPr>
        <p:spPr>
          <a:xfrm>
            <a:off x="7268900" y="25495"/>
            <a:ext cx="4267200" cy="1323439"/>
          </a:xfrm>
          <a:prstGeom prst="rect">
            <a:avLst/>
          </a:prstGeom>
          <a:noFill/>
        </p:spPr>
        <p:txBody>
          <a:bodyPr wrap="square" rtlCol="0">
            <a:spAutoFit/>
          </a:bodyPr>
          <a:lstStyle/>
          <a:p>
            <a:r>
              <a:rPr lang="zh-CN" altLang="en-US" sz="2000" dirty="0"/>
              <a:t>本题注意点：</a:t>
            </a:r>
            <a:endParaRPr lang="en-US" altLang="zh-CN" sz="2000" dirty="0"/>
          </a:p>
          <a:p>
            <a:r>
              <a:rPr lang="en-US" altLang="zh-CN" sz="2000" dirty="0"/>
              <a:t>1.</a:t>
            </a:r>
            <a:r>
              <a:rPr lang="zh-CN" altLang="en-US" sz="2000" dirty="0"/>
              <a:t>由于该题处理的是字符串，因此在创建完顺序表之后必须在表尾加上</a:t>
            </a:r>
            <a:r>
              <a:rPr lang="en-US" altLang="zh-CN" sz="2000" dirty="0"/>
              <a:t>’\0’</a:t>
            </a:r>
            <a:endParaRPr lang="zh-CN" altLang="en-US" sz="2000" dirty="0"/>
          </a:p>
        </p:txBody>
      </p:sp>
      <p:pic>
        <p:nvPicPr>
          <p:cNvPr id="8" name="图片 7">
            <a:extLst>
              <a:ext uri="{FF2B5EF4-FFF2-40B4-BE49-F238E27FC236}">
                <a16:creationId xmlns:a16="http://schemas.microsoft.com/office/drawing/2014/main" id="{E1E09FC0-25EB-4B67-BC4F-8942B7AAE33C}"/>
              </a:ext>
            </a:extLst>
          </p:cNvPr>
          <p:cNvPicPr>
            <a:picLocks noChangeAspect="1"/>
          </p:cNvPicPr>
          <p:nvPr/>
        </p:nvPicPr>
        <p:blipFill>
          <a:blip r:embed="rId4"/>
          <a:stretch>
            <a:fillRect/>
          </a:stretch>
        </p:blipFill>
        <p:spPr>
          <a:xfrm>
            <a:off x="7268900" y="1831220"/>
            <a:ext cx="4267200" cy="466725"/>
          </a:xfrm>
          <a:prstGeom prst="rect">
            <a:avLst/>
          </a:prstGeom>
        </p:spPr>
      </p:pic>
      <p:sp>
        <p:nvSpPr>
          <p:cNvPr id="9" name="文本框 8">
            <a:extLst>
              <a:ext uri="{FF2B5EF4-FFF2-40B4-BE49-F238E27FC236}">
                <a16:creationId xmlns:a16="http://schemas.microsoft.com/office/drawing/2014/main" id="{019A130E-1720-4C1F-A96C-048FAAB003AF}"/>
              </a:ext>
            </a:extLst>
          </p:cNvPr>
          <p:cNvSpPr txBox="1"/>
          <p:nvPr/>
        </p:nvSpPr>
        <p:spPr>
          <a:xfrm>
            <a:off x="7268900" y="2852420"/>
            <a:ext cx="4572000" cy="1200329"/>
          </a:xfrm>
          <a:prstGeom prst="rect">
            <a:avLst/>
          </a:prstGeom>
          <a:noFill/>
        </p:spPr>
        <p:txBody>
          <a:bodyPr wrap="square" rtlCol="0">
            <a:spAutoFit/>
          </a:bodyPr>
          <a:lstStyle/>
          <a:p>
            <a:r>
              <a:rPr lang="en-US" altLang="zh-CN" dirty="0"/>
              <a:t>2.</a:t>
            </a:r>
            <a:r>
              <a:rPr lang="zh-CN" altLang="en-US" dirty="0"/>
              <a:t>遍历顺序表时需注意循环结束的条件应是表长减一，因为</a:t>
            </a:r>
            <a:r>
              <a:rPr lang="en-US" altLang="zh-CN" dirty="0"/>
              <a:t>’\0’</a:t>
            </a:r>
            <a:r>
              <a:rPr lang="zh-CN" altLang="en-US" dirty="0"/>
              <a:t>占一个结点位置，也可以将结束条件改成</a:t>
            </a:r>
            <a:r>
              <a:rPr lang="en-US" altLang="zh-CN" dirty="0" err="1"/>
              <a:t>strlen</a:t>
            </a:r>
            <a:r>
              <a:rPr lang="zh-CN" altLang="en-US" dirty="0"/>
              <a:t>（表名）可避免上述错误</a:t>
            </a:r>
          </a:p>
        </p:txBody>
      </p:sp>
      <p:pic>
        <p:nvPicPr>
          <p:cNvPr id="11" name="图片 10">
            <a:extLst>
              <a:ext uri="{FF2B5EF4-FFF2-40B4-BE49-F238E27FC236}">
                <a16:creationId xmlns:a16="http://schemas.microsoft.com/office/drawing/2014/main" id="{1C922139-814B-4348-8D63-14B206EEDFE9}"/>
              </a:ext>
            </a:extLst>
          </p:cNvPr>
          <p:cNvPicPr>
            <a:picLocks noChangeAspect="1"/>
          </p:cNvPicPr>
          <p:nvPr/>
        </p:nvPicPr>
        <p:blipFill>
          <a:blip r:embed="rId5"/>
          <a:stretch>
            <a:fillRect/>
          </a:stretch>
        </p:blipFill>
        <p:spPr>
          <a:xfrm>
            <a:off x="7268900" y="4052749"/>
            <a:ext cx="4923100" cy="1030568"/>
          </a:xfrm>
          <a:prstGeom prst="rect">
            <a:avLst/>
          </a:prstGeom>
        </p:spPr>
      </p:pic>
      <p:sp>
        <p:nvSpPr>
          <p:cNvPr id="12" name="文本框 11">
            <a:extLst>
              <a:ext uri="{FF2B5EF4-FFF2-40B4-BE49-F238E27FC236}">
                <a16:creationId xmlns:a16="http://schemas.microsoft.com/office/drawing/2014/main" id="{5568FD94-4E91-4800-A5FB-6E54ED87758E}"/>
              </a:ext>
            </a:extLst>
          </p:cNvPr>
          <p:cNvSpPr txBox="1"/>
          <p:nvPr/>
        </p:nvSpPr>
        <p:spPr>
          <a:xfrm>
            <a:off x="7268899" y="5144865"/>
            <a:ext cx="4678459" cy="923330"/>
          </a:xfrm>
          <a:prstGeom prst="rect">
            <a:avLst/>
          </a:prstGeom>
          <a:noFill/>
        </p:spPr>
        <p:txBody>
          <a:bodyPr wrap="square" rtlCol="0">
            <a:spAutoFit/>
          </a:bodyPr>
          <a:lstStyle/>
          <a:p>
            <a:r>
              <a:rPr lang="en-US" altLang="zh-CN" dirty="0"/>
              <a:t>3</a:t>
            </a:r>
            <a:r>
              <a:rPr lang="zh-CN" altLang="en-US" dirty="0"/>
              <a:t>，结点插入位置应是下标加一，插入多个时，下标应累加，以保证每次插入的结点在上一个被插入结点的后面。</a:t>
            </a:r>
          </a:p>
        </p:txBody>
      </p:sp>
      <p:pic>
        <p:nvPicPr>
          <p:cNvPr id="13" name="图片 12">
            <a:extLst>
              <a:ext uri="{FF2B5EF4-FFF2-40B4-BE49-F238E27FC236}">
                <a16:creationId xmlns:a16="http://schemas.microsoft.com/office/drawing/2014/main" id="{D7FCF9D4-5643-42B3-956D-E7A05BABDBF4}"/>
              </a:ext>
            </a:extLst>
          </p:cNvPr>
          <p:cNvPicPr>
            <a:picLocks noChangeAspect="1"/>
          </p:cNvPicPr>
          <p:nvPr/>
        </p:nvPicPr>
        <p:blipFill>
          <a:blip r:embed="rId6"/>
          <a:stretch>
            <a:fillRect/>
          </a:stretch>
        </p:blipFill>
        <p:spPr>
          <a:xfrm>
            <a:off x="7454297" y="6004576"/>
            <a:ext cx="3896406" cy="779281"/>
          </a:xfrm>
          <a:prstGeom prst="rect">
            <a:avLst/>
          </a:prstGeom>
        </p:spPr>
      </p:pic>
    </p:spTree>
    <p:extLst>
      <p:ext uri="{BB962C8B-B14F-4D97-AF65-F5344CB8AC3E}">
        <p14:creationId xmlns:p14="http://schemas.microsoft.com/office/powerpoint/2010/main" val="885461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DF61ED5-ECD7-40B1-A47F-DF33F81A1DAA}"/>
              </a:ext>
            </a:extLst>
          </p:cNvPr>
          <p:cNvSpPr txBox="1"/>
          <p:nvPr/>
        </p:nvSpPr>
        <p:spPr>
          <a:xfrm>
            <a:off x="236975" y="98922"/>
            <a:ext cx="1950640" cy="461665"/>
          </a:xfrm>
          <a:prstGeom prst="rect">
            <a:avLst/>
          </a:prstGeom>
          <a:noFill/>
        </p:spPr>
        <p:txBody>
          <a:bodyPr wrap="square" rtlCol="0">
            <a:spAutoFit/>
          </a:bodyPr>
          <a:lstStyle/>
          <a:p>
            <a:r>
              <a:rPr lang="en-US" altLang="zh-CN" sz="2400" b="1" dirty="0"/>
              <a:t>Day2:</a:t>
            </a:r>
            <a:r>
              <a:rPr lang="zh-CN" altLang="en-US" sz="2400" b="1" dirty="0"/>
              <a:t>单链表</a:t>
            </a:r>
          </a:p>
        </p:txBody>
      </p:sp>
      <p:sp>
        <p:nvSpPr>
          <p:cNvPr id="5" name="文本框 4">
            <a:extLst>
              <a:ext uri="{FF2B5EF4-FFF2-40B4-BE49-F238E27FC236}">
                <a16:creationId xmlns:a16="http://schemas.microsoft.com/office/drawing/2014/main" id="{9DD8A855-B9D4-444D-961B-BBED98A1BD14}"/>
              </a:ext>
            </a:extLst>
          </p:cNvPr>
          <p:cNvSpPr txBox="1"/>
          <p:nvPr/>
        </p:nvSpPr>
        <p:spPr>
          <a:xfrm>
            <a:off x="0" y="733654"/>
            <a:ext cx="3717758" cy="1200329"/>
          </a:xfrm>
          <a:prstGeom prst="rect">
            <a:avLst/>
          </a:prstGeom>
          <a:noFill/>
        </p:spPr>
        <p:txBody>
          <a:bodyPr wrap="square" rtlCol="0">
            <a:spAutoFit/>
          </a:bodyPr>
          <a:lstStyle/>
          <a:p>
            <a:r>
              <a:rPr lang="zh-CN" altLang="en-US" dirty="0">
                <a:solidFill>
                  <a:srgbClr val="FF0000"/>
                </a:solidFill>
              </a:rPr>
              <a:t>遇到的问题：当我在结点类中实例化本类的对象时会报栈溢出异常（</a:t>
            </a:r>
            <a:r>
              <a:rPr lang="en-US" altLang="zh-CN" dirty="0">
                <a:solidFill>
                  <a:srgbClr val="FF0000"/>
                </a:solidFill>
              </a:rPr>
              <a:t>C++</a:t>
            </a:r>
            <a:r>
              <a:rPr lang="zh-CN" altLang="en-US" dirty="0">
                <a:solidFill>
                  <a:srgbClr val="FF0000"/>
                </a:solidFill>
              </a:rPr>
              <a:t>中碰到的问题用</a:t>
            </a:r>
            <a:r>
              <a:rPr lang="en-US" altLang="zh-CN" dirty="0">
                <a:solidFill>
                  <a:srgbClr val="FF0000"/>
                </a:solidFill>
              </a:rPr>
              <a:t>java</a:t>
            </a:r>
            <a:r>
              <a:rPr lang="zh-CN" altLang="en-US" dirty="0">
                <a:solidFill>
                  <a:srgbClr val="FF0000"/>
                </a:solidFill>
              </a:rPr>
              <a:t>实现时也碰到了相同的情况）。</a:t>
            </a:r>
            <a:endParaRPr lang="en-US" altLang="zh-CN" dirty="0">
              <a:solidFill>
                <a:srgbClr val="FF0000"/>
              </a:solidFill>
            </a:endParaRPr>
          </a:p>
        </p:txBody>
      </p:sp>
      <p:pic>
        <p:nvPicPr>
          <p:cNvPr id="6" name="图片 5">
            <a:extLst>
              <a:ext uri="{FF2B5EF4-FFF2-40B4-BE49-F238E27FC236}">
                <a16:creationId xmlns:a16="http://schemas.microsoft.com/office/drawing/2014/main" id="{A6834400-3517-4333-A5FE-8EC040193CE6}"/>
              </a:ext>
            </a:extLst>
          </p:cNvPr>
          <p:cNvPicPr>
            <a:picLocks noChangeAspect="1"/>
          </p:cNvPicPr>
          <p:nvPr/>
        </p:nvPicPr>
        <p:blipFill>
          <a:blip r:embed="rId3"/>
          <a:stretch>
            <a:fillRect/>
          </a:stretch>
        </p:blipFill>
        <p:spPr>
          <a:xfrm>
            <a:off x="0" y="2097687"/>
            <a:ext cx="4048477" cy="1944380"/>
          </a:xfrm>
          <a:prstGeom prst="rect">
            <a:avLst/>
          </a:prstGeom>
        </p:spPr>
      </p:pic>
      <p:pic>
        <p:nvPicPr>
          <p:cNvPr id="8" name="图片 7">
            <a:extLst>
              <a:ext uri="{FF2B5EF4-FFF2-40B4-BE49-F238E27FC236}">
                <a16:creationId xmlns:a16="http://schemas.microsoft.com/office/drawing/2014/main" id="{EC48AE71-E5DC-4E4D-A433-6EC9E2D0BB50}"/>
              </a:ext>
            </a:extLst>
          </p:cNvPr>
          <p:cNvPicPr>
            <a:picLocks noChangeAspect="1"/>
          </p:cNvPicPr>
          <p:nvPr/>
        </p:nvPicPr>
        <p:blipFill>
          <a:blip r:embed="rId4"/>
          <a:stretch>
            <a:fillRect/>
          </a:stretch>
        </p:blipFill>
        <p:spPr>
          <a:xfrm>
            <a:off x="0" y="4205771"/>
            <a:ext cx="5158539" cy="563909"/>
          </a:xfrm>
          <a:prstGeom prst="rect">
            <a:avLst/>
          </a:prstGeom>
        </p:spPr>
      </p:pic>
      <p:sp>
        <p:nvSpPr>
          <p:cNvPr id="9" name="文本框 8">
            <a:extLst>
              <a:ext uri="{FF2B5EF4-FFF2-40B4-BE49-F238E27FC236}">
                <a16:creationId xmlns:a16="http://schemas.microsoft.com/office/drawing/2014/main" id="{A4524516-E74A-4036-B84D-B4C165EC8F01}"/>
              </a:ext>
            </a:extLst>
          </p:cNvPr>
          <p:cNvSpPr txBox="1"/>
          <p:nvPr/>
        </p:nvSpPr>
        <p:spPr>
          <a:xfrm>
            <a:off x="5606716" y="108285"/>
            <a:ext cx="4776537" cy="369332"/>
          </a:xfrm>
          <a:prstGeom prst="rect">
            <a:avLst/>
          </a:prstGeom>
          <a:noFill/>
        </p:spPr>
        <p:txBody>
          <a:bodyPr wrap="square" rtlCol="0">
            <a:spAutoFit/>
          </a:bodyPr>
          <a:lstStyle/>
          <a:p>
            <a:r>
              <a:rPr lang="zh-CN" altLang="en-US" dirty="0"/>
              <a:t>解决方案：创建另外一个类用来实现单链表</a:t>
            </a:r>
          </a:p>
        </p:txBody>
      </p:sp>
      <p:sp>
        <p:nvSpPr>
          <p:cNvPr id="11" name="文本框 10">
            <a:extLst>
              <a:ext uri="{FF2B5EF4-FFF2-40B4-BE49-F238E27FC236}">
                <a16:creationId xmlns:a16="http://schemas.microsoft.com/office/drawing/2014/main" id="{AE5448ED-2415-4DF0-A7FF-AD8337FD808B}"/>
              </a:ext>
            </a:extLst>
          </p:cNvPr>
          <p:cNvSpPr txBox="1"/>
          <p:nvPr/>
        </p:nvSpPr>
        <p:spPr>
          <a:xfrm>
            <a:off x="144378" y="5173579"/>
            <a:ext cx="3453064" cy="923330"/>
          </a:xfrm>
          <a:prstGeom prst="rect">
            <a:avLst/>
          </a:prstGeom>
          <a:noFill/>
        </p:spPr>
        <p:txBody>
          <a:bodyPr wrap="square" rtlCol="0">
            <a:spAutoFit/>
          </a:bodyPr>
          <a:lstStyle/>
          <a:p>
            <a:r>
              <a:rPr lang="zh-CN" altLang="en-US" dirty="0"/>
              <a:t>我认为应该是在本类的构造器中实例化本类的对象时再次调用了构造器，造成了死循环；</a:t>
            </a:r>
          </a:p>
        </p:txBody>
      </p:sp>
      <p:pic>
        <p:nvPicPr>
          <p:cNvPr id="12" name="图片 11">
            <a:extLst>
              <a:ext uri="{FF2B5EF4-FFF2-40B4-BE49-F238E27FC236}">
                <a16:creationId xmlns:a16="http://schemas.microsoft.com/office/drawing/2014/main" id="{2EC1C5C2-6C60-4E48-BE3D-6E68D8ED996C}"/>
              </a:ext>
            </a:extLst>
          </p:cNvPr>
          <p:cNvPicPr>
            <a:picLocks noChangeAspect="1"/>
          </p:cNvPicPr>
          <p:nvPr/>
        </p:nvPicPr>
        <p:blipFill>
          <a:blip r:embed="rId5"/>
          <a:stretch>
            <a:fillRect/>
          </a:stretch>
        </p:blipFill>
        <p:spPr>
          <a:xfrm>
            <a:off x="4554869" y="733654"/>
            <a:ext cx="7505951" cy="2379936"/>
          </a:xfrm>
          <a:prstGeom prst="rect">
            <a:avLst/>
          </a:prstGeom>
        </p:spPr>
      </p:pic>
    </p:spTree>
    <p:extLst>
      <p:ext uri="{BB962C8B-B14F-4D97-AF65-F5344CB8AC3E}">
        <p14:creationId xmlns:p14="http://schemas.microsoft.com/office/powerpoint/2010/main" val="2277340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AC57D6F-B1E0-4E49-BAE7-16C51580A58E}"/>
              </a:ext>
            </a:extLst>
          </p:cNvPr>
          <p:cNvSpPr txBox="1"/>
          <p:nvPr/>
        </p:nvSpPr>
        <p:spPr>
          <a:xfrm>
            <a:off x="474562" y="231494"/>
            <a:ext cx="2569580" cy="369332"/>
          </a:xfrm>
          <a:prstGeom prst="rect">
            <a:avLst/>
          </a:prstGeom>
          <a:noFill/>
        </p:spPr>
        <p:txBody>
          <a:bodyPr wrap="square" rtlCol="0">
            <a:spAutoFit/>
          </a:bodyPr>
          <a:lstStyle/>
          <a:p>
            <a:r>
              <a:rPr lang="zh-CN" altLang="en-US" b="1" dirty="0"/>
              <a:t>单链表的创建（尾插法）</a:t>
            </a:r>
          </a:p>
        </p:txBody>
      </p:sp>
      <p:sp>
        <p:nvSpPr>
          <p:cNvPr id="5" name="文本框 4">
            <a:extLst>
              <a:ext uri="{FF2B5EF4-FFF2-40B4-BE49-F238E27FC236}">
                <a16:creationId xmlns:a16="http://schemas.microsoft.com/office/drawing/2014/main" id="{4DF44DAD-72EF-4DF0-9DDF-A564198CF157}"/>
              </a:ext>
            </a:extLst>
          </p:cNvPr>
          <p:cNvSpPr txBox="1"/>
          <p:nvPr/>
        </p:nvSpPr>
        <p:spPr>
          <a:xfrm>
            <a:off x="474562" y="995423"/>
            <a:ext cx="1377387" cy="400110"/>
          </a:xfrm>
          <a:prstGeom prst="rect">
            <a:avLst/>
          </a:prstGeom>
          <a:noFill/>
        </p:spPr>
        <p:txBody>
          <a:bodyPr wrap="square" rtlCol="0">
            <a:spAutoFit/>
          </a:bodyPr>
          <a:lstStyle/>
          <a:p>
            <a:r>
              <a:rPr lang="zh-CN" altLang="en-US" sz="2000" b="1" dirty="0"/>
              <a:t>尾插函数：</a:t>
            </a:r>
          </a:p>
        </p:txBody>
      </p:sp>
      <p:pic>
        <p:nvPicPr>
          <p:cNvPr id="6" name="图片 5">
            <a:extLst>
              <a:ext uri="{FF2B5EF4-FFF2-40B4-BE49-F238E27FC236}">
                <a16:creationId xmlns:a16="http://schemas.microsoft.com/office/drawing/2014/main" id="{11A5748E-3677-49D9-B5BE-214878D954C7}"/>
              </a:ext>
            </a:extLst>
          </p:cNvPr>
          <p:cNvPicPr>
            <a:picLocks noChangeAspect="1"/>
          </p:cNvPicPr>
          <p:nvPr/>
        </p:nvPicPr>
        <p:blipFill>
          <a:blip r:embed="rId2"/>
          <a:stretch>
            <a:fillRect/>
          </a:stretch>
        </p:blipFill>
        <p:spPr>
          <a:xfrm>
            <a:off x="0" y="1395890"/>
            <a:ext cx="6273478" cy="2000893"/>
          </a:xfrm>
          <a:prstGeom prst="rect">
            <a:avLst/>
          </a:prstGeom>
        </p:spPr>
      </p:pic>
      <p:sp>
        <p:nvSpPr>
          <p:cNvPr id="7" name="文本框 6">
            <a:extLst>
              <a:ext uri="{FF2B5EF4-FFF2-40B4-BE49-F238E27FC236}">
                <a16:creationId xmlns:a16="http://schemas.microsoft.com/office/drawing/2014/main" id="{BC036190-90A8-4BD2-8FEC-1EBC189AFC13}"/>
              </a:ext>
            </a:extLst>
          </p:cNvPr>
          <p:cNvSpPr txBox="1"/>
          <p:nvPr/>
        </p:nvSpPr>
        <p:spPr>
          <a:xfrm>
            <a:off x="30866" y="3550843"/>
            <a:ext cx="6065134" cy="646331"/>
          </a:xfrm>
          <a:prstGeom prst="rect">
            <a:avLst/>
          </a:prstGeom>
          <a:noFill/>
        </p:spPr>
        <p:txBody>
          <a:bodyPr wrap="square" rtlCol="0">
            <a:spAutoFit/>
          </a:bodyPr>
          <a:lstStyle/>
          <a:p>
            <a:r>
              <a:rPr lang="zh-CN" altLang="en-US" dirty="0">
                <a:solidFill>
                  <a:srgbClr val="FF0000"/>
                </a:solidFill>
              </a:rPr>
              <a:t>注意：在尾插之前，需把头结点指向尾节点，且头结点不存放任何数据</a:t>
            </a:r>
          </a:p>
        </p:txBody>
      </p:sp>
      <p:sp>
        <p:nvSpPr>
          <p:cNvPr id="8" name="文本框 7">
            <a:extLst>
              <a:ext uri="{FF2B5EF4-FFF2-40B4-BE49-F238E27FC236}">
                <a16:creationId xmlns:a16="http://schemas.microsoft.com/office/drawing/2014/main" id="{C3E9D947-9962-41F8-9F7A-F9118DABDFF8}"/>
              </a:ext>
            </a:extLst>
          </p:cNvPr>
          <p:cNvSpPr txBox="1"/>
          <p:nvPr/>
        </p:nvSpPr>
        <p:spPr>
          <a:xfrm>
            <a:off x="127322" y="4197174"/>
            <a:ext cx="2106592" cy="400110"/>
          </a:xfrm>
          <a:prstGeom prst="rect">
            <a:avLst/>
          </a:prstGeom>
          <a:noFill/>
        </p:spPr>
        <p:txBody>
          <a:bodyPr wrap="square" rtlCol="0">
            <a:spAutoFit/>
          </a:bodyPr>
          <a:lstStyle/>
          <a:p>
            <a:r>
              <a:rPr lang="zh-CN" altLang="en-US" sz="2000" b="1" dirty="0"/>
              <a:t>初始化单链表</a:t>
            </a:r>
            <a:r>
              <a:rPr lang="en-US" altLang="zh-CN" sz="2000" b="1" dirty="0"/>
              <a:t>:</a:t>
            </a:r>
            <a:endParaRPr lang="zh-CN" altLang="en-US" sz="2000" b="1" dirty="0"/>
          </a:p>
        </p:txBody>
      </p:sp>
      <p:sp>
        <p:nvSpPr>
          <p:cNvPr id="10" name="文本框 9">
            <a:extLst>
              <a:ext uri="{FF2B5EF4-FFF2-40B4-BE49-F238E27FC236}">
                <a16:creationId xmlns:a16="http://schemas.microsoft.com/office/drawing/2014/main" id="{1FD3C30E-3A2D-477D-BAD9-67D0455743DB}"/>
              </a:ext>
            </a:extLst>
          </p:cNvPr>
          <p:cNvSpPr txBox="1"/>
          <p:nvPr/>
        </p:nvSpPr>
        <p:spPr>
          <a:xfrm>
            <a:off x="6516546" y="231494"/>
            <a:ext cx="3264061" cy="400110"/>
          </a:xfrm>
          <a:prstGeom prst="rect">
            <a:avLst/>
          </a:prstGeom>
          <a:noFill/>
        </p:spPr>
        <p:txBody>
          <a:bodyPr wrap="square" rtlCol="0">
            <a:spAutoFit/>
          </a:bodyPr>
          <a:lstStyle/>
          <a:p>
            <a:r>
              <a:rPr lang="zh-CN" altLang="en-US" sz="2000" b="1" dirty="0"/>
              <a:t>查找指定下标位置结点：</a:t>
            </a:r>
          </a:p>
        </p:txBody>
      </p:sp>
      <p:pic>
        <p:nvPicPr>
          <p:cNvPr id="11" name="图片 10">
            <a:extLst>
              <a:ext uri="{FF2B5EF4-FFF2-40B4-BE49-F238E27FC236}">
                <a16:creationId xmlns:a16="http://schemas.microsoft.com/office/drawing/2014/main" id="{4D2042A9-3194-4A4C-B3AB-5562D6294BE1}"/>
              </a:ext>
            </a:extLst>
          </p:cNvPr>
          <p:cNvPicPr>
            <a:picLocks noChangeAspect="1"/>
          </p:cNvPicPr>
          <p:nvPr/>
        </p:nvPicPr>
        <p:blipFill>
          <a:blip r:embed="rId3"/>
          <a:stretch>
            <a:fillRect/>
          </a:stretch>
        </p:blipFill>
        <p:spPr>
          <a:xfrm>
            <a:off x="6487067" y="631604"/>
            <a:ext cx="5230371" cy="2108367"/>
          </a:xfrm>
          <a:prstGeom prst="rect">
            <a:avLst/>
          </a:prstGeom>
        </p:spPr>
      </p:pic>
      <p:sp>
        <p:nvSpPr>
          <p:cNvPr id="2" name="文本框 1">
            <a:extLst>
              <a:ext uri="{FF2B5EF4-FFF2-40B4-BE49-F238E27FC236}">
                <a16:creationId xmlns:a16="http://schemas.microsoft.com/office/drawing/2014/main" id="{55CC2278-0303-4E34-826B-F2F1F7C897C0}"/>
              </a:ext>
            </a:extLst>
          </p:cNvPr>
          <p:cNvSpPr txBox="1"/>
          <p:nvPr/>
        </p:nvSpPr>
        <p:spPr>
          <a:xfrm>
            <a:off x="6487067" y="3244334"/>
            <a:ext cx="2314937" cy="400110"/>
          </a:xfrm>
          <a:prstGeom prst="rect">
            <a:avLst/>
          </a:prstGeom>
          <a:noFill/>
        </p:spPr>
        <p:txBody>
          <a:bodyPr wrap="square" rtlCol="0">
            <a:spAutoFit/>
          </a:bodyPr>
          <a:lstStyle/>
          <a:p>
            <a:r>
              <a:rPr lang="zh-CN" altLang="en-US" sz="2000" b="1" dirty="0"/>
              <a:t>遍历链表</a:t>
            </a:r>
          </a:p>
        </p:txBody>
      </p:sp>
      <p:pic>
        <p:nvPicPr>
          <p:cNvPr id="3" name="图片 2">
            <a:extLst>
              <a:ext uri="{FF2B5EF4-FFF2-40B4-BE49-F238E27FC236}">
                <a16:creationId xmlns:a16="http://schemas.microsoft.com/office/drawing/2014/main" id="{520D8B7D-9A1E-49DA-BAD3-2DBC34D2642E}"/>
              </a:ext>
            </a:extLst>
          </p:cNvPr>
          <p:cNvPicPr>
            <a:picLocks noChangeAspect="1"/>
          </p:cNvPicPr>
          <p:nvPr/>
        </p:nvPicPr>
        <p:blipFill>
          <a:blip r:embed="rId4"/>
          <a:stretch>
            <a:fillRect/>
          </a:stretch>
        </p:blipFill>
        <p:spPr>
          <a:xfrm>
            <a:off x="6482003" y="3724393"/>
            <a:ext cx="5230372" cy="2293491"/>
          </a:xfrm>
          <a:prstGeom prst="rect">
            <a:avLst/>
          </a:prstGeom>
        </p:spPr>
      </p:pic>
      <p:pic>
        <p:nvPicPr>
          <p:cNvPr id="12" name="图片 11">
            <a:extLst>
              <a:ext uri="{FF2B5EF4-FFF2-40B4-BE49-F238E27FC236}">
                <a16:creationId xmlns:a16="http://schemas.microsoft.com/office/drawing/2014/main" id="{BDBEB0AA-7E71-4F8D-872C-398E058F8F77}"/>
              </a:ext>
            </a:extLst>
          </p:cNvPr>
          <p:cNvPicPr>
            <a:picLocks noChangeAspect="1"/>
          </p:cNvPicPr>
          <p:nvPr/>
        </p:nvPicPr>
        <p:blipFill>
          <a:blip r:embed="rId5"/>
          <a:stretch>
            <a:fillRect/>
          </a:stretch>
        </p:blipFill>
        <p:spPr>
          <a:xfrm>
            <a:off x="2043872" y="4191847"/>
            <a:ext cx="3988781" cy="2494442"/>
          </a:xfrm>
          <a:prstGeom prst="rect">
            <a:avLst/>
          </a:prstGeom>
        </p:spPr>
      </p:pic>
    </p:spTree>
    <p:extLst>
      <p:ext uri="{BB962C8B-B14F-4D97-AF65-F5344CB8AC3E}">
        <p14:creationId xmlns:p14="http://schemas.microsoft.com/office/powerpoint/2010/main" val="363951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A0F6E1-2AA3-44AC-BE86-9D6D267EB459}"/>
              </a:ext>
            </a:extLst>
          </p:cNvPr>
          <p:cNvSpPr txBox="1"/>
          <p:nvPr/>
        </p:nvSpPr>
        <p:spPr>
          <a:xfrm>
            <a:off x="474562" y="243068"/>
            <a:ext cx="1736203" cy="400110"/>
          </a:xfrm>
          <a:prstGeom prst="rect">
            <a:avLst/>
          </a:prstGeom>
          <a:noFill/>
        </p:spPr>
        <p:txBody>
          <a:bodyPr wrap="square" rtlCol="0">
            <a:spAutoFit/>
          </a:bodyPr>
          <a:lstStyle/>
          <a:p>
            <a:r>
              <a:rPr lang="zh-CN" altLang="en-US" sz="2000" b="1" dirty="0"/>
              <a:t>插入结点：</a:t>
            </a:r>
          </a:p>
        </p:txBody>
      </p:sp>
      <p:sp>
        <p:nvSpPr>
          <p:cNvPr id="5" name="矩形 4">
            <a:extLst>
              <a:ext uri="{FF2B5EF4-FFF2-40B4-BE49-F238E27FC236}">
                <a16:creationId xmlns:a16="http://schemas.microsoft.com/office/drawing/2014/main" id="{D13559FE-6FA8-49EB-9E5C-2E6F853BE11E}"/>
              </a:ext>
            </a:extLst>
          </p:cNvPr>
          <p:cNvSpPr/>
          <p:nvPr/>
        </p:nvSpPr>
        <p:spPr>
          <a:xfrm>
            <a:off x="567159" y="1122744"/>
            <a:ext cx="1423687" cy="4001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79172B28-201A-46D8-977D-70BBD6348BA3}"/>
              </a:ext>
            </a:extLst>
          </p:cNvPr>
          <p:cNvCxnSpPr>
            <a:cxnSpLocks/>
            <a:stCxn id="5" idx="3"/>
          </p:cNvCxnSpPr>
          <p:nvPr/>
        </p:nvCxnSpPr>
        <p:spPr>
          <a:xfrm>
            <a:off x="1990846" y="1322799"/>
            <a:ext cx="1192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6114F33A-7353-4AC6-974B-9D030D3F026D}"/>
              </a:ext>
            </a:extLst>
          </p:cNvPr>
          <p:cNvSpPr/>
          <p:nvPr/>
        </p:nvSpPr>
        <p:spPr>
          <a:xfrm>
            <a:off x="3183038" y="1131243"/>
            <a:ext cx="1423687" cy="4001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E1499C99-E08F-4159-B6AA-8D9C0B19555A}"/>
              </a:ext>
            </a:extLst>
          </p:cNvPr>
          <p:cNvSpPr/>
          <p:nvPr/>
        </p:nvSpPr>
        <p:spPr>
          <a:xfrm>
            <a:off x="5798917" y="1131243"/>
            <a:ext cx="1423687" cy="4001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9AB52837-AE0A-4098-9BFF-685D6739EF5F}"/>
              </a:ext>
            </a:extLst>
          </p:cNvPr>
          <p:cNvCxnSpPr>
            <a:cxnSpLocks/>
          </p:cNvCxnSpPr>
          <p:nvPr/>
        </p:nvCxnSpPr>
        <p:spPr>
          <a:xfrm>
            <a:off x="4606725" y="1322799"/>
            <a:ext cx="1192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DEC32925-AE9E-4A6B-9451-A83E26B85DBB}"/>
              </a:ext>
            </a:extLst>
          </p:cNvPr>
          <p:cNvSpPr/>
          <p:nvPr/>
        </p:nvSpPr>
        <p:spPr>
          <a:xfrm>
            <a:off x="8414796" y="1131243"/>
            <a:ext cx="1423687" cy="4001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1FD5AE05-50F6-4866-AC6C-83178902FC0B}"/>
              </a:ext>
            </a:extLst>
          </p:cNvPr>
          <p:cNvCxnSpPr>
            <a:cxnSpLocks/>
          </p:cNvCxnSpPr>
          <p:nvPr/>
        </p:nvCxnSpPr>
        <p:spPr>
          <a:xfrm>
            <a:off x="7222604" y="1322799"/>
            <a:ext cx="1192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A60549D9-FA47-47F8-8DBC-845C001F30C8}"/>
              </a:ext>
            </a:extLst>
          </p:cNvPr>
          <p:cNvSpPr/>
          <p:nvPr/>
        </p:nvSpPr>
        <p:spPr>
          <a:xfrm>
            <a:off x="4375230" y="2695754"/>
            <a:ext cx="1423687" cy="4001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a:extLst>
              <a:ext uri="{FF2B5EF4-FFF2-40B4-BE49-F238E27FC236}">
                <a16:creationId xmlns:a16="http://schemas.microsoft.com/office/drawing/2014/main" id="{7E8B4E41-EAC0-4321-9D4A-D70A9D46CE72}"/>
              </a:ext>
            </a:extLst>
          </p:cNvPr>
          <p:cNvCxnSpPr/>
          <p:nvPr/>
        </p:nvCxnSpPr>
        <p:spPr>
          <a:xfrm>
            <a:off x="4143737" y="1531353"/>
            <a:ext cx="648182" cy="1164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BBCD535-69CD-4742-B775-DE6FDB13CD7D}"/>
              </a:ext>
            </a:extLst>
          </p:cNvPr>
          <p:cNvCxnSpPr/>
          <p:nvPr/>
        </p:nvCxnSpPr>
        <p:spPr>
          <a:xfrm flipV="1">
            <a:off x="5428527" y="1531353"/>
            <a:ext cx="667473" cy="1164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BF8E2D71-A8B5-47D3-AD21-E2F4503C00E2}"/>
              </a:ext>
            </a:extLst>
          </p:cNvPr>
          <p:cNvCxnSpPr/>
          <p:nvPr/>
        </p:nvCxnSpPr>
        <p:spPr>
          <a:xfrm>
            <a:off x="5054278" y="922690"/>
            <a:ext cx="513146" cy="608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1D371E08-CC52-495E-846C-0AAE733CBE28}"/>
              </a:ext>
            </a:extLst>
          </p:cNvPr>
          <p:cNvCxnSpPr/>
          <p:nvPr/>
        </p:nvCxnSpPr>
        <p:spPr>
          <a:xfrm flipH="1">
            <a:off x="5162309" y="879676"/>
            <a:ext cx="266218" cy="825270"/>
          </a:xfrm>
          <a:prstGeom prst="line">
            <a:avLst/>
          </a:prstGeom>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352DCFF8-570E-426F-B5B3-6145343BB948}"/>
              </a:ext>
            </a:extLst>
          </p:cNvPr>
          <p:cNvSpPr txBox="1"/>
          <p:nvPr/>
        </p:nvSpPr>
        <p:spPr>
          <a:xfrm>
            <a:off x="4513162" y="2708568"/>
            <a:ext cx="1147822" cy="369332"/>
          </a:xfrm>
          <a:prstGeom prst="rect">
            <a:avLst/>
          </a:prstGeom>
          <a:noFill/>
        </p:spPr>
        <p:txBody>
          <a:bodyPr wrap="square" rtlCol="0">
            <a:spAutoFit/>
          </a:bodyPr>
          <a:lstStyle/>
          <a:p>
            <a:r>
              <a:rPr lang="zh-CN" altLang="en-US" dirty="0"/>
              <a:t>待插结点</a:t>
            </a:r>
          </a:p>
        </p:txBody>
      </p:sp>
      <p:sp>
        <p:nvSpPr>
          <p:cNvPr id="29" name="椭圆 28">
            <a:extLst>
              <a:ext uri="{FF2B5EF4-FFF2-40B4-BE49-F238E27FC236}">
                <a16:creationId xmlns:a16="http://schemas.microsoft.com/office/drawing/2014/main" id="{CCCB96C7-3291-443D-B470-02AC89A42148}"/>
              </a:ext>
            </a:extLst>
          </p:cNvPr>
          <p:cNvSpPr/>
          <p:nvPr/>
        </p:nvSpPr>
        <p:spPr>
          <a:xfrm>
            <a:off x="5841358" y="1931463"/>
            <a:ext cx="1111170" cy="7280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2775C452-C137-420B-8580-001995B63D7F}"/>
              </a:ext>
            </a:extLst>
          </p:cNvPr>
          <p:cNvSpPr/>
          <p:nvPr/>
        </p:nvSpPr>
        <p:spPr>
          <a:xfrm>
            <a:off x="3032567" y="1803722"/>
            <a:ext cx="1111170" cy="7280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5634FD6B-4982-439B-B92A-CADDC43FA35D}"/>
              </a:ext>
            </a:extLst>
          </p:cNvPr>
          <p:cNvSpPr txBox="1"/>
          <p:nvPr/>
        </p:nvSpPr>
        <p:spPr>
          <a:xfrm>
            <a:off x="5999546" y="2094235"/>
            <a:ext cx="952982" cy="369332"/>
          </a:xfrm>
          <a:prstGeom prst="rect">
            <a:avLst/>
          </a:prstGeom>
          <a:noFill/>
        </p:spPr>
        <p:txBody>
          <a:bodyPr wrap="square" rtlCol="0">
            <a:spAutoFit/>
          </a:bodyPr>
          <a:lstStyle/>
          <a:p>
            <a:r>
              <a:rPr lang="zh-CN" altLang="en-US" dirty="0"/>
              <a:t>第一步</a:t>
            </a:r>
          </a:p>
        </p:txBody>
      </p:sp>
      <p:sp>
        <p:nvSpPr>
          <p:cNvPr id="33" name="文本框 32">
            <a:extLst>
              <a:ext uri="{FF2B5EF4-FFF2-40B4-BE49-F238E27FC236}">
                <a16:creationId xmlns:a16="http://schemas.microsoft.com/office/drawing/2014/main" id="{7A2AF925-C842-4D6D-8C63-9C609268C8E6}"/>
              </a:ext>
            </a:extLst>
          </p:cNvPr>
          <p:cNvSpPr txBox="1"/>
          <p:nvPr/>
        </p:nvSpPr>
        <p:spPr>
          <a:xfrm>
            <a:off x="3177252" y="1983085"/>
            <a:ext cx="879676" cy="369332"/>
          </a:xfrm>
          <a:prstGeom prst="rect">
            <a:avLst/>
          </a:prstGeom>
          <a:noFill/>
        </p:spPr>
        <p:txBody>
          <a:bodyPr wrap="square" rtlCol="0">
            <a:spAutoFit/>
          </a:bodyPr>
          <a:lstStyle/>
          <a:p>
            <a:r>
              <a:rPr lang="zh-CN" altLang="en-US" dirty="0"/>
              <a:t>第二步</a:t>
            </a:r>
          </a:p>
        </p:txBody>
      </p:sp>
      <p:sp>
        <p:nvSpPr>
          <p:cNvPr id="34" name="文本框 33">
            <a:extLst>
              <a:ext uri="{FF2B5EF4-FFF2-40B4-BE49-F238E27FC236}">
                <a16:creationId xmlns:a16="http://schemas.microsoft.com/office/drawing/2014/main" id="{389A36A2-93FF-44B6-B798-2384B8EEDF46}"/>
              </a:ext>
            </a:extLst>
          </p:cNvPr>
          <p:cNvSpPr txBox="1"/>
          <p:nvPr/>
        </p:nvSpPr>
        <p:spPr>
          <a:xfrm>
            <a:off x="-1932" y="3161136"/>
            <a:ext cx="5841357" cy="1569660"/>
          </a:xfrm>
          <a:prstGeom prst="rect">
            <a:avLst/>
          </a:prstGeom>
          <a:noFill/>
        </p:spPr>
        <p:txBody>
          <a:bodyPr wrap="square" rtlCol="0">
            <a:spAutoFit/>
          </a:bodyPr>
          <a:lstStyle/>
          <a:p>
            <a:r>
              <a:rPr lang="zh-CN" altLang="en-US" sz="2400" dirty="0">
                <a:solidFill>
                  <a:srgbClr val="FF0000"/>
                </a:solidFill>
              </a:rPr>
              <a:t>注意</a:t>
            </a:r>
            <a:r>
              <a:rPr lang="en-US" altLang="zh-CN" sz="2400" dirty="0">
                <a:solidFill>
                  <a:srgbClr val="FF0000"/>
                </a:solidFill>
              </a:rPr>
              <a:t>1</a:t>
            </a:r>
            <a:r>
              <a:rPr lang="zh-CN" altLang="en-US" sz="2400" dirty="0">
                <a:solidFill>
                  <a:srgbClr val="FF0000"/>
                </a:solidFill>
              </a:rPr>
              <a:t>：必须先把待插结点指向后继结点，再将前驱结点的</a:t>
            </a:r>
            <a:r>
              <a:rPr lang="en-US" altLang="zh-CN" sz="2400" dirty="0">
                <a:solidFill>
                  <a:srgbClr val="FF0000"/>
                </a:solidFill>
              </a:rPr>
              <a:t>next</a:t>
            </a:r>
            <a:r>
              <a:rPr lang="zh-CN" altLang="en-US" sz="2400" dirty="0">
                <a:solidFill>
                  <a:srgbClr val="FF0000"/>
                </a:solidFill>
              </a:rPr>
              <a:t>域指向待查结点，如果操作步骤相反，会导致后继结点及其之后的结点丢失。</a:t>
            </a:r>
          </a:p>
        </p:txBody>
      </p:sp>
      <p:pic>
        <p:nvPicPr>
          <p:cNvPr id="35" name="图片 34">
            <a:extLst>
              <a:ext uri="{FF2B5EF4-FFF2-40B4-BE49-F238E27FC236}">
                <a16:creationId xmlns:a16="http://schemas.microsoft.com/office/drawing/2014/main" id="{4DD6285D-B566-4624-A201-E66170B01489}"/>
              </a:ext>
            </a:extLst>
          </p:cNvPr>
          <p:cNvPicPr>
            <a:picLocks noChangeAspect="1"/>
          </p:cNvPicPr>
          <p:nvPr/>
        </p:nvPicPr>
        <p:blipFill>
          <a:blip r:embed="rId2"/>
          <a:stretch>
            <a:fillRect/>
          </a:stretch>
        </p:blipFill>
        <p:spPr>
          <a:xfrm>
            <a:off x="6789627" y="2861339"/>
            <a:ext cx="5074424" cy="3712560"/>
          </a:xfrm>
          <a:prstGeom prst="rect">
            <a:avLst/>
          </a:prstGeom>
        </p:spPr>
      </p:pic>
      <p:sp>
        <p:nvSpPr>
          <p:cNvPr id="36" name="文本框 35">
            <a:extLst>
              <a:ext uri="{FF2B5EF4-FFF2-40B4-BE49-F238E27FC236}">
                <a16:creationId xmlns:a16="http://schemas.microsoft.com/office/drawing/2014/main" id="{E6B49F2E-4D92-46BA-8DDD-7D18211E3608}"/>
              </a:ext>
            </a:extLst>
          </p:cNvPr>
          <p:cNvSpPr txBox="1"/>
          <p:nvPr/>
        </p:nvSpPr>
        <p:spPr>
          <a:xfrm>
            <a:off x="0" y="4786596"/>
            <a:ext cx="5839425" cy="830997"/>
          </a:xfrm>
          <a:prstGeom prst="rect">
            <a:avLst/>
          </a:prstGeom>
          <a:noFill/>
        </p:spPr>
        <p:txBody>
          <a:bodyPr wrap="square" rtlCol="0">
            <a:spAutoFit/>
          </a:bodyPr>
          <a:lstStyle/>
          <a:p>
            <a:r>
              <a:rPr lang="zh-CN" altLang="en-US" sz="2400" dirty="0">
                <a:solidFill>
                  <a:schemeClr val="accent2"/>
                </a:solidFill>
              </a:rPr>
              <a:t>注意</a:t>
            </a:r>
            <a:r>
              <a:rPr lang="en-US" altLang="zh-CN" sz="2400" dirty="0">
                <a:solidFill>
                  <a:schemeClr val="accent2"/>
                </a:solidFill>
              </a:rPr>
              <a:t>2</a:t>
            </a:r>
            <a:r>
              <a:rPr lang="zh-CN" altLang="en-US" sz="2400" dirty="0">
                <a:solidFill>
                  <a:schemeClr val="accent2"/>
                </a:solidFill>
              </a:rPr>
              <a:t>：当插入位置为表尾时需尾结点指向被插入结点</a:t>
            </a:r>
          </a:p>
        </p:txBody>
      </p:sp>
      <p:sp>
        <p:nvSpPr>
          <p:cNvPr id="2" name="文本框 1">
            <a:extLst>
              <a:ext uri="{FF2B5EF4-FFF2-40B4-BE49-F238E27FC236}">
                <a16:creationId xmlns:a16="http://schemas.microsoft.com/office/drawing/2014/main" id="{89DCC8E9-987C-4D87-8A66-6B506C85CB0B}"/>
              </a:ext>
            </a:extLst>
          </p:cNvPr>
          <p:cNvSpPr txBox="1"/>
          <p:nvPr/>
        </p:nvSpPr>
        <p:spPr>
          <a:xfrm>
            <a:off x="40509" y="5822066"/>
            <a:ext cx="5798916" cy="830997"/>
          </a:xfrm>
          <a:prstGeom prst="rect">
            <a:avLst/>
          </a:prstGeom>
          <a:noFill/>
        </p:spPr>
        <p:txBody>
          <a:bodyPr wrap="square" rtlCol="0">
            <a:spAutoFit/>
          </a:bodyPr>
          <a:lstStyle/>
          <a:p>
            <a:r>
              <a:rPr lang="zh-CN" altLang="en-US" sz="2400" dirty="0">
                <a:solidFill>
                  <a:srgbClr val="00B050"/>
                </a:solidFill>
              </a:rPr>
              <a:t>注意</a:t>
            </a:r>
            <a:r>
              <a:rPr lang="en-US" altLang="zh-CN" sz="2400" dirty="0">
                <a:solidFill>
                  <a:srgbClr val="00B050"/>
                </a:solidFill>
              </a:rPr>
              <a:t>3</a:t>
            </a:r>
            <a:r>
              <a:rPr lang="zh-CN" altLang="en-US" sz="2400" dirty="0">
                <a:solidFill>
                  <a:srgbClr val="00B050"/>
                </a:solidFill>
              </a:rPr>
              <a:t>：被插入结点为给定</a:t>
            </a:r>
            <a:r>
              <a:rPr lang="en-US" altLang="zh-CN" sz="2400" dirty="0">
                <a:solidFill>
                  <a:srgbClr val="00B050"/>
                </a:solidFill>
              </a:rPr>
              <a:t>p</a:t>
            </a:r>
            <a:r>
              <a:rPr lang="zh-CN" altLang="en-US" sz="2400" dirty="0">
                <a:solidFill>
                  <a:srgbClr val="00B050"/>
                </a:solidFill>
              </a:rPr>
              <a:t>的值所在下标的结点位置的后面</a:t>
            </a:r>
          </a:p>
        </p:txBody>
      </p:sp>
    </p:spTree>
    <p:extLst>
      <p:ext uri="{BB962C8B-B14F-4D97-AF65-F5344CB8AC3E}">
        <p14:creationId xmlns:p14="http://schemas.microsoft.com/office/powerpoint/2010/main" val="2605323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34276EC-712A-48AF-A3E3-80DE89F0442F}"/>
              </a:ext>
            </a:extLst>
          </p:cNvPr>
          <p:cNvSpPr txBox="1"/>
          <p:nvPr/>
        </p:nvSpPr>
        <p:spPr>
          <a:xfrm>
            <a:off x="-1" y="243068"/>
            <a:ext cx="3337561" cy="400110"/>
          </a:xfrm>
          <a:prstGeom prst="rect">
            <a:avLst/>
          </a:prstGeom>
          <a:noFill/>
        </p:spPr>
        <p:txBody>
          <a:bodyPr wrap="square" rtlCol="0">
            <a:spAutoFit/>
          </a:bodyPr>
          <a:lstStyle/>
          <a:p>
            <a:r>
              <a:rPr lang="zh-CN" altLang="en-US" sz="2000" b="1" dirty="0"/>
              <a:t>删除链表结点（按位置删除）</a:t>
            </a:r>
          </a:p>
        </p:txBody>
      </p:sp>
      <p:sp>
        <p:nvSpPr>
          <p:cNvPr id="5" name="矩形 4">
            <a:extLst>
              <a:ext uri="{FF2B5EF4-FFF2-40B4-BE49-F238E27FC236}">
                <a16:creationId xmlns:a16="http://schemas.microsoft.com/office/drawing/2014/main" id="{A2367D93-FD77-4E35-BF2B-65BF974C8835}"/>
              </a:ext>
            </a:extLst>
          </p:cNvPr>
          <p:cNvSpPr/>
          <p:nvPr/>
        </p:nvSpPr>
        <p:spPr>
          <a:xfrm>
            <a:off x="798653" y="775504"/>
            <a:ext cx="1504709" cy="4001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7C5B6BF9-789B-4DE1-8FAC-BAE098942BF5}"/>
              </a:ext>
            </a:extLst>
          </p:cNvPr>
          <p:cNvCxnSpPr>
            <a:stCxn id="5" idx="3"/>
          </p:cNvCxnSpPr>
          <p:nvPr/>
        </p:nvCxnSpPr>
        <p:spPr>
          <a:xfrm>
            <a:off x="2303362" y="975559"/>
            <a:ext cx="844952" cy="31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F94A2916-D0A8-441D-B999-3A1B2AF80510}"/>
              </a:ext>
            </a:extLst>
          </p:cNvPr>
          <p:cNvSpPr/>
          <p:nvPr/>
        </p:nvSpPr>
        <p:spPr>
          <a:xfrm>
            <a:off x="3148314" y="806942"/>
            <a:ext cx="1504709" cy="4001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305D30F0-0B4D-42A4-812D-49FF93B7E087}"/>
              </a:ext>
            </a:extLst>
          </p:cNvPr>
          <p:cNvCxnSpPr/>
          <p:nvPr/>
        </p:nvCxnSpPr>
        <p:spPr>
          <a:xfrm>
            <a:off x="4653023" y="1010282"/>
            <a:ext cx="844952" cy="31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23BA6AC3-B70B-4AA0-B86A-F40049BB73D7}"/>
              </a:ext>
            </a:extLst>
          </p:cNvPr>
          <p:cNvSpPr/>
          <p:nvPr/>
        </p:nvSpPr>
        <p:spPr>
          <a:xfrm>
            <a:off x="5497975" y="841665"/>
            <a:ext cx="1504709" cy="4001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52EC47CF-0740-4275-8906-30E74AF1CB7B}"/>
              </a:ext>
            </a:extLst>
          </p:cNvPr>
          <p:cNvCxnSpPr/>
          <p:nvPr/>
        </p:nvCxnSpPr>
        <p:spPr>
          <a:xfrm>
            <a:off x="7002684" y="1040861"/>
            <a:ext cx="844952" cy="31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E99D613A-432C-4F92-8CA1-EF38B9C3B231}"/>
              </a:ext>
            </a:extLst>
          </p:cNvPr>
          <p:cNvSpPr/>
          <p:nvPr/>
        </p:nvSpPr>
        <p:spPr>
          <a:xfrm>
            <a:off x="7853424" y="872244"/>
            <a:ext cx="1504709" cy="4001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D4D99BBC-373A-4CE2-BF40-F1B1CBF6CF87}"/>
              </a:ext>
            </a:extLst>
          </p:cNvPr>
          <p:cNvCxnSpPr/>
          <p:nvPr/>
        </p:nvCxnSpPr>
        <p:spPr>
          <a:xfrm flipV="1">
            <a:off x="3900668" y="1272354"/>
            <a:ext cx="0" cy="776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700727A0-37DB-42B8-9FAB-36C33C47BD67}"/>
              </a:ext>
            </a:extLst>
          </p:cNvPr>
          <p:cNvSpPr txBox="1"/>
          <p:nvPr/>
        </p:nvSpPr>
        <p:spPr>
          <a:xfrm>
            <a:off x="3657601" y="1929355"/>
            <a:ext cx="787078" cy="369332"/>
          </a:xfrm>
          <a:prstGeom prst="rect">
            <a:avLst/>
          </a:prstGeom>
          <a:noFill/>
        </p:spPr>
        <p:txBody>
          <a:bodyPr wrap="square" rtlCol="0">
            <a:spAutoFit/>
          </a:bodyPr>
          <a:lstStyle/>
          <a:p>
            <a:r>
              <a:rPr lang="en-US" altLang="zh-CN" dirty="0"/>
              <a:t>cur</a:t>
            </a:r>
            <a:endParaRPr lang="zh-CN" altLang="en-US" dirty="0"/>
          </a:p>
        </p:txBody>
      </p:sp>
      <p:cxnSp>
        <p:nvCxnSpPr>
          <p:cNvPr id="17" name="直接箭头连接符 16">
            <a:extLst>
              <a:ext uri="{FF2B5EF4-FFF2-40B4-BE49-F238E27FC236}">
                <a16:creationId xmlns:a16="http://schemas.microsoft.com/office/drawing/2014/main" id="{7AA2E846-4DE9-4CF3-9283-B2A43F83EDAA}"/>
              </a:ext>
            </a:extLst>
          </p:cNvPr>
          <p:cNvCxnSpPr/>
          <p:nvPr/>
        </p:nvCxnSpPr>
        <p:spPr>
          <a:xfrm flipV="1">
            <a:off x="6167377" y="1307078"/>
            <a:ext cx="0" cy="776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E8ED9F88-BA77-453A-A7EE-54D85C19A36C}"/>
              </a:ext>
            </a:extLst>
          </p:cNvPr>
          <p:cNvSpPr txBox="1"/>
          <p:nvPr/>
        </p:nvSpPr>
        <p:spPr>
          <a:xfrm>
            <a:off x="5856792" y="1988446"/>
            <a:ext cx="787074" cy="369332"/>
          </a:xfrm>
          <a:prstGeom prst="rect">
            <a:avLst/>
          </a:prstGeom>
          <a:noFill/>
        </p:spPr>
        <p:txBody>
          <a:bodyPr wrap="square" rtlCol="0">
            <a:spAutoFit/>
          </a:bodyPr>
          <a:lstStyle/>
          <a:p>
            <a:r>
              <a:rPr lang="en-US" altLang="zh-CN" dirty="0"/>
              <a:t>temp</a:t>
            </a:r>
            <a:endParaRPr lang="zh-CN" altLang="en-US" dirty="0"/>
          </a:p>
        </p:txBody>
      </p:sp>
      <p:sp>
        <p:nvSpPr>
          <p:cNvPr id="22" name="任意多边形: 形状 21">
            <a:extLst>
              <a:ext uri="{FF2B5EF4-FFF2-40B4-BE49-F238E27FC236}">
                <a16:creationId xmlns:a16="http://schemas.microsoft.com/office/drawing/2014/main" id="{F8DF9F2B-5A69-4E99-9882-6177534E67F5}"/>
              </a:ext>
            </a:extLst>
          </p:cNvPr>
          <p:cNvSpPr/>
          <p:nvPr/>
        </p:nvSpPr>
        <p:spPr>
          <a:xfrm>
            <a:off x="4282633" y="62336"/>
            <a:ext cx="4433104" cy="922019"/>
          </a:xfrm>
          <a:custGeom>
            <a:avLst/>
            <a:gdLst>
              <a:gd name="connsiteX0" fmla="*/ 0 w 4433104"/>
              <a:gd name="connsiteY0" fmla="*/ 701593 h 922019"/>
              <a:gd name="connsiteX1" fmla="*/ 983848 w 4433104"/>
              <a:gd name="connsiteY1" fmla="*/ 111284 h 922019"/>
              <a:gd name="connsiteX2" fmla="*/ 3321934 w 4433104"/>
              <a:gd name="connsiteY2" fmla="*/ 53411 h 922019"/>
              <a:gd name="connsiteX3" fmla="*/ 4166886 w 4433104"/>
              <a:gd name="connsiteY3" fmla="*/ 701593 h 922019"/>
              <a:gd name="connsiteX4" fmla="*/ 4201610 w 4433104"/>
              <a:gd name="connsiteY4" fmla="*/ 875213 h 922019"/>
              <a:gd name="connsiteX5" fmla="*/ 3923818 w 4433104"/>
              <a:gd name="connsiteY5" fmla="*/ 666869 h 922019"/>
              <a:gd name="connsiteX6" fmla="*/ 4213185 w 4433104"/>
              <a:gd name="connsiteY6" fmla="*/ 921512 h 922019"/>
              <a:gd name="connsiteX7" fmla="*/ 4433104 w 4433104"/>
              <a:gd name="connsiteY7" fmla="*/ 585846 h 922019"/>
              <a:gd name="connsiteX8" fmla="*/ 4433104 w 4433104"/>
              <a:gd name="connsiteY8" fmla="*/ 585846 h 922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3104" h="922019">
                <a:moveTo>
                  <a:pt x="0" y="701593"/>
                </a:moveTo>
                <a:cubicBezTo>
                  <a:pt x="215096" y="460453"/>
                  <a:pt x="430192" y="219314"/>
                  <a:pt x="983848" y="111284"/>
                </a:cubicBezTo>
                <a:cubicBezTo>
                  <a:pt x="1537504" y="3254"/>
                  <a:pt x="2791428" y="-44974"/>
                  <a:pt x="3321934" y="53411"/>
                </a:cubicBezTo>
                <a:cubicBezTo>
                  <a:pt x="3852440" y="151796"/>
                  <a:pt x="4020273" y="564626"/>
                  <a:pt x="4166886" y="701593"/>
                </a:cubicBezTo>
                <a:cubicBezTo>
                  <a:pt x="4313499" y="838560"/>
                  <a:pt x="4242121" y="881000"/>
                  <a:pt x="4201610" y="875213"/>
                </a:cubicBezTo>
                <a:cubicBezTo>
                  <a:pt x="4161099" y="869426"/>
                  <a:pt x="3921889" y="659153"/>
                  <a:pt x="3923818" y="666869"/>
                </a:cubicBezTo>
                <a:cubicBezTo>
                  <a:pt x="3925747" y="674585"/>
                  <a:pt x="4128304" y="935016"/>
                  <a:pt x="4213185" y="921512"/>
                </a:cubicBezTo>
                <a:cubicBezTo>
                  <a:pt x="4298066" y="908008"/>
                  <a:pt x="4433104" y="585846"/>
                  <a:pt x="4433104" y="585846"/>
                </a:cubicBezTo>
                <a:lnTo>
                  <a:pt x="4433104" y="58584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2A56AFDF-0B6B-40E7-9DB5-61C54FB2B902}"/>
              </a:ext>
            </a:extLst>
          </p:cNvPr>
          <p:cNvSpPr txBox="1"/>
          <p:nvPr/>
        </p:nvSpPr>
        <p:spPr>
          <a:xfrm>
            <a:off x="0" y="4278057"/>
            <a:ext cx="4919241" cy="1569660"/>
          </a:xfrm>
          <a:prstGeom prst="rect">
            <a:avLst/>
          </a:prstGeom>
          <a:noFill/>
        </p:spPr>
        <p:txBody>
          <a:bodyPr wrap="square" rtlCol="0">
            <a:spAutoFit/>
          </a:bodyPr>
          <a:lstStyle/>
          <a:p>
            <a:r>
              <a:rPr lang="zh-CN" altLang="en-US" sz="2400" dirty="0">
                <a:solidFill>
                  <a:srgbClr val="FF0000"/>
                </a:solidFill>
              </a:rPr>
              <a:t>注意</a:t>
            </a:r>
            <a:r>
              <a:rPr lang="en-US" altLang="zh-CN" sz="2400" dirty="0">
                <a:solidFill>
                  <a:srgbClr val="FF0000"/>
                </a:solidFill>
              </a:rPr>
              <a:t>1</a:t>
            </a:r>
            <a:r>
              <a:rPr lang="zh-CN" altLang="en-US" sz="2400" dirty="0">
                <a:solidFill>
                  <a:srgbClr val="FF0000"/>
                </a:solidFill>
              </a:rPr>
              <a:t>：被删除的结点是形参下标的后面的那个结点</a:t>
            </a:r>
            <a:r>
              <a:rPr lang="en-US" altLang="zh-CN" sz="2400" dirty="0">
                <a:solidFill>
                  <a:srgbClr val="FF0000"/>
                </a:solidFill>
              </a:rPr>
              <a:t>,</a:t>
            </a:r>
            <a:r>
              <a:rPr lang="zh-CN" altLang="en-US" sz="2400" dirty="0">
                <a:solidFill>
                  <a:srgbClr val="FF0000"/>
                </a:solidFill>
              </a:rPr>
              <a:t>若被删除结点是尾指针，则需要将尾指针指向被删除结点的前一个结点</a:t>
            </a:r>
          </a:p>
        </p:txBody>
      </p:sp>
      <p:sp>
        <p:nvSpPr>
          <p:cNvPr id="24" name="文本框 23">
            <a:extLst>
              <a:ext uri="{FF2B5EF4-FFF2-40B4-BE49-F238E27FC236}">
                <a16:creationId xmlns:a16="http://schemas.microsoft.com/office/drawing/2014/main" id="{F8A794D5-B5C7-4C52-881A-494C5A11FB3B}"/>
              </a:ext>
            </a:extLst>
          </p:cNvPr>
          <p:cNvSpPr txBox="1"/>
          <p:nvPr/>
        </p:nvSpPr>
        <p:spPr>
          <a:xfrm>
            <a:off x="0" y="2404205"/>
            <a:ext cx="4919236" cy="1712135"/>
          </a:xfrm>
          <a:prstGeom prst="rect">
            <a:avLst/>
          </a:prstGeom>
          <a:noFill/>
        </p:spPr>
        <p:txBody>
          <a:bodyPr wrap="square" rtlCol="0">
            <a:spAutoFit/>
          </a:bodyPr>
          <a:lstStyle/>
          <a:p>
            <a:pPr>
              <a:lnSpc>
                <a:spcPct val="150000"/>
              </a:lnSpc>
            </a:pPr>
            <a:r>
              <a:rPr lang="zh-CN" altLang="en-US" dirty="0"/>
              <a:t>操作步骤：定义一个临时变量让他指向目标下标的下一个结点，再把目标下标所在结点指向它的下下个结点，也就是临时变量的下一个结点，最后释放临时变量结点，从而删除了结点。</a:t>
            </a:r>
          </a:p>
        </p:txBody>
      </p:sp>
      <p:pic>
        <p:nvPicPr>
          <p:cNvPr id="27" name="图片 26">
            <a:extLst>
              <a:ext uri="{FF2B5EF4-FFF2-40B4-BE49-F238E27FC236}">
                <a16:creationId xmlns:a16="http://schemas.microsoft.com/office/drawing/2014/main" id="{07CF22D8-8BBE-4252-BA0D-BDD30357F85F}"/>
              </a:ext>
            </a:extLst>
          </p:cNvPr>
          <p:cNvPicPr>
            <a:picLocks noChangeAspect="1"/>
          </p:cNvPicPr>
          <p:nvPr/>
        </p:nvPicPr>
        <p:blipFill>
          <a:blip r:embed="rId3"/>
          <a:stretch>
            <a:fillRect/>
          </a:stretch>
        </p:blipFill>
        <p:spPr>
          <a:xfrm>
            <a:off x="5299125" y="2645777"/>
            <a:ext cx="6833224" cy="4149887"/>
          </a:xfrm>
          <a:prstGeom prst="rect">
            <a:avLst/>
          </a:prstGeom>
        </p:spPr>
      </p:pic>
      <p:sp>
        <p:nvSpPr>
          <p:cNvPr id="2" name="文本框 1">
            <a:extLst>
              <a:ext uri="{FF2B5EF4-FFF2-40B4-BE49-F238E27FC236}">
                <a16:creationId xmlns:a16="http://schemas.microsoft.com/office/drawing/2014/main" id="{D3A76A3B-E93E-4D3D-A507-F80F37EC893C}"/>
              </a:ext>
            </a:extLst>
          </p:cNvPr>
          <p:cNvSpPr txBox="1"/>
          <p:nvPr/>
        </p:nvSpPr>
        <p:spPr>
          <a:xfrm>
            <a:off x="0" y="5882441"/>
            <a:ext cx="5069711" cy="830997"/>
          </a:xfrm>
          <a:prstGeom prst="rect">
            <a:avLst/>
          </a:prstGeom>
          <a:noFill/>
        </p:spPr>
        <p:txBody>
          <a:bodyPr wrap="square" rtlCol="0">
            <a:spAutoFit/>
          </a:bodyPr>
          <a:lstStyle/>
          <a:p>
            <a:r>
              <a:rPr lang="zh-CN" altLang="en-US" sz="2400" dirty="0">
                <a:solidFill>
                  <a:srgbClr val="00B050"/>
                </a:solidFill>
              </a:rPr>
              <a:t>注意</a:t>
            </a:r>
            <a:r>
              <a:rPr lang="en-US" altLang="zh-CN" sz="2400" dirty="0">
                <a:solidFill>
                  <a:srgbClr val="00B050"/>
                </a:solidFill>
              </a:rPr>
              <a:t>2</a:t>
            </a:r>
            <a:r>
              <a:rPr lang="zh-CN" altLang="en-US" sz="2400" dirty="0">
                <a:solidFill>
                  <a:srgbClr val="00B050"/>
                </a:solidFill>
              </a:rPr>
              <a:t>：被删除结点是指定下标位置的后一个结点</a:t>
            </a:r>
          </a:p>
        </p:txBody>
      </p:sp>
    </p:spTree>
    <p:extLst>
      <p:ext uri="{BB962C8B-B14F-4D97-AF65-F5344CB8AC3E}">
        <p14:creationId xmlns:p14="http://schemas.microsoft.com/office/powerpoint/2010/main" val="6253201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2251</TotalTime>
  <Words>1701</Words>
  <Application>Microsoft Office PowerPoint</Application>
  <PresentationFormat>宽屏</PresentationFormat>
  <Paragraphs>1135</Paragraphs>
  <Slides>19</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等线</vt:lpstr>
      <vt:lpstr>等线 Light</vt:lpstr>
      <vt:lpstr>Arial</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雁君 张</dc:creator>
  <cp:lastModifiedBy>雁君 张</cp:lastModifiedBy>
  <cp:revision>83</cp:revision>
  <dcterms:created xsi:type="dcterms:W3CDTF">2019-01-14T08:11:35Z</dcterms:created>
  <dcterms:modified xsi:type="dcterms:W3CDTF">2019-01-18T11:02:59Z</dcterms:modified>
</cp:coreProperties>
</file>