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8FF52-188E-496D-AB08-C358BAA6F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3BF1D0-758D-4C61-9925-6012B9494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FBF031-4B91-4FB3-B0CB-EF390AA1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34DC-79A5-4F7B-8ED0-31DFB2383CBB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42A47A-611A-406B-9561-FBC9BBF44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003793-A044-420C-B3EC-413D0403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FCD2-014A-403A-A6BF-0F18EA54F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70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D07AE-007E-4B69-B5C8-47143CAE0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5FD00C-8E10-4916-87AE-0E580F153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B7DDB0-2B3D-47A4-890D-DF23FD43A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34DC-79A5-4F7B-8ED0-31DFB2383CBB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0EADD1-9FEB-4C31-AD08-A3B29CBD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128AB9-2A7E-4DAD-A3B9-8D77D146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FCD2-014A-403A-A6BF-0F18EA54F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93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94C7F2-EC3F-47DC-AACF-6EA55F8EF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AF84DB-425F-4D0F-9953-8BA14B06F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FD70A5-7221-40A3-975E-13A30D5E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34DC-79A5-4F7B-8ED0-31DFB2383CBB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248847-905C-41D7-BA3B-9A5C11392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04AB78-A06A-4C55-A110-9D56CFF8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FCD2-014A-403A-A6BF-0F18EA54F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78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AC155-3C28-4A4C-B3FF-CFD3449E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DF4E90-41F3-4A8C-A116-AF522D740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E9D202-664F-449F-B4A2-A261190E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34DC-79A5-4F7B-8ED0-31DFB2383CBB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018F5C-DCAA-4411-967C-09D07ABC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1F069-4CC7-401A-BB2D-0B19D8EB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FCD2-014A-403A-A6BF-0F18EA54F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84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91134-BCA2-4D0E-B691-7E6ED324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30E6BC-FEE1-46F1-B372-476CBCB4F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6A3F2B-A4B7-4253-B551-D2157573E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34DC-79A5-4F7B-8ED0-31DFB2383CBB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87B966-1604-411A-83A4-B325D8EC7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3113A6-7C76-4CD6-AB80-EDFD13D5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FCD2-014A-403A-A6BF-0F18EA54F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405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726BD-9C35-442C-9A86-0D6129EE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B42FCC-C1BB-4470-89E1-5A3FDD3FA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ACC32B-04EE-4D4F-B34B-2F516EEF2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A62A0F-4BE8-4A08-9283-F426234A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34DC-79A5-4F7B-8ED0-31DFB2383CBB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84F7E6-16EE-4397-916D-3CE7DBE8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3013A5-7D8C-4B42-940D-3BC65C3C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FCD2-014A-403A-A6BF-0F18EA54F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8D19F-1AC4-427F-BDFE-096795B09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5F71E3-05E0-40DC-A163-3F75B0C13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AF17E2-AD64-4961-83BB-DD0B4513C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3D9509-62A3-47C5-82D6-F1ADEEBB8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9B8994-0017-4B10-AC37-4D331461F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187B33-3BD7-4CFC-B039-59285894E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34DC-79A5-4F7B-8ED0-31DFB2383CBB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B81062-825F-43C5-9117-5B187CCCB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2565D1-9490-4B40-AC69-60DC8F3F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FCD2-014A-403A-A6BF-0F18EA54F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98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99DD9-2B9A-4994-9088-35216309C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A04A09-E5FC-4B8B-A8A1-E7D91461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34DC-79A5-4F7B-8ED0-31DFB2383CBB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396595-F3D6-43BB-AAFD-BE055835C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DA4C38-040B-4071-AD20-EB6F3414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FCD2-014A-403A-A6BF-0F18EA54F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06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353FBB-0B26-4CFC-8BB7-B22348B2D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34DC-79A5-4F7B-8ED0-31DFB2383CBB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D6001F-DF20-4FB5-A65C-99B2A474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80401B-C9E1-4D1A-A6AC-5EE8CDD6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FCD2-014A-403A-A6BF-0F18EA54F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55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3DC67-B8CD-4630-9D9E-266F60424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235191-442D-4C27-9273-50F5DDC9F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FB77EF-3A35-4B67-8FB0-30D2463A6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FDEBEC-928A-4E2D-B949-C7B3D87C8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34DC-79A5-4F7B-8ED0-31DFB2383CBB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91F42E-67F4-4A3C-A20C-E40244F8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CF967E-8AAC-47F0-81E2-152D078E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FCD2-014A-403A-A6BF-0F18EA54F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01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F8618-FD13-47D1-A1D9-8265553A0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3CA180-8240-419D-9CCC-E4A2EDB1C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1D59C3-6C69-4AE4-9ADB-398510093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10335C-5FF0-41E9-B426-7DF95AC3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34DC-79A5-4F7B-8ED0-31DFB2383CBB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FE8A1F-EE42-482A-8C8A-729DE706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4DAEEE-A0EB-4E45-A08D-F57D50F43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FCD2-014A-403A-A6BF-0F18EA54F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2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56BABD-B4B0-4A73-9E2C-B64CA00ED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682032-F919-4BCA-B0BA-EDD31FD5F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0FBF8E-E6CF-424A-A0CA-4132780E3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334DC-79A5-4F7B-8ED0-31DFB2383CBB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9FB120-25E2-4C41-8ACB-7937F5D6D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AEB19-4B74-4D8E-BC64-C2C05C431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8FCD2-014A-403A-A6BF-0F18EA54F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83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32C72EC-9578-4DDB-9197-829A80BEB723}"/>
              </a:ext>
            </a:extLst>
          </p:cNvPr>
          <p:cNvSpPr/>
          <p:nvPr/>
        </p:nvSpPr>
        <p:spPr>
          <a:xfrm>
            <a:off x="0" y="1662144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1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）最优二叉查找树的结构</a:t>
            </a:r>
            <a:endParaRPr lang="zh-CN" altLang="en-US" b="0" i="0" u="none" strike="noStrike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　　如果一棵最优二叉查找树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有一棵包含关键字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k</a:t>
            </a:r>
            <a:r>
              <a:rPr lang="en-US" altLang="zh-CN" b="0" i="0" u="none" strike="noStrike" baseline="-250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，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……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，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k</a:t>
            </a:r>
            <a:r>
              <a:rPr lang="en-US" altLang="zh-CN" b="0" i="0" u="none" strike="noStrike" baseline="-250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j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的子树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T'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，那么这棵子树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T’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对于对于关键字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k</a:t>
            </a:r>
            <a:r>
              <a:rPr lang="en-US" altLang="zh-CN" b="0" i="0" u="none" strike="noStrike" baseline="-250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，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……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k</a:t>
            </a:r>
            <a:r>
              <a:rPr lang="en-US" altLang="zh-CN" b="0" i="0" u="none" strike="noStrike" baseline="-250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j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和虚拟键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</a:t>
            </a:r>
            <a:r>
              <a:rPr lang="en-US" altLang="zh-CN" b="0" i="0" u="none" strike="noStrike" baseline="-2500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i-1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，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……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，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</a:t>
            </a:r>
            <a:r>
              <a:rPr lang="en-US" altLang="zh-CN" b="0" i="0" u="none" strike="noStrike" baseline="-250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j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的子问题也必定是最优的。</a:t>
            </a:r>
          </a:p>
          <a:p>
            <a:r>
              <a:rPr lang="en-US" altLang="zh-CN" b="1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2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）一个递归解</a:t>
            </a:r>
            <a:endParaRPr lang="zh-CN" altLang="en-US" b="0" i="0" u="none" strike="noStrike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　　定义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e[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i,j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]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为搜索一棵包含关键字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ki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，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……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，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kj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的最优二叉查找树的期望代价，则分类讨论如下：</a:t>
            </a:r>
          </a:p>
          <a:p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当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j=i-1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时，说明此时只有虚拟键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</a:t>
            </a:r>
            <a:r>
              <a:rPr lang="en-US" altLang="zh-CN" b="0" i="0" u="none" strike="noStrike" baseline="-2500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i-1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，故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e[i,i-1] = q</a:t>
            </a:r>
            <a:r>
              <a:rPr lang="en-US" altLang="zh-CN" b="0" i="0" u="none" strike="noStrike" baseline="-2500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i-1</a:t>
            </a:r>
            <a:endParaRPr lang="zh-CN" altLang="en-US" b="0" i="0" u="none" strike="noStrike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当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j≥i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时，需要从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k</a:t>
            </a:r>
            <a:r>
              <a:rPr lang="en-US" altLang="zh-CN" b="0" i="0" u="none" strike="noStrike" baseline="-250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，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……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，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k</a:t>
            </a:r>
            <a:r>
              <a:rPr lang="en-US" altLang="zh-CN" b="0" i="0" u="none" strike="noStrike" baseline="-250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j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中选择一个跟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k</a:t>
            </a:r>
            <a:r>
              <a:rPr lang="en-US" altLang="zh-CN" b="0" i="0" u="none" strike="noStrike" baseline="-250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r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，然后用关键字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k</a:t>
            </a:r>
            <a:r>
              <a:rPr lang="en-US" altLang="zh-CN" b="0" i="0" u="none" strike="noStrike" baseline="-250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，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……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，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k</a:t>
            </a:r>
            <a:r>
              <a:rPr lang="en-US" altLang="zh-CN" b="0" i="0" u="none" strike="noStrike" baseline="-2500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r-1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来构造一棵最优二叉查找树作为左子树，用关键字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k</a:t>
            </a:r>
            <a:r>
              <a:rPr lang="en-US" altLang="zh-CN" b="0" i="0" u="none" strike="noStrike" baseline="-2500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r+1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，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……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，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k</a:t>
            </a:r>
            <a:r>
              <a:rPr lang="en-US" altLang="zh-CN" b="0" i="0" u="none" strike="noStrike" baseline="-250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j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来构造一棵最优二叉查找树作为右子树。定义一棵有关键字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k</a:t>
            </a:r>
            <a:r>
              <a:rPr lang="en-US" altLang="zh-CN" b="0" i="0" u="none" strike="noStrike" baseline="-250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，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……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，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k</a:t>
            </a:r>
            <a:r>
              <a:rPr lang="en-US" altLang="zh-CN" b="0" i="0" u="none" strike="noStrike" baseline="-250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j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的子树，定义概率的总和为：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D0E18F-C79E-466A-932E-E3002EBC963F}"/>
              </a:ext>
            </a:extLst>
          </p:cNvPr>
          <p:cNvSpPr txBox="1"/>
          <p:nvPr/>
        </p:nvSpPr>
        <p:spPr>
          <a:xfrm>
            <a:off x="0" y="27784"/>
            <a:ext cx="211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最优二叉搜索树：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A86CD5-7329-4500-963F-6A6A7D6F42BE}"/>
              </a:ext>
            </a:extLst>
          </p:cNvPr>
          <p:cNvSpPr txBox="1"/>
          <p:nvPr/>
        </p:nvSpPr>
        <p:spPr>
          <a:xfrm>
            <a:off x="-84841" y="381802"/>
            <a:ext cx="10510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问题描述：给定</a:t>
            </a:r>
            <a:r>
              <a:rPr lang="en-US" altLang="zh-CN" dirty="0"/>
              <a:t>n</a:t>
            </a:r>
            <a:r>
              <a:rPr lang="zh-CN" altLang="en-US" dirty="0"/>
              <a:t>个互异的关键字组成的有序序列</a:t>
            </a:r>
            <a:r>
              <a:rPr lang="en-US" altLang="zh-CN" dirty="0"/>
              <a:t>K = {k1&lt;k2&lt;k3……&lt;</a:t>
            </a:r>
            <a:r>
              <a:rPr lang="en-US" altLang="zh-CN" dirty="0" err="1"/>
              <a:t>kn</a:t>
            </a:r>
            <a:r>
              <a:rPr lang="en-US" altLang="zh-CN" dirty="0"/>
              <a:t>}</a:t>
            </a:r>
            <a:r>
              <a:rPr lang="zh-CN" altLang="en-US" dirty="0"/>
              <a:t>和他们被查询的概率</a:t>
            </a:r>
            <a:r>
              <a:rPr lang="en-US" altLang="zh-CN" dirty="0"/>
              <a:t>P{p1,p2,p3,p4……</a:t>
            </a:r>
            <a:r>
              <a:rPr lang="en-US" altLang="zh-CN" dirty="0" err="1"/>
              <a:t>pn</a:t>
            </a:r>
            <a:r>
              <a:rPr lang="en-US" altLang="zh-CN" dirty="0"/>
              <a:t>}</a:t>
            </a:r>
            <a:r>
              <a:rPr lang="zh-CN" altLang="en-US" dirty="0"/>
              <a:t>要求构造一颗二叉查找树</a:t>
            </a:r>
            <a:r>
              <a:rPr lang="en-US" altLang="zh-CN" dirty="0"/>
              <a:t>,</a:t>
            </a:r>
            <a:r>
              <a:rPr lang="zh-CN" altLang="en-US" dirty="0"/>
              <a:t>使得查询所有元素的总的代价最小。对于一个搜索树，当搜索元素在树内时，表示搜索成功，反之表示为失败</a:t>
            </a:r>
            <a:r>
              <a:rPr lang="en-US" altLang="zh-CN" dirty="0"/>
              <a:t>,</a:t>
            </a:r>
            <a:r>
              <a:rPr lang="zh-CN" altLang="en-US" dirty="0"/>
              <a:t>用一颗“虚叶子结点“来表示搜索失败的情况，因此需要</a:t>
            </a:r>
            <a:r>
              <a:rPr lang="en-US" altLang="zh-CN" dirty="0"/>
              <a:t>n+1</a:t>
            </a:r>
            <a:r>
              <a:rPr lang="zh-CN" altLang="en-US" dirty="0"/>
              <a:t>个虚叶子结点</a:t>
            </a:r>
            <a:r>
              <a:rPr lang="en-US" altLang="zh-CN" dirty="0"/>
              <a:t>d1-dn,</a:t>
            </a:r>
            <a:r>
              <a:rPr lang="zh-CN" altLang="en-US" dirty="0"/>
              <a:t>对应的概率为</a:t>
            </a:r>
            <a:r>
              <a:rPr lang="en-US" altLang="zh-CN" dirty="0"/>
              <a:t>Q = {q1……</a:t>
            </a:r>
            <a:r>
              <a:rPr lang="en-US" altLang="zh-CN" dirty="0" err="1"/>
              <a:t>qn</a:t>
            </a:r>
            <a:r>
              <a:rPr lang="en-US" altLang="zh-CN" dirty="0"/>
              <a:t>}</a:t>
            </a:r>
            <a:r>
              <a:rPr lang="zh-CN" altLang="en-US" dirty="0"/>
              <a:t>，因此可以得到如下公式：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FCD1DE1-3E1E-4993-88AF-41D4B2A6F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164" y="1255547"/>
            <a:ext cx="1321044" cy="49056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C9507D5-BB5D-4EDC-A282-7687930BC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165" y="3950257"/>
            <a:ext cx="2239701" cy="87062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8AF1C2D-2E3E-4E76-9278-62954DB37D67}"/>
              </a:ext>
            </a:extLst>
          </p:cNvPr>
          <p:cNvSpPr txBox="1"/>
          <p:nvPr/>
        </p:nvSpPr>
        <p:spPr>
          <a:xfrm>
            <a:off x="0" y="4069335"/>
            <a:ext cx="7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</a:t>
            </a:r>
            <a:r>
              <a:rPr lang="en-US" altLang="zh-CN" dirty="0" err="1"/>
              <a:t>kr</a:t>
            </a:r>
            <a:r>
              <a:rPr lang="zh-CN" altLang="en-US" dirty="0"/>
              <a:t>是一棵包含关键字</a:t>
            </a:r>
            <a:r>
              <a:rPr lang="en-US" altLang="zh-CN" dirty="0" err="1"/>
              <a:t>ki</a:t>
            </a:r>
            <a:r>
              <a:rPr lang="en-US" altLang="zh-CN" dirty="0"/>
              <a:t>……</a:t>
            </a:r>
            <a:r>
              <a:rPr lang="en-US" altLang="zh-CN" dirty="0" err="1"/>
              <a:t>kj</a:t>
            </a:r>
            <a:r>
              <a:rPr lang="zh-CN" altLang="en-US" dirty="0"/>
              <a:t>的最优子树的根，则有：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20C9B52-DD52-4FB6-8D44-8B68703E5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4" y="4537534"/>
            <a:ext cx="7006276" cy="102112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E78B1B8-CC30-4AD1-AC29-B32A76E0D4DD}"/>
              </a:ext>
            </a:extLst>
          </p:cNvPr>
          <p:cNvSpPr txBox="1"/>
          <p:nvPr/>
        </p:nvSpPr>
        <p:spPr>
          <a:xfrm>
            <a:off x="47134" y="5706348"/>
            <a:ext cx="3346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因此</a:t>
            </a:r>
            <a:r>
              <a:rPr lang="en-US" altLang="zh-CN" dirty="0"/>
              <a:t>e[</a:t>
            </a:r>
            <a:r>
              <a:rPr lang="en-US" altLang="zh-CN" dirty="0" err="1"/>
              <a:t>i,j</a:t>
            </a:r>
            <a:r>
              <a:rPr lang="en-US" altLang="zh-CN" dirty="0"/>
              <a:t>]</a:t>
            </a:r>
            <a:r>
              <a:rPr lang="zh-CN" altLang="en-US" dirty="0"/>
              <a:t>可以重写为：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75E4746-C8E2-40D8-9010-53C663585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9209" y="5614789"/>
            <a:ext cx="5086350" cy="5524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F2543B-C519-443D-8351-E5CFE35128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7422" y="5632856"/>
            <a:ext cx="4704578" cy="111540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951C936-E1F1-45C7-8C1E-361EB3360089}"/>
              </a:ext>
            </a:extLst>
          </p:cNvPr>
          <p:cNvSpPr txBox="1"/>
          <p:nvPr/>
        </p:nvSpPr>
        <p:spPr>
          <a:xfrm>
            <a:off x="7692272" y="5189329"/>
            <a:ext cx="233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状态转移方程如下：</a:t>
            </a:r>
          </a:p>
        </p:txBody>
      </p:sp>
    </p:spTree>
    <p:extLst>
      <p:ext uri="{BB962C8B-B14F-4D97-AF65-F5344CB8AC3E}">
        <p14:creationId xmlns:p14="http://schemas.microsoft.com/office/powerpoint/2010/main" val="186412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7315244-C657-48A0-9331-238B2A49A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7692"/>
            <a:ext cx="7117237" cy="50983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65BEFD7-5270-4D72-966E-129BBA175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086709" cy="150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0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9AA792C-4DB7-4947-AC2A-0487DB49AD77}"/>
              </a:ext>
            </a:extLst>
          </p:cNvPr>
          <p:cNvSpPr txBox="1"/>
          <p:nvPr/>
        </p:nvSpPr>
        <p:spPr>
          <a:xfrm>
            <a:off x="556181" y="329938"/>
            <a:ext cx="116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序列比对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914F3D-6BD6-48B6-9B12-D75A23B4A8FD}"/>
              </a:ext>
            </a:extLst>
          </p:cNvPr>
          <p:cNvSpPr txBox="1"/>
          <p:nvPr/>
        </p:nvSpPr>
        <p:spPr>
          <a:xfrm>
            <a:off x="0" y="829559"/>
            <a:ext cx="7305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问题描述：</a:t>
            </a:r>
            <a:r>
              <a:rPr lang="en-US" altLang="zh-CN" dirty="0"/>
              <a:t>S1{1…n} </a:t>
            </a:r>
            <a:r>
              <a:rPr lang="zh-CN" altLang="en-US" dirty="0"/>
              <a:t>和 </a:t>
            </a:r>
            <a:r>
              <a:rPr lang="en-US" altLang="zh-CN" dirty="0"/>
              <a:t>S2{1…m} </a:t>
            </a:r>
            <a:r>
              <a:rPr lang="zh-CN" altLang="en-US" dirty="0"/>
              <a:t>表示两个序列</a:t>
            </a:r>
            <a:endParaRPr lang="en-US" altLang="zh-CN" dirty="0"/>
          </a:p>
          <a:p>
            <a:r>
              <a:rPr lang="zh-CN" altLang="en-US" dirty="0"/>
              <a:t>子问题：</a:t>
            </a:r>
            <a:r>
              <a:rPr lang="en-US" altLang="zh-CN" dirty="0"/>
              <a:t>S1{1..i]</a:t>
            </a:r>
            <a:r>
              <a:rPr lang="zh-CN" altLang="en-US" dirty="0"/>
              <a:t>和</a:t>
            </a:r>
            <a:r>
              <a:rPr lang="en-US" altLang="zh-CN" dirty="0"/>
              <a:t>S2[1...j]</a:t>
            </a:r>
            <a:r>
              <a:rPr lang="zh-CN" altLang="en-US" dirty="0"/>
              <a:t>，边界时（</a:t>
            </a:r>
            <a:r>
              <a:rPr lang="en-US" altLang="zh-CN" dirty="0" err="1"/>
              <a:t>i</a:t>
            </a:r>
            <a:r>
              <a:rPr lang="zh-CN" altLang="en-US" dirty="0"/>
              <a:t>，</a:t>
            </a:r>
            <a:r>
              <a:rPr lang="en-US" altLang="zh-CN" dirty="0"/>
              <a:t>j)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BC9145-D90D-41B1-BFCA-508BF5775944}"/>
              </a:ext>
            </a:extLst>
          </p:cNvPr>
          <p:cNvSpPr/>
          <p:nvPr/>
        </p:nvSpPr>
        <p:spPr>
          <a:xfrm>
            <a:off x="216816" y="2158738"/>
            <a:ext cx="4402311" cy="251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9FF6235-0359-40D8-815E-D886BA3F4F96}"/>
              </a:ext>
            </a:extLst>
          </p:cNvPr>
          <p:cNvCxnSpPr/>
          <p:nvPr/>
        </p:nvCxnSpPr>
        <p:spPr>
          <a:xfrm>
            <a:off x="169682" y="2639505"/>
            <a:ext cx="4449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491FFF1-2D52-46F0-A54C-5D5DB0D48F02}"/>
              </a:ext>
            </a:extLst>
          </p:cNvPr>
          <p:cNvCxnSpPr/>
          <p:nvPr/>
        </p:nvCxnSpPr>
        <p:spPr>
          <a:xfrm>
            <a:off x="169682" y="3150180"/>
            <a:ext cx="4449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15F774C-EE1C-4D16-BE9D-AA906CD4A54A}"/>
              </a:ext>
            </a:extLst>
          </p:cNvPr>
          <p:cNvCxnSpPr/>
          <p:nvPr/>
        </p:nvCxnSpPr>
        <p:spPr>
          <a:xfrm>
            <a:off x="169682" y="3575901"/>
            <a:ext cx="4449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ABF6268-D3D3-442A-9073-4A7183D11657}"/>
              </a:ext>
            </a:extLst>
          </p:cNvPr>
          <p:cNvCxnSpPr/>
          <p:nvPr/>
        </p:nvCxnSpPr>
        <p:spPr>
          <a:xfrm>
            <a:off x="169682" y="4095945"/>
            <a:ext cx="4449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77DD81E-C853-40CB-BD69-EFDDAA69FD7D}"/>
              </a:ext>
            </a:extLst>
          </p:cNvPr>
          <p:cNvCxnSpPr>
            <a:cxnSpLocks/>
          </p:cNvCxnSpPr>
          <p:nvPr/>
        </p:nvCxnSpPr>
        <p:spPr>
          <a:xfrm>
            <a:off x="1885368" y="2170521"/>
            <a:ext cx="70689" cy="2505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11DB17B-12BF-41DF-8A99-2E940AD04808}"/>
              </a:ext>
            </a:extLst>
          </p:cNvPr>
          <p:cNvCxnSpPr>
            <a:cxnSpLocks/>
          </p:cNvCxnSpPr>
          <p:nvPr/>
        </p:nvCxnSpPr>
        <p:spPr>
          <a:xfrm>
            <a:off x="3252247" y="2158738"/>
            <a:ext cx="0" cy="2516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7BDC642-24E0-45C2-88A7-AE0F311BEB28}"/>
              </a:ext>
            </a:extLst>
          </p:cNvPr>
          <p:cNvSpPr txBox="1"/>
          <p:nvPr/>
        </p:nvSpPr>
        <p:spPr>
          <a:xfrm>
            <a:off x="414779" y="2284256"/>
            <a:ext cx="72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操作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8135D1F-396A-4F2B-8025-181B558AB136}"/>
              </a:ext>
            </a:extLst>
          </p:cNvPr>
          <p:cNvSpPr txBox="1"/>
          <p:nvPr/>
        </p:nvSpPr>
        <p:spPr>
          <a:xfrm>
            <a:off x="1852367" y="2247422"/>
            <a:ext cx="144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归约子问题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9AC24B2-A3ED-4FDB-99B4-8AE385C7743B}"/>
              </a:ext>
            </a:extLst>
          </p:cNvPr>
          <p:cNvSpPr txBox="1"/>
          <p:nvPr/>
        </p:nvSpPr>
        <p:spPr>
          <a:xfrm>
            <a:off x="3337089" y="2205822"/>
            <a:ext cx="119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编辑距离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2E1EA7-595A-4A4E-AEB9-FCDF16A02BFD}"/>
              </a:ext>
            </a:extLst>
          </p:cNvPr>
          <p:cNvSpPr txBox="1"/>
          <p:nvPr/>
        </p:nvSpPr>
        <p:spPr>
          <a:xfrm>
            <a:off x="292242" y="2686580"/>
            <a:ext cx="124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删除</a:t>
            </a:r>
            <a:r>
              <a:rPr lang="en-US" altLang="zh-CN" dirty="0"/>
              <a:t>S1[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8B7534B-4565-44A3-A91C-A8BFDB13374C}"/>
              </a:ext>
            </a:extLst>
          </p:cNvPr>
          <p:cNvSpPr txBox="1"/>
          <p:nvPr/>
        </p:nvSpPr>
        <p:spPr>
          <a:xfrm>
            <a:off x="2130458" y="2695894"/>
            <a:ext cx="129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(i-1,j)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325DBDB-8E6B-4760-B2DF-C1F6A7BC42D1}"/>
              </a:ext>
            </a:extLst>
          </p:cNvPr>
          <p:cNvSpPr txBox="1"/>
          <p:nvPr/>
        </p:nvSpPr>
        <p:spPr>
          <a:xfrm>
            <a:off x="2130457" y="3193883"/>
            <a:ext cx="129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(i-1,j)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C9391BE-8572-463B-8C17-D5059A78E1EC}"/>
              </a:ext>
            </a:extLst>
          </p:cNvPr>
          <p:cNvSpPr txBox="1"/>
          <p:nvPr/>
        </p:nvSpPr>
        <p:spPr>
          <a:xfrm>
            <a:off x="2130456" y="3669819"/>
            <a:ext cx="129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(i-1,j)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FFEA5B8-AFC1-4A60-BC3B-E08CA4F8AB5E}"/>
              </a:ext>
            </a:extLst>
          </p:cNvPr>
          <p:cNvSpPr txBox="1"/>
          <p:nvPr/>
        </p:nvSpPr>
        <p:spPr>
          <a:xfrm>
            <a:off x="2130455" y="4225044"/>
            <a:ext cx="129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(i-1,j)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527B95B-980E-4409-A39C-2D8C14517B2F}"/>
              </a:ext>
            </a:extLst>
          </p:cNvPr>
          <p:cNvSpPr txBox="1"/>
          <p:nvPr/>
        </p:nvSpPr>
        <p:spPr>
          <a:xfrm>
            <a:off x="230947" y="3681110"/>
            <a:ext cx="1715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S1[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替换为</a:t>
            </a:r>
            <a:r>
              <a:rPr lang="en-US" altLang="zh-CN" dirty="0"/>
              <a:t>S2[j]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D98A883-F1D6-4508-8415-E445235D6A7A}"/>
              </a:ext>
            </a:extLst>
          </p:cNvPr>
          <p:cNvSpPr txBox="1"/>
          <p:nvPr/>
        </p:nvSpPr>
        <p:spPr>
          <a:xfrm>
            <a:off x="240376" y="3184250"/>
            <a:ext cx="1715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S1[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后插入</a:t>
            </a:r>
            <a:r>
              <a:rPr lang="en-US" altLang="zh-CN" dirty="0"/>
              <a:t>S2[j]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A7D177C-B029-4BD5-97B8-45130F1F57CA}"/>
              </a:ext>
            </a:extLst>
          </p:cNvPr>
          <p:cNvSpPr txBox="1"/>
          <p:nvPr/>
        </p:nvSpPr>
        <p:spPr>
          <a:xfrm>
            <a:off x="282802" y="4225044"/>
            <a:ext cx="1715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S1[</a:t>
            </a:r>
            <a:r>
              <a:rPr lang="en-US" altLang="zh-CN" dirty="0" err="1"/>
              <a:t>i</a:t>
            </a:r>
            <a:r>
              <a:rPr lang="en-US" altLang="zh-CN" dirty="0"/>
              <a:t>]==S2[j]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81B0212-DB55-4B30-9C02-91EB639E4196}"/>
              </a:ext>
            </a:extLst>
          </p:cNvPr>
          <p:cNvSpPr txBox="1"/>
          <p:nvPr/>
        </p:nvSpPr>
        <p:spPr>
          <a:xfrm>
            <a:off x="3652886" y="2720305"/>
            <a:ext cx="58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+1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75A678C-3A07-4118-B646-F173E2B9CFFD}"/>
              </a:ext>
            </a:extLst>
          </p:cNvPr>
          <p:cNvSpPr txBox="1"/>
          <p:nvPr/>
        </p:nvSpPr>
        <p:spPr>
          <a:xfrm>
            <a:off x="3674870" y="3200523"/>
            <a:ext cx="58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+1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A07EFA6-B0AD-40C4-BC52-47E23511345D}"/>
              </a:ext>
            </a:extLst>
          </p:cNvPr>
          <p:cNvSpPr txBox="1"/>
          <p:nvPr/>
        </p:nvSpPr>
        <p:spPr>
          <a:xfrm>
            <a:off x="3649740" y="3657715"/>
            <a:ext cx="58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+1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E21BF22-D5E5-47D9-B357-4861860CA62F}"/>
              </a:ext>
            </a:extLst>
          </p:cNvPr>
          <p:cNvSpPr txBox="1"/>
          <p:nvPr/>
        </p:nvSpPr>
        <p:spPr>
          <a:xfrm>
            <a:off x="3656034" y="4239839"/>
            <a:ext cx="58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+1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617414B-250D-4DB7-BBCA-77DAFA0600E4}"/>
              </a:ext>
            </a:extLst>
          </p:cNvPr>
          <p:cNvSpPr txBox="1"/>
          <p:nvPr/>
        </p:nvSpPr>
        <p:spPr>
          <a:xfrm>
            <a:off x="5200454" y="145272"/>
            <a:ext cx="179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递推方程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14A1614-6A9D-4FAF-8494-1FAA95680590}"/>
              </a:ext>
            </a:extLst>
          </p:cNvPr>
          <p:cNvSpPr txBox="1"/>
          <p:nvPr/>
        </p:nvSpPr>
        <p:spPr>
          <a:xfrm>
            <a:off x="5307291" y="933254"/>
            <a:ext cx="5844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C[ </a:t>
            </a:r>
            <a:r>
              <a:rPr lang="en-US" altLang="zh-CN" dirty="0" err="1"/>
              <a:t>i</a:t>
            </a:r>
            <a:r>
              <a:rPr lang="en-US" altLang="zh-CN" dirty="0"/>
              <a:t>, j] = min{ C[i-1,j]+1 , C[i,j-1]+1,C[i-1,j-1]+t[</a:t>
            </a:r>
            <a:r>
              <a:rPr lang="en-US" altLang="zh-CN" dirty="0" err="1"/>
              <a:t>i,j</a:t>
            </a:r>
            <a:r>
              <a:rPr lang="en-US" altLang="zh-CN" dirty="0"/>
              <a:t>]</a:t>
            </a:r>
          </a:p>
          <a:p>
            <a:endParaRPr lang="en-US" altLang="zh-CN" dirty="0"/>
          </a:p>
          <a:p>
            <a:r>
              <a:rPr lang="en-US" altLang="zh-CN" dirty="0"/>
              <a:t>   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725146F-017A-484A-8BA9-94860BC6459B}"/>
              </a:ext>
            </a:extLst>
          </p:cNvPr>
          <p:cNvSpPr txBox="1"/>
          <p:nvPr/>
        </p:nvSpPr>
        <p:spPr>
          <a:xfrm>
            <a:off x="5307291" y="1901379"/>
            <a:ext cx="39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S1[</a:t>
            </a:r>
            <a:r>
              <a:rPr lang="en-US" altLang="zh-CN" dirty="0" err="1"/>
              <a:t>i</a:t>
            </a:r>
            <a:r>
              <a:rPr lang="en-US" altLang="zh-CN" dirty="0"/>
              <a:t>]==S2[j]  t[</a:t>
            </a:r>
            <a:r>
              <a:rPr lang="en-US" altLang="zh-CN" dirty="0" err="1"/>
              <a:t>i,j</a:t>
            </a:r>
            <a:r>
              <a:rPr lang="en-US" altLang="zh-CN" dirty="0"/>
              <a:t>] = 0,else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01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8ADE75-02D3-4F8A-B5F6-78430F429447}"/>
              </a:ext>
            </a:extLst>
          </p:cNvPr>
          <p:cNvSpPr txBox="1"/>
          <p:nvPr/>
        </p:nvSpPr>
        <p:spPr>
          <a:xfrm>
            <a:off x="395926" y="31108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最小延迟调度问题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E2AC59-9380-46B3-8078-66318A913272}"/>
              </a:ext>
            </a:extLst>
          </p:cNvPr>
          <p:cNvSpPr txBox="1"/>
          <p:nvPr/>
        </p:nvSpPr>
        <p:spPr>
          <a:xfrm>
            <a:off x="0" y="834664"/>
            <a:ext cx="4609707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客户集合</a:t>
            </a:r>
            <a:r>
              <a:rPr lang="en-US" altLang="zh-CN" dirty="0"/>
              <a:t>Ai,,</a:t>
            </a:r>
            <a:r>
              <a:rPr lang="en-US" altLang="zh-CN" dirty="0" err="1"/>
              <a:t>ti</a:t>
            </a:r>
            <a:r>
              <a:rPr lang="zh-CN" altLang="en-US" dirty="0"/>
              <a:t>为服务时间，</a:t>
            </a:r>
            <a:r>
              <a:rPr lang="en-US" altLang="zh-CN" dirty="0"/>
              <a:t>di</a:t>
            </a:r>
            <a:r>
              <a:rPr lang="zh-CN" altLang="en-US" dirty="0"/>
              <a:t>为客户要求完成时间</a:t>
            </a:r>
            <a:r>
              <a:rPr lang="en-US" altLang="zh-CN" dirty="0"/>
              <a:t>,</a:t>
            </a:r>
            <a:r>
              <a:rPr lang="en-US" altLang="zh-CN" dirty="0" err="1"/>
              <a:t>ti,di</a:t>
            </a:r>
            <a:r>
              <a:rPr lang="zh-CN" altLang="en-US" dirty="0"/>
              <a:t>为正整数，一个调度</a:t>
            </a:r>
            <a:r>
              <a:rPr lang="en-US" altLang="zh-CN" dirty="0"/>
              <a:t>f:A-&gt;N,f(i)</a:t>
            </a:r>
            <a:r>
              <a:rPr lang="zh-CN" altLang="en-US" dirty="0"/>
              <a:t>为客户</a:t>
            </a:r>
            <a:r>
              <a:rPr lang="en-US" altLang="zh-CN" dirty="0" err="1"/>
              <a:t>i</a:t>
            </a:r>
            <a:r>
              <a:rPr lang="zh-CN" altLang="en-US" dirty="0"/>
              <a:t>开始的时间，求最大延迟得到最小调度，即求</a:t>
            </a:r>
            <a:r>
              <a:rPr lang="en-US" altLang="zh-CN" dirty="0"/>
              <a:t>f</a:t>
            </a:r>
            <a:r>
              <a:rPr lang="zh-CN" altLang="en-US" dirty="0"/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AD3705-8CE9-485F-A1D8-28097798E18D}"/>
              </a:ext>
            </a:extLst>
          </p:cNvPr>
          <p:cNvSpPr txBox="1"/>
          <p:nvPr/>
        </p:nvSpPr>
        <p:spPr>
          <a:xfrm>
            <a:off x="0" y="2623923"/>
            <a:ext cx="6014301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假设：客户</a:t>
            </a:r>
            <a:r>
              <a:rPr lang="en-US" altLang="zh-CN" dirty="0"/>
              <a:t>A = {1,2,3,4,5}</a:t>
            </a:r>
            <a:r>
              <a:rPr lang="zh-CN" altLang="en-US" dirty="0"/>
              <a:t>，服务时间</a:t>
            </a:r>
            <a:r>
              <a:rPr lang="en-US" altLang="zh-CN" dirty="0"/>
              <a:t>T = &lt;5,8,4,10,3&gt;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</a:t>
            </a:r>
            <a:r>
              <a:rPr lang="zh-CN" altLang="en-US" dirty="0"/>
              <a:t>要求完成时间</a:t>
            </a:r>
            <a:r>
              <a:rPr lang="en-US" altLang="zh-CN" dirty="0"/>
              <a:t>D = &lt;10,12,15,11,20&gt;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15F64A-931F-4251-96CD-F1399F10ABBF}"/>
              </a:ext>
            </a:extLst>
          </p:cNvPr>
          <p:cNvSpPr txBox="1"/>
          <p:nvPr/>
        </p:nvSpPr>
        <p:spPr>
          <a:xfrm>
            <a:off x="0" y="3582186"/>
            <a:ext cx="5401561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对于默认的调度</a:t>
            </a:r>
            <a:r>
              <a:rPr lang="en-US" altLang="zh-CN" dirty="0"/>
              <a:t>f{1,2,3,4,5}</a:t>
            </a:r>
            <a:r>
              <a:rPr lang="zh-CN" altLang="en-US" dirty="0"/>
              <a:t>，</a:t>
            </a:r>
            <a:r>
              <a:rPr lang="en-US" altLang="zh-CN" dirty="0"/>
              <a:t>f(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表示任务开始的时间，</a:t>
            </a:r>
            <a:r>
              <a:rPr lang="en-US" altLang="zh-CN" dirty="0"/>
              <a:t>f(1) = 0,f(2) =  5,f(3) =13,f(4) = 17,f(5) = 27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各任务的延迟时间：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16</a:t>
            </a:r>
            <a:r>
              <a:rPr lang="zh-CN" altLang="en-US" dirty="0"/>
              <a:t>，</a:t>
            </a:r>
            <a:r>
              <a:rPr lang="en-US" altLang="zh-CN" dirty="0"/>
              <a:t>10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最大延迟 ：</a:t>
            </a:r>
            <a:r>
              <a:rPr lang="en-US" altLang="zh-CN" dirty="0"/>
              <a:t>16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5EC99C-31E2-4103-BE3F-40944ACCF76B}"/>
              </a:ext>
            </a:extLst>
          </p:cNvPr>
          <p:cNvSpPr txBox="1"/>
          <p:nvPr/>
        </p:nvSpPr>
        <p:spPr>
          <a:xfrm>
            <a:off x="6174556" y="424206"/>
            <a:ext cx="4798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可选的三种调度策略</a:t>
            </a:r>
            <a:endParaRPr lang="en-US" altLang="zh-CN" dirty="0"/>
          </a:p>
          <a:p>
            <a:r>
              <a:rPr lang="en-US" altLang="zh-CN" dirty="0"/>
              <a:t>	1.</a:t>
            </a:r>
            <a:r>
              <a:rPr lang="zh-CN" altLang="en-US" dirty="0"/>
              <a:t>按照</a:t>
            </a:r>
            <a:r>
              <a:rPr lang="en-US" altLang="zh-CN" dirty="0" err="1"/>
              <a:t>ti</a:t>
            </a:r>
            <a:r>
              <a:rPr lang="zh-CN" altLang="en-US" dirty="0"/>
              <a:t>开始时间从小到大排列</a:t>
            </a:r>
            <a:endParaRPr lang="en-US" altLang="zh-CN" dirty="0"/>
          </a:p>
          <a:p>
            <a:r>
              <a:rPr lang="en-US" altLang="zh-CN" dirty="0"/>
              <a:t>    	2.</a:t>
            </a:r>
            <a:r>
              <a:rPr lang="zh-CN" altLang="en-US" dirty="0"/>
              <a:t>按照</a:t>
            </a:r>
            <a:r>
              <a:rPr lang="en-US" altLang="zh-CN" dirty="0"/>
              <a:t>di-</a:t>
            </a:r>
            <a:r>
              <a:rPr lang="en-US" altLang="zh-CN" dirty="0" err="1"/>
              <a:t>ti</a:t>
            </a:r>
            <a:r>
              <a:rPr lang="zh-CN" altLang="en-US" dirty="0"/>
              <a:t>从小到大排列</a:t>
            </a:r>
            <a:endParaRPr lang="en-US" altLang="zh-CN" dirty="0"/>
          </a:p>
          <a:p>
            <a:r>
              <a:rPr lang="en-US" altLang="zh-CN" dirty="0"/>
              <a:t>	3.</a:t>
            </a:r>
            <a:r>
              <a:rPr lang="zh-CN" altLang="en-US" dirty="0"/>
              <a:t>按照</a:t>
            </a:r>
            <a:r>
              <a:rPr lang="en-US" altLang="zh-CN" dirty="0"/>
              <a:t>di</a:t>
            </a:r>
            <a:r>
              <a:rPr lang="zh-CN" altLang="en-US" dirty="0"/>
              <a:t>从小到大排列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D2338F9-D8E3-4241-8129-55B9660E99E1}"/>
              </a:ext>
            </a:extLst>
          </p:cNvPr>
          <p:cNvSpPr txBox="1"/>
          <p:nvPr/>
        </p:nvSpPr>
        <p:spPr>
          <a:xfrm>
            <a:off x="6014301" y="1690731"/>
            <a:ext cx="5448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策略</a:t>
            </a:r>
            <a:r>
              <a:rPr lang="en-US" altLang="zh-CN" dirty="0"/>
              <a:t>1	</a:t>
            </a:r>
            <a:r>
              <a:rPr lang="zh-CN" altLang="en-US" dirty="0"/>
              <a:t>反例：</a:t>
            </a:r>
            <a:r>
              <a:rPr lang="en-US" altLang="zh-CN" dirty="0"/>
              <a:t>t1 = 1,d1 = 100, t2 = 10,d2 = 10</a:t>
            </a:r>
          </a:p>
          <a:p>
            <a:endParaRPr lang="en-US" altLang="zh-CN" dirty="0"/>
          </a:p>
          <a:p>
            <a:r>
              <a:rPr lang="zh-CN" altLang="en-US" dirty="0"/>
              <a:t>策略</a:t>
            </a:r>
            <a:r>
              <a:rPr lang="en-US" altLang="zh-CN" dirty="0"/>
              <a:t>2      </a:t>
            </a:r>
            <a:r>
              <a:rPr lang="zh-CN" altLang="en-US" dirty="0"/>
              <a:t>反例：</a:t>
            </a:r>
            <a:r>
              <a:rPr lang="en-US" altLang="zh-CN" dirty="0"/>
              <a:t>t1 = 1,d2 = 2,t2 = 10,d2 = 10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CE37493-6C5C-4CB0-A2B4-9F180625B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460" y="2691185"/>
            <a:ext cx="5618375" cy="392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2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502</Words>
  <Application>Microsoft Office PowerPoint</Application>
  <PresentationFormat>宽屏</PresentationFormat>
  <Paragraphs>48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Helvetica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雁君 张</dc:creator>
  <cp:lastModifiedBy>雁君 张</cp:lastModifiedBy>
  <cp:revision>17</cp:revision>
  <dcterms:created xsi:type="dcterms:W3CDTF">2019-05-08T06:34:51Z</dcterms:created>
  <dcterms:modified xsi:type="dcterms:W3CDTF">2019-05-11T07:14:18Z</dcterms:modified>
</cp:coreProperties>
</file>