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E69AD-2B73-4B0C-B865-0226879C4E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486AA7-FF89-489C-8E88-6C7FD098E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5A64E1-A75F-4393-9543-39B34D95F771}"/>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537426B0-776F-4C87-B22E-EC94269E3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B9E67E-47CA-4C73-B143-0F2F6A2CD576}"/>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4143388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123C1-6F3B-48CC-9049-74FA3514E3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70D17A-C341-44F1-8032-DDB1154813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E22AFD-C9FA-46EB-A133-B14BEF0341E7}"/>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86A3E9BF-7D56-4B8C-833E-A04E7A999C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B203AA-77CA-4F54-865C-ECFEED2A3D78}"/>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422103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0070CD-3861-407B-8AE9-2A7C8E3FE6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038DD3-D931-4F1A-97DF-CAE81FBDC7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E1ED41-757A-4AB8-923C-6BCB007BBB39}"/>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47759E2D-4586-4E24-A8E0-B9D19CACA4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B64EB0-34D3-41A0-9107-2E0C9F8CC078}"/>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415323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356F6-0F80-41F5-A30C-F42699453B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6C9426-4CB8-44D0-AC07-E8B8438B93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F15E44-F336-4E16-8AEC-113EB7DE41FF}"/>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1AD8C429-690F-4544-BCAF-96233F621A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E518B-69DD-4F82-8D34-C0DEAADDF290}"/>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357665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AB4F3-3BF7-4261-AC85-22F172D26F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A57E5B-0203-492A-BA6E-BEC1203B1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B3AF27A-D988-48AF-8817-40CED27E0861}"/>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AD84E65-10D9-42E3-B217-6413E2D396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284E93-7E81-40AD-8E11-3524690D44F2}"/>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190527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EE456-4077-4D70-B99B-C71BC6968A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AEFBAE-9E64-4AAC-9E98-6C9021B52E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198A8A-80AA-44EE-B799-BF73B9E535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D61249-81DC-45BF-B913-CEFB75873806}"/>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01E2B038-BF6D-4183-A689-46407F31F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5A060-D762-48C4-AC27-B9FAA0D9459E}"/>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233351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341B8-8561-4EC9-9045-F803779E86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53B36C-67B0-417F-A883-981B088F9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A16CC4-E882-494B-8789-2FD83D9A4AE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1E951C-5660-4A4E-9E82-060C97A90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C32350C-E63A-4271-9390-91FCF61C6F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73F99E-3C69-4A8B-9B8C-08EC1E449AC0}"/>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32E6AE14-ED3C-42E1-B6E3-531804965B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A81C12-6CDB-44BB-A96A-34B2B452A836}"/>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3627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FA37-1F81-4EBB-91FE-850180BAA5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59AAAC-171D-4A94-8D84-82B7772EDA4D}"/>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7AE491FD-6383-4956-B218-1DEE2D37B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6EE673-E706-4EDF-8839-CA29D91C9C1B}"/>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10113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9998B6-9380-4BEC-AD38-E191DC387054}"/>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6A55E86D-8980-4E16-B0EC-4413BFA35C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EB593B-38DF-4A38-BA33-6A50C245CA72}"/>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113587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044A7-8A2D-45FC-A6E5-AE61397445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43F95C-65EC-40B8-8406-141F20EFC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2934C2-DAA6-487F-9B03-8958689F8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5EBD27-694F-4B4B-A1FF-F7EF3854D6C9}"/>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3196660E-002C-407F-9DAF-9CA0C74B80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7EC77-752C-49FB-8151-66D017DD43B3}"/>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36798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F28B0-3B0C-4D63-93C3-A9EE862D0B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DB107B-1579-42B8-83AB-DD9320D74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87EA5F-F913-4C99-9B4F-C510DAC7E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E093A7-E26A-406B-B5EA-29862FBDA230}"/>
              </a:ext>
            </a:extLst>
          </p:cNvPr>
          <p:cNvSpPr>
            <a:spLocks noGrp="1"/>
          </p:cNvSpPr>
          <p:nvPr>
            <p:ph type="dt" sz="half" idx="10"/>
          </p:nvPr>
        </p:nvSpPr>
        <p:spPr/>
        <p:txBody>
          <a:bodyPr/>
          <a:lstStyle/>
          <a:p>
            <a:fld id="{D550D40A-AC50-4DC1-B89C-422F7BF57ADA}"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1692B4EC-3664-4596-AF2F-E83252B0D0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929D5-B62B-43A0-BE81-E398FC48B6B8}"/>
              </a:ext>
            </a:extLst>
          </p:cNvPr>
          <p:cNvSpPr>
            <a:spLocks noGrp="1"/>
          </p:cNvSpPr>
          <p:nvPr>
            <p:ph type="sldNum" sz="quarter" idx="12"/>
          </p:nvPr>
        </p:nvSpPr>
        <p:spPr/>
        <p:txBody>
          <a:body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381533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60AC4F-DFA3-45E2-8732-658277207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015D21-1A60-4BC8-84C7-5AC52562C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E8CA96-C4AD-4B5F-B73C-6BF96595D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0D40A-AC50-4DC1-B89C-422F7BF57ADA}"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078ACDF-828E-43FA-A5AA-08E4CD165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8B13B4-4341-428B-A4F1-8AE0E6D6C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504FD-2773-4CD6-A1F9-071B66597F67}" type="slidenum">
              <a:rPr lang="zh-CN" altLang="en-US" smtClean="0"/>
              <a:t>‹#›</a:t>
            </a:fld>
            <a:endParaRPr lang="zh-CN" altLang="en-US"/>
          </a:p>
        </p:txBody>
      </p:sp>
    </p:spTree>
    <p:extLst>
      <p:ext uri="{BB962C8B-B14F-4D97-AF65-F5344CB8AC3E}">
        <p14:creationId xmlns:p14="http://schemas.microsoft.com/office/powerpoint/2010/main" val="4242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计算概论与程序设计基础</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本周练习总结</a:t>
            </a:r>
            <a:r>
              <a:rPr lang="en-US" altLang="zh-CN" dirty="0"/>
              <a:t>(</a:t>
            </a:r>
            <a:r>
              <a:rPr lang="zh-CN" altLang="en-US" dirty="0"/>
              <a:t>三轮复习第四周</a:t>
            </a:r>
            <a:r>
              <a:rPr lang="en-US" altLang="zh-CN" dirty="0"/>
              <a:t>)</a:t>
            </a:r>
            <a:endParaRPr lang="zh-CN" altLang="en-US" dirty="0"/>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20191130-20191206</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丁家恳</a:t>
            </a:r>
          </a:p>
        </p:txBody>
      </p:sp>
    </p:spTree>
    <p:extLst>
      <p:ext uri="{BB962C8B-B14F-4D97-AF65-F5344CB8AC3E}">
        <p14:creationId xmlns:p14="http://schemas.microsoft.com/office/powerpoint/2010/main" val="66664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9C793-EEE7-4D88-B030-3B41A02D3084}"/>
              </a:ext>
            </a:extLst>
          </p:cNvPr>
          <p:cNvSpPr>
            <a:spLocks noGrp="1"/>
          </p:cNvSpPr>
          <p:nvPr>
            <p:ph type="title"/>
          </p:nvPr>
        </p:nvSpPr>
        <p:spPr>
          <a:xfrm>
            <a:off x="838199" y="365125"/>
            <a:ext cx="10607211" cy="662291"/>
          </a:xfrm>
        </p:spPr>
        <p:txBody>
          <a:bodyPr>
            <a:normAutofit fontScale="90000"/>
          </a:bodyPr>
          <a:lstStyle/>
          <a:p>
            <a:r>
              <a:rPr lang="zh-CN" altLang="en-US" dirty="0"/>
              <a:t>结语</a:t>
            </a:r>
          </a:p>
        </p:txBody>
      </p:sp>
      <p:sp>
        <p:nvSpPr>
          <p:cNvPr id="3" name="内容占位符 2">
            <a:extLst>
              <a:ext uri="{FF2B5EF4-FFF2-40B4-BE49-F238E27FC236}">
                <a16:creationId xmlns:a16="http://schemas.microsoft.com/office/drawing/2014/main" id="{B8ACC87E-25B3-4A00-9911-B744BAC2175B}"/>
              </a:ext>
            </a:extLst>
          </p:cNvPr>
          <p:cNvSpPr>
            <a:spLocks noGrp="1"/>
          </p:cNvSpPr>
          <p:nvPr>
            <p:ph idx="1"/>
          </p:nvPr>
        </p:nvSpPr>
        <p:spPr>
          <a:xfrm>
            <a:off x="838200" y="1171254"/>
            <a:ext cx="10370906" cy="5005709"/>
          </a:xfrm>
        </p:spPr>
        <p:txBody>
          <a:bodyPr/>
          <a:lstStyle/>
          <a:p>
            <a:r>
              <a:rPr lang="zh-CN" altLang="en-US" dirty="0"/>
              <a:t>本来以为本星期没得东西写了，做了几道题又有了可以总结的点。学无止境啊。</a:t>
            </a:r>
            <a:endParaRPr lang="en-US" altLang="zh-CN" dirty="0"/>
          </a:p>
          <a:p>
            <a:r>
              <a:rPr lang="zh-CN" altLang="en-US" dirty="0"/>
              <a:t>两周内必须结束所有的题目了。本来幻想一周解决，但是在有递归题目的情况下。。。。。。啊，我爱递归。</a:t>
            </a:r>
          </a:p>
        </p:txBody>
      </p:sp>
    </p:spTree>
    <p:extLst>
      <p:ext uri="{BB962C8B-B14F-4D97-AF65-F5344CB8AC3E}">
        <p14:creationId xmlns:p14="http://schemas.microsoft.com/office/powerpoint/2010/main" val="365221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2169F-E07C-4F7B-BF40-35FB1207ED2A}"/>
              </a:ext>
            </a:extLst>
          </p:cNvPr>
          <p:cNvSpPr>
            <a:spLocks noGrp="1"/>
          </p:cNvSpPr>
          <p:nvPr>
            <p:ph type="title"/>
          </p:nvPr>
        </p:nvSpPr>
        <p:spPr>
          <a:xfrm>
            <a:off x="838200" y="128820"/>
            <a:ext cx="6970160" cy="734210"/>
          </a:xfrm>
        </p:spPr>
        <p:txBody>
          <a:bodyPr/>
          <a:lstStyle/>
          <a:p>
            <a:r>
              <a:rPr lang="zh-CN" altLang="en-US" dirty="0"/>
              <a:t>前言</a:t>
            </a:r>
          </a:p>
        </p:txBody>
      </p:sp>
      <p:sp>
        <p:nvSpPr>
          <p:cNvPr id="3" name="内容占位符 2">
            <a:extLst>
              <a:ext uri="{FF2B5EF4-FFF2-40B4-BE49-F238E27FC236}">
                <a16:creationId xmlns:a16="http://schemas.microsoft.com/office/drawing/2014/main" id="{46C71CE0-F026-4E49-9778-853EB30540EE}"/>
              </a:ext>
            </a:extLst>
          </p:cNvPr>
          <p:cNvSpPr>
            <a:spLocks noGrp="1"/>
          </p:cNvSpPr>
          <p:nvPr>
            <p:ph idx="1"/>
          </p:nvPr>
        </p:nvSpPr>
        <p:spPr>
          <a:xfrm>
            <a:off x="838200" y="1150706"/>
            <a:ext cx="10515600" cy="5026257"/>
          </a:xfrm>
        </p:spPr>
        <p:txBody>
          <a:bodyPr/>
          <a:lstStyle/>
          <a:p>
            <a:r>
              <a:rPr lang="zh-CN" altLang="en-US" dirty="0"/>
              <a:t>本周做的题目主要还是数组类题目。以前做过了数组指针的语法总结，本周则打算总结用数组指针对数组进行遍历的方法。</a:t>
            </a:r>
            <a:endParaRPr lang="en-US" altLang="zh-CN" dirty="0"/>
          </a:p>
          <a:p>
            <a:r>
              <a:rPr lang="zh-CN" altLang="en-US" dirty="0"/>
              <a:t>慕课题目还剩下三个模块，分别是递归二、综合题目、结构体和链表。本周五基本结束了一些其他科目的大作业，可以专心做题目了。</a:t>
            </a:r>
            <a:endParaRPr lang="en-US" altLang="zh-CN" dirty="0"/>
          </a:p>
          <a:p>
            <a:r>
              <a:rPr lang="zh-CN" altLang="en-US" dirty="0"/>
              <a:t>现在写一个我认为一般难度的题目大概最多会花去我一个钟头的时间。这时间主要是花费在调试环节。慢的原因是调试工具不方便。是时候寻找更高效的调试工具了。或许我应该尝试一下</a:t>
            </a:r>
            <a:r>
              <a:rPr lang="en-US" altLang="zh-CN" dirty="0"/>
              <a:t>IDE</a:t>
            </a:r>
            <a:r>
              <a:rPr lang="zh-CN" altLang="en-US" dirty="0"/>
              <a:t>了。该问题不紧迫。</a:t>
            </a:r>
          </a:p>
        </p:txBody>
      </p:sp>
    </p:spTree>
    <p:extLst>
      <p:ext uri="{BB962C8B-B14F-4D97-AF65-F5344CB8AC3E}">
        <p14:creationId xmlns:p14="http://schemas.microsoft.com/office/powerpoint/2010/main" val="116284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D9F54-62DF-4BB6-A4C2-627B9504A2A0}"/>
              </a:ext>
            </a:extLst>
          </p:cNvPr>
          <p:cNvSpPr>
            <a:spLocks noGrp="1"/>
          </p:cNvSpPr>
          <p:nvPr>
            <p:ph type="title"/>
          </p:nvPr>
        </p:nvSpPr>
        <p:spPr>
          <a:xfrm>
            <a:off x="838201" y="365125"/>
            <a:ext cx="9980488" cy="1001338"/>
          </a:xfrm>
        </p:spPr>
        <p:txBody>
          <a:bodyPr>
            <a:normAutofit fontScale="90000"/>
          </a:bodyPr>
          <a:lstStyle/>
          <a:p>
            <a:r>
              <a:rPr lang="zh-CN" altLang="en-US" dirty="0"/>
              <a:t>一，遍历准备：设置极限大小、接收数组实际大小、初始化</a:t>
            </a:r>
          </a:p>
        </p:txBody>
      </p:sp>
      <p:sp>
        <p:nvSpPr>
          <p:cNvPr id="3" name="内容占位符 2">
            <a:extLst>
              <a:ext uri="{FF2B5EF4-FFF2-40B4-BE49-F238E27FC236}">
                <a16:creationId xmlns:a16="http://schemas.microsoft.com/office/drawing/2014/main" id="{17CFBF0C-B0AB-4127-B27C-C8AF7424B72C}"/>
              </a:ext>
            </a:extLst>
          </p:cNvPr>
          <p:cNvSpPr>
            <a:spLocks noGrp="1"/>
          </p:cNvSpPr>
          <p:nvPr>
            <p:ph idx="1"/>
          </p:nvPr>
        </p:nvSpPr>
        <p:spPr>
          <a:xfrm>
            <a:off x="838201" y="1695235"/>
            <a:ext cx="3702978" cy="5024064"/>
          </a:xfrm>
        </p:spPr>
        <p:txBody>
          <a:bodyPr/>
          <a:lstStyle/>
          <a:p>
            <a:r>
              <a:rPr lang="zh-CN" altLang="en-US" dirty="0"/>
              <a:t>但凡是数组类题目，我们必定要划定一片满足最大计算容量的内存空间。一方面这是语法要求，</a:t>
            </a:r>
            <a:r>
              <a:rPr lang="en-US" altLang="zh-CN" dirty="0"/>
              <a:t>C++</a:t>
            </a:r>
            <a:r>
              <a:rPr lang="zh-CN" altLang="en-US" dirty="0"/>
              <a:t>语言规范不允许用变量定义数组长度；另一方面，富余的内存空间有利于我们在某些场景下的操作，并且，这样也更加的安全。如右。</a:t>
            </a:r>
          </a:p>
        </p:txBody>
      </p:sp>
      <p:pic>
        <p:nvPicPr>
          <p:cNvPr id="4" name="图片 3">
            <a:extLst>
              <a:ext uri="{FF2B5EF4-FFF2-40B4-BE49-F238E27FC236}">
                <a16:creationId xmlns:a16="http://schemas.microsoft.com/office/drawing/2014/main" id="{A60D02CB-03CF-4414-8CCC-D5593BD457A3}"/>
              </a:ext>
            </a:extLst>
          </p:cNvPr>
          <p:cNvPicPr>
            <a:picLocks noChangeAspect="1"/>
          </p:cNvPicPr>
          <p:nvPr/>
        </p:nvPicPr>
        <p:blipFill>
          <a:blip r:embed="rId2"/>
          <a:stretch>
            <a:fillRect/>
          </a:stretch>
        </p:blipFill>
        <p:spPr>
          <a:xfrm>
            <a:off x="5316947" y="2100238"/>
            <a:ext cx="4135399" cy="601865"/>
          </a:xfrm>
          <a:prstGeom prst="rect">
            <a:avLst/>
          </a:prstGeom>
        </p:spPr>
      </p:pic>
      <p:pic>
        <p:nvPicPr>
          <p:cNvPr id="5" name="图片 4">
            <a:extLst>
              <a:ext uri="{FF2B5EF4-FFF2-40B4-BE49-F238E27FC236}">
                <a16:creationId xmlns:a16="http://schemas.microsoft.com/office/drawing/2014/main" id="{E06C2404-EBCE-436D-BB02-987197D301D4}"/>
              </a:ext>
            </a:extLst>
          </p:cNvPr>
          <p:cNvPicPr>
            <a:picLocks noChangeAspect="1"/>
          </p:cNvPicPr>
          <p:nvPr/>
        </p:nvPicPr>
        <p:blipFill>
          <a:blip r:embed="rId3"/>
          <a:stretch>
            <a:fillRect/>
          </a:stretch>
        </p:blipFill>
        <p:spPr>
          <a:xfrm>
            <a:off x="5170747" y="4561021"/>
            <a:ext cx="4960151" cy="1302039"/>
          </a:xfrm>
          <a:prstGeom prst="rect">
            <a:avLst/>
          </a:prstGeom>
        </p:spPr>
      </p:pic>
      <p:pic>
        <p:nvPicPr>
          <p:cNvPr id="6" name="图片 5">
            <a:extLst>
              <a:ext uri="{FF2B5EF4-FFF2-40B4-BE49-F238E27FC236}">
                <a16:creationId xmlns:a16="http://schemas.microsoft.com/office/drawing/2014/main" id="{19BAA707-DE0F-4063-B3A9-C7BE5A2FCFBE}"/>
              </a:ext>
            </a:extLst>
          </p:cNvPr>
          <p:cNvPicPr>
            <a:picLocks noChangeAspect="1"/>
          </p:cNvPicPr>
          <p:nvPr/>
        </p:nvPicPr>
        <p:blipFill>
          <a:blip r:embed="rId4"/>
          <a:stretch>
            <a:fillRect/>
          </a:stretch>
        </p:blipFill>
        <p:spPr>
          <a:xfrm>
            <a:off x="5218074" y="3188492"/>
            <a:ext cx="2910558" cy="1001338"/>
          </a:xfrm>
          <a:prstGeom prst="rect">
            <a:avLst/>
          </a:prstGeom>
        </p:spPr>
      </p:pic>
    </p:spTree>
    <p:extLst>
      <p:ext uri="{BB962C8B-B14F-4D97-AF65-F5344CB8AC3E}">
        <p14:creationId xmlns:p14="http://schemas.microsoft.com/office/powerpoint/2010/main" val="67466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6DC1D-7B75-45A1-8C65-D5ABA49CE319}"/>
              </a:ext>
            </a:extLst>
          </p:cNvPr>
          <p:cNvSpPr>
            <a:spLocks noGrp="1"/>
          </p:cNvSpPr>
          <p:nvPr>
            <p:ph type="title"/>
          </p:nvPr>
        </p:nvSpPr>
        <p:spPr>
          <a:xfrm>
            <a:off x="838200" y="365126"/>
            <a:ext cx="10340083" cy="641742"/>
          </a:xfrm>
        </p:spPr>
        <p:txBody>
          <a:bodyPr>
            <a:normAutofit fontScale="90000"/>
          </a:bodyPr>
          <a:lstStyle/>
          <a:p>
            <a:r>
              <a:rPr lang="zh-CN" altLang="en-US" dirty="0"/>
              <a:t>二，遍历的基本形式</a:t>
            </a:r>
          </a:p>
        </p:txBody>
      </p:sp>
      <p:sp>
        <p:nvSpPr>
          <p:cNvPr id="3" name="内容占位符 2">
            <a:extLst>
              <a:ext uri="{FF2B5EF4-FFF2-40B4-BE49-F238E27FC236}">
                <a16:creationId xmlns:a16="http://schemas.microsoft.com/office/drawing/2014/main" id="{B872493C-1CEB-4EFC-9B64-E37C187B5658}"/>
              </a:ext>
            </a:extLst>
          </p:cNvPr>
          <p:cNvSpPr>
            <a:spLocks noGrp="1"/>
          </p:cNvSpPr>
          <p:nvPr>
            <p:ph idx="1"/>
          </p:nvPr>
        </p:nvSpPr>
        <p:spPr>
          <a:xfrm>
            <a:off x="838200" y="1315092"/>
            <a:ext cx="2634465" cy="4861871"/>
          </a:xfrm>
        </p:spPr>
        <p:txBody>
          <a:bodyPr/>
          <a:lstStyle/>
          <a:p>
            <a:r>
              <a:rPr lang="zh-CN" altLang="en-US" dirty="0"/>
              <a:t>非常简单。对于二维数组来说，一个二层循环就能满足最简单的遍历要求。</a:t>
            </a:r>
          </a:p>
        </p:txBody>
      </p:sp>
      <p:pic>
        <p:nvPicPr>
          <p:cNvPr id="5" name="图片 4">
            <a:extLst>
              <a:ext uri="{FF2B5EF4-FFF2-40B4-BE49-F238E27FC236}">
                <a16:creationId xmlns:a16="http://schemas.microsoft.com/office/drawing/2014/main" id="{55B95A85-BB8D-4D2F-89EB-E6D20AAE89EA}"/>
              </a:ext>
            </a:extLst>
          </p:cNvPr>
          <p:cNvPicPr>
            <a:picLocks noChangeAspect="1"/>
          </p:cNvPicPr>
          <p:nvPr/>
        </p:nvPicPr>
        <p:blipFill>
          <a:blip r:embed="rId2"/>
          <a:stretch>
            <a:fillRect/>
          </a:stretch>
        </p:blipFill>
        <p:spPr>
          <a:xfrm>
            <a:off x="4089444" y="1469296"/>
            <a:ext cx="7264356" cy="1407468"/>
          </a:xfrm>
          <a:prstGeom prst="rect">
            <a:avLst/>
          </a:prstGeom>
        </p:spPr>
      </p:pic>
    </p:spTree>
    <p:extLst>
      <p:ext uri="{BB962C8B-B14F-4D97-AF65-F5344CB8AC3E}">
        <p14:creationId xmlns:p14="http://schemas.microsoft.com/office/powerpoint/2010/main" val="25167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055CF-AE4A-4FD0-BD3D-48B15D2B0272}"/>
              </a:ext>
            </a:extLst>
          </p:cNvPr>
          <p:cNvSpPr>
            <a:spLocks noGrp="1"/>
          </p:cNvSpPr>
          <p:nvPr>
            <p:ph type="title"/>
          </p:nvPr>
        </p:nvSpPr>
        <p:spPr>
          <a:xfrm>
            <a:off x="838200" y="365125"/>
            <a:ext cx="10515600" cy="652017"/>
          </a:xfrm>
        </p:spPr>
        <p:txBody>
          <a:bodyPr>
            <a:normAutofit fontScale="90000"/>
          </a:bodyPr>
          <a:lstStyle/>
          <a:p>
            <a:r>
              <a:rPr lang="zh-CN" altLang="en-US" dirty="0"/>
              <a:t>三，对遍历做出限制</a:t>
            </a:r>
          </a:p>
        </p:txBody>
      </p:sp>
      <p:sp>
        <p:nvSpPr>
          <p:cNvPr id="3" name="内容占位符 2">
            <a:extLst>
              <a:ext uri="{FF2B5EF4-FFF2-40B4-BE49-F238E27FC236}">
                <a16:creationId xmlns:a16="http://schemas.microsoft.com/office/drawing/2014/main" id="{DA300BB2-3EEE-4FB6-A356-6F16AB4A116E}"/>
              </a:ext>
            </a:extLst>
          </p:cNvPr>
          <p:cNvSpPr>
            <a:spLocks noGrp="1"/>
          </p:cNvSpPr>
          <p:nvPr>
            <p:ph idx="1"/>
          </p:nvPr>
        </p:nvSpPr>
        <p:spPr>
          <a:xfrm>
            <a:off x="838199" y="1099335"/>
            <a:ext cx="2603643" cy="5077628"/>
          </a:xfrm>
        </p:spPr>
        <p:txBody>
          <a:bodyPr/>
          <a:lstStyle/>
          <a:p>
            <a:r>
              <a:rPr lang="zh-CN" altLang="en-US" dirty="0"/>
              <a:t>当我们在进行数组遍历时，很多时候我们并不需要遍历所有的元素。在我们仅需要遍历部分元素的情况下，对遍历指针进行限制就可以达到遍历局部元素的目的。</a:t>
            </a:r>
          </a:p>
        </p:txBody>
      </p:sp>
      <p:pic>
        <p:nvPicPr>
          <p:cNvPr id="6" name="图片 5">
            <a:extLst>
              <a:ext uri="{FF2B5EF4-FFF2-40B4-BE49-F238E27FC236}">
                <a16:creationId xmlns:a16="http://schemas.microsoft.com/office/drawing/2014/main" id="{EF8310DD-23BF-4DEA-9BAB-B2600EDB7ED9}"/>
              </a:ext>
            </a:extLst>
          </p:cNvPr>
          <p:cNvPicPr>
            <a:picLocks noChangeAspect="1"/>
          </p:cNvPicPr>
          <p:nvPr/>
        </p:nvPicPr>
        <p:blipFill>
          <a:blip r:embed="rId2"/>
          <a:stretch>
            <a:fillRect/>
          </a:stretch>
        </p:blipFill>
        <p:spPr>
          <a:xfrm>
            <a:off x="4122646" y="1294544"/>
            <a:ext cx="6387817" cy="1164003"/>
          </a:xfrm>
          <a:prstGeom prst="rect">
            <a:avLst/>
          </a:prstGeom>
        </p:spPr>
      </p:pic>
      <p:sp>
        <p:nvSpPr>
          <p:cNvPr id="7" name="文本框 6">
            <a:extLst>
              <a:ext uri="{FF2B5EF4-FFF2-40B4-BE49-F238E27FC236}">
                <a16:creationId xmlns:a16="http://schemas.microsoft.com/office/drawing/2014/main" id="{4BC75461-4CFB-4B76-959B-075E33FEEC7B}"/>
              </a:ext>
            </a:extLst>
          </p:cNvPr>
          <p:cNvSpPr txBox="1"/>
          <p:nvPr/>
        </p:nvSpPr>
        <p:spPr>
          <a:xfrm>
            <a:off x="4921321" y="3638149"/>
            <a:ext cx="3585681" cy="646331"/>
          </a:xfrm>
          <a:prstGeom prst="rect">
            <a:avLst/>
          </a:prstGeom>
          <a:noFill/>
        </p:spPr>
        <p:txBody>
          <a:bodyPr wrap="square" rtlCol="0">
            <a:spAutoFit/>
          </a:bodyPr>
          <a:lstStyle/>
          <a:p>
            <a:r>
              <a:rPr lang="zh-CN" altLang="en-US" dirty="0"/>
              <a:t>本限制条件使得在第</a:t>
            </a:r>
            <a:r>
              <a:rPr lang="en-US" altLang="zh-CN" dirty="0"/>
              <a:t>n</a:t>
            </a:r>
            <a:r>
              <a:rPr lang="zh-CN" altLang="en-US" dirty="0"/>
              <a:t>（从零开始）行遍历</a:t>
            </a:r>
            <a:r>
              <a:rPr lang="en-US" altLang="zh-CN" dirty="0"/>
              <a:t>n+1</a:t>
            </a:r>
            <a:r>
              <a:rPr lang="zh-CN" altLang="en-US" dirty="0"/>
              <a:t>列元素。</a:t>
            </a:r>
          </a:p>
        </p:txBody>
      </p:sp>
    </p:spTree>
    <p:extLst>
      <p:ext uri="{BB962C8B-B14F-4D97-AF65-F5344CB8AC3E}">
        <p14:creationId xmlns:p14="http://schemas.microsoft.com/office/powerpoint/2010/main" val="290374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82861-0878-4E3D-AD2A-9155509E6CC6}"/>
              </a:ext>
            </a:extLst>
          </p:cNvPr>
          <p:cNvSpPr>
            <a:spLocks noGrp="1"/>
          </p:cNvSpPr>
          <p:nvPr>
            <p:ph type="title"/>
          </p:nvPr>
        </p:nvSpPr>
        <p:spPr>
          <a:xfrm>
            <a:off x="838200" y="365125"/>
            <a:ext cx="10309261" cy="559549"/>
          </a:xfrm>
        </p:spPr>
        <p:txBody>
          <a:bodyPr>
            <a:normAutofit fontScale="90000"/>
          </a:bodyPr>
          <a:lstStyle/>
          <a:p>
            <a:r>
              <a:rPr lang="zh-CN" altLang="en-US" dirty="0"/>
              <a:t>四，进阶：限制指针得基本思路</a:t>
            </a:r>
          </a:p>
        </p:txBody>
      </p:sp>
      <p:sp>
        <p:nvSpPr>
          <p:cNvPr id="3" name="内容占位符 2">
            <a:extLst>
              <a:ext uri="{FF2B5EF4-FFF2-40B4-BE49-F238E27FC236}">
                <a16:creationId xmlns:a16="http://schemas.microsoft.com/office/drawing/2014/main" id="{AAEB9ECC-C47C-4019-BAC8-9AF15F7B8DC0}"/>
              </a:ext>
            </a:extLst>
          </p:cNvPr>
          <p:cNvSpPr>
            <a:spLocks noGrp="1"/>
          </p:cNvSpPr>
          <p:nvPr>
            <p:ph idx="1"/>
          </p:nvPr>
        </p:nvSpPr>
        <p:spPr>
          <a:xfrm>
            <a:off x="838199" y="1017142"/>
            <a:ext cx="5716713" cy="5167901"/>
          </a:xfrm>
        </p:spPr>
        <p:txBody>
          <a:bodyPr/>
          <a:lstStyle/>
          <a:p>
            <a:r>
              <a:rPr lang="zh-CN" altLang="en-US" dirty="0"/>
              <a:t>这和我们在第一部分所谈的数组极限大小有关。举例二维数组，一个事实是，在二维数组中一部分元素会比其他元素更容易遍历。例如说对角线上主、副对角线上的元素。一方面我们要记忆一些常见的特殊位置的元素的指针关系，另一方面，我们可以在数组极限大小内，将非特殊位置的元素转化为特殊位置的元素，但是我们对指针又做出限制，使得我们可以用特殊位置方法遍历所需元素而又不造成数组溢出。</a:t>
            </a:r>
          </a:p>
        </p:txBody>
      </p:sp>
      <p:pic>
        <p:nvPicPr>
          <p:cNvPr id="4" name="图片 3">
            <a:extLst>
              <a:ext uri="{FF2B5EF4-FFF2-40B4-BE49-F238E27FC236}">
                <a16:creationId xmlns:a16="http://schemas.microsoft.com/office/drawing/2014/main" id="{61E7DE4B-0E9D-431E-BF2E-E5EBB4D766AF}"/>
              </a:ext>
            </a:extLst>
          </p:cNvPr>
          <p:cNvPicPr>
            <a:picLocks noChangeAspect="1"/>
          </p:cNvPicPr>
          <p:nvPr/>
        </p:nvPicPr>
        <p:blipFill>
          <a:blip r:embed="rId2"/>
          <a:stretch>
            <a:fillRect/>
          </a:stretch>
        </p:blipFill>
        <p:spPr>
          <a:xfrm>
            <a:off x="6943547" y="1017142"/>
            <a:ext cx="3779162" cy="2423212"/>
          </a:xfrm>
          <a:prstGeom prst="rect">
            <a:avLst/>
          </a:prstGeom>
        </p:spPr>
      </p:pic>
      <p:sp>
        <p:nvSpPr>
          <p:cNvPr id="5" name="文本框 4">
            <a:extLst>
              <a:ext uri="{FF2B5EF4-FFF2-40B4-BE49-F238E27FC236}">
                <a16:creationId xmlns:a16="http://schemas.microsoft.com/office/drawing/2014/main" id="{6A08FB08-0F93-4794-B6F3-F472F5A19A53}"/>
              </a:ext>
            </a:extLst>
          </p:cNvPr>
          <p:cNvSpPr txBox="1"/>
          <p:nvPr/>
        </p:nvSpPr>
        <p:spPr>
          <a:xfrm>
            <a:off x="6943547" y="3873357"/>
            <a:ext cx="3299788" cy="1754326"/>
          </a:xfrm>
          <a:prstGeom prst="rect">
            <a:avLst/>
          </a:prstGeom>
          <a:noFill/>
        </p:spPr>
        <p:txBody>
          <a:bodyPr wrap="square" rtlCol="0">
            <a:spAutoFit/>
          </a:bodyPr>
          <a:lstStyle/>
          <a:p>
            <a:r>
              <a:rPr lang="zh-CN" altLang="en-US" dirty="0"/>
              <a:t>简单地举例，在主对角线（从左上到右下）上的元素的指针坐标满足</a:t>
            </a:r>
            <a:r>
              <a:rPr lang="en-US" altLang="zh-CN" dirty="0"/>
              <a:t>(</a:t>
            </a:r>
            <a:r>
              <a:rPr lang="en-US" altLang="zh-CN" dirty="0" err="1"/>
              <a:t>i</a:t>
            </a:r>
            <a:r>
              <a:rPr lang="en-US" altLang="zh-CN" dirty="0"/>
              <a:t> == j)</a:t>
            </a:r>
            <a:r>
              <a:rPr lang="zh-CN" altLang="en-US" dirty="0"/>
              <a:t>；在副对角线（从右上到左下）上的元素的指针坐标满足</a:t>
            </a:r>
            <a:r>
              <a:rPr lang="en-US" altLang="zh-CN" dirty="0"/>
              <a:t>(</a:t>
            </a:r>
            <a:r>
              <a:rPr lang="en-US" altLang="zh-CN" dirty="0" err="1"/>
              <a:t>i+j</a:t>
            </a:r>
            <a:r>
              <a:rPr lang="en-US" altLang="zh-CN" dirty="0"/>
              <a:t> == n)(</a:t>
            </a:r>
            <a:r>
              <a:rPr lang="zh-CN" altLang="en-US" dirty="0"/>
              <a:t>设矩阵为</a:t>
            </a:r>
            <a:r>
              <a:rPr lang="en-US" altLang="zh-CN" dirty="0"/>
              <a:t>n*n)</a:t>
            </a:r>
          </a:p>
        </p:txBody>
      </p:sp>
    </p:spTree>
    <p:extLst>
      <p:ext uri="{BB962C8B-B14F-4D97-AF65-F5344CB8AC3E}">
        <p14:creationId xmlns:p14="http://schemas.microsoft.com/office/powerpoint/2010/main" val="325245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98E79A-FA10-442E-B2ED-B1FFE427EAD9}"/>
              </a:ext>
            </a:extLst>
          </p:cNvPr>
          <p:cNvSpPr>
            <a:spLocks noGrp="1"/>
          </p:cNvSpPr>
          <p:nvPr>
            <p:ph idx="1"/>
          </p:nvPr>
        </p:nvSpPr>
        <p:spPr>
          <a:xfrm>
            <a:off x="838200" y="410966"/>
            <a:ext cx="3733800" cy="5765997"/>
          </a:xfrm>
        </p:spPr>
        <p:txBody>
          <a:bodyPr/>
          <a:lstStyle/>
          <a:p>
            <a:r>
              <a:rPr lang="zh-CN" altLang="en-US" dirty="0"/>
              <a:t>一道很有启发意义的题目。在经过思考和学习后，对这个题目由如下思路：</a:t>
            </a:r>
            <a:r>
              <a:rPr lang="en-US" altLang="zh-CN" dirty="0"/>
              <a:t>1</a:t>
            </a:r>
            <a:r>
              <a:rPr lang="zh-CN" altLang="en-US" dirty="0"/>
              <a:t>）拓展或放缩数组容量，将所有元素转化为为副对角上的元素；</a:t>
            </a:r>
            <a:r>
              <a:rPr lang="en-US" altLang="zh-CN" dirty="0"/>
              <a:t>2</a:t>
            </a:r>
            <a:r>
              <a:rPr lang="zh-CN" altLang="en-US" dirty="0"/>
              <a:t>）设置限制条件为该指针坐标仍在原矩阵内。</a:t>
            </a:r>
          </a:p>
        </p:txBody>
      </p:sp>
      <p:pic>
        <p:nvPicPr>
          <p:cNvPr id="4" name="图片 3">
            <a:extLst>
              <a:ext uri="{FF2B5EF4-FFF2-40B4-BE49-F238E27FC236}">
                <a16:creationId xmlns:a16="http://schemas.microsoft.com/office/drawing/2014/main" id="{72260D38-37B0-4C54-A04D-27F9139C11EF}"/>
              </a:ext>
            </a:extLst>
          </p:cNvPr>
          <p:cNvPicPr>
            <a:picLocks noChangeAspect="1"/>
          </p:cNvPicPr>
          <p:nvPr/>
        </p:nvPicPr>
        <p:blipFill>
          <a:blip r:embed="rId2"/>
          <a:stretch>
            <a:fillRect/>
          </a:stretch>
        </p:blipFill>
        <p:spPr>
          <a:xfrm>
            <a:off x="4821966" y="0"/>
            <a:ext cx="7036162" cy="3810196"/>
          </a:xfrm>
          <a:prstGeom prst="rect">
            <a:avLst/>
          </a:prstGeom>
          <a:noFill/>
          <a:ln>
            <a:solidFill>
              <a:schemeClr val="accent1"/>
            </a:solidFill>
          </a:ln>
        </p:spPr>
      </p:pic>
      <p:sp>
        <p:nvSpPr>
          <p:cNvPr id="5" name="文本框 4">
            <a:extLst>
              <a:ext uri="{FF2B5EF4-FFF2-40B4-BE49-F238E27FC236}">
                <a16:creationId xmlns:a16="http://schemas.microsoft.com/office/drawing/2014/main" id="{4F0C4344-802D-410B-AC6E-EC2D09BAF584}"/>
              </a:ext>
            </a:extLst>
          </p:cNvPr>
          <p:cNvSpPr txBox="1"/>
          <p:nvPr/>
        </p:nvSpPr>
        <p:spPr>
          <a:xfrm>
            <a:off x="585627" y="4407613"/>
            <a:ext cx="2188395" cy="646331"/>
          </a:xfrm>
          <a:prstGeom prst="rect">
            <a:avLst/>
          </a:prstGeom>
          <a:noFill/>
        </p:spPr>
        <p:txBody>
          <a:bodyPr wrap="square" rtlCol="0">
            <a:spAutoFit/>
          </a:bodyPr>
          <a:lstStyle/>
          <a:p>
            <a:r>
              <a:rPr lang="zh-CN" altLang="en-US" dirty="0"/>
              <a:t>遍历</a:t>
            </a:r>
            <a:r>
              <a:rPr lang="en-US" altLang="zh-CN" dirty="0"/>
              <a:t>n*n</a:t>
            </a:r>
            <a:r>
              <a:rPr lang="zh-CN" altLang="en-US" dirty="0"/>
              <a:t>的副对角线的方法是</a:t>
            </a:r>
          </a:p>
        </p:txBody>
      </p:sp>
      <p:pic>
        <p:nvPicPr>
          <p:cNvPr id="6" name="图片 5">
            <a:extLst>
              <a:ext uri="{FF2B5EF4-FFF2-40B4-BE49-F238E27FC236}">
                <a16:creationId xmlns:a16="http://schemas.microsoft.com/office/drawing/2014/main" id="{692D1FE2-9AA2-4854-A76D-849660EFEFFA}"/>
              </a:ext>
            </a:extLst>
          </p:cNvPr>
          <p:cNvPicPr>
            <a:picLocks noChangeAspect="1"/>
          </p:cNvPicPr>
          <p:nvPr/>
        </p:nvPicPr>
        <p:blipFill>
          <a:blip r:embed="rId3"/>
          <a:stretch>
            <a:fillRect/>
          </a:stretch>
        </p:blipFill>
        <p:spPr>
          <a:xfrm>
            <a:off x="476437" y="5357277"/>
            <a:ext cx="2406774" cy="920797"/>
          </a:xfrm>
          <a:prstGeom prst="rect">
            <a:avLst/>
          </a:prstGeom>
        </p:spPr>
      </p:pic>
      <p:sp>
        <p:nvSpPr>
          <p:cNvPr id="8" name="矩形: 圆角 7">
            <a:extLst>
              <a:ext uri="{FF2B5EF4-FFF2-40B4-BE49-F238E27FC236}">
                <a16:creationId xmlns:a16="http://schemas.microsoft.com/office/drawing/2014/main" id="{23BE6B4D-4FE3-4041-AB4C-68766310D2F6}"/>
              </a:ext>
            </a:extLst>
          </p:cNvPr>
          <p:cNvSpPr/>
          <p:nvPr/>
        </p:nvSpPr>
        <p:spPr>
          <a:xfrm>
            <a:off x="102742" y="4119937"/>
            <a:ext cx="3452116" cy="2239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E983471E-3C48-4436-85EB-A9B06F5D589E}"/>
              </a:ext>
            </a:extLst>
          </p:cNvPr>
          <p:cNvCxnSpPr>
            <a:stCxn id="8" idx="3"/>
          </p:cNvCxnSpPr>
          <p:nvPr/>
        </p:nvCxnSpPr>
        <p:spPr>
          <a:xfrm>
            <a:off x="3554858" y="5239820"/>
            <a:ext cx="770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629DE719-F965-4A80-96D1-F36334BC5D07}"/>
              </a:ext>
            </a:extLst>
          </p:cNvPr>
          <p:cNvSpPr/>
          <p:nvPr/>
        </p:nvSpPr>
        <p:spPr>
          <a:xfrm>
            <a:off x="4325420" y="4186719"/>
            <a:ext cx="7763838" cy="2239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29DA2EE-AE38-471C-AB9A-2F7C6F5556A3}"/>
              </a:ext>
            </a:extLst>
          </p:cNvPr>
          <p:cNvSpPr txBox="1"/>
          <p:nvPr/>
        </p:nvSpPr>
        <p:spPr>
          <a:xfrm>
            <a:off x="4749657" y="4501156"/>
            <a:ext cx="2603642" cy="1477328"/>
          </a:xfrm>
          <a:prstGeom prst="rect">
            <a:avLst/>
          </a:prstGeom>
          <a:noFill/>
        </p:spPr>
        <p:txBody>
          <a:bodyPr wrap="square" rtlCol="0">
            <a:spAutoFit/>
          </a:bodyPr>
          <a:lstStyle/>
          <a:p>
            <a:r>
              <a:rPr lang="zh-CN" altLang="en-US" dirty="0"/>
              <a:t>先遍历</a:t>
            </a:r>
            <a:r>
              <a:rPr lang="en-US" altLang="zh-CN" dirty="0"/>
              <a:t>1</a:t>
            </a:r>
            <a:r>
              <a:rPr lang="zh-CN" altLang="en-US" dirty="0"/>
              <a:t>*</a:t>
            </a:r>
            <a:r>
              <a:rPr lang="en-US" altLang="zh-CN" dirty="0"/>
              <a:t>1</a:t>
            </a:r>
            <a:r>
              <a:rPr lang="zh-CN" altLang="en-US" dirty="0"/>
              <a:t>的部分，再遍历</a:t>
            </a:r>
            <a:r>
              <a:rPr lang="en-US" altLang="zh-CN" dirty="0"/>
              <a:t>2</a:t>
            </a:r>
            <a:r>
              <a:rPr lang="zh-CN" altLang="en-US" dirty="0"/>
              <a:t>*</a:t>
            </a:r>
            <a:r>
              <a:rPr lang="en-US" altLang="zh-CN" dirty="0"/>
              <a:t>2</a:t>
            </a:r>
            <a:r>
              <a:rPr lang="zh-CN" altLang="en-US" dirty="0"/>
              <a:t>的部分</a:t>
            </a:r>
            <a:r>
              <a:rPr lang="en-US" altLang="zh-CN" dirty="0"/>
              <a:t>…</a:t>
            </a:r>
            <a:r>
              <a:rPr lang="zh-CN" altLang="en-US" dirty="0"/>
              <a:t>就可以把</a:t>
            </a:r>
            <a:r>
              <a:rPr lang="en-US" altLang="zh-CN" dirty="0"/>
              <a:t>n*n</a:t>
            </a:r>
            <a:r>
              <a:rPr lang="zh-CN" altLang="en-US" dirty="0"/>
              <a:t>矩阵副对角线上左的所有小的局部矩阵副对角线遍历出来</a:t>
            </a:r>
          </a:p>
        </p:txBody>
      </p:sp>
      <p:pic>
        <p:nvPicPr>
          <p:cNvPr id="14" name="图片 13">
            <a:extLst>
              <a:ext uri="{FF2B5EF4-FFF2-40B4-BE49-F238E27FC236}">
                <a16:creationId xmlns:a16="http://schemas.microsoft.com/office/drawing/2014/main" id="{9EE47EB8-D958-4D17-B807-F57B14AA2259}"/>
              </a:ext>
            </a:extLst>
          </p:cNvPr>
          <p:cNvPicPr>
            <a:picLocks noChangeAspect="1"/>
          </p:cNvPicPr>
          <p:nvPr/>
        </p:nvPicPr>
        <p:blipFill>
          <a:blip r:embed="rId4"/>
          <a:stretch>
            <a:fillRect/>
          </a:stretch>
        </p:blipFill>
        <p:spPr>
          <a:xfrm>
            <a:off x="7985455" y="5239820"/>
            <a:ext cx="530660" cy="348246"/>
          </a:xfrm>
          <a:prstGeom prst="rect">
            <a:avLst/>
          </a:prstGeom>
        </p:spPr>
      </p:pic>
      <p:pic>
        <p:nvPicPr>
          <p:cNvPr id="15" name="图片 14">
            <a:extLst>
              <a:ext uri="{FF2B5EF4-FFF2-40B4-BE49-F238E27FC236}">
                <a16:creationId xmlns:a16="http://schemas.microsoft.com/office/drawing/2014/main" id="{FE7288DB-BE9B-426C-BE11-4C9F73E50499}"/>
              </a:ext>
            </a:extLst>
          </p:cNvPr>
          <p:cNvPicPr>
            <a:picLocks noChangeAspect="1"/>
          </p:cNvPicPr>
          <p:nvPr/>
        </p:nvPicPr>
        <p:blipFill>
          <a:blip r:embed="rId5"/>
          <a:stretch>
            <a:fillRect/>
          </a:stretch>
        </p:blipFill>
        <p:spPr>
          <a:xfrm>
            <a:off x="9036524" y="5097504"/>
            <a:ext cx="1109105" cy="690109"/>
          </a:xfrm>
          <a:prstGeom prst="rect">
            <a:avLst/>
          </a:prstGeom>
        </p:spPr>
      </p:pic>
      <p:pic>
        <p:nvPicPr>
          <p:cNvPr id="16" name="图片 15">
            <a:extLst>
              <a:ext uri="{FF2B5EF4-FFF2-40B4-BE49-F238E27FC236}">
                <a16:creationId xmlns:a16="http://schemas.microsoft.com/office/drawing/2014/main" id="{7C80724D-2E24-484E-BA95-78C0948DAC11}"/>
              </a:ext>
            </a:extLst>
          </p:cNvPr>
          <p:cNvPicPr>
            <a:picLocks noChangeAspect="1"/>
          </p:cNvPicPr>
          <p:nvPr/>
        </p:nvPicPr>
        <p:blipFill>
          <a:blip r:embed="rId6"/>
          <a:stretch>
            <a:fillRect/>
          </a:stretch>
        </p:blipFill>
        <p:spPr>
          <a:xfrm>
            <a:off x="10530910" y="5020923"/>
            <a:ext cx="1327218" cy="857294"/>
          </a:xfrm>
          <a:prstGeom prst="rect">
            <a:avLst/>
          </a:prstGeom>
        </p:spPr>
      </p:pic>
    </p:spTree>
    <p:extLst>
      <p:ext uri="{BB962C8B-B14F-4D97-AF65-F5344CB8AC3E}">
        <p14:creationId xmlns:p14="http://schemas.microsoft.com/office/powerpoint/2010/main" val="236520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259C250-1129-48F4-AE9D-F5F4F847563B}"/>
              </a:ext>
            </a:extLst>
          </p:cNvPr>
          <p:cNvSpPr/>
          <p:nvPr/>
        </p:nvSpPr>
        <p:spPr>
          <a:xfrm>
            <a:off x="2609635" y="287676"/>
            <a:ext cx="7763838" cy="4048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连接符: 肘形 7">
            <a:extLst>
              <a:ext uri="{FF2B5EF4-FFF2-40B4-BE49-F238E27FC236}">
                <a16:creationId xmlns:a16="http://schemas.microsoft.com/office/drawing/2014/main" id="{F678B5F9-CA29-4CB4-8C5A-411DCD00B55E}"/>
              </a:ext>
            </a:extLst>
          </p:cNvPr>
          <p:cNvCxnSpPr>
            <a:cxnSpLocks/>
            <a:endCxn id="4" idx="1"/>
          </p:cNvCxnSpPr>
          <p:nvPr/>
        </p:nvCxnSpPr>
        <p:spPr>
          <a:xfrm>
            <a:off x="523982" y="708917"/>
            <a:ext cx="2085653" cy="16027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FA89DF70-4A24-42DC-A6D2-6940941C80E1}"/>
              </a:ext>
            </a:extLst>
          </p:cNvPr>
          <p:cNvPicPr>
            <a:picLocks noChangeAspect="1"/>
          </p:cNvPicPr>
          <p:nvPr/>
        </p:nvPicPr>
        <p:blipFill>
          <a:blip r:embed="rId2"/>
          <a:stretch>
            <a:fillRect/>
          </a:stretch>
        </p:blipFill>
        <p:spPr>
          <a:xfrm>
            <a:off x="3414659" y="1000895"/>
            <a:ext cx="4394610" cy="3016301"/>
          </a:xfrm>
          <a:prstGeom prst="rect">
            <a:avLst/>
          </a:prstGeom>
        </p:spPr>
      </p:pic>
      <p:sp>
        <p:nvSpPr>
          <p:cNvPr id="11" name="矩形: 圆角 10">
            <a:extLst>
              <a:ext uri="{FF2B5EF4-FFF2-40B4-BE49-F238E27FC236}">
                <a16:creationId xmlns:a16="http://schemas.microsoft.com/office/drawing/2014/main" id="{5D3CEF46-CC74-47CE-B4EA-80F6E29DF14F}"/>
              </a:ext>
            </a:extLst>
          </p:cNvPr>
          <p:cNvSpPr/>
          <p:nvPr/>
        </p:nvSpPr>
        <p:spPr>
          <a:xfrm>
            <a:off x="3414658" y="1000895"/>
            <a:ext cx="2102563" cy="1413532"/>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61F10EE-60A3-4C81-9BF5-76C7AF2E31DD}"/>
              </a:ext>
            </a:extLst>
          </p:cNvPr>
          <p:cNvSpPr txBox="1"/>
          <p:nvPr/>
        </p:nvSpPr>
        <p:spPr>
          <a:xfrm>
            <a:off x="702279" y="4654664"/>
            <a:ext cx="3171077" cy="923330"/>
          </a:xfrm>
          <a:prstGeom prst="rect">
            <a:avLst/>
          </a:prstGeom>
          <a:noFill/>
        </p:spPr>
        <p:txBody>
          <a:bodyPr wrap="square" rtlCol="0">
            <a:spAutoFit/>
          </a:bodyPr>
          <a:lstStyle/>
          <a:p>
            <a:r>
              <a:rPr lang="zh-CN" altLang="en-US" dirty="0"/>
              <a:t>这部分元素的的特征是</a:t>
            </a:r>
            <a:endParaRPr lang="en-US" altLang="zh-CN" dirty="0"/>
          </a:p>
          <a:p>
            <a:r>
              <a:rPr lang="en-US" altLang="zh-CN" dirty="0" err="1"/>
              <a:t>i</a:t>
            </a:r>
            <a:r>
              <a:rPr lang="en-US" altLang="zh-CN" dirty="0"/>
              <a:t> + j == n’ || </a:t>
            </a:r>
            <a:r>
              <a:rPr lang="en-US" altLang="zh-CN" dirty="0" err="1"/>
              <a:t>i</a:t>
            </a:r>
            <a:r>
              <a:rPr lang="en-US" altLang="zh-CN" dirty="0"/>
              <a:t> &lt; row || j &lt; col</a:t>
            </a:r>
          </a:p>
          <a:p>
            <a:r>
              <a:rPr lang="zh-CN" altLang="en-US" dirty="0"/>
              <a:t>由此我们得到程序：</a:t>
            </a:r>
          </a:p>
        </p:txBody>
      </p:sp>
      <p:pic>
        <p:nvPicPr>
          <p:cNvPr id="13" name="图片 12">
            <a:extLst>
              <a:ext uri="{FF2B5EF4-FFF2-40B4-BE49-F238E27FC236}">
                <a16:creationId xmlns:a16="http://schemas.microsoft.com/office/drawing/2014/main" id="{F2DF57D2-0C06-4E19-9AC7-9522AE11A831}"/>
              </a:ext>
            </a:extLst>
          </p:cNvPr>
          <p:cNvPicPr>
            <a:picLocks noChangeAspect="1"/>
          </p:cNvPicPr>
          <p:nvPr/>
        </p:nvPicPr>
        <p:blipFill>
          <a:blip r:embed="rId3"/>
          <a:stretch>
            <a:fillRect/>
          </a:stretch>
        </p:blipFill>
        <p:spPr>
          <a:xfrm>
            <a:off x="3873356" y="4551262"/>
            <a:ext cx="4934204" cy="1803493"/>
          </a:xfrm>
          <a:prstGeom prst="rect">
            <a:avLst/>
          </a:prstGeom>
        </p:spPr>
      </p:pic>
    </p:spTree>
    <p:extLst>
      <p:ext uri="{BB962C8B-B14F-4D97-AF65-F5344CB8AC3E}">
        <p14:creationId xmlns:p14="http://schemas.microsoft.com/office/powerpoint/2010/main" val="44462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06C90-02B5-483E-9245-3E67A08A58EC}"/>
              </a:ext>
            </a:extLst>
          </p:cNvPr>
          <p:cNvSpPr>
            <a:spLocks noGrp="1"/>
          </p:cNvSpPr>
          <p:nvPr>
            <p:ph type="title"/>
          </p:nvPr>
        </p:nvSpPr>
        <p:spPr>
          <a:xfrm>
            <a:off x="838200" y="365125"/>
            <a:ext cx="9826375" cy="682839"/>
          </a:xfrm>
        </p:spPr>
        <p:txBody>
          <a:bodyPr>
            <a:normAutofit fontScale="90000"/>
          </a:bodyPr>
          <a:lstStyle/>
          <a:p>
            <a:r>
              <a:rPr lang="zh-CN" altLang="en-US" dirty="0"/>
              <a:t>五，进阶：喜闻乐见的手动寻址</a:t>
            </a:r>
          </a:p>
        </p:txBody>
      </p:sp>
      <p:sp>
        <p:nvSpPr>
          <p:cNvPr id="3" name="内容占位符 2">
            <a:extLst>
              <a:ext uri="{FF2B5EF4-FFF2-40B4-BE49-F238E27FC236}">
                <a16:creationId xmlns:a16="http://schemas.microsoft.com/office/drawing/2014/main" id="{17B99851-1640-453E-B4B6-45C4E90F0FCB}"/>
              </a:ext>
            </a:extLst>
          </p:cNvPr>
          <p:cNvSpPr>
            <a:spLocks noGrp="1"/>
          </p:cNvSpPr>
          <p:nvPr>
            <p:ph idx="1"/>
          </p:nvPr>
        </p:nvSpPr>
        <p:spPr>
          <a:xfrm>
            <a:off x="838200" y="1284270"/>
            <a:ext cx="2819400" cy="4892693"/>
          </a:xfrm>
        </p:spPr>
        <p:txBody>
          <a:bodyPr/>
          <a:lstStyle/>
          <a:p>
            <a:r>
              <a:rPr lang="zh-CN" altLang="en-US" dirty="0"/>
              <a:t>这对于不定长度数组来说非常有意义。当然，一个重要的参数是数组的实际容量。</a:t>
            </a:r>
          </a:p>
        </p:txBody>
      </p:sp>
      <p:pic>
        <p:nvPicPr>
          <p:cNvPr id="4" name="图片 3">
            <a:extLst>
              <a:ext uri="{FF2B5EF4-FFF2-40B4-BE49-F238E27FC236}">
                <a16:creationId xmlns:a16="http://schemas.microsoft.com/office/drawing/2014/main" id="{BAC752B7-7EA4-42E9-93BE-3CC00C0F49B6}"/>
              </a:ext>
            </a:extLst>
          </p:cNvPr>
          <p:cNvPicPr>
            <a:picLocks noChangeAspect="1"/>
          </p:cNvPicPr>
          <p:nvPr/>
        </p:nvPicPr>
        <p:blipFill>
          <a:blip r:embed="rId2"/>
          <a:stretch>
            <a:fillRect/>
          </a:stretch>
        </p:blipFill>
        <p:spPr>
          <a:xfrm>
            <a:off x="3926046" y="1606395"/>
            <a:ext cx="6869767" cy="682839"/>
          </a:xfrm>
          <a:prstGeom prst="rect">
            <a:avLst/>
          </a:prstGeom>
        </p:spPr>
      </p:pic>
      <p:sp>
        <p:nvSpPr>
          <p:cNvPr id="5" name="文本框 4">
            <a:extLst>
              <a:ext uri="{FF2B5EF4-FFF2-40B4-BE49-F238E27FC236}">
                <a16:creationId xmlns:a16="http://schemas.microsoft.com/office/drawing/2014/main" id="{7623FAE0-8F58-4F73-9589-C4755D8384E0}"/>
              </a:ext>
            </a:extLst>
          </p:cNvPr>
          <p:cNvSpPr txBox="1"/>
          <p:nvPr/>
        </p:nvSpPr>
        <p:spPr>
          <a:xfrm>
            <a:off x="4880225" y="3164440"/>
            <a:ext cx="2589087" cy="923330"/>
          </a:xfrm>
          <a:prstGeom prst="rect">
            <a:avLst/>
          </a:prstGeom>
          <a:noFill/>
        </p:spPr>
        <p:txBody>
          <a:bodyPr wrap="square" rtlCol="0">
            <a:spAutoFit/>
          </a:bodyPr>
          <a:lstStyle/>
          <a:p>
            <a:r>
              <a:rPr lang="zh-CN" altLang="en-US" dirty="0"/>
              <a:t>该例子中组成二维数组的每个一维数组实际长度是</a:t>
            </a:r>
            <a:r>
              <a:rPr lang="en-US" altLang="zh-CN" dirty="0"/>
              <a:t>100</a:t>
            </a:r>
            <a:r>
              <a:rPr lang="zh-CN" altLang="en-US" dirty="0"/>
              <a:t>；</a:t>
            </a:r>
          </a:p>
        </p:txBody>
      </p:sp>
    </p:spTree>
    <p:extLst>
      <p:ext uri="{BB962C8B-B14F-4D97-AF65-F5344CB8AC3E}">
        <p14:creationId xmlns:p14="http://schemas.microsoft.com/office/powerpoint/2010/main" val="817030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750</Words>
  <Application>Microsoft Office PowerPoint</Application>
  <PresentationFormat>宽屏</PresentationFormat>
  <Paragraphs>30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计算概论与程序设计基础</vt:lpstr>
      <vt:lpstr>前言</vt:lpstr>
      <vt:lpstr>一，遍历准备：设置极限大小、接收数组实际大小、初始化</vt:lpstr>
      <vt:lpstr>二，遍历的基本形式</vt:lpstr>
      <vt:lpstr>三，对遍历做出限制</vt:lpstr>
      <vt:lpstr>四，进阶：限制指针得基本思路</vt:lpstr>
      <vt:lpstr>PowerPoint 演示文稿</vt:lpstr>
      <vt:lpstr>PowerPoint 演示文稿</vt:lpstr>
      <vt:lpstr>五，进阶：喜闻乐见的手动寻址</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计算概论与程序设计基础</dc:title>
  <dc:creator>丁 家恳</dc:creator>
  <cp:lastModifiedBy>丁 家恳</cp:lastModifiedBy>
  <cp:revision>12</cp:revision>
  <dcterms:created xsi:type="dcterms:W3CDTF">2019-12-06T13:21:49Z</dcterms:created>
  <dcterms:modified xsi:type="dcterms:W3CDTF">2019-12-06T14:55:23Z</dcterms:modified>
</cp:coreProperties>
</file>