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78" r:id="rId4"/>
    <p:sldId id="257" r:id="rId5"/>
    <p:sldId id="258" r:id="rId6"/>
    <p:sldId id="259" r:id="rId7"/>
    <p:sldId id="260" r:id="rId8"/>
    <p:sldId id="261" r:id="rId9"/>
    <p:sldId id="262" r:id="rId10"/>
    <p:sldId id="263" r:id="rId11"/>
    <p:sldId id="264" r:id="rId12"/>
    <p:sldId id="265" r:id="rId13"/>
    <p:sldId id="269" r:id="rId14"/>
    <p:sldId id="266" r:id="rId15"/>
    <p:sldId id="268" r:id="rId16"/>
    <p:sldId id="270" r:id="rId18"/>
    <p:sldId id="272" r:id="rId19"/>
    <p:sldId id="273" r:id="rId20"/>
    <p:sldId id="274" r:id="rId21"/>
    <p:sldId id="271" r:id="rId22"/>
    <p:sldId id="275" r:id="rId23"/>
    <p:sldId id="27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8.png"/><Relationship Id="rId1" Type="http://schemas.openxmlformats.org/officeDocument/2006/relationships/image" Target="../media/image3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3.png"/><Relationship Id="rId1"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4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2"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22.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数据结构与算法</a:t>
            </a:r>
            <a:endParaRPr lang="zh-CN" altLang="en-US" dirty="0"/>
          </a:p>
        </p:txBody>
      </p:sp>
      <p:sp>
        <p:nvSpPr>
          <p:cNvPr id="3" name="副标题 2"/>
          <p:cNvSpPr>
            <a:spLocks noGrp="1"/>
          </p:cNvSpPr>
          <p:nvPr>
            <p:ph type="subTitle" idx="1"/>
          </p:nvPr>
        </p:nvSpPr>
        <p:spPr/>
        <p:txBody>
          <a:bodyPr/>
          <a:lstStyle/>
          <a:p>
            <a:r>
              <a:rPr lang="zh-CN" altLang="en-US" dirty="0"/>
              <a:t>串</a:t>
            </a:r>
            <a:endParaRPr lang="zh-CN" altLang="en-US" dirty="0"/>
          </a:p>
        </p:txBody>
      </p:sp>
      <p:sp>
        <p:nvSpPr>
          <p:cNvPr id="4" name="文本框 3"/>
          <p:cNvSpPr txBox="1"/>
          <p:nvPr/>
        </p:nvSpPr>
        <p:spPr>
          <a:xfrm>
            <a:off x="9517294" y="6082301"/>
            <a:ext cx="2301411"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20200219-20200301</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 name="文本框 4"/>
          <p:cNvSpPr txBox="1"/>
          <p:nvPr/>
        </p:nvSpPr>
        <p:spPr>
          <a:xfrm>
            <a:off x="10822111" y="5766997"/>
            <a:ext cx="9007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丁家恳</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顺序串算法</a:t>
            </a:r>
            <a:r>
              <a:rPr lang="en-US" altLang="zh-CN"/>
              <a:t>2</a:t>
            </a:r>
            <a:r>
              <a:rPr lang="zh-CN" altLang="en-US"/>
              <a:t>（重点难点）：串的模式匹配</a:t>
            </a:r>
            <a:endParaRPr lang="zh-CN" altLang="en-US"/>
          </a:p>
        </p:txBody>
      </p:sp>
      <p:sp>
        <p:nvSpPr>
          <p:cNvPr id="6" name="内容占位符 5"/>
          <p:cNvSpPr>
            <a:spLocks noGrp="1"/>
          </p:cNvSpPr>
          <p:nvPr>
            <p:ph idx="1"/>
          </p:nvPr>
        </p:nvSpPr>
        <p:spPr/>
        <p:txBody>
          <a:bodyPr/>
          <a:p>
            <a:r>
              <a:rPr lang="zh-CN" altLang="en-US"/>
              <a:t>写在前面的话：</a:t>
            </a:r>
            <a:endParaRPr lang="zh-CN" altLang="en-US"/>
          </a:p>
          <a:p>
            <a:r>
              <a:rPr lang="en-US" altLang="zh-CN"/>
              <a:t>1</a:t>
            </a:r>
            <a:r>
              <a:rPr lang="zh-CN" altLang="en-US"/>
              <a:t>）暴力算法和优化算法的最终目的是一样的，两者结果相同，效率不同</a:t>
            </a:r>
            <a:endParaRPr lang="zh-CN" altLang="en-US"/>
          </a:p>
          <a:p>
            <a:r>
              <a:rPr lang="en-US" altLang="zh-CN"/>
              <a:t>2</a:t>
            </a:r>
            <a:r>
              <a:rPr lang="zh-CN" altLang="en-US"/>
              <a:t>）优化算法仅是暴力算法的效率优化，使得计算步骤大大减少，但是从逻辑步骤上来说两者完全是相同的。</a:t>
            </a:r>
            <a:endParaRPr lang="zh-CN" altLang="en-US"/>
          </a:p>
          <a:p>
            <a:r>
              <a:rPr lang="en-US" altLang="zh-CN"/>
              <a:t>3</a:t>
            </a:r>
            <a:r>
              <a:rPr lang="zh-CN" altLang="en-US"/>
              <a:t>）个人经验：理解一个优化算法，可以先从它对应的暴力算法开始推导，摸清解决问题的逻辑步骤，然后就可以通过这个逻辑步骤曲去理解优化算法。</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1</a:t>
            </a:r>
            <a:r>
              <a:rPr lang="zh-CN" altLang="en-US"/>
              <a:t>）</a:t>
            </a:r>
            <a:r>
              <a:rPr lang="en-US" altLang="zh-CN"/>
              <a:t>Brute-Force</a:t>
            </a:r>
            <a:r>
              <a:rPr lang="zh-CN" altLang="en-US"/>
              <a:t>算法（</a:t>
            </a:r>
            <a:r>
              <a:rPr lang="en-US" altLang="zh-CN"/>
              <a:t>BF</a:t>
            </a:r>
            <a:r>
              <a:rPr lang="zh-CN" altLang="en-US"/>
              <a:t>算法，暴力算法</a:t>
            </a:r>
            <a:r>
              <a:rPr lang="zh-CN" altLang="en-US"/>
              <a:t>）</a:t>
            </a:r>
            <a:endParaRPr lang="zh-CN" altLang="en-US"/>
          </a:p>
        </p:txBody>
      </p:sp>
      <p:pic>
        <p:nvPicPr>
          <p:cNvPr id="5" name="图片 4"/>
          <p:cNvPicPr>
            <a:picLocks noChangeAspect="1"/>
          </p:cNvPicPr>
          <p:nvPr/>
        </p:nvPicPr>
        <p:blipFill>
          <a:blip r:embed="rId1"/>
          <a:stretch>
            <a:fillRect/>
          </a:stretch>
        </p:blipFill>
        <p:spPr>
          <a:xfrm>
            <a:off x="700405" y="1391285"/>
            <a:ext cx="5346700" cy="2209800"/>
          </a:xfrm>
          <a:prstGeom prst="rect">
            <a:avLst/>
          </a:prstGeom>
        </p:spPr>
      </p:pic>
      <p:pic>
        <p:nvPicPr>
          <p:cNvPr id="6" name="图片 5"/>
          <p:cNvPicPr>
            <a:picLocks noChangeAspect="1"/>
          </p:cNvPicPr>
          <p:nvPr/>
        </p:nvPicPr>
        <p:blipFill>
          <a:blip r:embed="rId2"/>
          <a:stretch>
            <a:fillRect/>
          </a:stretch>
        </p:blipFill>
        <p:spPr>
          <a:xfrm>
            <a:off x="7092315" y="1391285"/>
            <a:ext cx="3378200" cy="3632200"/>
          </a:xfrm>
          <a:prstGeom prst="rect">
            <a:avLst/>
          </a:prstGeom>
        </p:spPr>
      </p:pic>
      <p:pic>
        <p:nvPicPr>
          <p:cNvPr id="7" name="图片 6"/>
          <p:cNvPicPr>
            <a:picLocks noChangeAspect="1"/>
          </p:cNvPicPr>
          <p:nvPr/>
        </p:nvPicPr>
        <p:blipFill>
          <a:blip r:embed="rId3"/>
          <a:stretch>
            <a:fillRect/>
          </a:stretch>
        </p:blipFill>
        <p:spPr>
          <a:xfrm>
            <a:off x="765810" y="3756660"/>
            <a:ext cx="1924050" cy="2673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a:t>
            </a:r>
            <a:r>
              <a:rPr lang="zh-CN" altLang="en-US"/>
              <a:t>算法应用</a:t>
            </a:r>
            <a:r>
              <a:rPr lang="en-US" altLang="zh-CN"/>
              <a:t>(1):</a:t>
            </a:r>
            <a:r>
              <a:rPr lang="zh-CN" altLang="en-US"/>
              <a:t>求最长重复串</a:t>
            </a:r>
            <a:endParaRPr lang="zh-CN" altLang="en-US"/>
          </a:p>
        </p:txBody>
      </p:sp>
      <p:sp>
        <p:nvSpPr>
          <p:cNvPr id="3" name="文本框 2"/>
          <p:cNvSpPr txBox="1"/>
          <p:nvPr/>
        </p:nvSpPr>
        <p:spPr>
          <a:xfrm>
            <a:off x="838200" y="1539875"/>
            <a:ext cx="4432935" cy="922020"/>
          </a:xfrm>
          <a:prstGeom prst="rect">
            <a:avLst/>
          </a:prstGeom>
          <a:noFill/>
        </p:spPr>
        <p:txBody>
          <a:bodyPr wrap="square" rtlCol="0">
            <a:spAutoFit/>
          </a:bodyPr>
          <a:p>
            <a:r>
              <a:rPr lang="zh-CN" altLang="en-US"/>
              <a:t>假设串采用顺序结构存储。设计一个算法求串 s中出现的第一个最长重复子串的下标和长度。</a:t>
            </a:r>
            <a:endParaRPr lang="zh-CN" altLang="en-US"/>
          </a:p>
        </p:txBody>
      </p:sp>
      <p:pic>
        <p:nvPicPr>
          <p:cNvPr id="4" name="图片 3"/>
          <p:cNvPicPr>
            <a:picLocks noChangeAspect="1"/>
          </p:cNvPicPr>
          <p:nvPr/>
        </p:nvPicPr>
        <p:blipFill>
          <a:blip r:embed="rId1"/>
          <a:stretch>
            <a:fillRect/>
          </a:stretch>
        </p:blipFill>
        <p:spPr>
          <a:xfrm>
            <a:off x="8655685" y="1207135"/>
            <a:ext cx="2402840" cy="840740"/>
          </a:xfrm>
          <a:prstGeom prst="rect">
            <a:avLst/>
          </a:prstGeom>
        </p:spPr>
      </p:pic>
      <p:pic>
        <p:nvPicPr>
          <p:cNvPr id="5" name="图片 4"/>
          <p:cNvPicPr>
            <a:picLocks noChangeAspect="1"/>
          </p:cNvPicPr>
          <p:nvPr/>
        </p:nvPicPr>
        <p:blipFill>
          <a:blip r:embed="rId2"/>
          <a:stretch>
            <a:fillRect/>
          </a:stretch>
        </p:blipFill>
        <p:spPr>
          <a:xfrm>
            <a:off x="770255" y="2647950"/>
            <a:ext cx="5145405" cy="3761105"/>
          </a:xfrm>
          <a:prstGeom prst="rect">
            <a:avLst/>
          </a:prstGeom>
        </p:spPr>
      </p:pic>
      <p:pic>
        <p:nvPicPr>
          <p:cNvPr id="6" name="图片 5"/>
          <p:cNvPicPr>
            <a:picLocks noChangeAspect="1"/>
          </p:cNvPicPr>
          <p:nvPr/>
        </p:nvPicPr>
        <p:blipFill>
          <a:blip r:embed="rId3"/>
          <a:stretch>
            <a:fillRect/>
          </a:stretch>
        </p:blipFill>
        <p:spPr>
          <a:xfrm>
            <a:off x="6584315" y="2647950"/>
            <a:ext cx="3559810" cy="3396615"/>
          </a:xfrm>
          <a:prstGeom prst="rect">
            <a:avLst/>
          </a:prstGeom>
        </p:spPr>
      </p:pic>
      <p:sp>
        <p:nvSpPr>
          <p:cNvPr id="7" name="文本框 6"/>
          <p:cNvSpPr txBox="1"/>
          <p:nvPr/>
        </p:nvSpPr>
        <p:spPr>
          <a:xfrm>
            <a:off x="8655685" y="760730"/>
            <a:ext cx="1598930" cy="368300"/>
          </a:xfrm>
          <a:prstGeom prst="rect">
            <a:avLst/>
          </a:prstGeom>
          <a:noFill/>
        </p:spPr>
        <p:txBody>
          <a:bodyPr wrap="square" rtlCol="0">
            <a:spAutoFit/>
          </a:bodyPr>
          <a:p>
            <a:r>
              <a:rPr lang="zh-CN" altLang="en-US"/>
              <a:t>测试结果</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a:t>
            </a:r>
            <a:r>
              <a:rPr lang="en-US" altLang="zh-CN"/>
              <a:t>KMP</a:t>
            </a:r>
            <a:r>
              <a:rPr lang="zh-CN" altLang="en-US"/>
              <a:t>算法（优化算法</a:t>
            </a:r>
            <a:r>
              <a:rPr lang="zh-CN" altLang="en-US"/>
              <a:t>）</a:t>
            </a:r>
            <a:endParaRPr lang="zh-CN" altLang="en-US"/>
          </a:p>
        </p:txBody>
      </p:sp>
      <p:sp>
        <p:nvSpPr>
          <p:cNvPr id="4" name="文本框 3"/>
          <p:cNvSpPr txBox="1"/>
          <p:nvPr/>
        </p:nvSpPr>
        <p:spPr>
          <a:xfrm>
            <a:off x="603885" y="1440180"/>
            <a:ext cx="3131185" cy="645160"/>
          </a:xfrm>
          <a:prstGeom prst="rect">
            <a:avLst/>
          </a:prstGeom>
          <a:noFill/>
        </p:spPr>
        <p:txBody>
          <a:bodyPr wrap="square" rtlCol="0">
            <a:spAutoFit/>
          </a:bodyPr>
          <a:p>
            <a:r>
              <a:rPr lang="zh-CN" altLang="en-US"/>
              <a:t>求</a:t>
            </a:r>
            <a:r>
              <a:rPr lang="en-US" altLang="zh-CN"/>
              <a:t>next</a:t>
            </a:r>
            <a:r>
              <a:rPr lang="zh-CN" altLang="en-US"/>
              <a:t>数组</a:t>
            </a:r>
            <a:r>
              <a:rPr lang="en-US" altLang="zh-CN"/>
              <a:t>---&gt;</a:t>
            </a:r>
            <a:r>
              <a:rPr lang="zh-CN" altLang="en-US"/>
              <a:t>利用</a:t>
            </a:r>
            <a:r>
              <a:rPr lang="en-US" altLang="zh-CN"/>
              <a:t>next</a:t>
            </a:r>
            <a:r>
              <a:rPr lang="zh-CN" altLang="en-US"/>
              <a:t>数组完成快速匹配</a:t>
            </a:r>
            <a:endParaRPr lang="zh-CN" altLang="en-US"/>
          </a:p>
        </p:txBody>
      </p:sp>
      <p:pic>
        <p:nvPicPr>
          <p:cNvPr id="5" name="图片 4"/>
          <p:cNvPicPr>
            <a:picLocks noChangeAspect="1"/>
          </p:cNvPicPr>
          <p:nvPr/>
        </p:nvPicPr>
        <p:blipFill>
          <a:blip r:embed="rId1"/>
          <a:stretch>
            <a:fillRect/>
          </a:stretch>
        </p:blipFill>
        <p:spPr>
          <a:xfrm>
            <a:off x="603885" y="2454910"/>
            <a:ext cx="5232400" cy="3359150"/>
          </a:xfrm>
          <a:prstGeom prst="rect">
            <a:avLst/>
          </a:prstGeom>
        </p:spPr>
      </p:pic>
      <p:pic>
        <p:nvPicPr>
          <p:cNvPr id="6" name="图片 5"/>
          <p:cNvPicPr>
            <a:picLocks noChangeAspect="1"/>
          </p:cNvPicPr>
          <p:nvPr/>
        </p:nvPicPr>
        <p:blipFill>
          <a:blip r:embed="rId2"/>
          <a:stretch>
            <a:fillRect/>
          </a:stretch>
        </p:blipFill>
        <p:spPr>
          <a:xfrm>
            <a:off x="6800850" y="2454910"/>
            <a:ext cx="5320665" cy="2612390"/>
          </a:xfrm>
          <a:prstGeom prst="rect">
            <a:avLst/>
          </a:prstGeom>
        </p:spPr>
      </p:pic>
      <p:sp>
        <p:nvSpPr>
          <p:cNvPr id="7" name="文本框 6"/>
          <p:cNvSpPr txBox="1"/>
          <p:nvPr/>
        </p:nvSpPr>
        <p:spPr>
          <a:xfrm>
            <a:off x="6800850" y="5316855"/>
            <a:ext cx="2763520" cy="1198880"/>
          </a:xfrm>
          <a:prstGeom prst="rect">
            <a:avLst/>
          </a:prstGeom>
          <a:noFill/>
        </p:spPr>
        <p:txBody>
          <a:bodyPr wrap="square" rtlCol="0">
            <a:spAutoFit/>
          </a:bodyPr>
          <a:p>
            <a:r>
              <a:rPr lang="zh-CN" altLang="en-US"/>
              <a:t>注：理解的关键是两者逻辑步骤相同。这是理解优化算法中</a:t>
            </a:r>
            <a:r>
              <a:rPr lang="en-US" altLang="zh-CN"/>
              <a:t>k=next[k]</a:t>
            </a:r>
            <a:r>
              <a:rPr lang="zh-CN" altLang="en-US"/>
              <a:t>这一步的关键（求次长串）。</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713740" y="436880"/>
            <a:ext cx="6049645" cy="2921635"/>
          </a:xfrm>
          <a:prstGeom prst="rect">
            <a:avLst/>
          </a:prstGeom>
        </p:spPr>
      </p:pic>
      <p:sp>
        <p:nvSpPr>
          <p:cNvPr id="4" name="文本框 3"/>
          <p:cNvSpPr txBox="1"/>
          <p:nvPr/>
        </p:nvSpPr>
        <p:spPr>
          <a:xfrm>
            <a:off x="713740" y="137795"/>
            <a:ext cx="1530350" cy="368300"/>
          </a:xfrm>
          <a:prstGeom prst="rect">
            <a:avLst/>
          </a:prstGeom>
          <a:noFill/>
        </p:spPr>
        <p:txBody>
          <a:bodyPr wrap="square" rtlCol="0">
            <a:spAutoFit/>
          </a:bodyPr>
          <a:p>
            <a:r>
              <a:rPr lang="zh-CN" altLang="en-US"/>
              <a:t>进一步优化</a:t>
            </a:r>
            <a:endParaRPr lang="zh-CN" altLang="en-US"/>
          </a:p>
        </p:txBody>
      </p:sp>
      <p:pic>
        <p:nvPicPr>
          <p:cNvPr id="5" name="图片 4"/>
          <p:cNvPicPr>
            <a:picLocks noChangeAspect="1"/>
          </p:cNvPicPr>
          <p:nvPr/>
        </p:nvPicPr>
        <p:blipFill>
          <a:blip r:embed="rId2"/>
          <a:stretch>
            <a:fillRect/>
          </a:stretch>
        </p:blipFill>
        <p:spPr>
          <a:xfrm>
            <a:off x="713740" y="3965575"/>
            <a:ext cx="5539740" cy="2703830"/>
          </a:xfrm>
          <a:prstGeom prst="rect">
            <a:avLst/>
          </a:prstGeom>
        </p:spPr>
      </p:pic>
      <p:sp>
        <p:nvSpPr>
          <p:cNvPr id="6" name="文本框 5"/>
          <p:cNvSpPr txBox="1"/>
          <p:nvPr/>
        </p:nvSpPr>
        <p:spPr>
          <a:xfrm>
            <a:off x="713740" y="3597275"/>
            <a:ext cx="1500505" cy="368300"/>
          </a:xfrm>
          <a:prstGeom prst="rect">
            <a:avLst/>
          </a:prstGeom>
          <a:noFill/>
        </p:spPr>
        <p:txBody>
          <a:bodyPr wrap="square" rtlCol="0">
            <a:spAutoFit/>
          </a:bodyPr>
          <a:p>
            <a:r>
              <a:rPr lang="zh-CN" altLang="en-US"/>
              <a:t>算法本体</a:t>
            </a:r>
            <a:endParaRPr lang="zh-CN" altLang="en-US"/>
          </a:p>
        </p:txBody>
      </p:sp>
      <p:sp>
        <p:nvSpPr>
          <p:cNvPr id="7" name="文本框 6"/>
          <p:cNvSpPr txBox="1"/>
          <p:nvPr/>
        </p:nvSpPr>
        <p:spPr>
          <a:xfrm>
            <a:off x="6763385" y="137795"/>
            <a:ext cx="1659890" cy="368300"/>
          </a:xfrm>
          <a:prstGeom prst="rect">
            <a:avLst/>
          </a:prstGeom>
          <a:noFill/>
        </p:spPr>
        <p:txBody>
          <a:bodyPr wrap="square" rtlCol="0">
            <a:spAutoFit/>
          </a:bodyPr>
          <a:p>
            <a:r>
              <a:rPr lang="zh-CN" altLang="en-US"/>
              <a:t>测试主</a:t>
            </a:r>
            <a:r>
              <a:rPr lang="zh-CN" altLang="en-US"/>
              <a:t>程序</a:t>
            </a:r>
            <a:endParaRPr lang="zh-CN" altLang="en-US"/>
          </a:p>
        </p:txBody>
      </p:sp>
      <p:pic>
        <p:nvPicPr>
          <p:cNvPr id="8" name="图片 7"/>
          <p:cNvPicPr>
            <a:picLocks noChangeAspect="1"/>
          </p:cNvPicPr>
          <p:nvPr/>
        </p:nvPicPr>
        <p:blipFill>
          <a:blip r:embed="rId3"/>
          <a:stretch>
            <a:fillRect/>
          </a:stretch>
        </p:blipFill>
        <p:spPr>
          <a:xfrm>
            <a:off x="6704330" y="506095"/>
            <a:ext cx="3113405" cy="5245100"/>
          </a:xfrm>
          <a:prstGeom prst="rect">
            <a:avLst/>
          </a:prstGeom>
        </p:spPr>
      </p:pic>
      <p:sp>
        <p:nvSpPr>
          <p:cNvPr id="9" name="文本框 8"/>
          <p:cNvSpPr txBox="1"/>
          <p:nvPr/>
        </p:nvSpPr>
        <p:spPr>
          <a:xfrm>
            <a:off x="10582910" y="208280"/>
            <a:ext cx="1143000" cy="368300"/>
          </a:xfrm>
          <a:prstGeom prst="rect">
            <a:avLst/>
          </a:prstGeom>
          <a:noFill/>
        </p:spPr>
        <p:txBody>
          <a:bodyPr wrap="square" rtlCol="0">
            <a:spAutoFit/>
          </a:bodyPr>
          <a:p>
            <a:r>
              <a:rPr lang="zh-CN" altLang="en-US"/>
              <a:t>测试结果</a:t>
            </a:r>
            <a:endParaRPr lang="zh-CN" altLang="en-US"/>
          </a:p>
        </p:txBody>
      </p:sp>
      <p:pic>
        <p:nvPicPr>
          <p:cNvPr id="10" name="图片 9"/>
          <p:cNvPicPr>
            <a:picLocks noChangeAspect="1"/>
          </p:cNvPicPr>
          <p:nvPr/>
        </p:nvPicPr>
        <p:blipFill>
          <a:blip r:embed="rId4"/>
          <a:stretch>
            <a:fillRect/>
          </a:stretch>
        </p:blipFill>
        <p:spPr>
          <a:xfrm>
            <a:off x="10069195" y="1028065"/>
            <a:ext cx="1892300" cy="1282700"/>
          </a:xfrm>
          <a:prstGeom prst="rect">
            <a:avLst/>
          </a:prstGeom>
        </p:spPr>
      </p:pic>
      <p:pic>
        <p:nvPicPr>
          <p:cNvPr id="11" name="图片 10"/>
          <p:cNvPicPr>
            <a:picLocks noChangeAspect="1"/>
          </p:cNvPicPr>
          <p:nvPr/>
        </p:nvPicPr>
        <p:blipFill>
          <a:blip r:embed="rId5"/>
          <a:stretch>
            <a:fillRect/>
          </a:stretch>
        </p:blipFill>
        <p:spPr>
          <a:xfrm>
            <a:off x="10045700" y="2310765"/>
            <a:ext cx="1915795" cy="1196975"/>
          </a:xfrm>
          <a:prstGeom prst="rect">
            <a:avLst/>
          </a:prstGeom>
        </p:spPr>
      </p:pic>
      <p:sp>
        <p:nvSpPr>
          <p:cNvPr id="12" name="文本框 11"/>
          <p:cNvSpPr txBox="1"/>
          <p:nvPr/>
        </p:nvSpPr>
        <p:spPr>
          <a:xfrm>
            <a:off x="10328275" y="4243070"/>
            <a:ext cx="1441450" cy="1476375"/>
          </a:xfrm>
          <a:prstGeom prst="rect">
            <a:avLst/>
          </a:prstGeom>
          <a:noFill/>
        </p:spPr>
        <p:txBody>
          <a:bodyPr wrap="square" rtlCol="0">
            <a:spAutoFit/>
          </a:bodyPr>
          <a:p>
            <a:r>
              <a:rPr lang="zh-CN" altLang="en-US"/>
              <a:t>注：想象力匮乏，所以测的有价值的数据比较少</a:t>
            </a:r>
            <a:r>
              <a:rPr lang="en-US" altLang="zh-CN"/>
              <a:t>==!</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链串的实现（参考单链表和顺序串基本操作，原创</a:t>
            </a:r>
            <a:r>
              <a:rPr lang="zh-CN" altLang="en-US"/>
              <a:t>）</a:t>
            </a:r>
            <a:endParaRPr lang="zh-CN" altLang="en-US"/>
          </a:p>
        </p:txBody>
      </p:sp>
      <p:pic>
        <p:nvPicPr>
          <p:cNvPr id="3" name="图片 2"/>
          <p:cNvPicPr>
            <a:picLocks noChangeAspect="1"/>
          </p:cNvPicPr>
          <p:nvPr/>
        </p:nvPicPr>
        <p:blipFill>
          <a:blip r:embed="rId1"/>
          <a:stretch>
            <a:fillRect/>
          </a:stretch>
        </p:blipFill>
        <p:spPr>
          <a:xfrm>
            <a:off x="356235" y="3008630"/>
            <a:ext cx="4058920" cy="2341245"/>
          </a:xfrm>
          <a:prstGeom prst="rect">
            <a:avLst/>
          </a:prstGeom>
        </p:spPr>
      </p:pic>
      <p:sp>
        <p:nvSpPr>
          <p:cNvPr id="4" name="文本框 3"/>
          <p:cNvSpPr txBox="1"/>
          <p:nvPr/>
        </p:nvSpPr>
        <p:spPr>
          <a:xfrm>
            <a:off x="584200" y="1877695"/>
            <a:ext cx="1699895" cy="922020"/>
          </a:xfrm>
          <a:prstGeom prst="rect">
            <a:avLst/>
          </a:prstGeom>
          <a:noFill/>
        </p:spPr>
        <p:txBody>
          <a:bodyPr wrap="square" rtlCol="0">
            <a:spAutoFit/>
          </a:bodyPr>
          <a:p>
            <a:r>
              <a:rPr lang="zh-CN" altLang="en-US"/>
              <a:t>定义（后悔了，应该设置</a:t>
            </a:r>
            <a:r>
              <a:rPr lang="en-US" altLang="zh-CN"/>
              <a:t>length</a:t>
            </a:r>
            <a:r>
              <a:rPr lang="zh-CN" altLang="en-US"/>
              <a:t>的</a:t>
            </a:r>
            <a:r>
              <a:rPr lang="zh-CN" altLang="en-US"/>
              <a:t>）</a:t>
            </a:r>
            <a:endParaRPr lang="zh-CN" altLang="en-US"/>
          </a:p>
        </p:txBody>
      </p:sp>
      <p:sp>
        <p:nvSpPr>
          <p:cNvPr id="5" name="文本框 4"/>
          <p:cNvSpPr txBox="1"/>
          <p:nvPr/>
        </p:nvSpPr>
        <p:spPr>
          <a:xfrm>
            <a:off x="7213600" y="1122680"/>
            <a:ext cx="1947545" cy="368300"/>
          </a:xfrm>
          <a:prstGeom prst="rect">
            <a:avLst/>
          </a:prstGeom>
          <a:noFill/>
        </p:spPr>
        <p:txBody>
          <a:bodyPr wrap="square" rtlCol="0">
            <a:spAutoFit/>
          </a:bodyPr>
          <a:p>
            <a:r>
              <a:rPr lang="zh-CN" altLang="en-US"/>
              <a:t>基本操作</a:t>
            </a:r>
            <a:endParaRPr lang="zh-CN" altLang="en-US"/>
          </a:p>
        </p:txBody>
      </p:sp>
      <p:pic>
        <p:nvPicPr>
          <p:cNvPr id="6" name="图片 5"/>
          <p:cNvPicPr>
            <a:picLocks noChangeAspect="1"/>
          </p:cNvPicPr>
          <p:nvPr/>
        </p:nvPicPr>
        <p:blipFill>
          <a:blip r:embed="rId2"/>
          <a:stretch>
            <a:fillRect/>
          </a:stretch>
        </p:blipFill>
        <p:spPr>
          <a:xfrm>
            <a:off x="6235065" y="1490980"/>
            <a:ext cx="4482465" cy="52419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318260" y="135255"/>
            <a:ext cx="5346065" cy="3236595"/>
          </a:xfrm>
          <a:prstGeom prst="rect">
            <a:avLst/>
          </a:prstGeom>
        </p:spPr>
      </p:pic>
      <p:pic>
        <p:nvPicPr>
          <p:cNvPr id="4" name="图片 3"/>
          <p:cNvPicPr>
            <a:picLocks noChangeAspect="1"/>
          </p:cNvPicPr>
          <p:nvPr/>
        </p:nvPicPr>
        <p:blipFill>
          <a:blip r:embed="rId2"/>
          <a:stretch>
            <a:fillRect/>
          </a:stretch>
        </p:blipFill>
        <p:spPr>
          <a:xfrm>
            <a:off x="1318260" y="3371850"/>
            <a:ext cx="3783965" cy="3392805"/>
          </a:xfrm>
          <a:prstGeom prst="rect">
            <a:avLst/>
          </a:prstGeom>
        </p:spPr>
      </p:pic>
      <p:pic>
        <p:nvPicPr>
          <p:cNvPr id="5" name="图片 4"/>
          <p:cNvPicPr>
            <a:picLocks noChangeAspect="1"/>
          </p:cNvPicPr>
          <p:nvPr/>
        </p:nvPicPr>
        <p:blipFill>
          <a:blip r:embed="rId3"/>
          <a:stretch>
            <a:fillRect/>
          </a:stretch>
        </p:blipFill>
        <p:spPr>
          <a:xfrm>
            <a:off x="7403465" y="534670"/>
            <a:ext cx="4027170" cy="5789295"/>
          </a:xfrm>
          <a:prstGeom prst="rect">
            <a:avLst/>
          </a:prstGeom>
        </p:spPr>
      </p:pic>
      <p:sp>
        <p:nvSpPr>
          <p:cNvPr id="6" name="文本框 5"/>
          <p:cNvSpPr txBox="1"/>
          <p:nvPr/>
        </p:nvSpPr>
        <p:spPr>
          <a:xfrm>
            <a:off x="246380" y="734695"/>
            <a:ext cx="864870" cy="645160"/>
          </a:xfrm>
          <a:prstGeom prst="rect">
            <a:avLst/>
          </a:prstGeom>
          <a:noFill/>
        </p:spPr>
        <p:txBody>
          <a:bodyPr wrap="square" rtlCol="0">
            <a:spAutoFit/>
          </a:bodyPr>
          <a:p>
            <a:r>
              <a:rPr lang="zh-CN" altLang="en-US"/>
              <a:t>基本操作</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326515" y="429895"/>
            <a:ext cx="5235575" cy="5582285"/>
          </a:xfrm>
          <a:prstGeom prst="rect">
            <a:avLst/>
          </a:prstGeom>
        </p:spPr>
      </p:pic>
      <p:pic>
        <p:nvPicPr>
          <p:cNvPr id="4" name="图片 3"/>
          <p:cNvPicPr>
            <a:picLocks noChangeAspect="1"/>
          </p:cNvPicPr>
          <p:nvPr/>
        </p:nvPicPr>
        <p:blipFill>
          <a:blip r:embed="rId2"/>
          <a:stretch>
            <a:fillRect/>
          </a:stretch>
        </p:blipFill>
        <p:spPr>
          <a:xfrm>
            <a:off x="7079615" y="255270"/>
            <a:ext cx="4259580" cy="5756910"/>
          </a:xfrm>
          <a:prstGeom prst="rect">
            <a:avLst/>
          </a:prstGeom>
        </p:spPr>
      </p:pic>
      <p:sp>
        <p:nvSpPr>
          <p:cNvPr id="6" name="文本框 5"/>
          <p:cNvSpPr txBox="1"/>
          <p:nvPr/>
        </p:nvSpPr>
        <p:spPr>
          <a:xfrm>
            <a:off x="246380" y="495935"/>
            <a:ext cx="835025" cy="645160"/>
          </a:xfrm>
          <a:prstGeom prst="rect">
            <a:avLst/>
          </a:prstGeom>
          <a:noFill/>
        </p:spPr>
        <p:txBody>
          <a:bodyPr wrap="square" rtlCol="0">
            <a:spAutoFit/>
          </a:bodyPr>
          <a:p>
            <a:r>
              <a:rPr lang="zh-CN" altLang="en-US"/>
              <a:t>基本操作</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12495" y="362585"/>
            <a:ext cx="5228590" cy="3401695"/>
          </a:xfrm>
          <a:prstGeom prst="rect">
            <a:avLst/>
          </a:prstGeom>
        </p:spPr>
      </p:pic>
      <p:pic>
        <p:nvPicPr>
          <p:cNvPr id="3" name="图片 2"/>
          <p:cNvPicPr>
            <a:picLocks noChangeAspect="1"/>
          </p:cNvPicPr>
          <p:nvPr/>
        </p:nvPicPr>
        <p:blipFill>
          <a:blip r:embed="rId2"/>
          <a:stretch>
            <a:fillRect/>
          </a:stretch>
        </p:blipFill>
        <p:spPr>
          <a:xfrm>
            <a:off x="6437630" y="362585"/>
            <a:ext cx="5228590" cy="6336030"/>
          </a:xfrm>
          <a:prstGeom prst="rect">
            <a:avLst/>
          </a:prstGeom>
        </p:spPr>
      </p:pic>
      <p:sp>
        <p:nvSpPr>
          <p:cNvPr id="4" name="文本框 3"/>
          <p:cNvSpPr txBox="1"/>
          <p:nvPr/>
        </p:nvSpPr>
        <p:spPr>
          <a:xfrm>
            <a:off x="912495" y="4173220"/>
            <a:ext cx="1570355" cy="368300"/>
          </a:xfrm>
          <a:prstGeom prst="rect">
            <a:avLst/>
          </a:prstGeom>
          <a:noFill/>
        </p:spPr>
        <p:txBody>
          <a:bodyPr wrap="square" rtlCol="0">
            <a:spAutoFit/>
          </a:bodyPr>
          <a:p>
            <a:r>
              <a:rPr lang="zh-CN" altLang="en-US"/>
              <a:t>基本操作</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878830" y="121285"/>
            <a:ext cx="6096000" cy="6477000"/>
          </a:xfrm>
          <a:prstGeom prst="rect">
            <a:avLst/>
          </a:prstGeom>
        </p:spPr>
      </p:pic>
      <p:pic>
        <p:nvPicPr>
          <p:cNvPr id="6" name="图片 5"/>
          <p:cNvPicPr>
            <a:picLocks noChangeAspect="1"/>
          </p:cNvPicPr>
          <p:nvPr/>
        </p:nvPicPr>
        <p:blipFill>
          <a:blip r:embed="rId2"/>
          <a:stretch>
            <a:fillRect/>
          </a:stretch>
        </p:blipFill>
        <p:spPr>
          <a:xfrm>
            <a:off x="718185" y="4083050"/>
            <a:ext cx="3173730" cy="2515235"/>
          </a:xfrm>
          <a:prstGeom prst="rect">
            <a:avLst/>
          </a:prstGeom>
        </p:spPr>
      </p:pic>
      <p:sp>
        <p:nvSpPr>
          <p:cNvPr id="7" name="文本框 6"/>
          <p:cNvSpPr txBox="1"/>
          <p:nvPr/>
        </p:nvSpPr>
        <p:spPr>
          <a:xfrm>
            <a:off x="982345" y="217805"/>
            <a:ext cx="1670050" cy="1198880"/>
          </a:xfrm>
          <a:prstGeom prst="rect">
            <a:avLst/>
          </a:prstGeom>
          <a:noFill/>
        </p:spPr>
        <p:txBody>
          <a:bodyPr wrap="square" rtlCol="0">
            <a:spAutoFit/>
          </a:bodyPr>
          <a:p>
            <a:r>
              <a:rPr lang="zh-CN" altLang="en-US"/>
              <a:t>测试函数（略，基本等同于前面顺序串测试部分</a:t>
            </a:r>
            <a:r>
              <a:rPr lang="zh-CN" altLang="en-US"/>
              <a:t>）</a:t>
            </a:r>
            <a:endParaRPr lang="zh-CN" altLang="en-US"/>
          </a:p>
        </p:txBody>
      </p:sp>
      <p:pic>
        <p:nvPicPr>
          <p:cNvPr id="8" name="图片 7"/>
          <p:cNvPicPr>
            <a:picLocks noChangeAspect="1"/>
          </p:cNvPicPr>
          <p:nvPr/>
        </p:nvPicPr>
        <p:blipFill>
          <a:blip r:embed="rId3"/>
          <a:stretch>
            <a:fillRect/>
          </a:stretch>
        </p:blipFill>
        <p:spPr>
          <a:xfrm>
            <a:off x="878840" y="1416685"/>
            <a:ext cx="3953510" cy="1255395"/>
          </a:xfrm>
          <a:prstGeom prst="rect">
            <a:avLst/>
          </a:prstGeom>
        </p:spPr>
      </p:pic>
      <p:sp>
        <p:nvSpPr>
          <p:cNvPr id="9" name="文本框 8"/>
          <p:cNvSpPr txBox="1"/>
          <p:nvPr/>
        </p:nvSpPr>
        <p:spPr>
          <a:xfrm>
            <a:off x="4262755" y="4531360"/>
            <a:ext cx="1122680" cy="368300"/>
          </a:xfrm>
          <a:prstGeom prst="rect">
            <a:avLst/>
          </a:prstGeom>
          <a:noFill/>
        </p:spPr>
        <p:txBody>
          <a:bodyPr wrap="square" rtlCol="0">
            <a:spAutoFit/>
          </a:bodyPr>
          <a:p>
            <a:r>
              <a:rPr lang="zh-CN" altLang="en-US"/>
              <a:t>测试结果</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前言</a:t>
            </a:r>
            <a:endParaRPr lang="zh-CN" altLang="en-US"/>
          </a:p>
        </p:txBody>
      </p:sp>
      <p:sp>
        <p:nvSpPr>
          <p:cNvPr id="3" name="内容占位符 2"/>
          <p:cNvSpPr>
            <a:spLocks noGrp="1"/>
          </p:cNvSpPr>
          <p:nvPr>
            <p:ph idx="1"/>
          </p:nvPr>
        </p:nvSpPr>
        <p:spPr/>
        <p:txBody>
          <a:bodyPr/>
          <a:p>
            <a:r>
              <a:rPr lang="zh-CN" altLang="en-US"/>
              <a:t>本次学习串这个数据结构，虽然以后关于串基本是直接调用</a:t>
            </a:r>
            <a:r>
              <a:rPr lang="en-US" altLang="zh-CN"/>
              <a:t>string</a:t>
            </a:r>
            <a:r>
              <a:rPr lang="zh-CN" altLang="en-US"/>
              <a:t>库来解决，但是我觉得学习数据结构不仅仅只是为了学怎么写一个基本的数据结构，还有多方面能力可以锻炼，所以这章还是要老实学习。</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链串算法</a:t>
            </a:r>
            <a:r>
              <a:rPr lang="en-US" altLang="zh-CN"/>
              <a:t>(1):</a:t>
            </a:r>
            <a:r>
              <a:rPr lang="zh-CN" altLang="en-US"/>
              <a:t>替换特定字串</a:t>
            </a:r>
            <a:endParaRPr lang="zh-CN" altLang="en-US"/>
          </a:p>
        </p:txBody>
      </p:sp>
      <p:sp>
        <p:nvSpPr>
          <p:cNvPr id="3" name="文本框 2"/>
          <p:cNvSpPr txBox="1"/>
          <p:nvPr/>
        </p:nvSpPr>
        <p:spPr>
          <a:xfrm>
            <a:off x="912495" y="2037080"/>
            <a:ext cx="2286000" cy="368300"/>
          </a:xfrm>
          <a:prstGeom prst="rect">
            <a:avLst/>
          </a:prstGeom>
          <a:noFill/>
        </p:spPr>
        <p:txBody>
          <a:bodyPr wrap="square" rtlCol="0">
            <a:spAutoFit/>
          </a:bodyPr>
          <a:p>
            <a:endParaRPr lang="zh-CN" altLang="en-US"/>
          </a:p>
        </p:txBody>
      </p:sp>
      <p:sp>
        <p:nvSpPr>
          <p:cNvPr id="4" name="文本框 3"/>
          <p:cNvSpPr txBox="1"/>
          <p:nvPr/>
        </p:nvSpPr>
        <p:spPr>
          <a:xfrm>
            <a:off x="1260475" y="1609725"/>
            <a:ext cx="3567430" cy="645160"/>
          </a:xfrm>
          <a:prstGeom prst="rect">
            <a:avLst/>
          </a:prstGeom>
          <a:noFill/>
        </p:spPr>
        <p:txBody>
          <a:bodyPr wrap="square" rtlCol="0">
            <a:spAutoFit/>
          </a:bodyPr>
          <a:p>
            <a:r>
              <a:rPr lang="zh-CN" altLang="en-US"/>
              <a:t>在链串中，设计一个算法把最先出现的子串“ab” 改为“xyz”。</a:t>
            </a:r>
            <a:endParaRPr lang="zh-CN" altLang="en-US"/>
          </a:p>
        </p:txBody>
      </p:sp>
      <p:pic>
        <p:nvPicPr>
          <p:cNvPr id="5" name="图片 4"/>
          <p:cNvPicPr>
            <a:picLocks noChangeAspect="1"/>
          </p:cNvPicPr>
          <p:nvPr/>
        </p:nvPicPr>
        <p:blipFill>
          <a:blip r:embed="rId1"/>
          <a:stretch>
            <a:fillRect/>
          </a:stretch>
        </p:blipFill>
        <p:spPr>
          <a:xfrm>
            <a:off x="1260475" y="3107055"/>
            <a:ext cx="4724400" cy="2889250"/>
          </a:xfrm>
          <a:prstGeom prst="rect">
            <a:avLst/>
          </a:prstGeom>
        </p:spPr>
      </p:pic>
      <p:pic>
        <p:nvPicPr>
          <p:cNvPr id="6" name="图片 5"/>
          <p:cNvPicPr>
            <a:picLocks noChangeAspect="1"/>
          </p:cNvPicPr>
          <p:nvPr/>
        </p:nvPicPr>
        <p:blipFill>
          <a:blip r:embed="rId2"/>
          <a:stretch>
            <a:fillRect/>
          </a:stretch>
        </p:blipFill>
        <p:spPr>
          <a:xfrm>
            <a:off x="8042910" y="3088005"/>
            <a:ext cx="2774950" cy="2908300"/>
          </a:xfrm>
          <a:prstGeom prst="rect">
            <a:avLst/>
          </a:prstGeom>
        </p:spPr>
      </p:pic>
      <p:sp>
        <p:nvSpPr>
          <p:cNvPr id="7" name="文本框 6"/>
          <p:cNvSpPr txBox="1"/>
          <p:nvPr/>
        </p:nvSpPr>
        <p:spPr>
          <a:xfrm>
            <a:off x="1260475" y="6171565"/>
            <a:ext cx="1530985" cy="368300"/>
          </a:xfrm>
          <a:prstGeom prst="rect">
            <a:avLst/>
          </a:prstGeom>
          <a:noFill/>
        </p:spPr>
        <p:txBody>
          <a:bodyPr wrap="square" rtlCol="0">
            <a:spAutoFit/>
          </a:bodyPr>
          <a:p>
            <a:r>
              <a:rPr lang="zh-CN" altLang="en-US"/>
              <a:t>算法主体</a:t>
            </a:r>
            <a:endParaRPr lang="zh-CN" altLang="en-US"/>
          </a:p>
        </p:txBody>
      </p:sp>
      <p:sp>
        <p:nvSpPr>
          <p:cNvPr id="8" name="文本框 7"/>
          <p:cNvSpPr txBox="1"/>
          <p:nvPr/>
        </p:nvSpPr>
        <p:spPr>
          <a:xfrm>
            <a:off x="8131810" y="5996305"/>
            <a:ext cx="1113155" cy="368300"/>
          </a:xfrm>
          <a:prstGeom prst="rect">
            <a:avLst/>
          </a:prstGeom>
          <a:noFill/>
        </p:spPr>
        <p:txBody>
          <a:bodyPr wrap="square" rtlCol="0">
            <a:spAutoFit/>
          </a:bodyPr>
          <a:p>
            <a:r>
              <a:rPr lang="zh-CN" altLang="en-US"/>
              <a:t>测试函数</a:t>
            </a:r>
            <a:endParaRPr lang="zh-CN" altLang="en-US"/>
          </a:p>
        </p:txBody>
      </p:sp>
      <p:sp>
        <p:nvSpPr>
          <p:cNvPr id="9" name="文本框 8"/>
          <p:cNvSpPr txBox="1"/>
          <p:nvPr/>
        </p:nvSpPr>
        <p:spPr>
          <a:xfrm>
            <a:off x="8042910" y="466090"/>
            <a:ext cx="993775" cy="645160"/>
          </a:xfrm>
          <a:prstGeom prst="rect">
            <a:avLst/>
          </a:prstGeom>
          <a:noFill/>
        </p:spPr>
        <p:txBody>
          <a:bodyPr wrap="square" rtlCol="0">
            <a:spAutoFit/>
          </a:bodyPr>
          <a:p>
            <a:r>
              <a:rPr lang="zh-CN" altLang="en-US"/>
              <a:t>测试结果</a:t>
            </a:r>
            <a:endParaRPr lang="zh-CN" altLang="en-US"/>
          </a:p>
        </p:txBody>
      </p:sp>
      <p:pic>
        <p:nvPicPr>
          <p:cNvPr id="10" name="图片 9"/>
          <p:cNvPicPr>
            <a:picLocks noChangeAspect="1"/>
          </p:cNvPicPr>
          <p:nvPr/>
        </p:nvPicPr>
        <p:blipFill>
          <a:blip r:embed="rId3"/>
          <a:stretch>
            <a:fillRect/>
          </a:stretch>
        </p:blipFill>
        <p:spPr>
          <a:xfrm>
            <a:off x="8042910" y="1407795"/>
            <a:ext cx="1924050" cy="1187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结语</a:t>
            </a:r>
            <a:endParaRPr lang="zh-CN" altLang="en-US"/>
          </a:p>
        </p:txBody>
      </p:sp>
      <p:sp>
        <p:nvSpPr>
          <p:cNvPr id="3" name="内容占位符 2"/>
          <p:cNvSpPr>
            <a:spLocks noGrp="1"/>
          </p:cNvSpPr>
          <p:nvPr>
            <p:ph idx="1"/>
          </p:nvPr>
        </p:nvSpPr>
        <p:spPr/>
        <p:txBody>
          <a:bodyPr/>
          <a:p>
            <a:r>
              <a:rPr lang="zh-CN" altLang="en-US"/>
              <a:t>因为参考资料并没有现成的代码，本次顺序串和链串的实现基本是看看表的内容就自己写了。第一次原创数据结构代码的感觉只有一个字：累，想多、写久、</a:t>
            </a:r>
            <a:r>
              <a:rPr lang="en-US" altLang="zh-CN"/>
              <a:t>bug</a:t>
            </a:r>
            <a:r>
              <a:rPr lang="zh-CN" altLang="en-US"/>
              <a:t>多、调试久</a:t>
            </a:r>
            <a:r>
              <a:rPr lang="zh-CN" altLang="en-US"/>
              <a:t>。第二个感想是一个数据结构代码应该是灵活的，切合与问题的，不应该写的死板僵硬，根据具体的问题，这些基本的数据结构应该做出相对应的改动的，方便解决问题。</a:t>
            </a:r>
            <a:endParaRPr lang="zh-CN" altLang="en-US"/>
          </a:p>
          <a:p>
            <a:r>
              <a:rPr lang="zh-CN" altLang="en-US"/>
              <a:t>另一个方面的感想是关于算法，这部分的感想我已经写在本</a:t>
            </a:r>
            <a:r>
              <a:rPr lang="en-US" altLang="zh-CN"/>
              <a:t>ppt</a:t>
            </a:r>
            <a:r>
              <a:rPr lang="zh-CN" altLang="en-US"/>
              <a:t>第</a:t>
            </a:r>
            <a:r>
              <a:rPr lang="en-US" altLang="zh-CN"/>
              <a:t>10</a:t>
            </a:r>
            <a:r>
              <a:rPr lang="zh-CN" altLang="en-US"/>
              <a:t>页了。</a:t>
            </a:r>
            <a:endParaRPr lang="zh-CN" altLang="en-US"/>
          </a:p>
          <a:p>
            <a:r>
              <a:rPr lang="zh-CN" altLang="en-US"/>
              <a:t>明天开学，加油。</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365125"/>
            <a:ext cx="4540885" cy="1304925"/>
          </a:xfrm>
        </p:spPr>
        <p:txBody>
          <a:bodyPr>
            <a:normAutofit fontScale="90000"/>
          </a:bodyPr>
          <a:p>
            <a:r>
              <a:rPr lang="zh-CN" altLang="en-US"/>
              <a:t>顺序串的实现（参考顺序表，</a:t>
            </a:r>
            <a:r>
              <a:rPr lang="zh-CN" altLang="en-US"/>
              <a:t>原创</a:t>
            </a:r>
            <a:r>
              <a:rPr lang="zh-CN" altLang="en-US"/>
              <a:t>）</a:t>
            </a:r>
            <a:endParaRPr lang="zh-CN" altLang="en-US"/>
          </a:p>
        </p:txBody>
      </p:sp>
      <p:sp>
        <p:nvSpPr>
          <p:cNvPr id="6" name="文本框 5"/>
          <p:cNvSpPr txBox="1"/>
          <p:nvPr/>
        </p:nvSpPr>
        <p:spPr>
          <a:xfrm>
            <a:off x="139065" y="1998345"/>
            <a:ext cx="1620520" cy="368300"/>
          </a:xfrm>
          <a:prstGeom prst="rect">
            <a:avLst/>
          </a:prstGeom>
          <a:noFill/>
        </p:spPr>
        <p:txBody>
          <a:bodyPr wrap="square" rtlCol="0">
            <a:spAutoFit/>
          </a:bodyPr>
          <a:p>
            <a:r>
              <a:rPr lang="zh-CN" altLang="en-US"/>
              <a:t>定义</a:t>
            </a:r>
            <a:endParaRPr lang="zh-CN" altLang="en-US"/>
          </a:p>
        </p:txBody>
      </p:sp>
      <p:sp>
        <p:nvSpPr>
          <p:cNvPr id="7" name="文本框 6"/>
          <p:cNvSpPr txBox="1"/>
          <p:nvPr/>
        </p:nvSpPr>
        <p:spPr>
          <a:xfrm>
            <a:off x="8013700" y="297180"/>
            <a:ext cx="2077720" cy="368300"/>
          </a:xfrm>
          <a:prstGeom prst="rect">
            <a:avLst/>
          </a:prstGeom>
          <a:noFill/>
        </p:spPr>
        <p:txBody>
          <a:bodyPr wrap="square" rtlCol="0">
            <a:spAutoFit/>
          </a:bodyPr>
          <a:p>
            <a:r>
              <a:rPr lang="zh-CN" altLang="en-US"/>
              <a:t>基本操作</a:t>
            </a:r>
            <a:endParaRPr lang="zh-CN" altLang="en-US"/>
          </a:p>
        </p:txBody>
      </p:sp>
      <p:pic>
        <p:nvPicPr>
          <p:cNvPr id="8" name="图片 7"/>
          <p:cNvPicPr>
            <a:picLocks noChangeAspect="1"/>
          </p:cNvPicPr>
          <p:nvPr/>
        </p:nvPicPr>
        <p:blipFill>
          <a:blip r:embed="rId1"/>
          <a:stretch>
            <a:fillRect/>
          </a:stretch>
        </p:blipFill>
        <p:spPr>
          <a:xfrm>
            <a:off x="6070600" y="665480"/>
            <a:ext cx="5372100" cy="2603500"/>
          </a:xfrm>
          <a:prstGeom prst="rect">
            <a:avLst/>
          </a:prstGeom>
        </p:spPr>
      </p:pic>
      <p:pic>
        <p:nvPicPr>
          <p:cNvPr id="9" name="图片 8"/>
          <p:cNvPicPr>
            <a:picLocks noChangeAspect="1"/>
          </p:cNvPicPr>
          <p:nvPr/>
        </p:nvPicPr>
        <p:blipFill>
          <a:blip r:embed="rId2"/>
          <a:stretch>
            <a:fillRect/>
          </a:stretch>
        </p:blipFill>
        <p:spPr>
          <a:xfrm>
            <a:off x="6070600" y="3268980"/>
            <a:ext cx="3192145" cy="3270885"/>
          </a:xfrm>
          <a:prstGeom prst="rect">
            <a:avLst/>
          </a:prstGeom>
        </p:spPr>
      </p:pic>
      <p:pic>
        <p:nvPicPr>
          <p:cNvPr id="10" name="图片 9"/>
          <p:cNvPicPr>
            <a:picLocks noChangeAspect="1"/>
          </p:cNvPicPr>
          <p:nvPr/>
        </p:nvPicPr>
        <p:blipFill>
          <a:blip r:embed="rId3"/>
          <a:stretch>
            <a:fillRect/>
          </a:stretch>
        </p:blipFill>
        <p:spPr>
          <a:xfrm>
            <a:off x="66040" y="2598420"/>
            <a:ext cx="5469255" cy="21964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9580" y="416560"/>
            <a:ext cx="1232535" cy="368300"/>
          </a:xfrm>
          <a:prstGeom prst="rect">
            <a:avLst/>
          </a:prstGeom>
          <a:noFill/>
        </p:spPr>
        <p:txBody>
          <a:bodyPr wrap="square" rtlCol="0">
            <a:spAutoFit/>
          </a:bodyPr>
          <a:p>
            <a:r>
              <a:rPr lang="zh-CN" altLang="en-US"/>
              <a:t>基本操作</a:t>
            </a:r>
            <a:endParaRPr lang="zh-CN" altLang="en-US"/>
          </a:p>
        </p:txBody>
      </p:sp>
      <p:pic>
        <p:nvPicPr>
          <p:cNvPr id="3" name="图片 2"/>
          <p:cNvPicPr>
            <a:picLocks noChangeAspect="1"/>
          </p:cNvPicPr>
          <p:nvPr/>
        </p:nvPicPr>
        <p:blipFill>
          <a:blip r:embed="rId1"/>
          <a:stretch>
            <a:fillRect/>
          </a:stretch>
        </p:blipFill>
        <p:spPr>
          <a:xfrm>
            <a:off x="189230" y="1343025"/>
            <a:ext cx="3922395" cy="4514215"/>
          </a:xfrm>
          <a:prstGeom prst="rect">
            <a:avLst/>
          </a:prstGeom>
        </p:spPr>
      </p:pic>
      <p:pic>
        <p:nvPicPr>
          <p:cNvPr id="4" name="图片 3"/>
          <p:cNvPicPr>
            <a:picLocks noChangeAspect="1"/>
          </p:cNvPicPr>
          <p:nvPr/>
        </p:nvPicPr>
        <p:blipFill>
          <a:blip r:embed="rId2"/>
          <a:stretch>
            <a:fillRect/>
          </a:stretch>
        </p:blipFill>
        <p:spPr>
          <a:xfrm>
            <a:off x="4724400" y="242570"/>
            <a:ext cx="6897370" cy="62306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3110" y="476250"/>
            <a:ext cx="1490980" cy="368300"/>
          </a:xfrm>
          <a:prstGeom prst="rect">
            <a:avLst/>
          </a:prstGeom>
          <a:noFill/>
        </p:spPr>
        <p:txBody>
          <a:bodyPr wrap="square" rtlCol="0">
            <a:spAutoFit/>
          </a:bodyPr>
          <a:p>
            <a:r>
              <a:rPr lang="zh-CN" altLang="en-US"/>
              <a:t>基本操作</a:t>
            </a:r>
            <a:endParaRPr lang="zh-CN" altLang="en-US"/>
          </a:p>
        </p:txBody>
      </p:sp>
      <p:pic>
        <p:nvPicPr>
          <p:cNvPr id="3" name="图片 2"/>
          <p:cNvPicPr>
            <a:picLocks noChangeAspect="1"/>
          </p:cNvPicPr>
          <p:nvPr/>
        </p:nvPicPr>
        <p:blipFill>
          <a:blip r:embed="rId1"/>
          <a:stretch>
            <a:fillRect/>
          </a:stretch>
        </p:blipFill>
        <p:spPr>
          <a:xfrm>
            <a:off x="2748915" y="381000"/>
            <a:ext cx="6894195" cy="6095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64515" y="486410"/>
            <a:ext cx="2047240" cy="368300"/>
          </a:xfrm>
          <a:prstGeom prst="rect">
            <a:avLst/>
          </a:prstGeom>
          <a:noFill/>
        </p:spPr>
        <p:txBody>
          <a:bodyPr wrap="square" rtlCol="0">
            <a:spAutoFit/>
          </a:bodyPr>
          <a:p>
            <a:r>
              <a:rPr lang="zh-CN" altLang="en-US"/>
              <a:t>测试函数</a:t>
            </a:r>
            <a:endParaRPr lang="zh-CN" altLang="en-US"/>
          </a:p>
        </p:txBody>
      </p:sp>
      <p:pic>
        <p:nvPicPr>
          <p:cNvPr id="3" name="图片 2"/>
          <p:cNvPicPr>
            <a:picLocks noChangeAspect="1"/>
          </p:cNvPicPr>
          <p:nvPr/>
        </p:nvPicPr>
        <p:blipFill>
          <a:blip r:embed="rId1"/>
          <a:stretch>
            <a:fillRect/>
          </a:stretch>
        </p:blipFill>
        <p:spPr>
          <a:xfrm>
            <a:off x="4597400" y="854710"/>
            <a:ext cx="7318375" cy="3097530"/>
          </a:xfrm>
          <a:prstGeom prst="rect">
            <a:avLst/>
          </a:prstGeom>
        </p:spPr>
      </p:pic>
      <p:pic>
        <p:nvPicPr>
          <p:cNvPr id="4" name="图片 3"/>
          <p:cNvPicPr>
            <a:picLocks noChangeAspect="1"/>
          </p:cNvPicPr>
          <p:nvPr/>
        </p:nvPicPr>
        <p:blipFill>
          <a:blip r:embed="rId2"/>
          <a:stretch>
            <a:fillRect/>
          </a:stretch>
        </p:blipFill>
        <p:spPr>
          <a:xfrm>
            <a:off x="633730" y="854710"/>
            <a:ext cx="3788410" cy="5535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735" y="466725"/>
            <a:ext cx="1719580" cy="368300"/>
          </a:xfrm>
          <a:prstGeom prst="rect">
            <a:avLst/>
          </a:prstGeom>
          <a:noFill/>
        </p:spPr>
        <p:txBody>
          <a:bodyPr wrap="square" rtlCol="0">
            <a:spAutoFit/>
          </a:bodyPr>
          <a:p>
            <a:r>
              <a:rPr lang="zh-CN" altLang="en-US"/>
              <a:t>测试函数</a:t>
            </a:r>
            <a:endParaRPr lang="zh-CN" altLang="en-US"/>
          </a:p>
        </p:txBody>
      </p:sp>
      <p:pic>
        <p:nvPicPr>
          <p:cNvPr id="3" name="图片 2"/>
          <p:cNvPicPr>
            <a:picLocks noChangeAspect="1"/>
          </p:cNvPicPr>
          <p:nvPr/>
        </p:nvPicPr>
        <p:blipFill>
          <a:blip r:embed="rId1"/>
          <a:stretch>
            <a:fillRect/>
          </a:stretch>
        </p:blipFill>
        <p:spPr>
          <a:xfrm>
            <a:off x="0" y="1497965"/>
            <a:ext cx="4038600" cy="3543300"/>
          </a:xfrm>
          <a:prstGeom prst="rect">
            <a:avLst/>
          </a:prstGeom>
        </p:spPr>
      </p:pic>
      <p:pic>
        <p:nvPicPr>
          <p:cNvPr id="4" name="图片 3"/>
          <p:cNvPicPr>
            <a:picLocks noChangeAspect="1"/>
          </p:cNvPicPr>
          <p:nvPr/>
        </p:nvPicPr>
        <p:blipFill>
          <a:blip r:embed="rId2"/>
          <a:stretch>
            <a:fillRect/>
          </a:stretch>
        </p:blipFill>
        <p:spPr>
          <a:xfrm>
            <a:off x="4038600" y="1577340"/>
            <a:ext cx="4732020" cy="3155950"/>
          </a:xfrm>
          <a:prstGeom prst="rect">
            <a:avLst/>
          </a:prstGeom>
        </p:spPr>
      </p:pic>
      <p:pic>
        <p:nvPicPr>
          <p:cNvPr id="5" name="图片 4"/>
          <p:cNvPicPr>
            <a:picLocks noChangeAspect="1"/>
          </p:cNvPicPr>
          <p:nvPr/>
        </p:nvPicPr>
        <p:blipFill>
          <a:blip r:embed="rId3"/>
          <a:stretch>
            <a:fillRect/>
          </a:stretch>
        </p:blipFill>
        <p:spPr>
          <a:xfrm>
            <a:off x="8622665" y="484505"/>
            <a:ext cx="3220085" cy="5889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3895" y="456565"/>
            <a:ext cx="1490980" cy="368300"/>
          </a:xfrm>
          <a:prstGeom prst="rect">
            <a:avLst/>
          </a:prstGeom>
          <a:noFill/>
        </p:spPr>
        <p:txBody>
          <a:bodyPr wrap="square" rtlCol="0">
            <a:spAutoFit/>
          </a:bodyPr>
          <a:p>
            <a:r>
              <a:rPr lang="zh-CN" altLang="en-US"/>
              <a:t>测试结果</a:t>
            </a:r>
            <a:endParaRPr lang="zh-CN" altLang="en-US"/>
          </a:p>
        </p:txBody>
      </p:sp>
      <p:pic>
        <p:nvPicPr>
          <p:cNvPr id="3" name="图片 2"/>
          <p:cNvPicPr>
            <a:picLocks noChangeAspect="1"/>
          </p:cNvPicPr>
          <p:nvPr/>
        </p:nvPicPr>
        <p:blipFill>
          <a:blip r:embed="rId1"/>
          <a:stretch>
            <a:fillRect/>
          </a:stretch>
        </p:blipFill>
        <p:spPr>
          <a:xfrm>
            <a:off x="3923030" y="190500"/>
            <a:ext cx="6096000" cy="6477000"/>
          </a:xfrm>
          <a:prstGeom prst="rect">
            <a:avLst/>
          </a:prstGeom>
        </p:spPr>
      </p:pic>
      <p:sp>
        <p:nvSpPr>
          <p:cNvPr id="4" name="文本框 3"/>
          <p:cNvSpPr txBox="1"/>
          <p:nvPr/>
        </p:nvSpPr>
        <p:spPr>
          <a:xfrm>
            <a:off x="346075" y="5167630"/>
            <a:ext cx="1520190" cy="1476375"/>
          </a:xfrm>
          <a:prstGeom prst="rect">
            <a:avLst/>
          </a:prstGeom>
          <a:noFill/>
        </p:spPr>
        <p:txBody>
          <a:bodyPr wrap="square" rtlCol="0">
            <a:spAutoFit/>
          </a:bodyPr>
          <a:p>
            <a:r>
              <a:rPr lang="zh-CN" altLang="en-US"/>
              <a:t>注：调试很久，测试很多，这里贴不完了。没有较大</a:t>
            </a:r>
            <a:r>
              <a:rPr lang="en-US" altLang="zh-CN"/>
              <a:t>bug</a:t>
            </a:r>
            <a:r>
              <a:rPr lang="zh-CN" altLang="en-US"/>
              <a:t>了。</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顺序串算法</a:t>
            </a:r>
            <a:r>
              <a:rPr lang="en-US" altLang="zh-CN"/>
              <a:t>1</a:t>
            </a:r>
            <a:r>
              <a:rPr lang="zh-CN" altLang="en-US"/>
              <a:t>：</a:t>
            </a:r>
            <a:r>
              <a:rPr lang="en-US" altLang="zh-CN"/>
              <a:t>Strcmp</a:t>
            </a:r>
            <a:endParaRPr lang="en-US" altLang="zh-CN"/>
          </a:p>
        </p:txBody>
      </p:sp>
      <p:pic>
        <p:nvPicPr>
          <p:cNvPr id="3" name="图片 2"/>
          <p:cNvPicPr>
            <a:picLocks noChangeAspect="1"/>
          </p:cNvPicPr>
          <p:nvPr/>
        </p:nvPicPr>
        <p:blipFill>
          <a:blip r:embed="rId1"/>
          <a:stretch>
            <a:fillRect/>
          </a:stretch>
        </p:blipFill>
        <p:spPr>
          <a:xfrm>
            <a:off x="916940" y="1691005"/>
            <a:ext cx="5124450" cy="679450"/>
          </a:xfrm>
          <a:prstGeom prst="rect">
            <a:avLst/>
          </a:prstGeom>
        </p:spPr>
      </p:pic>
      <p:pic>
        <p:nvPicPr>
          <p:cNvPr id="4" name="图片 3"/>
          <p:cNvPicPr>
            <a:picLocks noChangeAspect="1"/>
          </p:cNvPicPr>
          <p:nvPr/>
        </p:nvPicPr>
        <p:blipFill>
          <a:blip r:embed="rId2"/>
          <a:stretch>
            <a:fillRect/>
          </a:stretch>
        </p:blipFill>
        <p:spPr>
          <a:xfrm>
            <a:off x="648335" y="2588895"/>
            <a:ext cx="5159375" cy="3940810"/>
          </a:xfrm>
          <a:prstGeom prst="rect">
            <a:avLst/>
          </a:prstGeom>
        </p:spPr>
      </p:pic>
      <p:pic>
        <p:nvPicPr>
          <p:cNvPr id="5" name="图片 4"/>
          <p:cNvPicPr>
            <a:picLocks noChangeAspect="1"/>
          </p:cNvPicPr>
          <p:nvPr/>
        </p:nvPicPr>
        <p:blipFill>
          <a:blip r:embed="rId3"/>
          <a:stretch>
            <a:fillRect/>
          </a:stretch>
        </p:blipFill>
        <p:spPr>
          <a:xfrm>
            <a:off x="7247255" y="2941955"/>
            <a:ext cx="3162300" cy="3587750"/>
          </a:xfrm>
          <a:prstGeom prst="rect">
            <a:avLst/>
          </a:prstGeom>
        </p:spPr>
      </p:pic>
      <p:pic>
        <p:nvPicPr>
          <p:cNvPr id="6" name="图片 5"/>
          <p:cNvPicPr>
            <a:picLocks noChangeAspect="1"/>
          </p:cNvPicPr>
          <p:nvPr/>
        </p:nvPicPr>
        <p:blipFill>
          <a:blip r:embed="rId4"/>
          <a:stretch>
            <a:fillRect/>
          </a:stretch>
        </p:blipFill>
        <p:spPr>
          <a:xfrm>
            <a:off x="6469380" y="191770"/>
            <a:ext cx="1511300" cy="628650"/>
          </a:xfrm>
          <a:prstGeom prst="rect">
            <a:avLst/>
          </a:prstGeom>
        </p:spPr>
      </p:pic>
      <p:pic>
        <p:nvPicPr>
          <p:cNvPr id="7" name="图片 6"/>
          <p:cNvPicPr>
            <a:picLocks noChangeAspect="1"/>
          </p:cNvPicPr>
          <p:nvPr/>
        </p:nvPicPr>
        <p:blipFill>
          <a:blip r:embed="rId5"/>
          <a:stretch>
            <a:fillRect/>
          </a:stretch>
        </p:blipFill>
        <p:spPr>
          <a:xfrm>
            <a:off x="10339705" y="943610"/>
            <a:ext cx="1631950" cy="635000"/>
          </a:xfrm>
          <a:prstGeom prst="rect">
            <a:avLst/>
          </a:prstGeom>
        </p:spPr>
      </p:pic>
      <p:pic>
        <p:nvPicPr>
          <p:cNvPr id="8" name="图片 7"/>
          <p:cNvPicPr>
            <a:picLocks noChangeAspect="1"/>
          </p:cNvPicPr>
          <p:nvPr/>
        </p:nvPicPr>
        <p:blipFill>
          <a:blip r:embed="rId6"/>
          <a:stretch>
            <a:fillRect/>
          </a:stretch>
        </p:blipFill>
        <p:spPr>
          <a:xfrm>
            <a:off x="6469380" y="820420"/>
            <a:ext cx="1435100" cy="666750"/>
          </a:xfrm>
          <a:prstGeom prst="rect">
            <a:avLst/>
          </a:prstGeom>
        </p:spPr>
      </p:pic>
      <p:pic>
        <p:nvPicPr>
          <p:cNvPr id="9" name="图片 8"/>
          <p:cNvPicPr>
            <a:picLocks noChangeAspect="1"/>
          </p:cNvPicPr>
          <p:nvPr/>
        </p:nvPicPr>
        <p:blipFill>
          <a:blip r:embed="rId7"/>
          <a:stretch>
            <a:fillRect/>
          </a:stretch>
        </p:blipFill>
        <p:spPr>
          <a:xfrm>
            <a:off x="6482080" y="1410970"/>
            <a:ext cx="1498600" cy="711200"/>
          </a:xfrm>
          <a:prstGeom prst="rect">
            <a:avLst/>
          </a:prstGeom>
        </p:spPr>
      </p:pic>
      <p:pic>
        <p:nvPicPr>
          <p:cNvPr id="10" name="图片 9"/>
          <p:cNvPicPr>
            <a:picLocks noChangeAspect="1"/>
          </p:cNvPicPr>
          <p:nvPr/>
        </p:nvPicPr>
        <p:blipFill>
          <a:blip r:embed="rId8"/>
          <a:stretch>
            <a:fillRect/>
          </a:stretch>
        </p:blipFill>
        <p:spPr>
          <a:xfrm>
            <a:off x="8394700" y="198120"/>
            <a:ext cx="1543050" cy="622300"/>
          </a:xfrm>
          <a:prstGeom prst="rect">
            <a:avLst/>
          </a:prstGeom>
        </p:spPr>
      </p:pic>
      <p:pic>
        <p:nvPicPr>
          <p:cNvPr id="11" name="图片 10"/>
          <p:cNvPicPr>
            <a:picLocks noChangeAspect="1"/>
          </p:cNvPicPr>
          <p:nvPr/>
        </p:nvPicPr>
        <p:blipFill>
          <a:blip r:embed="rId9"/>
          <a:stretch>
            <a:fillRect/>
          </a:stretch>
        </p:blipFill>
        <p:spPr>
          <a:xfrm>
            <a:off x="8394700" y="820420"/>
            <a:ext cx="1600200" cy="590550"/>
          </a:xfrm>
          <a:prstGeom prst="rect">
            <a:avLst/>
          </a:prstGeom>
        </p:spPr>
      </p:pic>
      <p:pic>
        <p:nvPicPr>
          <p:cNvPr id="12" name="图片 11"/>
          <p:cNvPicPr>
            <a:picLocks noChangeAspect="1"/>
          </p:cNvPicPr>
          <p:nvPr/>
        </p:nvPicPr>
        <p:blipFill>
          <a:blip r:embed="rId10"/>
          <a:stretch>
            <a:fillRect/>
          </a:stretch>
        </p:blipFill>
        <p:spPr>
          <a:xfrm>
            <a:off x="8394700" y="1410970"/>
            <a:ext cx="1689100" cy="628650"/>
          </a:xfrm>
          <a:prstGeom prst="rect">
            <a:avLst/>
          </a:prstGeom>
        </p:spPr>
      </p:pic>
      <p:pic>
        <p:nvPicPr>
          <p:cNvPr id="13" name="图片 12"/>
          <p:cNvPicPr>
            <a:picLocks noChangeAspect="1"/>
          </p:cNvPicPr>
          <p:nvPr/>
        </p:nvPicPr>
        <p:blipFill>
          <a:blip r:embed="rId11"/>
          <a:stretch>
            <a:fillRect/>
          </a:stretch>
        </p:blipFill>
        <p:spPr>
          <a:xfrm>
            <a:off x="10279380" y="270510"/>
            <a:ext cx="1752600" cy="6731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934</Words>
  <Application>WPS 演示</Application>
  <PresentationFormat>宽屏</PresentationFormat>
  <Paragraphs>96</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等线</vt:lpstr>
      <vt:lpstr>微软雅黑</vt:lpstr>
      <vt:lpstr>Calibri</vt:lpstr>
      <vt:lpstr>Arial Unicode MS</vt:lpstr>
      <vt:lpstr>Office 主题</vt:lpstr>
      <vt:lpstr>数据结构与算法</vt:lpstr>
      <vt:lpstr>前言</vt:lpstr>
      <vt:lpstr>顺序串的实现（参考顺序表，原创）</vt:lpstr>
      <vt:lpstr>PowerPoint 演示文稿</vt:lpstr>
      <vt:lpstr>PowerPoint 演示文稿</vt:lpstr>
      <vt:lpstr>PowerPoint 演示文稿</vt:lpstr>
      <vt:lpstr>PowerPoint 演示文稿</vt:lpstr>
      <vt:lpstr>PowerPoint 演示文稿</vt:lpstr>
      <vt:lpstr>顺序串算法1：Strcmp</vt:lpstr>
      <vt:lpstr>顺序串算法2（重点难点）：串的模式匹配</vt:lpstr>
      <vt:lpstr>1）Brute-Force算法（BF算法，暴力算法）</vt:lpstr>
      <vt:lpstr>BF算法应用(1):求最长重复串</vt:lpstr>
      <vt:lpstr>2）KMP算法（优化算法）</vt:lpstr>
      <vt:lpstr>PowerPoint 演示文稿</vt:lpstr>
      <vt:lpstr>链串的实现（参考单链表和顺序串基本操作，原创）</vt:lpstr>
      <vt:lpstr>PowerPoint 演示文稿</vt:lpstr>
      <vt:lpstr>PowerPoint 演示文稿</vt:lpstr>
      <vt:lpstr>PowerPoint 演示文稿</vt:lpstr>
      <vt:lpstr>PowerPoint 演示文稿</vt:lpstr>
      <vt:lpstr>链串算法(1):替换特定字串</vt:lpstr>
      <vt:lpstr>结语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丁家恳</dc:creator>
  <cp:lastModifiedBy>guaiu</cp:lastModifiedBy>
  <cp:revision>19</cp:revision>
  <dcterms:created xsi:type="dcterms:W3CDTF">2020-02-28T04:37:00Z</dcterms:created>
  <dcterms:modified xsi:type="dcterms:W3CDTF">2020-03-01T13:40:45Z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