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1A7D0-7E71-4EB6-A33A-6D1DCB3F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D22D3-30F8-4300-97ED-FE6E069B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D5432-C565-4A77-869F-FCE19EEE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7BA11-B4DC-4A71-829F-70941C60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C725-EB55-493D-9186-E04EA6F2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40C7F-281E-4B1C-BFD5-1F3614C6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A86BE-1307-41B0-8773-CB6E5A97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5CEA2-830D-4484-BD23-0DD03B83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128C7-1612-4759-9CF3-61171918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25F67-65D0-4AED-A9B8-7D6E6FF8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1B9A8-CAA4-42B4-9076-8DD9CB2AD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1193A-F8C1-4E8C-B104-B894CC0C2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96317-D67A-48E6-8F1C-D9A5E834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FE504-5BCA-43C7-A7D8-A123D90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B4C6A-8973-47C0-8425-F4704362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8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D3D65-C224-4C95-BFB9-6C384BCC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C0672-7BBB-4BA4-A433-2650E079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45813-A596-44BC-A067-7E7250FA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71931-319E-44D0-A767-F8C81A52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BE0C9-AC04-447E-BA6B-806EAF7E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AFAAD-B2B4-44BE-9458-29886011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9870E-263B-43DB-B105-9C979AE7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E61B-58A6-4B1B-A56C-220DC220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DC2E0-C602-4F13-8D98-AE59920B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701B3-F669-4F0C-B537-90AC0E85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B4B4-98DE-4F08-905E-489CA699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E7EA6-66EA-4A8A-9E8E-900EE2B1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38AA7-4A42-4EB5-B7B3-1D86B686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5D424-3D45-451A-A9A6-658810E0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C7B52-07B5-44E6-AC97-3B46CF0E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96E0D-D34A-4E35-BF19-8D8DD37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38380-699C-47B5-94F3-ECD3A5EE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2D11A-95C0-4860-BC22-DB6B8875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6619F-CD19-48C9-B0B0-1A37C9DE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E67A6-0DD8-4CC6-9DC4-E4CDA88B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10CFF-3197-4DF7-8219-951747D99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08A41C-C6F6-4096-A740-257191E8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3E46F3-F7D3-4240-BA3B-B6107D49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D3029-173D-40F0-864E-7FBB1E1D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04A5A-1A14-4BB8-B0E6-895F0644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19937-E887-44A7-8C7B-D6B009E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61CBC-D9B0-4063-B635-18B9B60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6109B-1A41-4AF9-A1BB-78E12575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460CE-CDD4-4FD8-9CA6-976C1E07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0379CF-2EF9-43EA-9308-3FA5C2B0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974D3-7B2E-4DDA-8B86-6A6D6D6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55C6-C857-432D-A4F4-67479F8E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EEE4E-FA2B-4AFF-A73D-C997BB84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7794E-A315-4E9E-9B12-FEC31588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69892-8BDC-41C0-B8B5-9423965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F13DB-BC2B-4DD1-A56C-E636304A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85B11-F5A3-47D1-8A90-AD00B64E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6EDC-608F-42C7-92B4-9DD31392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3B7BC-569E-49A0-9993-F8491896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C51F2-33DC-43AC-8C4B-B66A534F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48830-D0B0-4C47-9964-E948FED6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5010C-68D5-474B-A568-5AB56E3E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5E49B-7393-4E3C-9E56-D88CA059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9B94A-9458-42EA-A0F7-FE803B2D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68B62-E49B-499D-9A0C-F4184A45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C65BB-1144-406A-ADFD-4C650B5D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0D55-F156-4277-86DD-59456CAAE24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DF66E-BBE0-476D-ACF9-AE29AB871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C05A4-609D-4079-BF9E-2C81842B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E0B5-7E34-4C51-AB21-B5AA7991D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8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5E85-78A1-40B1-A7DA-362DFC6E3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计算概论与程序设计基础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FACC-CA24-4206-B1CF-B7F7806E5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简明总结（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BEBFF-39FB-46A6-BE68-C473ADC98CE5}"/>
              </a:ext>
            </a:extLst>
          </p:cNvPr>
          <p:cNvSpPr txBox="1"/>
          <p:nvPr/>
        </p:nvSpPr>
        <p:spPr>
          <a:xfrm>
            <a:off x="10376899" y="5502257"/>
            <a:ext cx="12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丁家恳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8EB75-F0F2-4269-A20E-FCF7D0B31A69}"/>
              </a:ext>
            </a:extLst>
          </p:cNvPr>
          <p:cNvSpPr txBox="1"/>
          <p:nvPr/>
        </p:nvSpPr>
        <p:spPr>
          <a:xfrm>
            <a:off x="9558391" y="6116046"/>
            <a:ext cx="25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20191012-20191018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232A8-9E18-44EA-A50C-8A914D64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另一些强大的工具及其用法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A3DEA-2752-4FC8-B2DA-420CA090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函数、函数的递归、结构体与其应用、链表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22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1C71-293B-45FE-8791-C9927F34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DA03D-B705-427C-ABC6-C150335C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我个人在实际编程喜欢用写注释的方式做笔记，所以下次的</a:t>
            </a:r>
            <a:r>
              <a:rPr lang="en-US" altLang="zh-CN" dirty="0"/>
              <a:t>ppt</a:t>
            </a:r>
            <a:r>
              <a:rPr lang="zh-CN" altLang="en-US" dirty="0"/>
              <a:t>应该会由很多写着注释的程序源代码截图构成。</a:t>
            </a:r>
            <a:endParaRPr lang="en-US" altLang="zh-CN" dirty="0"/>
          </a:p>
          <a:p>
            <a:r>
              <a:rPr lang="zh-CN" altLang="en-US" dirty="0"/>
              <a:t>还应该继续加快学习速度，但是数学和英语课程不能受到影响。</a:t>
            </a:r>
            <a:endParaRPr lang="en-US" altLang="zh-CN" dirty="0"/>
          </a:p>
          <a:p>
            <a:r>
              <a:rPr lang="zh-CN" altLang="en-US" dirty="0"/>
              <a:t>早上的时间没有合理利用，应改进。</a:t>
            </a:r>
            <a:endParaRPr lang="en-US" altLang="zh-CN" dirty="0"/>
          </a:p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2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C9E46-ECC7-4A85-AC9A-22B806F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73308-3B67-4C8A-9A02-668AC282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本周学习总结跨越较多课程，课程细节无法一一列出，故本次课件仅列出个人的课程理解总结。计划写</a:t>
            </a:r>
            <a:r>
              <a:rPr lang="en-US" altLang="zh-CN" dirty="0"/>
              <a:t>10</a:t>
            </a:r>
            <a:r>
              <a:rPr lang="zh-CN" altLang="en-US" dirty="0"/>
              <a:t>页。</a:t>
            </a:r>
          </a:p>
        </p:txBody>
      </p:sp>
    </p:spTree>
    <p:extLst>
      <p:ext uri="{BB962C8B-B14F-4D97-AF65-F5344CB8AC3E}">
        <p14:creationId xmlns:p14="http://schemas.microsoft.com/office/powerpoint/2010/main" val="293672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12649-C24E-430C-9AF1-2EA42CAC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en-US" altLang="zh-CN" dirty="0"/>
              <a:t>7~</a:t>
            </a:r>
            <a:r>
              <a:rPr lang="zh-CN" altLang="en-US" dirty="0"/>
              <a:t>课程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E494D-55AF-4369-A765-4C15EAA6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“对于任何一种语言而言，基本成分不外乎数据成分、运算成分、控制成分、传输成分四种。”若想快速地对</a:t>
            </a:r>
            <a:r>
              <a:rPr lang="en-US" altLang="zh-CN" dirty="0"/>
              <a:t>C</a:t>
            </a:r>
            <a:r>
              <a:rPr lang="zh-CN" altLang="en-US" dirty="0"/>
              <a:t>语言有一个整体上的认识，可以从这四点出发。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先谈数据成分。我们从计算机运行原理可以知道：任何数据在计算机中的存储都要借助存储单元（内存），且计算机能操作的最小存储单元为</a:t>
            </a:r>
            <a:r>
              <a:rPr lang="en-US" altLang="zh-CN" dirty="0"/>
              <a:t>8bit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r>
              <a:rPr lang="zh-CN" altLang="en-US" dirty="0"/>
              <a:t>；任何数据在计算机的存储单元中都以二进制的形式表示。那么，对于单个的数据，假设它所占有的存储单元是</a:t>
            </a:r>
            <a:r>
              <a:rPr lang="en-US" altLang="zh-CN" dirty="0"/>
              <a:t>1</a:t>
            </a:r>
            <a:r>
              <a:rPr lang="zh-CN" altLang="en-US" dirty="0"/>
              <a:t>字节，它在计算机中的存在状态可以想象为如下的形式：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FEA4C7-FEAB-486F-8836-B87F42E24A80}"/>
              </a:ext>
            </a:extLst>
          </p:cNvPr>
          <p:cNvSpPr txBox="1"/>
          <p:nvPr/>
        </p:nvSpPr>
        <p:spPr>
          <a:xfrm>
            <a:off x="2647307" y="513037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63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96D204-0BAC-40D0-B657-F726B852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25"/>
            <a:ext cx="4792038" cy="58687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另外，在内存中，每一个字节的存储空间互相连接，我们可以将内存想象成一条长长的带子。不同的存储数据就存储在这条长长的“带子”中。</a:t>
            </a:r>
            <a:endParaRPr lang="en-US" altLang="zh-CN" dirty="0"/>
          </a:p>
          <a:p>
            <a:r>
              <a:rPr lang="zh-CN" altLang="en-US" dirty="0"/>
              <a:t>对于基本的数据类型，它们的区别主要体现在占用存储单元长度（例如整型中的</a:t>
            </a:r>
            <a:r>
              <a:rPr lang="en-US" altLang="zh-CN" dirty="0"/>
              <a:t>int</a:t>
            </a:r>
            <a:r>
              <a:rPr lang="zh-CN" altLang="en-US" dirty="0"/>
              <a:t>型数据占用</a:t>
            </a:r>
            <a:r>
              <a:rPr lang="en-US" altLang="zh-CN" dirty="0"/>
              <a:t>4</a:t>
            </a:r>
            <a:r>
              <a:rPr lang="zh-CN" altLang="en-US" dirty="0"/>
              <a:t>个字节，而布尔型数据只占用</a:t>
            </a:r>
            <a:r>
              <a:rPr lang="en-US" altLang="zh-CN" dirty="0"/>
              <a:t>1</a:t>
            </a:r>
            <a:r>
              <a:rPr lang="zh-CN" altLang="en-US" dirty="0"/>
              <a:t>个字节）和表现形式上（例如浮点型与整型中的二进制数字有根本性的不同。相同基本数据类型内部有更细致的区分。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00119-B454-46FA-87E9-F845B4973567}"/>
              </a:ext>
            </a:extLst>
          </p:cNvPr>
          <p:cNvSpPr txBox="1"/>
          <p:nvPr/>
        </p:nvSpPr>
        <p:spPr>
          <a:xfrm>
            <a:off x="8483028" y="158060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84DFEF-363B-47EF-8D2F-81C8A8278548}"/>
              </a:ext>
            </a:extLst>
          </p:cNvPr>
          <p:cNvSpPr txBox="1"/>
          <p:nvPr/>
        </p:nvSpPr>
        <p:spPr>
          <a:xfrm>
            <a:off x="8483027" y="1949932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00000010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06344-E49B-4C1C-97ED-2F42F2CB9F48}"/>
              </a:ext>
            </a:extLst>
          </p:cNvPr>
          <p:cNvSpPr txBox="1"/>
          <p:nvPr/>
        </p:nvSpPr>
        <p:spPr>
          <a:xfrm>
            <a:off x="8483027" y="2319264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00000011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8A356-BD9A-4E83-B387-B7E4258D2846}"/>
              </a:ext>
            </a:extLst>
          </p:cNvPr>
          <p:cNvSpPr txBox="1"/>
          <p:nvPr/>
        </p:nvSpPr>
        <p:spPr>
          <a:xfrm>
            <a:off x="8483026" y="2688596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B52852-F439-4F1E-946E-EC119DB0AC29}"/>
              </a:ext>
            </a:extLst>
          </p:cNvPr>
          <p:cNvSpPr txBox="1"/>
          <p:nvPr/>
        </p:nvSpPr>
        <p:spPr>
          <a:xfrm>
            <a:off x="8483025" y="3057928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00000101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9191B-99AC-40D7-A7CC-AA409E3D9BB8}"/>
              </a:ext>
            </a:extLst>
          </p:cNvPr>
          <p:cNvSpPr txBox="1"/>
          <p:nvPr/>
        </p:nvSpPr>
        <p:spPr>
          <a:xfrm>
            <a:off x="8483024" y="342726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00000110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54E826-4325-45D2-BC82-66B814983406}"/>
              </a:ext>
            </a:extLst>
          </p:cNvPr>
          <p:cNvSpPr txBox="1"/>
          <p:nvPr/>
        </p:nvSpPr>
        <p:spPr>
          <a:xfrm>
            <a:off x="8483023" y="3796592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00000111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CA22A9-A599-4E71-8AD8-B633188821DE}"/>
              </a:ext>
            </a:extLst>
          </p:cNvPr>
          <p:cNvSpPr txBox="1"/>
          <p:nvPr/>
        </p:nvSpPr>
        <p:spPr>
          <a:xfrm>
            <a:off x="8483022" y="4165924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00001000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D8C9E7-33C1-4E95-917D-B7F630F60694}"/>
              </a:ext>
            </a:extLst>
          </p:cNvPr>
          <p:cNvSpPr txBox="1"/>
          <p:nvPr/>
        </p:nvSpPr>
        <p:spPr>
          <a:xfrm>
            <a:off x="8483020" y="1211268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FCABA5-0732-49C3-9DA6-15AD044F6035}"/>
              </a:ext>
            </a:extLst>
          </p:cNvPr>
          <p:cNvSpPr txBox="1"/>
          <p:nvPr/>
        </p:nvSpPr>
        <p:spPr>
          <a:xfrm>
            <a:off x="8483020" y="4531683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3B98DA9D-DCEE-4266-BB81-C7BE64AD3899}"/>
              </a:ext>
            </a:extLst>
          </p:cNvPr>
          <p:cNvSpPr/>
          <p:nvPr/>
        </p:nvSpPr>
        <p:spPr>
          <a:xfrm>
            <a:off x="7623425" y="2038629"/>
            <a:ext cx="688368" cy="1388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D46C309A-630E-4FC4-97E0-A02A300E99CF}"/>
              </a:ext>
            </a:extLst>
          </p:cNvPr>
          <p:cNvSpPr/>
          <p:nvPr/>
        </p:nvSpPr>
        <p:spPr>
          <a:xfrm>
            <a:off x="7541230" y="1715784"/>
            <a:ext cx="842481" cy="2341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365D0D-AC10-401A-B5F1-2EF2F45BE0AF}"/>
              </a:ext>
            </a:extLst>
          </p:cNvPr>
          <p:cNvSpPr txBox="1"/>
          <p:nvPr/>
        </p:nvSpPr>
        <p:spPr>
          <a:xfrm>
            <a:off x="6140522" y="1669297"/>
            <a:ext cx="12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529A28-5B18-4829-95A3-8520E65D31D6}"/>
              </a:ext>
            </a:extLst>
          </p:cNvPr>
          <p:cNvSpPr txBox="1"/>
          <p:nvPr/>
        </p:nvSpPr>
        <p:spPr>
          <a:xfrm>
            <a:off x="5969285" y="2589088"/>
            <a:ext cx="140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另一种数据</a:t>
            </a:r>
          </a:p>
        </p:txBody>
      </p:sp>
    </p:spTree>
    <p:extLst>
      <p:ext uri="{BB962C8B-B14F-4D97-AF65-F5344CB8AC3E}">
        <p14:creationId xmlns:p14="http://schemas.microsoft.com/office/powerpoint/2010/main" val="204821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0A102-0875-47B0-807F-939B76D2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30"/>
            <a:ext cx="3959831" cy="56324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这条内存带子上的数据连续而不相同，如果计算机试图访问其中的某个数据进行读取、修改等操作，必然需要记录下每种数据的数据类型、数据位置、和其他数据的关系。而这种记录本身也是要占用内存的。那么，在计算机中，一部分存储单元用于存储具体的数据的值，另一部分存储这些数据存储单元的“身份信息”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22D06-3354-45EF-95D7-7986946EE1B1}"/>
              </a:ext>
            </a:extLst>
          </p:cNvPr>
          <p:cNvSpPr txBox="1"/>
          <p:nvPr/>
        </p:nvSpPr>
        <p:spPr>
          <a:xfrm>
            <a:off x="9284412" y="110290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DBC310-91CA-40C7-BC40-24C52D89754C}"/>
              </a:ext>
            </a:extLst>
          </p:cNvPr>
          <p:cNvSpPr txBox="1"/>
          <p:nvPr/>
        </p:nvSpPr>
        <p:spPr>
          <a:xfrm>
            <a:off x="9284411" y="1472232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00000010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3B3F-1CB5-4EA5-9888-A2E1532A7B3D}"/>
              </a:ext>
            </a:extLst>
          </p:cNvPr>
          <p:cNvSpPr txBox="1"/>
          <p:nvPr/>
        </p:nvSpPr>
        <p:spPr>
          <a:xfrm>
            <a:off x="9284411" y="1841564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00000011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42BD1B-09AE-427C-B16B-68148B57F30D}"/>
              </a:ext>
            </a:extLst>
          </p:cNvPr>
          <p:cNvSpPr txBox="1"/>
          <p:nvPr/>
        </p:nvSpPr>
        <p:spPr>
          <a:xfrm>
            <a:off x="9284410" y="2210896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00000100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4CF40-2E64-4788-95F7-0611683C4017}"/>
              </a:ext>
            </a:extLst>
          </p:cNvPr>
          <p:cNvSpPr txBox="1"/>
          <p:nvPr/>
        </p:nvSpPr>
        <p:spPr>
          <a:xfrm>
            <a:off x="9284409" y="2580228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00000101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86AFC1-4899-4CCF-BA3F-0AF21DFEA8C4}"/>
              </a:ext>
            </a:extLst>
          </p:cNvPr>
          <p:cNvSpPr txBox="1"/>
          <p:nvPr/>
        </p:nvSpPr>
        <p:spPr>
          <a:xfrm>
            <a:off x="9284408" y="294956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00000110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16077B-38D0-4936-A044-0A44C6BC672E}"/>
              </a:ext>
            </a:extLst>
          </p:cNvPr>
          <p:cNvSpPr txBox="1"/>
          <p:nvPr/>
        </p:nvSpPr>
        <p:spPr>
          <a:xfrm>
            <a:off x="9284407" y="3318892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00000111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A70409-DEEA-4401-940F-AE5A1CC4C49A}"/>
              </a:ext>
            </a:extLst>
          </p:cNvPr>
          <p:cNvSpPr txBox="1"/>
          <p:nvPr/>
        </p:nvSpPr>
        <p:spPr>
          <a:xfrm>
            <a:off x="9284406" y="3688224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00001000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54498B-44EE-44EB-A795-316A60520CDE}"/>
              </a:ext>
            </a:extLst>
          </p:cNvPr>
          <p:cNvSpPr txBox="1"/>
          <p:nvPr/>
        </p:nvSpPr>
        <p:spPr>
          <a:xfrm>
            <a:off x="9284405" y="733568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BEB924-09B8-44EF-BB35-7DB44C48CD8E}"/>
              </a:ext>
            </a:extLst>
          </p:cNvPr>
          <p:cNvSpPr txBox="1"/>
          <p:nvPr/>
        </p:nvSpPr>
        <p:spPr>
          <a:xfrm>
            <a:off x="9284404" y="4053983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67417C-0F72-4CAD-9638-EE9B3972F9BA}"/>
              </a:ext>
            </a:extLst>
          </p:cNvPr>
          <p:cNvSpPr txBox="1"/>
          <p:nvPr/>
        </p:nvSpPr>
        <p:spPr>
          <a:xfrm>
            <a:off x="9287838" y="4993240"/>
            <a:ext cx="150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存储数据值的单元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AD62C-345C-4413-BA76-E0ADA71491FD}"/>
              </a:ext>
            </a:extLst>
          </p:cNvPr>
          <p:cNvSpPr txBox="1"/>
          <p:nvPr/>
        </p:nvSpPr>
        <p:spPr>
          <a:xfrm>
            <a:off x="7219308" y="110290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8F1DF6-BF97-4511-8AB7-0B394DF907D7}"/>
              </a:ext>
            </a:extLst>
          </p:cNvPr>
          <p:cNvSpPr txBox="1"/>
          <p:nvPr/>
        </p:nvSpPr>
        <p:spPr>
          <a:xfrm>
            <a:off x="7219307" y="1472232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1C88B6-DFEA-41E1-9516-F0D3BCCC8776}"/>
              </a:ext>
            </a:extLst>
          </p:cNvPr>
          <p:cNvSpPr txBox="1"/>
          <p:nvPr/>
        </p:nvSpPr>
        <p:spPr>
          <a:xfrm>
            <a:off x="7219307" y="1841564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5819F4-DFAD-4D2B-A0B5-8A88C4B3D1D1}"/>
              </a:ext>
            </a:extLst>
          </p:cNvPr>
          <p:cNvSpPr txBox="1"/>
          <p:nvPr/>
        </p:nvSpPr>
        <p:spPr>
          <a:xfrm>
            <a:off x="7219306" y="2210896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79FFC9-DA02-40BA-8879-7789981F51FA}"/>
              </a:ext>
            </a:extLst>
          </p:cNvPr>
          <p:cNvSpPr txBox="1"/>
          <p:nvPr/>
        </p:nvSpPr>
        <p:spPr>
          <a:xfrm>
            <a:off x="7219305" y="2580228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DFCBED-9F74-4D90-A0A5-C5B2A7F9A3C4}"/>
              </a:ext>
            </a:extLst>
          </p:cNvPr>
          <p:cNvSpPr txBox="1"/>
          <p:nvPr/>
        </p:nvSpPr>
        <p:spPr>
          <a:xfrm>
            <a:off x="7219304" y="2949560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D87326-E0D3-4663-989E-CA6CA2633A92}"/>
              </a:ext>
            </a:extLst>
          </p:cNvPr>
          <p:cNvSpPr txBox="1"/>
          <p:nvPr/>
        </p:nvSpPr>
        <p:spPr>
          <a:xfrm>
            <a:off x="7219303" y="3318892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FB828E-6373-4EA9-9F79-F2AF46D400AE}"/>
              </a:ext>
            </a:extLst>
          </p:cNvPr>
          <p:cNvSpPr txBox="1"/>
          <p:nvPr/>
        </p:nvSpPr>
        <p:spPr>
          <a:xfrm>
            <a:off x="7219302" y="3688224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79EFB5-72EC-46F9-966F-7EF604235DA4}"/>
              </a:ext>
            </a:extLst>
          </p:cNvPr>
          <p:cNvSpPr txBox="1"/>
          <p:nvPr/>
        </p:nvSpPr>
        <p:spPr>
          <a:xfrm>
            <a:off x="7219299" y="733568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99B00C-2B2A-4F2D-8F0E-71A5C652F1B5}"/>
              </a:ext>
            </a:extLst>
          </p:cNvPr>
          <p:cNvSpPr txBox="1"/>
          <p:nvPr/>
        </p:nvSpPr>
        <p:spPr>
          <a:xfrm>
            <a:off x="7219300" y="4053983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7111A4-CD97-41DC-B55B-5C456627260D}"/>
              </a:ext>
            </a:extLst>
          </p:cNvPr>
          <p:cNvSpPr txBox="1"/>
          <p:nvPr/>
        </p:nvSpPr>
        <p:spPr>
          <a:xfrm>
            <a:off x="7294652" y="4924103"/>
            <a:ext cx="113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存储“身份信息”的单元</a:t>
            </a:r>
          </a:p>
        </p:txBody>
      </p:sp>
    </p:spTree>
    <p:extLst>
      <p:ext uri="{BB962C8B-B14F-4D97-AF65-F5344CB8AC3E}">
        <p14:creationId xmlns:p14="http://schemas.microsoft.com/office/powerpoint/2010/main" val="378851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8823B-9211-438C-9630-DDB87B61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06"/>
            <a:ext cx="4329701" cy="629805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在这些记录中，最关键的无疑某一个数据在内存中具体位置的记录信息。通过这个记录信息，电脑就可以寻找到数据并读取或修改数据。这种记录我们称作某一个数据的“地址”。在</a:t>
            </a:r>
            <a:r>
              <a:rPr lang="en-US" altLang="zh-CN" dirty="0"/>
              <a:t>C</a:t>
            </a:r>
            <a:r>
              <a:rPr lang="zh-CN" altLang="en-US" dirty="0"/>
              <a:t>语言中存在一个重量级的数据类型，这种数据占用</a:t>
            </a:r>
            <a:r>
              <a:rPr lang="en-US" altLang="zh-CN" dirty="0"/>
              <a:t>4</a:t>
            </a:r>
            <a:r>
              <a:rPr lang="zh-CN" altLang="en-US" dirty="0"/>
              <a:t>个字节的内存空间，专门用于存储某个数据的地址。我们它称为指针。海量的</a:t>
            </a:r>
            <a:r>
              <a:rPr lang="en-US" altLang="zh-CN" dirty="0"/>
              <a:t>C</a:t>
            </a:r>
            <a:r>
              <a:rPr lang="zh-CN" altLang="en-US" dirty="0"/>
              <a:t>语操作都会涉及指针，因此我更愿意称呼这种数据类型为一种工具。有趣的是，作为一种数据类型，指针本身也存在一个地址。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C3AB9-4BFD-4EBC-AE48-16DC9415DCD9}"/>
              </a:ext>
            </a:extLst>
          </p:cNvPr>
          <p:cNvSpPr txBox="1"/>
          <p:nvPr/>
        </p:nvSpPr>
        <p:spPr>
          <a:xfrm>
            <a:off x="10382027" y="3537735"/>
            <a:ext cx="120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某个数据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649CEA-0787-4F9A-9CC8-586D4D382049}"/>
              </a:ext>
            </a:extLst>
          </p:cNvPr>
          <p:cNvSpPr txBox="1"/>
          <p:nvPr/>
        </p:nvSpPr>
        <p:spPr>
          <a:xfrm>
            <a:off x="7964173" y="1493665"/>
            <a:ext cx="12089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数据地址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01F9892-04D4-46BF-AC73-AC5682AE64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1560" y="2922997"/>
            <a:ext cx="10120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4D0F8C-3838-43A7-A5E2-49197265C014}"/>
              </a:ext>
            </a:extLst>
          </p:cNvPr>
          <p:cNvSpPr txBox="1"/>
          <p:nvPr/>
        </p:nvSpPr>
        <p:spPr>
          <a:xfrm>
            <a:off x="9173100" y="1493665"/>
            <a:ext cx="12089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存储这个地址的指针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25CD5-BCD0-4F3B-8260-7220796FB8D1}"/>
              </a:ext>
            </a:extLst>
          </p:cNvPr>
          <p:cNvSpPr txBox="1"/>
          <p:nvPr/>
        </p:nvSpPr>
        <p:spPr>
          <a:xfrm>
            <a:off x="9173100" y="3537735"/>
            <a:ext cx="12089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数据地址</a:t>
            </a:r>
          </a:p>
        </p:txBody>
      </p:sp>
    </p:spTree>
    <p:extLst>
      <p:ext uri="{BB962C8B-B14F-4D97-AF65-F5344CB8AC3E}">
        <p14:creationId xmlns:p14="http://schemas.microsoft.com/office/powerpoint/2010/main" val="408903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5F4B1-8654-44D1-B01E-B0432AFB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938462"/>
          </a:xfrm>
        </p:spPr>
        <p:txBody>
          <a:bodyPr/>
          <a:lstStyle/>
          <a:p>
            <a:r>
              <a:rPr lang="zh-CN" altLang="en-US" dirty="0"/>
              <a:t>指针属于一种自定义的数据类型，对于其他的自定义类型，无论是将复数相同基本类型数据保存在一片连续空间中的数组，或者是用于定义复数个变量的组合数据类型结构体型，均属于对其他数据类型进行操作的数据类型。这样子来看，基本数据类型是“基本”的，而自定义数据类型则像是对这些“基本”进行加工组合的“工具”。关键的一点，对于所有的数据类型，都会有内存中唯一的地址存在，都可以根据他们本身的地址创立出一个指向他们的指针，然后通过这个指针对这些数据类型进行操作。所以说，指针是特殊的，指针在</a:t>
            </a:r>
            <a:r>
              <a:rPr lang="en-US" altLang="zh-CN" dirty="0"/>
              <a:t>C</a:t>
            </a:r>
            <a:r>
              <a:rPr lang="zh-CN" altLang="en-US" dirty="0"/>
              <a:t>语言中无处不在（要注意指针本身也有一个地址）。</a:t>
            </a:r>
          </a:p>
        </p:txBody>
      </p:sp>
    </p:spTree>
    <p:extLst>
      <p:ext uri="{BB962C8B-B14F-4D97-AF65-F5344CB8AC3E}">
        <p14:creationId xmlns:p14="http://schemas.microsoft.com/office/powerpoint/2010/main" val="11067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C3CB-F5D9-4608-8B15-F6A08EDF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876818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运算成分，简而言之，对基本的数据类型或自定义数据类型进行运算。对与具体内容不做解释，但有最关键的一点：不同的运算符号之间是有优先级的区别的。进行运算时应按照优先级进行由高到低的运算。对于每个编程环境运算符优先级，我们是能在具体的文档上找到的。如下是部分常用运算符的优先级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1A9423-60A8-4582-A941-8350232F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53" y="2892350"/>
            <a:ext cx="863009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7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F41B-EB84-455E-93C0-6304E014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6"/>
            <a:ext cx="10515600" cy="592818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控制成分包含顺序、分支、循环三种程序结构。而这三种结构能完成所有的计算机程序构建。在每种结构中，通过不同的语句能完成那种结构的不同表现形式；而另一些语句则会专门用于打破这种结构（例如循环结构中的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。根据具体问题的不同，我们既需要能实现某种某种结构的语句，也需要能中断、跳过某种结构的语句。需要注意的是，对于语句的应用，必须遵循结构化语言的编写原则，尽量保持程序的结构化特点。在这个原则下，某些语句约定俗成不再使用，例如</a:t>
            </a:r>
            <a:r>
              <a:rPr lang="en-US" altLang="zh-CN" dirty="0" err="1"/>
              <a:t>goto</a:t>
            </a:r>
            <a:r>
              <a:rPr lang="zh-CN" altLang="en-US" dirty="0"/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60884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1009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计算概论与程序设计基础</vt:lpstr>
      <vt:lpstr>前言</vt:lpstr>
      <vt:lpstr>课程7~课程13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另一些强大的工具及其用法</vt:lpstr>
      <vt:lpstr>第二阶段计划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计算概论与程序设计基础</dc:title>
  <dc:creator>丁 家恳</dc:creator>
  <cp:lastModifiedBy>丁 家恳</cp:lastModifiedBy>
  <cp:revision>19</cp:revision>
  <dcterms:created xsi:type="dcterms:W3CDTF">2019-10-16T10:55:09Z</dcterms:created>
  <dcterms:modified xsi:type="dcterms:W3CDTF">2019-10-16T13:37:00Z</dcterms:modified>
</cp:coreProperties>
</file>