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1" r:id="rId3"/>
    <p:sldId id="272" r:id="rId4"/>
    <p:sldId id="267" r:id="rId5"/>
    <p:sldId id="268" r:id="rId6"/>
    <p:sldId id="269" r:id="rId7"/>
    <p:sldId id="273" r:id="rId8"/>
    <p:sldId id="270" r:id="rId9"/>
    <p:sldId id="276" r:id="rId10"/>
    <p:sldId id="277" r:id="rId11"/>
    <p:sldId id="274" r:id="rId12"/>
    <p:sldId id="278" r:id="rId13"/>
    <p:sldId id="275" r:id="rId14"/>
    <p:sldId id="279" r:id="rId15"/>
    <p:sldId id="280" r:id="rId16"/>
    <p:sldId id="281" r:id="rId17"/>
    <p:sldId id="28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B77D8-3059-4CD0-8054-3D4C3C1C4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82E1A6-BC24-43D8-9F9D-EF03AF666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C22623-1BBF-4829-A58C-C782FFA2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2495-7DA8-4980-82AD-F16DA3CAE86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699A89-A524-4DED-992C-89024A03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26AC46-101A-43AA-B72A-EB53DE57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272C-1056-47C0-9039-64258F6FC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5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29537-40E3-499B-A4DE-798EAB37F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0ECA9C-3726-4169-9927-984910D70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5A292-523D-4210-ADCB-6EBBAF1E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2495-7DA8-4980-82AD-F16DA3CAE86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FF3A05-EED8-45CF-AB1E-9B4FA3E7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652AC5-C50B-4299-B5B1-0242EF599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272C-1056-47C0-9039-64258F6FC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57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1002BB-A442-4E41-9989-863D6D3EA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90DFBA-3187-481F-8992-7B50353E8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1FFCD8-9CA5-4ED1-87DF-FD02A3DC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2495-7DA8-4980-82AD-F16DA3CAE86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4DA398-35FA-4444-9381-07332BFB8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37B896-83D2-4BD5-9983-31B1F850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272C-1056-47C0-9039-64258F6FC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6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46800-3FF3-4890-ADFF-5BF27663C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5BA27-7013-4630-A5E5-D3C77A0BA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01281B-293E-4098-B93D-93C2085A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2495-7DA8-4980-82AD-F16DA3CAE86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F729F-5DCB-497C-AE62-E7CD2859E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9799C5-EB7C-4DBB-83F1-4716FD66E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272C-1056-47C0-9039-64258F6FC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19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AD32D-F792-45CB-9BED-D76C1375E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3CAA5D-1E3F-41BD-B60B-4E1E79604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AF5C2F-A770-4E00-A593-EDD72858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2495-7DA8-4980-82AD-F16DA3CAE86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06D8F0-4B1D-4398-960D-F86E6F6C0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8B3C4-8C52-4B69-B036-223A931A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272C-1056-47C0-9039-64258F6FC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42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F75D9-F272-4533-9A91-F0DF6F77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190971-4027-456A-A6AB-843353A76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8850E0-4D70-46AF-BBDE-F08C518CA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6DDF57-CFA5-4FCF-A0A8-80B8B01E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2495-7DA8-4980-82AD-F16DA3CAE86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DB18E7-3026-4383-A9A7-E90C3506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457F22-3D39-4115-888B-D794A265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272C-1056-47C0-9039-64258F6FC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12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27A07-F7D9-4380-899C-661D1D38D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EC0787-99C9-4657-9D20-DA51E7DB5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6FA260-99E7-40B2-87B9-E48E0275C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20B238-BB5F-4185-955D-E2F698B6B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338676-E2E3-4440-ABE2-21A892207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CD0616-3A7B-428D-B39E-EF49B6CA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2495-7DA8-4980-82AD-F16DA3CAE86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95006E-B98F-4AB4-A7E9-6E3253C9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146372-2978-422C-BC43-D2B81859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272C-1056-47C0-9039-64258F6FC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64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C58A5-D3A7-424C-AF53-93DADE58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F31E15-60A7-4E31-A08E-B9CBC43F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2495-7DA8-4980-82AD-F16DA3CAE86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DF4DD0-EC53-4999-9E41-83AF123E3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209BB1-A5FA-484E-8B07-9CBE89A4D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272C-1056-47C0-9039-64258F6FC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71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5E42C6-B346-4AAB-8D57-8B735C28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2495-7DA8-4980-82AD-F16DA3CAE86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D20A94-8FC7-4ED7-B427-9DA20110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926F87-ED68-4579-B7B9-0C85F276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272C-1056-47C0-9039-64258F6FC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78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E9044-4B1F-4B27-9148-9C45A60A4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69434A-FE1E-4749-A953-B93F0E0EC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793382-7B60-4C4D-B66B-E00ABC746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83F263-7BEC-4BE7-BFA5-29B9164A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2495-7DA8-4980-82AD-F16DA3CAE86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9084DE-D34D-4BE5-A4D3-9B2FA183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B57CE2-C31E-4DD8-88F3-22F3CC82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272C-1056-47C0-9039-64258F6FC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8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7314-79DF-43BA-8BC4-1610C8788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FD6F68-3640-48DF-80F9-B6B2D5545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EB345B-3B5C-453F-B55B-420F992A5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0700E4-85B4-47CC-9FB1-5329EEE9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2495-7DA8-4980-82AD-F16DA3CAE86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CCA5F7-DF95-4847-A3BC-4354897F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A90958-8D4C-495D-82F7-454A9AD91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272C-1056-47C0-9039-64258F6FC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41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3C75E-5684-40A8-B0A1-5D343471C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250BA5-1DC8-438B-A20D-B6A6C2D59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07BACC-B7E8-40A0-91E1-D5486663C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92495-7DA8-4980-82AD-F16DA3CAE86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6571D4-C7D1-4929-8748-0E64D2A5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BCBBCE-44B1-45EF-B1C0-2D502D284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F272C-1056-47C0-9039-64258F6FC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93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86DC7-6135-4BCB-A1AC-198476E52F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计算概论与程序设计基础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7B4DF6-B4BD-4D94-A290-698946B774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本周练习总结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A6AA3B-9E4A-41F1-9B87-B9C7DB373BDE}"/>
              </a:ext>
            </a:extLst>
          </p:cNvPr>
          <p:cNvSpPr txBox="1"/>
          <p:nvPr/>
        </p:nvSpPr>
        <p:spPr>
          <a:xfrm>
            <a:off x="9517294" y="6082301"/>
            <a:ext cx="230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20191026-20191101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07E902-7A61-4723-AFFC-F84F007185F9}"/>
              </a:ext>
            </a:extLst>
          </p:cNvPr>
          <p:cNvSpPr txBox="1"/>
          <p:nvPr/>
        </p:nvSpPr>
        <p:spPr>
          <a:xfrm>
            <a:off x="10822111" y="5766997"/>
            <a:ext cx="90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丁家恳</a:t>
            </a:r>
          </a:p>
        </p:txBody>
      </p:sp>
    </p:spTree>
    <p:extLst>
      <p:ext uri="{BB962C8B-B14F-4D97-AF65-F5344CB8AC3E}">
        <p14:creationId xmlns:p14="http://schemas.microsoft.com/office/powerpoint/2010/main" val="2784812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D87819E-39C6-46E7-A0DA-BA36F8766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652" y="77157"/>
            <a:ext cx="6763986" cy="6231176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8A172D-A1DE-47DA-9814-D6FA5B203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966"/>
            <a:ext cx="3857090" cy="6113124"/>
          </a:xfrm>
        </p:spPr>
        <p:txBody>
          <a:bodyPr/>
          <a:lstStyle/>
          <a:p>
            <a:r>
              <a:rPr lang="zh-CN" altLang="en-US" dirty="0"/>
              <a:t>打印部分只做一件事：打印。</a:t>
            </a:r>
            <a:endParaRPr lang="en-US" altLang="zh-CN" dirty="0"/>
          </a:p>
          <a:p>
            <a:r>
              <a:rPr lang="zh-CN" altLang="en-US" dirty="0"/>
              <a:t>除此之外的子模块也只做一件事，或者具体打印，或者改变状态，或者标识。</a:t>
            </a:r>
            <a:endParaRPr lang="en-US" altLang="zh-CN" dirty="0"/>
          </a:p>
          <a:p>
            <a:r>
              <a:rPr lang="zh-CN" altLang="en-US" dirty="0"/>
              <a:t>为了完成这些子模块的功能，一般要设定并运用一些标识变量、计数变量做辅助工具。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677D8A9-EAA1-46D5-A40D-CD9EB50C2A91}"/>
              </a:ext>
            </a:extLst>
          </p:cNvPr>
          <p:cNvSpPr/>
          <p:nvPr/>
        </p:nvSpPr>
        <p:spPr>
          <a:xfrm>
            <a:off x="5815173" y="482885"/>
            <a:ext cx="3226085" cy="10376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BF6BF5E-0A2B-4192-8C38-0E46B3862861}"/>
              </a:ext>
            </a:extLst>
          </p:cNvPr>
          <p:cNvSpPr/>
          <p:nvPr/>
        </p:nvSpPr>
        <p:spPr>
          <a:xfrm flipV="1">
            <a:off x="5815174" y="1584791"/>
            <a:ext cx="5538626" cy="12944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0B0323F-88D5-4190-B1E6-4BCF31A069B1}"/>
              </a:ext>
            </a:extLst>
          </p:cNvPr>
          <p:cNvSpPr/>
          <p:nvPr/>
        </p:nvSpPr>
        <p:spPr>
          <a:xfrm flipV="1">
            <a:off x="5815174" y="3033340"/>
            <a:ext cx="5104544" cy="5626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F24F144-47BA-42AC-91E9-6E716C25A3AB}"/>
              </a:ext>
            </a:extLst>
          </p:cNvPr>
          <p:cNvSpPr/>
          <p:nvPr/>
        </p:nvSpPr>
        <p:spPr>
          <a:xfrm flipV="1">
            <a:off x="5815173" y="3811712"/>
            <a:ext cx="5104545" cy="9041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15C54BC-2C59-48AB-AE30-7B43D2B7855F}"/>
              </a:ext>
            </a:extLst>
          </p:cNvPr>
          <p:cNvSpPr/>
          <p:nvPr/>
        </p:nvSpPr>
        <p:spPr>
          <a:xfrm>
            <a:off x="5815173" y="4780054"/>
            <a:ext cx="5104545" cy="6344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0C8DCDC-0AD7-4BA5-9A8A-2A2031504C26}"/>
              </a:ext>
            </a:extLst>
          </p:cNvPr>
          <p:cNvSpPr/>
          <p:nvPr/>
        </p:nvSpPr>
        <p:spPr>
          <a:xfrm flipV="1">
            <a:off x="5815173" y="5568591"/>
            <a:ext cx="5104545" cy="5342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8E81B71-7C01-40E4-8E6B-8B0EE29A8261}"/>
              </a:ext>
            </a:extLst>
          </p:cNvPr>
          <p:cNvSpPr/>
          <p:nvPr/>
        </p:nvSpPr>
        <p:spPr>
          <a:xfrm>
            <a:off x="5527497" y="1520575"/>
            <a:ext cx="6287784" cy="32594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38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599872-E7E3-4D51-B4D3-1921CF0AD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418"/>
            <a:ext cx="4792038" cy="5786545"/>
          </a:xfrm>
        </p:spPr>
        <p:txBody>
          <a:bodyPr/>
          <a:lstStyle/>
          <a:p>
            <a:r>
              <a:rPr lang="zh-CN" altLang="en-US" dirty="0"/>
              <a:t>结束。这没有什么好说的，因为这是主函数。要注意的是，在非主函数中，我们会根据不同的情况设置多个返回值，尤其是在递归函数中，我们会根据边界条件设置一个具体返回值，对于其他情况进行递归执行。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07EB03-EB45-4BFF-B590-345AD5E2F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339" y="574308"/>
            <a:ext cx="5037461" cy="1275042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DA7963DC-FB48-4175-93D9-F74BC3555619}"/>
              </a:ext>
            </a:extLst>
          </p:cNvPr>
          <p:cNvSpPr/>
          <p:nvPr/>
        </p:nvSpPr>
        <p:spPr>
          <a:xfrm>
            <a:off x="6226139" y="390418"/>
            <a:ext cx="4633645" cy="16849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412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B814E4-94F0-44F1-AA57-C829373A1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35"/>
            <a:ext cx="4750942" cy="5992028"/>
          </a:xfrm>
        </p:spPr>
        <p:txBody>
          <a:bodyPr/>
          <a:lstStyle/>
          <a:p>
            <a:r>
              <a:rPr lang="zh-CN" altLang="en-US" dirty="0"/>
              <a:t>将函数搭建起来。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205075-6230-4679-8D42-F2E2791AE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86" y="806277"/>
            <a:ext cx="5438330" cy="579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30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DC4F3-319E-4510-B470-2D54C9EA6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240"/>
            <a:ext cx="10515600" cy="6143947"/>
          </a:xfrm>
        </p:spPr>
        <p:txBody>
          <a:bodyPr/>
          <a:lstStyle/>
          <a:p>
            <a:r>
              <a:rPr lang="zh-CN" altLang="en-US" dirty="0"/>
              <a:t>总结：</a:t>
            </a:r>
            <a:endParaRPr lang="en-US" altLang="zh-CN" dirty="0"/>
          </a:p>
          <a:p>
            <a:r>
              <a:rPr lang="zh-CN" altLang="en-US" dirty="0"/>
              <a:t>在此，我不讨论这道题的具体写法，但我真的很想说一说解决问题的思路。解决任何问题，都应遵循由粗到细，由大到小，由整体到局部的思路，逐层、逐步地构建出问题的解决方案。我有如下感触：对解决方案的轮廓必须有一个清晰的想象，要具体地知道自己通过那种思路解决问题；局部的方案虽然重要，但并不是不可替代的，只要愿意，可以通过多种方法解决。</a:t>
            </a:r>
            <a:endParaRPr lang="en-US" altLang="zh-CN" dirty="0"/>
          </a:p>
          <a:p>
            <a:r>
              <a:rPr lang="zh-CN" altLang="en-US" dirty="0"/>
              <a:t>构思的过程中一开始要从整体思考到局部，然后通过各个局部来搭建一个整体的结构，得出大体的解决方案；丰富细节、具体编写，通过一个解决方案，能最终得到一个具体的程序；通过程序，我们解决问题。</a:t>
            </a:r>
            <a:endParaRPr lang="en-US" altLang="zh-CN" dirty="0"/>
          </a:p>
          <a:p>
            <a:r>
              <a:rPr lang="zh-CN" altLang="en-US" dirty="0"/>
              <a:t>学计算机，不求键盘敲的飞快，重要思考问题时的是有思路、有想法；构建解决方案时，求快、求短不是最重要的，重要的是结构的清晰、简明、可读，重要的是能解决问题。</a:t>
            </a:r>
          </a:p>
        </p:txBody>
      </p:sp>
    </p:spTree>
    <p:extLst>
      <p:ext uri="{BB962C8B-B14F-4D97-AF65-F5344CB8AC3E}">
        <p14:creationId xmlns:p14="http://schemas.microsoft.com/office/powerpoint/2010/main" val="1192743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C82A5-0273-4322-9A01-9A420216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附：递推与递归的比较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5BF0EE-1BC7-4CAE-AE9A-3CD1852DA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A3CD01-34F2-4DD0-8446-53F76A101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58" y="1690688"/>
            <a:ext cx="9392711" cy="510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53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5B0A1-70EE-42AD-8400-8448237A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44" y="166930"/>
            <a:ext cx="10515600" cy="1325563"/>
          </a:xfrm>
        </p:spPr>
        <p:txBody>
          <a:bodyPr/>
          <a:lstStyle/>
          <a:p>
            <a:r>
              <a:rPr lang="zh-CN" altLang="en-US" dirty="0"/>
              <a:t>递推：</a:t>
            </a:r>
            <a:r>
              <a:rPr lang="en-US" altLang="zh-CN" dirty="0"/>
              <a:t>A(n+1) = f(A(n))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888A150-FD23-45A9-BF9C-95DD6164D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3923" y="130578"/>
            <a:ext cx="4069877" cy="636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86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7D874-8C39-49D7-9B78-7564C0CE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562"/>
            <a:ext cx="10515600" cy="1325563"/>
          </a:xfrm>
        </p:spPr>
        <p:txBody>
          <a:bodyPr/>
          <a:lstStyle/>
          <a:p>
            <a:r>
              <a:rPr lang="zh-CN" altLang="en-US" dirty="0"/>
              <a:t>递归：</a:t>
            </a:r>
            <a:r>
              <a:rPr lang="en-US" altLang="zh-CN" dirty="0"/>
              <a:t>A(n) = f(A(n-1))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AF156D-114F-435E-B6D5-84AE7EFB5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118" y="339244"/>
            <a:ext cx="4796629" cy="617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42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B726474-6A7F-4AA1-AE39-755FD6737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539"/>
            <a:ext cx="4764058" cy="32205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30E54DD-0DAF-4015-9EEB-A81138B5B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467" y="241539"/>
            <a:ext cx="6192533" cy="23497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8D61DBC-B4A4-4B46-A9EC-F95CA455F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74766"/>
            <a:ext cx="5971931" cy="21231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480C108-FB9F-4054-BFE0-07D7526A5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9467" y="4074766"/>
            <a:ext cx="3791145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06BDB-C4CC-48C4-991B-BB45FD38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319" cy="68283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前言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CBEE80-46E9-49E4-90FE-04212D0FB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721"/>
            <a:ext cx="10515600" cy="4913242"/>
          </a:xfrm>
        </p:spPr>
        <p:txBody>
          <a:bodyPr/>
          <a:lstStyle/>
          <a:p>
            <a:r>
              <a:rPr lang="zh-CN" altLang="en-US" dirty="0"/>
              <a:t>二刷计算概论视频已经进入了收尾难点攻关阶段，我计划在接下来的</a:t>
            </a:r>
            <a:r>
              <a:rPr lang="en-US" altLang="zh-CN" dirty="0"/>
              <a:t>4</a:t>
            </a:r>
            <a:r>
              <a:rPr lang="zh-CN" altLang="en-US" dirty="0"/>
              <a:t>天内完成视频的二刷学习。</a:t>
            </a:r>
            <a:endParaRPr lang="en-US" altLang="zh-CN" dirty="0"/>
          </a:p>
          <a:p>
            <a:r>
              <a:rPr lang="zh-CN" altLang="en-US" dirty="0"/>
              <a:t>在视频二刷的第二周，我最大的感触是，编程学习不再是是一件“悬空”的事情。特别是在一刷的时间里，我总是在积累知识，而没有反馈，没有实际的动手，以至于一刷结束后所有的学习细节基本忘记。在二刷的过程中，因为抄例题以及上课有布置</a:t>
            </a:r>
            <a:r>
              <a:rPr lang="en-US" altLang="zh-CN" dirty="0" err="1"/>
              <a:t>pta</a:t>
            </a:r>
            <a:r>
              <a:rPr lang="zh-CN" altLang="en-US" dirty="0"/>
              <a:t>的作业的原因，或多或少，我已经开始实际动手编程。这时候我发现，之前积累的知识，通过练习以后，已经能转化为实实在在的解决问题的工具。这是我也是我最高兴的部分。</a:t>
            </a:r>
            <a:endParaRPr lang="en-US" altLang="zh-CN" dirty="0"/>
          </a:p>
          <a:p>
            <a:r>
              <a:rPr lang="zh-CN" altLang="en-US" dirty="0"/>
              <a:t>上星期没有认真做</a:t>
            </a:r>
            <a:r>
              <a:rPr lang="en-US" altLang="zh-CN" dirty="0"/>
              <a:t>ppt</a:t>
            </a:r>
            <a:r>
              <a:rPr lang="zh-CN" altLang="en-US" dirty="0"/>
              <a:t>，这星期要好好做。</a:t>
            </a:r>
          </a:p>
        </p:txBody>
      </p:sp>
    </p:spTree>
    <p:extLst>
      <p:ext uri="{BB962C8B-B14F-4D97-AF65-F5344CB8AC3E}">
        <p14:creationId xmlns:p14="http://schemas.microsoft.com/office/powerpoint/2010/main" val="405640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06BDB-C4CC-48C4-991B-BB45FD38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319" cy="68283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CBEE80-46E9-49E4-90FE-04212D0FB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721"/>
            <a:ext cx="10515600" cy="4913242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语言是一门结构化的语言。结构化意味着局部的分工明确与功能单一，但在整体上能有机结合，最终有效解决一个实际问题。使用结构化思想构建出来的</a:t>
            </a:r>
            <a:r>
              <a:rPr lang="en-US" altLang="zh-CN" dirty="0"/>
              <a:t>C</a:t>
            </a:r>
            <a:r>
              <a:rPr lang="zh-CN" altLang="en-US" dirty="0"/>
              <a:t>程序会有如下的好处：</a:t>
            </a:r>
            <a:r>
              <a:rPr lang="en-US" altLang="zh-CN" dirty="0"/>
              <a:t>1</a:t>
            </a:r>
            <a:r>
              <a:rPr lang="zh-CN" altLang="en-US" dirty="0"/>
              <a:t>）简明易读； </a:t>
            </a:r>
            <a:r>
              <a:rPr lang="en-US" altLang="zh-CN" dirty="0"/>
              <a:t>2</a:t>
            </a:r>
            <a:r>
              <a:rPr lang="zh-CN" altLang="en-US" dirty="0"/>
              <a:t>）利于合作分工，利于将程序阶段性分工；</a:t>
            </a:r>
            <a:r>
              <a:rPr lang="en-US" altLang="zh-CN" dirty="0"/>
              <a:t>3</a:t>
            </a:r>
            <a:r>
              <a:rPr lang="zh-CN" altLang="en-US" dirty="0"/>
              <a:t>）局部的混乱不会导致整体的崩溃，且易于查错；</a:t>
            </a:r>
            <a:r>
              <a:rPr lang="en-US" altLang="zh-CN" dirty="0"/>
              <a:t>4</a:t>
            </a:r>
            <a:r>
              <a:rPr lang="zh-CN" altLang="en-US" dirty="0"/>
              <a:t>）因为局部之间的低耦合，使得局部变得易于更改；</a:t>
            </a:r>
            <a:r>
              <a:rPr lang="en-US" altLang="zh-CN" dirty="0"/>
              <a:t>5</a:t>
            </a:r>
            <a:r>
              <a:rPr lang="zh-CN" altLang="en-US" dirty="0"/>
              <a:t>）其他。</a:t>
            </a:r>
            <a:endParaRPr lang="en-US" altLang="zh-CN" dirty="0"/>
          </a:p>
          <a:p>
            <a:r>
              <a:rPr lang="zh-CN" altLang="en-US" dirty="0"/>
              <a:t>个人最大的感受是，整体的结构像树干，各个局部部分像树枝。对于树干，我们几乎没法进行大的更改；对于树枝，我们则可以很自由地进行搭建、修剪。</a:t>
            </a:r>
            <a:endParaRPr lang="en-US" altLang="zh-CN" dirty="0"/>
          </a:p>
          <a:p>
            <a:r>
              <a:rPr lang="zh-CN" altLang="en-US" dirty="0"/>
              <a:t>本周主要对结构化思想、函数、简单的递归这几个知识进行总结。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07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7B9529-84A0-44D3-A2B7-53D3D88A9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56854"/>
            <a:ext cx="3024885" cy="6380252"/>
          </a:xfrm>
        </p:spPr>
        <p:txBody>
          <a:bodyPr>
            <a:normAutofit/>
          </a:bodyPr>
          <a:lstStyle/>
          <a:p>
            <a:r>
              <a:rPr lang="zh-CN" altLang="en-US" dirty="0"/>
              <a:t>左下边是本周写的最长的程序：打印沙漏。</a:t>
            </a:r>
            <a:endParaRPr lang="en-US" altLang="zh-CN" dirty="0"/>
          </a:p>
          <a:p>
            <a:r>
              <a:rPr lang="zh-CN" altLang="en-US" dirty="0"/>
              <a:t>程序总共有</a:t>
            </a:r>
            <a:r>
              <a:rPr lang="en-US" altLang="zh-CN" dirty="0"/>
              <a:t>75</a:t>
            </a:r>
            <a:r>
              <a:rPr lang="zh-CN" altLang="en-US" dirty="0"/>
              <a:t>行（包含空行）。网络上的同类答案比这短的多，但是多用的是表达式的形式写出，可读性较差。这个程序体现出了我本周所学的知识，我是比较满意的。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59462F-6363-4533-9BE4-F01ACE018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424" y="2442564"/>
            <a:ext cx="1567272" cy="40990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D467636-5C9D-40C8-9F8F-0333F00F5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424" y="130047"/>
            <a:ext cx="7812373" cy="22330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C0712EE-5868-4820-81BC-778EF58D6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025" y="2432993"/>
            <a:ext cx="5165772" cy="410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1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7B9529-84A0-44D3-A2B7-53D3D88A9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2336"/>
            <a:ext cx="10515600" cy="5917915"/>
          </a:xfrm>
        </p:spPr>
        <p:txBody>
          <a:bodyPr/>
          <a:lstStyle/>
          <a:p>
            <a:r>
              <a:rPr lang="zh-CN" altLang="en-US" dirty="0"/>
              <a:t>构筑一个程序，我们首先需要明确一个程序的基本形式：“开始→执行→结束”。这是最基本不过的东西，这是简单的，但却非常重要。以主函数为例，主函数可以没有输入参数，但是依然有基本的一个结构形式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这并不啰嗦，因为脑子中没有这个轮廓，写出来的程序就意味着混乱与残缺。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DEB731-4F75-430E-ADF3-81B2DF33C2F3}"/>
              </a:ext>
            </a:extLst>
          </p:cNvPr>
          <p:cNvSpPr txBox="1"/>
          <p:nvPr/>
        </p:nvSpPr>
        <p:spPr>
          <a:xfrm>
            <a:off x="1366463" y="2907587"/>
            <a:ext cx="1417834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开始，程序的入口与准备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F2162F-67AA-4059-B699-BF0AC4C2CCEF}"/>
              </a:ext>
            </a:extLst>
          </p:cNvPr>
          <p:cNvSpPr txBox="1"/>
          <p:nvPr/>
        </p:nvSpPr>
        <p:spPr>
          <a:xfrm>
            <a:off x="4911046" y="2905018"/>
            <a:ext cx="1707224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程序的执行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27D634-D770-4EC9-B626-13C036B04CEC}"/>
              </a:ext>
            </a:extLst>
          </p:cNvPr>
          <p:cNvSpPr txBox="1"/>
          <p:nvPr/>
        </p:nvSpPr>
        <p:spPr>
          <a:xfrm>
            <a:off x="8959493" y="2905018"/>
            <a:ext cx="1532562" cy="147732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结束，程序的出口，主函数可以直接写上</a:t>
            </a:r>
            <a:r>
              <a:rPr lang="en-US" altLang="zh-CN" dirty="0"/>
              <a:t>return 0</a:t>
            </a:r>
            <a:r>
              <a:rPr lang="zh-CN" altLang="en-US" dirty="0"/>
              <a:t>了。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15FE1F6-B679-4592-BDBD-93DB2EA30ABB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784297" y="3366683"/>
            <a:ext cx="2126749" cy="2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4A37344-FBED-41AD-B7C6-B1E7D9D286A9}"/>
              </a:ext>
            </a:extLst>
          </p:cNvPr>
          <p:cNvCxnSpPr>
            <a:stCxn id="6" idx="3"/>
          </p:cNvCxnSpPr>
          <p:nvPr/>
        </p:nvCxnSpPr>
        <p:spPr>
          <a:xfrm>
            <a:off x="6618270" y="3366683"/>
            <a:ext cx="2341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523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7B9529-84A0-44D3-A2B7-53D3D88A9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580"/>
            <a:ext cx="4902341" cy="6133671"/>
          </a:xfrm>
        </p:spPr>
        <p:txBody>
          <a:bodyPr/>
          <a:lstStyle/>
          <a:p>
            <a:r>
              <a:rPr lang="zh-CN" altLang="en-US" dirty="0"/>
              <a:t>单从主函数来说，我写的主函数是这样的：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对于我而言，我可以很容易将函数区分为三个部分。开始，执行，结束。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A263FDD-6766-487C-9787-C4657DCE0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541" y="693506"/>
            <a:ext cx="6109850" cy="5902502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770FEA18-1490-40D4-888F-28C585C86088}"/>
              </a:ext>
            </a:extLst>
          </p:cNvPr>
          <p:cNvSpPr/>
          <p:nvPr/>
        </p:nvSpPr>
        <p:spPr>
          <a:xfrm>
            <a:off x="6563474" y="5732980"/>
            <a:ext cx="3268896" cy="6472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46C178A-0D47-48D1-B5DC-2D739DE96050}"/>
              </a:ext>
            </a:extLst>
          </p:cNvPr>
          <p:cNvSpPr/>
          <p:nvPr/>
        </p:nvSpPr>
        <p:spPr>
          <a:xfrm>
            <a:off x="6563474" y="3644757"/>
            <a:ext cx="4790326" cy="19854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728DE91-5017-45F8-A5AA-3DF92614AE19}"/>
              </a:ext>
            </a:extLst>
          </p:cNvPr>
          <p:cNvSpPr/>
          <p:nvPr/>
        </p:nvSpPr>
        <p:spPr>
          <a:xfrm>
            <a:off x="6563473" y="1345915"/>
            <a:ext cx="3710684" cy="22988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82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7B9529-84A0-44D3-A2B7-53D3D88A9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580"/>
            <a:ext cx="4902341" cy="6133671"/>
          </a:xfrm>
        </p:spPr>
        <p:txBody>
          <a:bodyPr/>
          <a:lstStyle/>
          <a:p>
            <a:r>
              <a:rPr lang="zh-CN" altLang="en-US" dirty="0"/>
              <a:t>在开始阶段，我可以细分为开始与初始化两部分。</a:t>
            </a:r>
            <a:endParaRPr lang="en-US" altLang="zh-CN" dirty="0"/>
          </a:p>
          <a:p>
            <a:r>
              <a:rPr lang="zh-CN" altLang="en-US" dirty="0"/>
              <a:t>开始：程序的入口，包含读取参数等操作。在函数中，这一段“无形”。</a:t>
            </a:r>
            <a:endParaRPr lang="en-US" altLang="zh-CN" dirty="0"/>
          </a:p>
          <a:p>
            <a:r>
              <a:rPr lang="zh-CN" altLang="en-US" dirty="0"/>
              <a:t>初始化：我把初始化细分为总的变量定义、参数变量输入、根据边界条件对变量赋值三部分。在该程序的初始化部分能很清晰的看到前两个部分，因为这个程序我写的比较早，少写了第三部分（写第三部分有利于处理边界条件）。在后面我写的程序里基本会有第三部分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124EAB-C12F-4541-B974-16B5C7DD0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362" y="369870"/>
            <a:ext cx="4797438" cy="3198293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37B16F5E-3C93-4A66-99BC-7BBD0AFB4E3B}"/>
              </a:ext>
            </a:extLst>
          </p:cNvPr>
          <p:cNvSpPr/>
          <p:nvPr/>
        </p:nvSpPr>
        <p:spPr>
          <a:xfrm>
            <a:off x="6965879" y="369870"/>
            <a:ext cx="4387921" cy="21678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F0775DE-B90F-45E4-8B95-DA80C551C278}"/>
              </a:ext>
            </a:extLst>
          </p:cNvPr>
          <p:cNvSpPr/>
          <p:nvPr/>
        </p:nvSpPr>
        <p:spPr>
          <a:xfrm>
            <a:off x="6965879" y="3008618"/>
            <a:ext cx="3431568" cy="4203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A8A5152-11FB-4BC2-9176-CDAA6C25C67F}"/>
              </a:ext>
            </a:extLst>
          </p:cNvPr>
          <p:cNvSpPr/>
          <p:nvPr/>
        </p:nvSpPr>
        <p:spPr>
          <a:xfrm flipV="1">
            <a:off x="6965879" y="4039064"/>
            <a:ext cx="3566843" cy="12282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D4B1C60-55B9-430E-8341-20E6F72D7968}"/>
              </a:ext>
            </a:extLst>
          </p:cNvPr>
          <p:cNvSpPr txBox="1"/>
          <p:nvPr/>
        </p:nvSpPr>
        <p:spPr>
          <a:xfrm>
            <a:off x="7510409" y="4653176"/>
            <a:ext cx="2126751" cy="37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（暂缺）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1CEFB9D-A98C-4E29-9BCE-2EECCD158301}"/>
              </a:ext>
            </a:extLst>
          </p:cNvPr>
          <p:cNvSpPr/>
          <p:nvPr/>
        </p:nvSpPr>
        <p:spPr>
          <a:xfrm>
            <a:off x="6556362" y="246580"/>
            <a:ext cx="5320564" cy="52192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43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7B9529-84A0-44D3-A2B7-53D3D88A9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6580"/>
            <a:ext cx="3250915" cy="6154220"/>
          </a:xfrm>
        </p:spPr>
        <p:txBody>
          <a:bodyPr/>
          <a:lstStyle/>
          <a:p>
            <a:r>
              <a:rPr lang="zh-CN" altLang="en-US" dirty="0"/>
              <a:t>函数的执行。我分为方案计算与打印两个部分。在方案计算的部分我又将各个所需的参数彼此分开求解。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这部分让我想到了金字塔原则：每部分只做一件事，它下属的部分彼此分离，但是总为实现一个相同的目标。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E33155-66E0-4749-8D6E-5CEF9037E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714" y="82698"/>
            <a:ext cx="7255834" cy="2986705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85ED9D08-974F-413F-8EBF-B70F31A17CD7}"/>
              </a:ext>
            </a:extLst>
          </p:cNvPr>
          <p:cNvSpPr/>
          <p:nvPr/>
        </p:nvSpPr>
        <p:spPr>
          <a:xfrm>
            <a:off x="4798031" y="246580"/>
            <a:ext cx="6339156" cy="15513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CD594DE-FE16-4994-981D-E98337B1D2F9}"/>
              </a:ext>
            </a:extLst>
          </p:cNvPr>
          <p:cNvSpPr/>
          <p:nvPr/>
        </p:nvSpPr>
        <p:spPr>
          <a:xfrm>
            <a:off x="4798031" y="1877602"/>
            <a:ext cx="6339156" cy="15513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D31DB6-A08E-4B8E-8311-4657DB27A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532" y="3508624"/>
            <a:ext cx="4079534" cy="3043376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21C9DCB8-21E1-4C49-B14A-0B04E0D7AE8A}"/>
              </a:ext>
            </a:extLst>
          </p:cNvPr>
          <p:cNvSpPr/>
          <p:nvPr/>
        </p:nvSpPr>
        <p:spPr>
          <a:xfrm>
            <a:off x="4319714" y="82698"/>
            <a:ext cx="7403099" cy="35543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707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F3D5B-C3DB-44F8-8D0A-FA9BECBAA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128"/>
            <a:ext cx="4339975" cy="1191802"/>
          </a:xfrm>
        </p:spPr>
        <p:txBody>
          <a:bodyPr/>
          <a:lstStyle/>
          <a:p>
            <a:r>
              <a:rPr lang="zh-CN" altLang="en-US" dirty="0"/>
              <a:t>计算方案的部分，对各个参数分别求解。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09B932-A8EA-4EED-A2A0-1C37EED29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618" y="101108"/>
            <a:ext cx="3178957" cy="30530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941259B-F626-45B3-9FAC-71498238A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618" y="3277456"/>
            <a:ext cx="4268056" cy="21794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0B99F52-F0AB-46E0-A7E4-90C8CC945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975" y="5850666"/>
            <a:ext cx="6097870" cy="71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4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1115</Words>
  <Application>Microsoft Office PowerPoint</Application>
  <PresentationFormat>宽屏</PresentationFormat>
  <Paragraphs>48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计算概论与程序设计基础</vt:lpstr>
      <vt:lpstr>前言</vt:lpstr>
      <vt:lpstr>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附：递推与递归的比较</vt:lpstr>
      <vt:lpstr>递推：A(n+1) = f(A(n))</vt:lpstr>
      <vt:lpstr>递归：A(n) = f(A(n-1))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计算概论与程序设计基础</dc:title>
  <dc:creator>丁 家恳</dc:creator>
  <cp:lastModifiedBy>丁 家恳</cp:lastModifiedBy>
  <cp:revision>20</cp:revision>
  <dcterms:created xsi:type="dcterms:W3CDTF">2019-11-01T11:30:08Z</dcterms:created>
  <dcterms:modified xsi:type="dcterms:W3CDTF">2019-11-01T13:19:40Z</dcterms:modified>
</cp:coreProperties>
</file>