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84" r:id="rId3"/>
    <p:sldId id="285" r:id="rId4"/>
    <p:sldId id="286" r:id="rId5"/>
    <p:sldId id="287" r:id="rId6"/>
    <p:sldId id="288" r:id="rId7"/>
    <p:sldId id="289" r:id="rId8"/>
    <p:sldId id="290" r:id="rId9"/>
    <p:sldId id="291" r:id="rId10"/>
    <p:sldId id="292"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128A4A-30D4-4DB7-A189-577428D747D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51BAADD-1449-4A1F-BE4E-2A2BA88B81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5859C21-6C09-4E22-BE29-FE03D512DAE6}"/>
              </a:ext>
            </a:extLst>
          </p:cNvPr>
          <p:cNvSpPr>
            <a:spLocks noGrp="1"/>
          </p:cNvSpPr>
          <p:nvPr>
            <p:ph type="dt" sz="half" idx="10"/>
          </p:nvPr>
        </p:nvSpPr>
        <p:spPr/>
        <p:txBody>
          <a:bodyPr/>
          <a:lstStyle/>
          <a:p>
            <a:fld id="{6C6DBE88-16A3-47A6-B6FD-0FD6A2553A64}" type="datetimeFigureOut">
              <a:rPr lang="zh-CN" altLang="en-US" smtClean="0"/>
              <a:t>2019/12/15</a:t>
            </a:fld>
            <a:endParaRPr lang="zh-CN" altLang="en-US"/>
          </a:p>
        </p:txBody>
      </p:sp>
      <p:sp>
        <p:nvSpPr>
          <p:cNvPr id="5" name="页脚占位符 4">
            <a:extLst>
              <a:ext uri="{FF2B5EF4-FFF2-40B4-BE49-F238E27FC236}">
                <a16:creationId xmlns:a16="http://schemas.microsoft.com/office/drawing/2014/main" id="{079CF2F4-6121-4924-9FD6-9E98D966D8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6E0211-E6F9-4403-92EC-24F050B1DE96}"/>
              </a:ext>
            </a:extLst>
          </p:cNvPr>
          <p:cNvSpPr>
            <a:spLocks noGrp="1"/>
          </p:cNvSpPr>
          <p:nvPr>
            <p:ph type="sldNum" sz="quarter" idx="12"/>
          </p:nvPr>
        </p:nvSpPr>
        <p:spPr/>
        <p:txBody>
          <a:bodyPr/>
          <a:lstStyle/>
          <a:p>
            <a:fld id="{7F697468-81E4-40D2-869C-E5618476FD2F}" type="slidenum">
              <a:rPr lang="zh-CN" altLang="en-US" smtClean="0"/>
              <a:t>‹#›</a:t>
            </a:fld>
            <a:endParaRPr lang="zh-CN" altLang="en-US"/>
          </a:p>
        </p:txBody>
      </p:sp>
    </p:spTree>
    <p:extLst>
      <p:ext uri="{BB962C8B-B14F-4D97-AF65-F5344CB8AC3E}">
        <p14:creationId xmlns:p14="http://schemas.microsoft.com/office/powerpoint/2010/main" val="2001819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589028-8195-4D6E-823E-FDA0F4C1F5D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9A0805-A551-4DA1-9DBB-928CD9903AB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50ACC99-01F9-4C9B-BD72-A10514786ABE}"/>
              </a:ext>
            </a:extLst>
          </p:cNvPr>
          <p:cNvSpPr>
            <a:spLocks noGrp="1"/>
          </p:cNvSpPr>
          <p:nvPr>
            <p:ph type="dt" sz="half" idx="10"/>
          </p:nvPr>
        </p:nvSpPr>
        <p:spPr/>
        <p:txBody>
          <a:bodyPr/>
          <a:lstStyle/>
          <a:p>
            <a:fld id="{6C6DBE88-16A3-47A6-B6FD-0FD6A2553A64}" type="datetimeFigureOut">
              <a:rPr lang="zh-CN" altLang="en-US" smtClean="0"/>
              <a:t>2019/12/15</a:t>
            </a:fld>
            <a:endParaRPr lang="zh-CN" altLang="en-US"/>
          </a:p>
        </p:txBody>
      </p:sp>
      <p:sp>
        <p:nvSpPr>
          <p:cNvPr id="5" name="页脚占位符 4">
            <a:extLst>
              <a:ext uri="{FF2B5EF4-FFF2-40B4-BE49-F238E27FC236}">
                <a16:creationId xmlns:a16="http://schemas.microsoft.com/office/drawing/2014/main" id="{326A71DE-B42D-4D2E-B52B-8EA9F3A795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0F2F4B-2745-42A5-98D6-81C94E6A57E4}"/>
              </a:ext>
            </a:extLst>
          </p:cNvPr>
          <p:cNvSpPr>
            <a:spLocks noGrp="1"/>
          </p:cNvSpPr>
          <p:nvPr>
            <p:ph type="sldNum" sz="quarter" idx="12"/>
          </p:nvPr>
        </p:nvSpPr>
        <p:spPr/>
        <p:txBody>
          <a:bodyPr/>
          <a:lstStyle/>
          <a:p>
            <a:fld id="{7F697468-81E4-40D2-869C-E5618476FD2F}" type="slidenum">
              <a:rPr lang="zh-CN" altLang="en-US" smtClean="0"/>
              <a:t>‹#›</a:t>
            </a:fld>
            <a:endParaRPr lang="zh-CN" altLang="en-US"/>
          </a:p>
        </p:txBody>
      </p:sp>
    </p:spTree>
    <p:extLst>
      <p:ext uri="{BB962C8B-B14F-4D97-AF65-F5344CB8AC3E}">
        <p14:creationId xmlns:p14="http://schemas.microsoft.com/office/powerpoint/2010/main" val="4025899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1EE0B66-4AA4-479B-BED8-461081B6229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4B77474-D775-455F-AD3A-6AA87FF0E4D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DB3935-4983-48A3-87FC-71200D26576C}"/>
              </a:ext>
            </a:extLst>
          </p:cNvPr>
          <p:cNvSpPr>
            <a:spLocks noGrp="1"/>
          </p:cNvSpPr>
          <p:nvPr>
            <p:ph type="dt" sz="half" idx="10"/>
          </p:nvPr>
        </p:nvSpPr>
        <p:spPr/>
        <p:txBody>
          <a:bodyPr/>
          <a:lstStyle/>
          <a:p>
            <a:fld id="{6C6DBE88-16A3-47A6-B6FD-0FD6A2553A64}" type="datetimeFigureOut">
              <a:rPr lang="zh-CN" altLang="en-US" smtClean="0"/>
              <a:t>2019/12/15</a:t>
            </a:fld>
            <a:endParaRPr lang="zh-CN" altLang="en-US"/>
          </a:p>
        </p:txBody>
      </p:sp>
      <p:sp>
        <p:nvSpPr>
          <p:cNvPr id="5" name="页脚占位符 4">
            <a:extLst>
              <a:ext uri="{FF2B5EF4-FFF2-40B4-BE49-F238E27FC236}">
                <a16:creationId xmlns:a16="http://schemas.microsoft.com/office/drawing/2014/main" id="{4FC2F8F4-30BE-469C-B4BE-BC40B7E8F3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99A00B-594B-4D27-808C-F471711AF063}"/>
              </a:ext>
            </a:extLst>
          </p:cNvPr>
          <p:cNvSpPr>
            <a:spLocks noGrp="1"/>
          </p:cNvSpPr>
          <p:nvPr>
            <p:ph type="sldNum" sz="quarter" idx="12"/>
          </p:nvPr>
        </p:nvSpPr>
        <p:spPr/>
        <p:txBody>
          <a:bodyPr/>
          <a:lstStyle/>
          <a:p>
            <a:fld id="{7F697468-81E4-40D2-869C-E5618476FD2F}" type="slidenum">
              <a:rPr lang="zh-CN" altLang="en-US" smtClean="0"/>
              <a:t>‹#›</a:t>
            </a:fld>
            <a:endParaRPr lang="zh-CN" altLang="en-US"/>
          </a:p>
        </p:txBody>
      </p:sp>
    </p:spTree>
    <p:extLst>
      <p:ext uri="{BB962C8B-B14F-4D97-AF65-F5344CB8AC3E}">
        <p14:creationId xmlns:p14="http://schemas.microsoft.com/office/powerpoint/2010/main" val="34272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B91B2-E0BD-4868-A371-C7FDEA7DD29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6E86A2A-3CE8-450B-BEE8-EB5903FBEAE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C782AD0-4FCD-451C-A174-C37C2A8A3F4B}"/>
              </a:ext>
            </a:extLst>
          </p:cNvPr>
          <p:cNvSpPr>
            <a:spLocks noGrp="1"/>
          </p:cNvSpPr>
          <p:nvPr>
            <p:ph type="dt" sz="half" idx="10"/>
          </p:nvPr>
        </p:nvSpPr>
        <p:spPr/>
        <p:txBody>
          <a:bodyPr/>
          <a:lstStyle/>
          <a:p>
            <a:fld id="{6C6DBE88-16A3-47A6-B6FD-0FD6A2553A64}" type="datetimeFigureOut">
              <a:rPr lang="zh-CN" altLang="en-US" smtClean="0"/>
              <a:t>2019/12/15</a:t>
            </a:fld>
            <a:endParaRPr lang="zh-CN" altLang="en-US"/>
          </a:p>
        </p:txBody>
      </p:sp>
      <p:sp>
        <p:nvSpPr>
          <p:cNvPr id="5" name="页脚占位符 4">
            <a:extLst>
              <a:ext uri="{FF2B5EF4-FFF2-40B4-BE49-F238E27FC236}">
                <a16:creationId xmlns:a16="http://schemas.microsoft.com/office/drawing/2014/main" id="{813972AD-E50C-4FBF-9075-81F6B9D0C2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DEF289-0442-41CF-825C-FE86538AF84D}"/>
              </a:ext>
            </a:extLst>
          </p:cNvPr>
          <p:cNvSpPr>
            <a:spLocks noGrp="1"/>
          </p:cNvSpPr>
          <p:nvPr>
            <p:ph type="sldNum" sz="quarter" idx="12"/>
          </p:nvPr>
        </p:nvSpPr>
        <p:spPr/>
        <p:txBody>
          <a:bodyPr/>
          <a:lstStyle/>
          <a:p>
            <a:fld id="{7F697468-81E4-40D2-869C-E5618476FD2F}" type="slidenum">
              <a:rPr lang="zh-CN" altLang="en-US" smtClean="0"/>
              <a:t>‹#›</a:t>
            </a:fld>
            <a:endParaRPr lang="zh-CN" altLang="en-US"/>
          </a:p>
        </p:txBody>
      </p:sp>
    </p:spTree>
    <p:extLst>
      <p:ext uri="{BB962C8B-B14F-4D97-AF65-F5344CB8AC3E}">
        <p14:creationId xmlns:p14="http://schemas.microsoft.com/office/powerpoint/2010/main" val="2669148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0B779A-E597-4669-93DD-7B7D15EF9FA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59F2BE2-6C98-4117-943F-E5397F347A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CFD8F20-074A-4DC3-B8DD-DE5980CD4818}"/>
              </a:ext>
            </a:extLst>
          </p:cNvPr>
          <p:cNvSpPr>
            <a:spLocks noGrp="1"/>
          </p:cNvSpPr>
          <p:nvPr>
            <p:ph type="dt" sz="half" idx="10"/>
          </p:nvPr>
        </p:nvSpPr>
        <p:spPr/>
        <p:txBody>
          <a:bodyPr/>
          <a:lstStyle/>
          <a:p>
            <a:fld id="{6C6DBE88-16A3-47A6-B6FD-0FD6A2553A64}" type="datetimeFigureOut">
              <a:rPr lang="zh-CN" altLang="en-US" smtClean="0"/>
              <a:t>2019/12/15</a:t>
            </a:fld>
            <a:endParaRPr lang="zh-CN" altLang="en-US"/>
          </a:p>
        </p:txBody>
      </p:sp>
      <p:sp>
        <p:nvSpPr>
          <p:cNvPr id="5" name="页脚占位符 4">
            <a:extLst>
              <a:ext uri="{FF2B5EF4-FFF2-40B4-BE49-F238E27FC236}">
                <a16:creationId xmlns:a16="http://schemas.microsoft.com/office/drawing/2014/main" id="{A2DD6F92-731D-4EEC-95D4-CDC68A7164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BC3C06-056B-4D7F-BBA7-D5F032EDF2C8}"/>
              </a:ext>
            </a:extLst>
          </p:cNvPr>
          <p:cNvSpPr>
            <a:spLocks noGrp="1"/>
          </p:cNvSpPr>
          <p:nvPr>
            <p:ph type="sldNum" sz="quarter" idx="12"/>
          </p:nvPr>
        </p:nvSpPr>
        <p:spPr/>
        <p:txBody>
          <a:bodyPr/>
          <a:lstStyle/>
          <a:p>
            <a:fld id="{7F697468-81E4-40D2-869C-E5618476FD2F}" type="slidenum">
              <a:rPr lang="zh-CN" altLang="en-US" smtClean="0"/>
              <a:t>‹#›</a:t>
            </a:fld>
            <a:endParaRPr lang="zh-CN" altLang="en-US"/>
          </a:p>
        </p:txBody>
      </p:sp>
    </p:spTree>
    <p:extLst>
      <p:ext uri="{BB962C8B-B14F-4D97-AF65-F5344CB8AC3E}">
        <p14:creationId xmlns:p14="http://schemas.microsoft.com/office/powerpoint/2010/main" val="1024074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07192E-35F2-4470-AACA-C40C94B41C1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5968DB0-A668-465D-A780-6F182E236D5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05EC217-BC01-4C8C-9C2F-CA356943ADD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4C9AE44-37DB-4D65-86C5-5BF7E02C3FE3}"/>
              </a:ext>
            </a:extLst>
          </p:cNvPr>
          <p:cNvSpPr>
            <a:spLocks noGrp="1"/>
          </p:cNvSpPr>
          <p:nvPr>
            <p:ph type="dt" sz="half" idx="10"/>
          </p:nvPr>
        </p:nvSpPr>
        <p:spPr/>
        <p:txBody>
          <a:bodyPr/>
          <a:lstStyle/>
          <a:p>
            <a:fld id="{6C6DBE88-16A3-47A6-B6FD-0FD6A2553A64}" type="datetimeFigureOut">
              <a:rPr lang="zh-CN" altLang="en-US" smtClean="0"/>
              <a:t>2019/12/15</a:t>
            </a:fld>
            <a:endParaRPr lang="zh-CN" altLang="en-US"/>
          </a:p>
        </p:txBody>
      </p:sp>
      <p:sp>
        <p:nvSpPr>
          <p:cNvPr id="6" name="页脚占位符 5">
            <a:extLst>
              <a:ext uri="{FF2B5EF4-FFF2-40B4-BE49-F238E27FC236}">
                <a16:creationId xmlns:a16="http://schemas.microsoft.com/office/drawing/2014/main" id="{C61BA89F-4849-43DE-9E7F-D72870F70B4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FF0DC3-250B-46F6-A2A1-2E79168D5079}"/>
              </a:ext>
            </a:extLst>
          </p:cNvPr>
          <p:cNvSpPr>
            <a:spLocks noGrp="1"/>
          </p:cNvSpPr>
          <p:nvPr>
            <p:ph type="sldNum" sz="quarter" idx="12"/>
          </p:nvPr>
        </p:nvSpPr>
        <p:spPr/>
        <p:txBody>
          <a:bodyPr/>
          <a:lstStyle/>
          <a:p>
            <a:fld id="{7F697468-81E4-40D2-869C-E5618476FD2F}" type="slidenum">
              <a:rPr lang="zh-CN" altLang="en-US" smtClean="0"/>
              <a:t>‹#›</a:t>
            </a:fld>
            <a:endParaRPr lang="zh-CN" altLang="en-US"/>
          </a:p>
        </p:txBody>
      </p:sp>
    </p:spTree>
    <p:extLst>
      <p:ext uri="{BB962C8B-B14F-4D97-AF65-F5344CB8AC3E}">
        <p14:creationId xmlns:p14="http://schemas.microsoft.com/office/powerpoint/2010/main" val="2531280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8AE979-6331-4E04-8CFB-88028E967A0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50C32A9-0C04-47A6-90BB-9B83A5D2F1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3D3FB91-DE2B-4C66-B856-5462DD47029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42AA364-AA7B-4947-B9A6-2BD8B20C05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2009301-4813-480A-93A9-C7BB734B808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9D45E5B-6FB9-462B-91A4-45A48662ED0D}"/>
              </a:ext>
            </a:extLst>
          </p:cNvPr>
          <p:cNvSpPr>
            <a:spLocks noGrp="1"/>
          </p:cNvSpPr>
          <p:nvPr>
            <p:ph type="dt" sz="half" idx="10"/>
          </p:nvPr>
        </p:nvSpPr>
        <p:spPr/>
        <p:txBody>
          <a:bodyPr/>
          <a:lstStyle/>
          <a:p>
            <a:fld id="{6C6DBE88-16A3-47A6-B6FD-0FD6A2553A64}" type="datetimeFigureOut">
              <a:rPr lang="zh-CN" altLang="en-US" smtClean="0"/>
              <a:t>2019/12/15</a:t>
            </a:fld>
            <a:endParaRPr lang="zh-CN" altLang="en-US"/>
          </a:p>
        </p:txBody>
      </p:sp>
      <p:sp>
        <p:nvSpPr>
          <p:cNvPr id="8" name="页脚占位符 7">
            <a:extLst>
              <a:ext uri="{FF2B5EF4-FFF2-40B4-BE49-F238E27FC236}">
                <a16:creationId xmlns:a16="http://schemas.microsoft.com/office/drawing/2014/main" id="{619631C6-9072-481A-8948-0C636FD500D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67558CF-86F5-47D5-AA3E-448353A08B0C}"/>
              </a:ext>
            </a:extLst>
          </p:cNvPr>
          <p:cNvSpPr>
            <a:spLocks noGrp="1"/>
          </p:cNvSpPr>
          <p:nvPr>
            <p:ph type="sldNum" sz="quarter" idx="12"/>
          </p:nvPr>
        </p:nvSpPr>
        <p:spPr/>
        <p:txBody>
          <a:bodyPr/>
          <a:lstStyle/>
          <a:p>
            <a:fld id="{7F697468-81E4-40D2-869C-E5618476FD2F}" type="slidenum">
              <a:rPr lang="zh-CN" altLang="en-US" smtClean="0"/>
              <a:t>‹#›</a:t>
            </a:fld>
            <a:endParaRPr lang="zh-CN" altLang="en-US"/>
          </a:p>
        </p:txBody>
      </p:sp>
    </p:spTree>
    <p:extLst>
      <p:ext uri="{BB962C8B-B14F-4D97-AF65-F5344CB8AC3E}">
        <p14:creationId xmlns:p14="http://schemas.microsoft.com/office/powerpoint/2010/main" val="182152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A2D586-A8C9-4CC8-8868-52B4CAC73B1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2A26320-F7EF-48FE-9EFE-6BB7635A45F2}"/>
              </a:ext>
            </a:extLst>
          </p:cNvPr>
          <p:cNvSpPr>
            <a:spLocks noGrp="1"/>
          </p:cNvSpPr>
          <p:nvPr>
            <p:ph type="dt" sz="half" idx="10"/>
          </p:nvPr>
        </p:nvSpPr>
        <p:spPr/>
        <p:txBody>
          <a:bodyPr/>
          <a:lstStyle/>
          <a:p>
            <a:fld id="{6C6DBE88-16A3-47A6-B6FD-0FD6A2553A64}" type="datetimeFigureOut">
              <a:rPr lang="zh-CN" altLang="en-US" smtClean="0"/>
              <a:t>2019/12/15</a:t>
            </a:fld>
            <a:endParaRPr lang="zh-CN" altLang="en-US"/>
          </a:p>
        </p:txBody>
      </p:sp>
      <p:sp>
        <p:nvSpPr>
          <p:cNvPr id="4" name="页脚占位符 3">
            <a:extLst>
              <a:ext uri="{FF2B5EF4-FFF2-40B4-BE49-F238E27FC236}">
                <a16:creationId xmlns:a16="http://schemas.microsoft.com/office/drawing/2014/main" id="{AAB9D270-DB7D-42AB-96A2-29B8AF26BDA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691F8B-7A62-49F9-AC8E-CBB49F1D4950}"/>
              </a:ext>
            </a:extLst>
          </p:cNvPr>
          <p:cNvSpPr>
            <a:spLocks noGrp="1"/>
          </p:cNvSpPr>
          <p:nvPr>
            <p:ph type="sldNum" sz="quarter" idx="12"/>
          </p:nvPr>
        </p:nvSpPr>
        <p:spPr/>
        <p:txBody>
          <a:bodyPr/>
          <a:lstStyle/>
          <a:p>
            <a:fld id="{7F697468-81E4-40D2-869C-E5618476FD2F}" type="slidenum">
              <a:rPr lang="zh-CN" altLang="en-US" smtClean="0"/>
              <a:t>‹#›</a:t>
            </a:fld>
            <a:endParaRPr lang="zh-CN" altLang="en-US"/>
          </a:p>
        </p:txBody>
      </p:sp>
    </p:spTree>
    <p:extLst>
      <p:ext uri="{BB962C8B-B14F-4D97-AF65-F5344CB8AC3E}">
        <p14:creationId xmlns:p14="http://schemas.microsoft.com/office/powerpoint/2010/main" val="617531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5B91B24-A9AA-4969-BAB4-6E6279444203}"/>
              </a:ext>
            </a:extLst>
          </p:cNvPr>
          <p:cNvSpPr>
            <a:spLocks noGrp="1"/>
          </p:cNvSpPr>
          <p:nvPr>
            <p:ph type="dt" sz="half" idx="10"/>
          </p:nvPr>
        </p:nvSpPr>
        <p:spPr/>
        <p:txBody>
          <a:bodyPr/>
          <a:lstStyle/>
          <a:p>
            <a:fld id="{6C6DBE88-16A3-47A6-B6FD-0FD6A2553A64}" type="datetimeFigureOut">
              <a:rPr lang="zh-CN" altLang="en-US" smtClean="0"/>
              <a:t>2019/12/15</a:t>
            </a:fld>
            <a:endParaRPr lang="zh-CN" altLang="en-US"/>
          </a:p>
        </p:txBody>
      </p:sp>
      <p:sp>
        <p:nvSpPr>
          <p:cNvPr id="3" name="页脚占位符 2">
            <a:extLst>
              <a:ext uri="{FF2B5EF4-FFF2-40B4-BE49-F238E27FC236}">
                <a16:creationId xmlns:a16="http://schemas.microsoft.com/office/drawing/2014/main" id="{C64375E8-91F4-45B8-B2A5-32CE0AD119E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7516C5E-46FC-406C-A547-DA8F0F04F1C2}"/>
              </a:ext>
            </a:extLst>
          </p:cNvPr>
          <p:cNvSpPr>
            <a:spLocks noGrp="1"/>
          </p:cNvSpPr>
          <p:nvPr>
            <p:ph type="sldNum" sz="quarter" idx="12"/>
          </p:nvPr>
        </p:nvSpPr>
        <p:spPr/>
        <p:txBody>
          <a:bodyPr/>
          <a:lstStyle/>
          <a:p>
            <a:fld id="{7F697468-81E4-40D2-869C-E5618476FD2F}" type="slidenum">
              <a:rPr lang="zh-CN" altLang="en-US" smtClean="0"/>
              <a:t>‹#›</a:t>
            </a:fld>
            <a:endParaRPr lang="zh-CN" altLang="en-US"/>
          </a:p>
        </p:txBody>
      </p:sp>
    </p:spTree>
    <p:extLst>
      <p:ext uri="{BB962C8B-B14F-4D97-AF65-F5344CB8AC3E}">
        <p14:creationId xmlns:p14="http://schemas.microsoft.com/office/powerpoint/2010/main" val="4026677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F882CF-FF46-4F41-923C-D2579381944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57BB173-D524-4A10-AD98-3DCCF23CE4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BF43B2D-F290-47CB-9B53-0130B356BF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9AEA940-A7CC-43E7-AD45-CE1930166563}"/>
              </a:ext>
            </a:extLst>
          </p:cNvPr>
          <p:cNvSpPr>
            <a:spLocks noGrp="1"/>
          </p:cNvSpPr>
          <p:nvPr>
            <p:ph type="dt" sz="half" idx="10"/>
          </p:nvPr>
        </p:nvSpPr>
        <p:spPr/>
        <p:txBody>
          <a:bodyPr/>
          <a:lstStyle/>
          <a:p>
            <a:fld id="{6C6DBE88-16A3-47A6-B6FD-0FD6A2553A64}" type="datetimeFigureOut">
              <a:rPr lang="zh-CN" altLang="en-US" smtClean="0"/>
              <a:t>2019/12/15</a:t>
            </a:fld>
            <a:endParaRPr lang="zh-CN" altLang="en-US"/>
          </a:p>
        </p:txBody>
      </p:sp>
      <p:sp>
        <p:nvSpPr>
          <p:cNvPr id="6" name="页脚占位符 5">
            <a:extLst>
              <a:ext uri="{FF2B5EF4-FFF2-40B4-BE49-F238E27FC236}">
                <a16:creationId xmlns:a16="http://schemas.microsoft.com/office/drawing/2014/main" id="{7D80A0F5-7212-41F2-87D3-385932FE9BB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F906B4C-AB65-4CA8-A5BE-7E4DCACFC458}"/>
              </a:ext>
            </a:extLst>
          </p:cNvPr>
          <p:cNvSpPr>
            <a:spLocks noGrp="1"/>
          </p:cNvSpPr>
          <p:nvPr>
            <p:ph type="sldNum" sz="quarter" idx="12"/>
          </p:nvPr>
        </p:nvSpPr>
        <p:spPr/>
        <p:txBody>
          <a:bodyPr/>
          <a:lstStyle/>
          <a:p>
            <a:fld id="{7F697468-81E4-40D2-869C-E5618476FD2F}" type="slidenum">
              <a:rPr lang="zh-CN" altLang="en-US" smtClean="0"/>
              <a:t>‹#›</a:t>
            </a:fld>
            <a:endParaRPr lang="zh-CN" altLang="en-US"/>
          </a:p>
        </p:txBody>
      </p:sp>
    </p:spTree>
    <p:extLst>
      <p:ext uri="{BB962C8B-B14F-4D97-AF65-F5344CB8AC3E}">
        <p14:creationId xmlns:p14="http://schemas.microsoft.com/office/powerpoint/2010/main" val="3028659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FA90F7-C968-4242-B792-7349BC53F6C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0266D9E-C5B8-4A33-9083-8BE98A268C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DD10B9E-225A-4CBD-AAB4-59C6DD6E35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059D22B-7E60-4499-B969-3E6E2998C77B}"/>
              </a:ext>
            </a:extLst>
          </p:cNvPr>
          <p:cNvSpPr>
            <a:spLocks noGrp="1"/>
          </p:cNvSpPr>
          <p:nvPr>
            <p:ph type="dt" sz="half" idx="10"/>
          </p:nvPr>
        </p:nvSpPr>
        <p:spPr/>
        <p:txBody>
          <a:bodyPr/>
          <a:lstStyle/>
          <a:p>
            <a:fld id="{6C6DBE88-16A3-47A6-B6FD-0FD6A2553A64}" type="datetimeFigureOut">
              <a:rPr lang="zh-CN" altLang="en-US" smtClean="0"/>
              <a:t>2019/12/15</a:t>
            </a:fld>
            <a:endParaRPr lang="zh-CN" altLang="en-US"/>
          </a:p>
        </p:txBody>
      </p:sp>
      <p:sp>
        <p:nvSpPr>
          <p:cNvPr id="6" name="页脚占位符 5">
            <a:extLst>
              <a:ext uri="{FF2B5EF4-FFF2-40B4-BE49-F238E27FC236}">
                <a16:creationId xmlns:a16="http://schemas.microsoft.com/office/drawing/2014/main" id="{632AD1AF-0F5A-4EB4-BBBA-AD9CD76563B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5EF90B5-3B9A-45C2-8311-0D481E6921BA}"/>
              </a:ext>
            </a:extLst>
          </p:cNvPr>
          <p:cNvSpPr>
            <a:spLocks noGrp="1"/>
          </p:cNvSpPr>
          <p:nvPr>
            <p:ph type="sldNum" sz="quarter" idx="12"/>
          </p:nvPr>
        </p:nvSpPr>
        <p:spPr/>
        <p:txBody>
          <a:bodyPr/>
          <a:lstStyle/>
          <a:p>
            <a:fld id="{7F697468-81E4-40D2-869C-E5618476FD2F}" type="slidenum">
              <a:rPr lang="zh-CN" altLang="en-US" smtClean="0"/>
              <a:t>‹#›</a:t>
            </a:fld>
            <a:endParaRPr lang="zh-CN" altLang="en-US"/>
          </a:p>
        </p:txBody>
      </p:sp>
    </p:spTree>
    <p:extLst>
      <p:ext uri="{BB962C8B-B14F-4D97-AF65-F5344CB8AC3E}">
        <p14:creationId xmlns:p14="http://schemas.microsoft.com/office/powerpoint/2010/main" val="4053383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D713790-6190-49BC-86D3-3F4482FBA3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4A3E9C8-A849-4A96-BC9C-35D8707C75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13B56BF-752A-4474-BE6F-13EAD1771A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6DBE88-16A3-47A6-B6FD-0FD6A2553A64}" type="datetimeFigureOut">
              <a:rPr lang="zh-CN" altLang="en-US" smtClean="0"/>
              <a:t>2019/12/15</a:t>
            </a:fld>
            <a:endParaRPr lang="zh-CN" altLang="en-US"/>
          </a:p>
        </p:txBody>
      </p:sp>
      <p:sp>
        <p:nvSpPr>
          <p:cNvPr id="5" name="页脚占位符 4">
            <a:extLst>
              <a:ext uri="{FF2B5EF4-FFF2-40B4-BE49-F238E27FC236}">
                <a16:creationId xmlns:a16="http://schemas.microsoft.com/office/drawing/2014/main" id="{FC08C687-FB97-434A-AAB8-617C3F73EE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169EA72-1D43-45E2-8638-761AC47032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697468-81E4-40D2-869C-E5618476FD2F}" type="slidenum">
              <a:rPr lang="zh-CN" altLang="en-US" smtClean="0"/>
              <a:t>‹#›</a:t>
            </a:fld>
            <a:endParaRPr lang="zh-CN" altLang="en-US"/>
          </a:p>
        </p:txBody>
      </p:sp>
    </p:spTree>
    <p:extLst>
      <p:ext uri="{BB962C8B-B14F-4D97-AF65-F5344CB8AC3E}">
        <p14:creationId xmlns:p14="http://schemas.microsoft.com/office/powerpoint/2010/main" val="85192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F86DC7-6135-4BCB-A1AC-198476E52F54}"/>
              </a:ext>
            </a:extLst>
          </p:cNvPr>
          <p:cNvSpPr>
            <a:spLocks noGrp="1"/>
          </p:cNvSpPr>
          <p:nvPr>
            <p:ph type="ctrTitle"/>
          </p:nvPr>
        </p:nvSpPr>
        <p:spPr/>
        <p:txBody>
          <a:bodyPr/>
          <a:lstStyle/>
          <a:p>
            <a:r>
              <a:rPr lang="zh-CN" altLang="en-US" dirty="0"/>
              <a:t>计算概论与程序设计基础</a:t>
            </a:r>
          </a:p>
        </p:txBody>
      </p:sp>
      <p:sp>
        <p:nvSpPr>
          <p:cNvPr id="3" name="副标题 2">
            <a:extLst>
              <a:ext uri="{FF2B5EF4-FFF2-40B4-BE49-F238E27FC236}">
                <a16:creationId xmlns:a16="http://schemas.microsoft.com/office/drawing/2014/main" id="{C07B4DF6-B4BD-4D94-A290-698946B77478}"/>
              </a:ext>
            </a:extLst>
          </p:cNvPr>
          <p:cNvSpPr>
            <a:spLocks noGrp="1"/>
          </p:cNvSpPr>
          <p:nvPr>
            <p:ph type="subTitle" idx="1"/>
          </p:nvPr>
        </p:nvSpPr>
        <p:spPr/>
        <p:txBody>
          <a:bodyPr/>
          <a:lstStyle/>
          <a:p>
            <a:r>
              <a:rPr lang="zh-CN" altLang="en-US" dirty="0"/>
              <a:t>本周练习总结</a:t>
            </a:r>
            <a:r>
              <a:rPr lang="en-US" altLang="zh-CN" dirty="0"/>
              <a:t>(</a:t>
            </a:r>
            <a:r>
              <a:rPr lang="zh-CN" altLang="en-US" dirty="0"/>
              <a:t>三轮复习第五周</a:t>
            </a:r>
            <a:r>
              <a:rPr lang="en-US" altLang="zh-CN" dirty="0"/>
              <a:t>)</a:t>
            </a:r>
            <a:endParaRPr lang="zh-CN" altLang="en-US" dirty="0"/>
          </a:p>
        </p:txBody>
      </p:sp>
      <p:sp>
        <p:nvSpPr>
          <p:cNvPr id="4" name="文本框 3">
            <a:extLst>
              <a:ext uri="{FF2B5EF4-FFF2-40B4-BE49-F238E27FC236}">
                <a16:creationId xmlns:a16="http://schemas.microsoft.com/office/drawing/2014/main" id="{98A6AA3B-9E4A-41F1-9B87-B9C7DB373BDE}"/>
              </a:ext>
            </a:extLst>
          </p:cNvPr>
          <p:cNvSpPr txBox="1"/>
          <p:nvPr/>
        </p:nvSpPr>
        <p:spPr>
          <a:xfrm>
            <a:off x="9517294" y="6082301"/>
            <a:ext cx="230141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20191207-20191213</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 name="文本框 4">
            <a:extLst>
              <a:ext uri="{FF2B5EF4-FFF2-40B4-BE49-F238E27FC236}">
                <a16:creationId xmlns:a16="http://schemas.microsoft.com/office/drawing/2014/main" id="{C407E902-7A61-4723-AFFC-F84F007185F9}"/>
              </a:ext>
            </a:extLst>
          </p:cNvPr>
          <p:cNvSpPr txBox="1"/>
          <p:nvPr/>
        </p:nvSpPr>
        <p:spPr>
          <a:xfrm>
            <a:off x="10822111" y="5766997"/>
            <a:ext cx="90070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丁家恳</a:t>
            </a:r>
          </a:p>
        </p:txBody>
      </p:sp>
    </p:spTree>
    <p:extLst>
      <p:ext uri="{BB962C8B-B14F-4D97-AF65-F5344CB8AC3E}">
        <p14:creationId xmlns:p14="http://schemas.microsoft.com/office/powerpoint/2010/main" val="666645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58BB1B-A0CA-4352-A688-317A69D23D75}"/>
              </a:ext>
            </a:extLst>
          </p:cNvPr>
          <p:cNvSpPr>
            <a:spLocks noGrp="1"/>
          </p:cNvSpPr>
          <p:nvPr>
            <p:ph type="title"/>
          </p:nvPr>
        </p:nvSpPr>
        <p:spPr/>
        <p:txBody>
          <a:bodyPr/>
          <a:lstStyle/>
          <a:p>
            <a:r>
              <a:rPr lang="zh-CN" altLang="en-US" dirty="0"/>
              <a:t>结语</a:t>
            </a:r>
          </a:p>
        </p:txBody>
      </p:sp>
      <p:sp>
        <p:nvSpPr>
          <p:cNvPr id="3" name="内容占位符 2">
            <a:extLst>
              <a:ext uri="{FF2B5EF4-FFF2-40B4-BE49-F238E27FC236}">
                <a16:creationId xmlns:a16="http://schemas.microsoft.com/office/drawing/2014/main" id="{01C0C307-3965-4D2F-9C5F-FEB789549BA9}"/>
              </a:ext>
            </a:extLst>
          </p:cNvPr>
          <p:cNvSpPr>
            <a:spLocks noGrp="1"/>
          </p:cNvSpPr>
          <p:nvPr>
            <p:ph idx="1"/>
          </p:nvPr>
        </p:nvSpPr>
        <p:spPr/>
        <p:txBody>
          <a:bodyPr/>
          <a:lstStyle/>
          <a:p>
            <a:r>
              <a:rPr lang="zh-CN" altLang="en-US" dirty="0"/>
              <a:t>收尾阶段的学习最怕拖泥带水。要速战速决了。对难度太大的问题在规划时间内无法完成的话则直接搜索网络教程解决。第三轮学习的最后结束日期定在</a:t>
            </a:r>
            <a:r>
              <a:rPr lang="en-US" altLang="zh-CN" dirty="0"/>
              <a:t>12</a:t>
            </a:r>
            <a:r>
              <a:rPr lang="zh-CN" altLang="en-US" dirty="0"/>
              <a:t>月</a:t>
            </a:r>
            <a:r>
              <a:rPr lang="en-US" altLang="zh-CN" dirty="0"/>
              <a:t>31</a:t>
            </a:r>
            <a:r>
              <a:rPr lang="zh-CN" altLang="en-US"/>
              <a:t>日。不能再晚了。</a:t>
            </a:r>
            <a:endParaRPr lang="zh-CN" altLang="en-US" dirty="0"/>
          </a:p>
        </p:txBody>
      </p:sp>
    </p:spTree>
    <p:extLst>
      <p:ext uri="{BB962C8B-B14F-4D97-AF65-F5344CB8AC3E}">
        <p14:creationId xmlns:p14="http://schemas.microsoft.com/office/powerpoint/2010/main" val="2779728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83127A-FB38-4522-9DF9-47DB35CE6852}"/>
              </a:ext>
            </a:extLst>
          </p:cNvPr>
          <p:cNvSpPr>
            <a:spLocks noGrp="1"/>
          </p:cNvSpPr>
          <p:nvPr>
            <p:ph type="title"/>
          </p:nvPr>
        </p:nvSpPr>
        <p:spPr>
          <a:xfrm>
            <a:off x="838200" y="139093"/>
            <a:ext cx="9240748" cy="652017"/>
          </a:xfrm>
        </p:spPr>
        <p:txBody>
          <a:bodyPr>
            <a:normAutofit fontScale="90000"/>
          </a:bodyPr>
          <a:lstStyle/>
          <a:p>
            <a:r>
              <a:rPr lang="zh-CN" altLang="en-US" dirty="0"/>
              <a:t>前言</a:t>
            </a:r>
          </a:p>
        </p:txBody>
      </p:sp>
      <p:sp>
        <p:nvSpPr>
          <p:cNvPr id="3" name="内容占位符 2">
            <a:extLst>
              <a:ext uri="{FF2B5EF4-FFF2-40B4-BE49-F238E27FC236}">
                <a16:creationId xmlns:a16="http://schemas.microsoft.com/office/drawing/2014/main" id="{4721718C-73A5-4A57-9112-F9B6128AEE21}"/>
              </a:ext>
            </a:extLst>
          </p:cNvPr>
          <p:cNvSpPr>
            <a:spLocks noGrp="1"/>
          </p:cNvSpPr>
          <p:nvPr>
            <p:ph idx="1"/>
          </p:nvPr>
        </p:nvSpPr>
        <p:spPr>
          <a:xfrm>
            <a:off x="838200" y="976044"/>
            <a:ext cx="10648308" cy="5881955"/>
          </a:xfrm>
        </p:spPr>
        <p:txBody>
          <a:bodyPr>
            <a:normAutofit/>
          </a:bodyPr>
          <a:lstStyle/>
          <a:p>
            <a:r>
              <a:rPr lang="zh-CN" altLang="en-US" dirty="0"/>
              <a:t>松懈了一个星期。临近第三轮学习结束，这样子耽误时间会让学习周期不必要地拉长。这里有一半是自我意志力的问题，但另一半问题也需要解决。这方面的问题是关于学习计划和进度控制的。</a:t>
            </a:r>
            <a:endParaRPr lang="en-US" altLang="zh-CN" dirty="0"/>
          </a:p>
          <a:p>
            <a:r>
              <a:rPr lang="zh-CN" altLang="en-US" dirty="0"/>
              <a:t>从开始第一轮学习到现在，我把大部分的空余时间拿来学习编程，并且做下“一有空就学编程”的计划</a:t>
            </a:r>
            <a:r>
              <a:rPr lang="en-US" altLang="zh-CN" dirty="0"/>
              <a:t>——</a:t>
            </a:r>
            <a:r>
              <a:rPr lang="zh-CN" altLang="en-US" dirty="0"/>
              <a:t>这当然是好的，但是自大一之后是没有这么多的空余时间的。即使是现在，因为时间没有规划的问题，我会落下其他科目的学习，然而落下之后又需要额外花时间进行弥补。这样子搞不仅扰乱的是编程的学习</a:t>
            </a:r>
            <a:r>
              <a:rPr lang="en-US" altLang="zh-CN" dirty="0"/>
              <a:t>——</a:t>
            </a:r>
            <a:r>
              <a:rPr lang="zh-CN" altLang="en-US" dirty="0"/>
              <a:t>这个学习我喜欢花一段很长的连续时间进行，但是从最佳开始我的编程学习已经屡屡被其他科目而打断，因而我 一次次地推迟自己心目中的“进度”</a:t>
            </a:r>
            <a:r>
              <a:rPr lang="en-US" altLang="zh-CN" dirty="0"/>
              <a:t>——</a:t>
            </a:r>
            <a:r>
              <a:rPr lang="zh-CN" altLang="en-US" dirty="0"/>
              <a:t>因为总是推翻所以这进度计划名存实亡。</a:t>
            </a:r>
            <a:endParaRPr lang="en-US" altLang="zh-CN" dirty="0"/>
          </a:p>
        </p:txBody>
      </p:sp>
    </p:spTree>
    <p:extLst>
      <p:ext uri="{BB962C8B-B14F-4D97-AF65-F5344CB8AC3E}">
        <p14:creationId xmlns:p14="http://schemas.microsoft.com/office/powerpoint/2010/main" val="1072046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0A3FA4D-517D-472E-B91A-797F6E90F260}"/>
              </a:ext>
            </a:extLst>
          </p:cNvPr>
          <p:cNvSpPr>
            <a:spLocks noGrp="1"/>
          </p:cNvSpPr>
          <p:nvPr>
            <p:ph idx="1"/>
          </p:nvPr>
        </p:nvSpPr>
        <p:spPr>
          <a:xfrm>
            <a:off x="838200" y="349320"/>
            <a:ext cx="10515600" cy="6328881"/>
          </a:xfrm>
        </p:spPr>
        <p:txBody>
          <a:bodyPr>
            <a:normAutofit lnSpcReduction="10000"/>
          </a:bodyPr>
          <a:lstStyle/>
          <a:p>
            <a:r>
              <a:rPr lang="zh-CN" altLang="en-US" dirty="0"/>
              <a:t>我觉得我可以从以下方面来进行解决：</a:t>
            </a:r>
            <a:r>
              <a:rPr lang="en-US" altLang="zh-CN" dirty="0"/>
              <a:t>1</a:t>
            </a:r>
            <a:r>
              <a:rPr lang="zh-CN" altLang="en-US" dirty="0"/>
              <a:t>）以周为单位，定下具体的周目标，只要能在本周完成即可，剩下的时间用来学习其他的科目。</a:t>
            </a:r>
            <a:r>
              <a:rPr lang="en-US" altLang="zh-CN" dirty="0"/>
              <a:t>2</a:t>
            </a:r>
            <a:r>
              <a:rPr lang="zh-CN" altLang="en-US" dirty="0"/>
              <a:t>）对于编程学习，</a:t>
            </a:r>
            <a:r>
              <a:rPr lang="zh-CN" altLang="en-US" dirty="0">
                <a:highlight>
                  <a:srgbClr val="FFFF00"/>
                </a:highlight>
              </a:rPr>
              <a:t>不要求具体的时间，也不要求每天都要有，但是该段时间之内一定要求心无旁骛，没有干扰</a:t>
            </a:r>
            <a:r>
              <a:rPr lang="zh-CN" altLang="en-US" dirty="0"/>
              <a:t>。根据我自己的情况，每次连续学习的时间多多益善。</a:t>
            </a:r>
            <a:r>
              <a:rPr lang="en-US" altLang="zh-CN" dirty="0"/>
              <a:t>3</a:t>
            </a:r>
            <a:r>
              <a:rPr lang="zh-CN" altLang="en-US" dirty="0"/>
              <a:t>）其他科目尤其是英语和数学这两科重要科目，要求当天学当天完成作业，不做拖延；针对具体的科目，可以选择分散的时间或者是集中的时间来完成这些科目。当天完成这些科目后，才可以进行其他科目的练习。</a:t>
            </a:r>
            <a:r>
              <a:rPr lang="en-US" altLang="zh-CN" dirty="0"/>
              <a:t>4</a:t>
            </a:r>
            <a:r>
              <a:rPr lang="zh-CN" altLang="en-US" dirty="0"/>
              <a:t>）如果在规划时间内不能完成某学习任务 ，不紧迫的，留待周末统一解决；紧迫的 ，在次日科目完成后进行完成。</a:t>
            </a:r>
            <a:r>
              <a:rPr lang="en-US" altLang="zh-CN" dirty="0"/>
              <a:t>5</a:t>
            </a:r>
            <a:r>
              <a:rPr lang="zh-CN" altLang="en-US" dirty="0"/>
              <a:t>）尽量将手头的电子设备利用起来。</a:t>
            </a:r>
            <a:endParaRPr lang="en-US" altLang="zh-CN" dirty="0"/>
          </a:p>
          <a:p>
            <a:r>
              <a:rPr lang="zh-CN" altLang="en-US" dirty="0"/>
              <a:t>在长时间的规划上，我还不太熟练，而且长周期的计划往往不进行到一定程度时没有效果的，这就容易因为焦躁导致计划混乱。多练习，不要焦躁。</a:t>
            </a:r>
            <a:endParaRPr lang="en-US" altLang="zh-CN" dirty="0"/>
          </a:p>
          <a:p>
            <a:r>
              <a:rPr lang="zh-CN" altLang="en-US" dirty="0"/>
              <a:t>作息规律。</a:t>
            </a:r>
            <a:endParaRPr lang="en-US" altLang="zh-CN" dirty="0"/>
          </a:p>
          <a:p>
            <a:r>
              <a:rPr lang="zh-CN" altLang="en-US" dirty="0"/>
              <a:t>保持激情与乐观，要懂得调节自己。</a:t>
            </a:r>
          </a:p>
        </p:txBody>
      </p:sp>
    </p:spTree>
    <p:extLst>
      <p:ext uri="{BB962C8B-B14F-4D97-AF65-F5344CB8AC3E}">
        <p14:creationId xmlns:p14="http://schemas.microsoft.com/office/powerpoint/2010/main" val="2449581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D80C03E-218C-4F09-AD69-391C9A0EEAA5}"/>
              </a:ext>
            </a:extLst>
          </p:cNvPr>
          <p:cNvSpPr>
            <a:spLocks noGrp="1"/>
          </p:cNvSpPr>
          <p:nvPr>
            <p:ph idx="1"/>
          </p:nvPr>
        </p:nvSpPr>
        <p:spPr>
          <a:xfrm>
            <a:off x="838200" y="184935"/>
            <a:ext cx="10515600" cy="5992028"/>
          </a:xfrm>
        </p:spPr>
        <p:txBody>
          <a:bodyPr/>
          <a:lstStyle/>
          <a:p>
            <a:r>
              <a:rPr lang="zh-CN" altLang="en-US" dirty="0"/>
              <a:t>尽管学习的时间长度很重要，但是事实已经无数次证明了，没有学习的效率，长时间的学习只会变成一场煎熬与浪费时间。如果发生学习不专心的情况，可以立即考虑停止当前学习进行调整。不专心的学习只是浪费时间。</a:t>
            </a:r>
            <a:endParaRPr lang="en-US" altLang="zh-CN" dirty="0"/>
          </a:p>
          <a:p>
            <a:r>
              <a:rPr lang="zh-CN" altLang="en-US" dirty="0"/>
              <a:t>现在我的学习很可能已经进入关键的一个高原区。坚持，多练，这时候能坚持按部就班比什么都好。</a:t>
            </a:r>
            <a:endParaRPr lang="en-US" altLang="zh-CN" dirty="0"/>
          </a:p>
          <a:p>
            <a:endParaRPr lang="en-US" altLang="zh-CN" dirty="0"/>
          </a:p>
          <a:p>
            <a:endParaRPr lang="en-US" altLang="zh-CN" dirty="0"/>
          </a:p>
          <a:p>
            <a:r>
              <a:rPr lang="zh-CN" altLang="en-US" dirty="0"/>
              <a:t>本周主要进行一些细节问题的交代，涉及到人的编程效率和机器的运行效率概念。</a:t>
            </a:r>
          </a:p>
        </p:txBody>
      </p:sp>
    </p:spTree>
    <p:extLst>
      <p:ext uri="{BB962C8B-B14F-4D97-AF65-F5344CB8AC3E}">
        <p14:creationId xmlns:p14="http://schemas.microsoft.com/office/powerpoint/2010/main" val="1428850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B23ABD-64D7-419A-8838-01DD43F6953C}"/>
              </a:ext>
            </a:extLst>
          </p:cNvPr>
          <p:cNvSpPr>
            <a:spLocks noGrp="1"/>
          </p:cNvSpPr>
          <p:nvPr>
            <p:ph type="title"/>
          </p:nvPr>
        </p:nvSpPr>
        <p:spPr>
          <a:xfrm>
            <a:off x="838200" y="365125"/>
            <a:ext cx="9548973" cy="425985"/>
          </a:xfrm>
        </p:spPr>
        <p:txBody>
          <a:bodyPr>
            <a:normAutofit fontScale="90000"/>
          </a:bodyPr>
          <a:lstStyle/>
          <a:p>
            <a:r>
              <a:rPr lang="zh-CN" altLang="en-US" dirty="0"/>
              <a:t>提高人的编程效率</a:t>
            </a:r>
          </a:p>
        </p:txBody>
      </p:sp>
      <p:sp>
        <p:nvSpPr>
          <p:cNvPr id="3" name="内容占位符 2">
            <a:extLst>
              <a:ext uri="{FF2B5EF4-FFF2-40B4-BE49-F238E27FC236}">
                <a16:creationId xmlns:a16="http://schemas.microsoft.com/office/drawing/2014/main" id="{F5062660-D5A0-4040-8B10-C1B3DBAF023D}"/>
              </a:ext>
            </a:extLst>
          </p:cNvPr>
          <p:cNvSpPr>
            <a:spLocks noGrp="1"/>
          </p:cNvSpPr>
          <p:nvPr>
            <p:ph idx="1"/>
          </p:nvPr>
        </p:nvSpPr>
        <p:spPr>
          <a:xfrm>
            <a:off x="838200" y="996593"/>
            <a:ext cx="2911867" cy="5190644"/>
          </a:xfrm>
        </p:spPr>
        <p:txBody>
          <a:bodyPr/>
          <a:lstStyle/>
          <a:p>
            <a:r>
              <a:rPr lang="zh-CN" altLang="en-US" dirty="0"/>
              <a:t>本周写的某道题涉及到大量关联信息之间的收集、检索、排列的步骤。这道题我选择使用结构体工具解决，但是在编程过程中使用</a:t>
            </a:r>
            <a:r>
              <a:rPr lang="en-US" altLang="zh-CN" dirty="0"/>
              <a:t>”.”</a:t>
            </a:r>
            <a:r>
              <a:rPr lang="zh-CN" altLang="en-US" dirty="0"/>
              <a:t>符号进行结构体元素的访问，结果写出来的程序可读性变得很差。</a:t>
            </a:r>
          </a:p>
        </p:txBody>
      </p:sp>
      <p:pic>
        <p:nvPicPr>
          <p:cNvPr id="4" name="图片 3">
            <a:extLst>
              <a:ext uri="{FF2B5EF4-FFF2-40B4-BE49-F238E27FC236}">
                <a16:creationId xmlns:a16="http://schemas.microsoft.com/office/drawing/2014/main" id="{5D22FE49-6D38-4C83-87EF-35FAED7E7814}"/>
              </a:ext>
            </a:extLst>
          </p:cNvPr>
          <p:cNvPicPr>
            <a:picLocks noChangeAspect="1"/>
          </p:cNvPicPr>
          <p:nvPr/>
        </p:nvPicPr>
        <p:blipFill>
          <a:blip r:embed="rId2"/>
          <a:stretch>
            <a:fillRect/>
          </a:stretch>
        </p:blipFill>
        <p:spPr>
          <a:xfrm>
            <a:off x="4194799" y="996593"/>
            <a:ext cx="3473629" cy="4235668"/>
          </a:xfrm>
          <a:prstGeom prst="rect">
            <a:avLst/>
          </a:prstGeom>
        </p:spPr>
      </p:pic>
      <p:sp>
        <p:nvSpPr>
          <p:cNvPr id="5" name="文本框 4">
            <a:extLst>
              <a:ext uri="{FF2B5EF4-FFF2-40B4-BE49-F238E27FC236}">
                <a16:creationId xmlns:a16="http://schemas.microsoft.com/office/drawing/2014/main" id="{089E7CD0-ECB2-4B30-8490-0529572A8944}"/>
              </a:ext>
            </a:extLst>
          </p:cNvPr>
          <p:cNvSpPr txBox="1"/>
          <p:nvPr/>
        </p:nvSpPr>
        <p:spPr>
          <a:xfrm>
            <a:off x="4226585" y="5587072"/>
            <a:ext cx="3441843" cy="1200329"/>
          </a:xfrm>
          <a:prstGeom prst="rect">
            <a:avLst/>
          </a:prstGeom>
          <a:noFill/>
        </p:spPr>
        <p:txBody>
          <a:bodyPr wrap="square" rtlCol="0">
            <a:spAutoFit/>
          </a:bodyPr>
          <a:lstStyle/>
          <a:p>
            <a:r>
              <a:rPr lang="zh-CN" altLang="en-US" dirty="0"/>
              <a:t>但凡涉及到检索与排列的问题，就要对目的变量进行标记，这个标记可以通过下角标，亦可以通过指针。</a:t>
            </a:r>
          </a:p>
        </p:txBody>
      </p:sp>
      <p:pic>
        <p:nvPicPr>
          <p:cNvPr id="6" name="图片 5">
            <a:extLst>
              <a:ext uri="{FF2B5EF4-FFF2-40B4-BE49-F238E27FC236}">
                <a16:creationId xmlns:a16="http://schemas.microsoft.com/office/drawing/2014/main" id="{B16B49C1-85CE-4B63-9F28-3A13FE159268}"/>
              </a:ext>
            </a:extLst>
          </p:cNvPr>
          <p:cNvPicPr>
            <a:picLocks noChangeAspect="1"/>
          </p:cNvPicPr>
          <p:nvPr/>
        </p:nvPicPr>
        <p:blipFill>
          <a:blip r:embed="rId3"/>
          <a:stretch>
            <a:fillRect/>
          </a:stretch>
        </p:blipFill>
        <p:spPr>
          <a:xfrm>
            <a:off x="8365485" y="352658"/>
            <a:ext cx="2673487" cy="1079555"/>
          </a:xfrm>
          <a:prstGeom prst="rect">
            <a:avLst/>
          </a:prstGeom>
        </p:spPr>
      </p:pic>
      <p:sp>
        <p:nvSpPr>
          <p:cNvPr id="7" name="文本框 6">
            <a:extLst>
              <a:ext uri="{FF2B5EF4-FFF2-40B4-BE49-F238E27FC236}">
                <a16:creationId xmlns:a16="http://schemas.microsoft.com/office/drawing/2014/main" id="{8B893EA6-F175-4785-BDF7-7D06DBA56BDD}"/>
              </a:ext>
            </a:extLst>
          </p:cNvPr>
          <p:cNvSpPr txBox="1"/>
          <p:nvPr/>
        </p:nvSpPr>
        <p:spPr>
          <a:xfrm>
            <a:off x="8612065" y="5305013"/>
            <a:ext cx="2517783" cy="1200329"/>
          </a:xfrm>
          <a:prstGeom prst="rect">
            <a:avLst/>
          </a:prstGeom>
          <a:noFill/>
        </p:spPr>
        <p:txBody>
          <a:bodyPr wrap="square" rtlCol="0">
            <a:spAutoFit/>
          </a:bodyPr>
          <a:lstStyle/>
          <a:p>
            <a:r>
              <a:rPr lang="zh-CN" altLang="en-US" dirty="0"/>
              <a:t>然而因为下角标和其他问题，编程中出现了很多影响可读性和编程效率的问题的问题</a:t>
            </a:r>
          </a:p>
        </p:txBody>
      </p:sp>
      <p:pic>
        <p:nvPicPr>
          <p:cNvPr id="8" name="图片 7">
            <a:extLst>
              <a:ext uri="{FF2B5EF4-FFF2-40B4-BE49-F238E27FC236}">
                <a16:creationId xmlns:a16="http://schemas.microsoft.com/office/drawing/2014/main" id="{C6F54246-5815-4069-9C96-027DB4305C74}"/>
              </a:ext>
            </a:extLst>
          </p:cNvPr>
          <p:cNvPicPr>
            <a:picLocks noChangeAspect="1"/>
          </p:cNvPicPr>
          <p:nvPr/>
        </p:nvPicPr>
        <p:blipFill>
          <a:blip r:embed="rId4"/>
          <a:stretch>
            <a:fillRect/>
          </a:stretch>
        </p:blipFill>
        <p:spPr>
          <a:xfrm>
            <a:off x="8365485" y="2344917"/>
            <a:ext cx="2608646" cy="1084083"/>
          </a:xfrm>
          <a:prstGeom prst="rect">
            <a:avLst/>
          </a:prstGeom>
        </p:spPr>
      </p:pic>
      <p:pic>
        <p:nvPicPr>
          <p:cNvPr id="9" name="图片 8">
            <a:extLst>
              <a:ext uri="{FF2B5EF4-FFF2-40B4-BE49-F238E27FC236}">
                <a16:creationId xmlns:a16="http://schemas.microsoft.com/office/drawing/2014/main" id="{B4F846F2-23C3-494D-93C7-F73E6B2AF1BA}"/>
              </a:ext>
            </a:extLst>
          </p:cNvPr>
          <p:cNvPicPr>
            <a:picLocks noChangeAspect="1"/>
          </p:cNvPicPr>
          <p:nvPr/>
        </p:nvPicPr>
        <p:blipFill>
          <a:blip r:embed="rId5"/>
          <a:stretch>
            <a:fillRect/>
          </a:stretch>
        </p:blipFill>
        <p:spPr>
          <a:xfrm>
            <a:off x="8365485" y="3873569"/>
            <a:ext cx="3637846" cy="719746"/>
          </a:xfrm>
          <a:prstGeom prst="rect">
            <a:avLst/>
          </a:prstGeom>
        </p:spPr>
      </p:pic>
      <p:pic>
        <p:nvPicPr>
          <p:cNvPr id="10" name="图片 9">
            <a:extLst>
              <a:ext uri="{FF2B5EF4-FFF2-40B4-BE49-F238E27FC236}">
                <a16:creationId xmlns:a16="http://schemas.microsoft.com/office/drawing/2014/main" id="{D2FE8F81-9C2B-4467-9C9B-F942A9F4C609}"/>
              </a:ext>
            </a:extLst>
          </p:cNvPr>
          <p:cNvPicPr>
            <a:picLocks noChangeAspect="1"/>
          </p:cNvPicPr>
          <p:nvPr/>
        </p:nvPicPr>
        <p:blipFill>
          <a:blip r:embed="rId6"/>
          <a:stretch>
            <a:fillRect/>
          </a:stretch>
        </p:blipFill>
        <p:spPr>
          <a:xfrm>
            <a:off x="8365485" y="1718652"/>
            <a:ext cx="3441844" cy="363392"/>
          </a:xfrm>
          <a:prstGeom prst="rect">
            <a:avLst/>
          </a:prstGeom>
        </p:spPr>
      </p:pic>
    </p:spTree>
    <p:extLst>
      <p:ext uri="{BB962C8B-B14F-4D97-AF65-F5344CB8AC3E}">
        <p14:creationId xmlns:p14="http://schemas.microsoft.com/office/powerpoint/2010/main" val="284060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EE60AD8-96F9-4569-8396-F0DE91FD5112}"/>
              </a:ext>
            </a:extLst>
          </p:cNvPr>
          <p:cNvSpPr>
            <a:spLocks noGrp="1"/>
          </p:cNvSpPr>
          <p:nvPr>
            <p:ph idx="1"/>
          </p:nvPr>
        </p:nvSpPr>
        <p:spPr>
          <a:xfrm>
            <a:off x="838200" y="164387"/>
            <a:ext cx="3990654" cy="6012576"/>
          </a:xfrm>
        </p:spPr>
        <p:txBody>
          <a:bodyPr>
            <a:normAutofit lnSpcReduction="10000"/>
          </a:bodyPr>
          <a:lstStyle/>
          <a:p>
            <a:r>
              <a:rPr lang="zh-CN" altLang="en-US" dirty="0"/>
              <a:t>问题一：变量名晦涩冗长。标记变量设置过多。</a:t>
            </a:r>
            <a:endParaRPr lang="en-US" altLang="zh-CN" dirty="0"/>
          </a:p>
          <a:p>
            <a:r>
              <a:rPr lang="zh-CN" altLang="en-US" dirty="0"/>
              <a:t>解决方法：对于某些标记变量可以用注释的方式代替冗长的变量名；通过指针替代标记变量。</a:t>
            </a:r>
            <a:endParaRPr lang="en-US" altLang="zh-CN" dirty="0"/>
          </a:p>
          <a:p>
            <a:endParaRPr lang="en-US" altLang="zh-CN" dirty="0"/>
          </a:p>
          <a:p>
            <a:endParaRPr lang="en-US" altLang="zh-CN" dirty="0"/>
          </a:p>
          <a:p>
            <a:r>
              <a:rPr lang="zh-CN" altLang="en-US" dirty="0"/>
              <a:t>问题二：重复书写的代码子太多太复杂</a:t>
            </a:r>
            <a:endParaRPr lang="en-US" altLang="zh-CN" dirty="0"/>
          </a:p>
          <a:p>
            <a:r>
              <a:rPr lang="zh-CN" altLang="en-US" dirty="0"/>
              <a:t>解决方法：方法</a:t>
            </a:r>
            <a:r>
              <a:rPr lang="en-US" altLang="zh-CN" dirty="0"/>
              <a:t>1</a:t>
            </a:r>
            <a:r>
              <a:rPr lang="zh-CN" altLang="en-US" dirty="0"/>
              <a:t>）同上；方法</a:t>
            </a:r>
            <a:r>
              <a:rPr lang="en-US" altLang="zh-CN" dirty="0"/>
              <a:t>2</a:t>
            </a:r>
            <a:r>
              <a:rPr lang="zh-CN" altLang="en-US" dirty="0"/>
              <a:t>）构建独立函数，使程序阅读的连贯感得到保证</a:t>
            </a:r>
            <a:endParaRPr lang="en-US" altLang="zh-CN" dirty="0"/>
          </a:p>
        </p:txBody>
      </p:sp>
      <p:pic>
        <p:nvPicPr>
          <p:cNvPr id="4" name="图片 3">
            <a:extLst>
              <a:ext uri="{FF2B5EF4-FFF2-40B4-BE49-F238E27FC236}">
                <a16:creationId xmlns:a16="http://schemas.microsoft.com/office/drawing/2014/main" id="{66E70BB4-16A5-4407-9722-4812F1C41B3F}"/>
              </a:ext>
            </a:extLst>
          </p:cNvPr>
          <p:cNvPicPr>
            <a:picLocks noChangeAspect="1"/>
          </p:cNvPicPr>
          <p:nvPr/>
        </p:nvPicPr>
        <p:blipFill>
          <a:blip r:embed="rId2"/>
          <a:stretch>
            <a:fillRect/>
          </a:stretch>
        </p:blipFill>
        <p:spPr>
          <a:xfrm>
            <a:off x="5315164" y="82193"/>
            <a:ext cx="4656190" cy="1880171"/>
          </a:xfrm>
          <a:prstGeom prst="rect">
            <a:avLst/>
          </a:prstGeom>
        </p:spPr>
      </p:pic>
      <p:pic>
        <p:nvPicPr>
          <p:cNvPr id="5" name="图片 4">
            <a:extLst>
              <a:ext uri="{FF2B5EF4-FFF2-40B4-BE49-F238E27FC236}">
                <a16:creationId xmlns:a16="http://schemas.microsoft.com/office/drawing/2014/main" id="{B41557D4-3A2B-4E2C-BA1D-BEBB72FEB9E0}"/>
              </a:ext>
            </a:extLst>
          </p:cNvPr>
          <p:cNvPicPr>
            <a:picLocks noChangeAspect="1"/>
          </p:cNvPicPr>
          <p:nvPr/>
        </p:nvPicPr>
        <p:blipFill>
          <a:blip r:embed="rId3"/>
          <a:stretch>
            <a:fillRect/>
          </a:stretch>
        </p:blipFill>
        <p:spPr>
          <a:xfrm>
            <a:off x="5037762" y="1997498"/>
            <a:ext cx="6243263" cy="659168"/>
          </a:xfrm>
          <a:prstGeom prst="rect">
            <a:avLst/>
          </a:prstGeom>
        </p:spPr>
      </p:pic>
      <p:pic>
        <p:nvPicPr>
          <p:cNvPr id="6" name="图片 5">
            <a:extLst>
              <a:ext uri="{FF2B5EF4-FFF2-40B4-BE49-F238E27FC236}">
                <a16:creationId xmlns:a16="http://schemas.microsoft.com/office/drawing/2014/main" id="{20DEA214-9887-4974-8B3B-E79391323991}"/>
              </a:ext>
            </a:extLst>
          </p:cNvPr>
          <p:cNvPicPr>
            <a:picLocks noChangeAspect="1"/>
          </p:cNvPicPr>
          <p:nvPr/>
        </p:nvPicPr>
        <p:blipFill>
          <a:blip r:embed="rId4"/>
          <a:stretch>
            <a:fillRect/>
          </a:stretch>
        </p:blipFill>
        <p:spPr>
          <a:xfrm>
            <a:off x="5037762" y="4070504"/>
            <a:ext cx="6749721" cy="1335429"/>
          </a:xfrm>
          <a:prstGeom prst="rect">
            <a:avLst/>
          </a:prstGeom>
        </p:spPr>
      </p:pic>
    </p:spTree>
    <p:extLst>
      <p:ext uri="{BB962C8B-B14F-4D97-AF65-F5344CB8AC3E}">
        <p14:creationId xmlns:p14="http://schemas.microsoft.com/office/powerpoint/2010/main" val="4185732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DDBA1DD-4E15-4254-80F6-58E6D827DC7F}"/>
              </a:ext>
            </a:extLst>
          </p:cNvPr>
          <p:cNvSpPr>
            <a:spLocks noGrp="1"/>
          </p:cNvSpPr>
          <p:nvPr>
            <p:ph idx="1"/>
          </p:nvPr>
        </p:nvSpPr>
        <p:spPr>
          <a:xfrm>
            <a:off x="838200" y="472611"/>
            <a:ext cx="2418708" cy="5704352"/>
          </a:xfrm>
        </p:spPr>
        <p:txBody>
          <a:bodyPr/>
          <a:lstStyle/>
          <a:p>
            <a:r>
              <a:rPr lang="zh-CN" altLang="en-US" dirty="0"/>
              <a:t>问题三：标记变量凌乱难懂。</a:t>
            </a:r>
            <a:endParaRPr lang="en-US" altLang="zh-CN" dirty="0"/>
          </a:p>
          <a:p>
            <a:r>
              <a:rPr lang="zh-CN" altLang="en-US" dirty="0"/>
              <a:t>解决方法：在结构体问题中用指针替代标记变量。</a:t>
            </a:r>
          </a:p>
        </p:txBody>
      </p:sp>
      <p:pic>
        <p:nvPicPr>
          <p:cNvPr id="4" name="图片 3">
            <a:extLst>
              <a:ext uri="{FF2B5EF4-FFF2-40B4-BE49-F238E27FC236}">
                <a16:creationId xmlns:a16="http://schemas.microsoft.com/office/drawing/2014/main" id="{D0CDC96A-FD8A-40AB-8FA6-1B0C1B9F7E06}"/>
              </a:ext>
            </a:extLst>
          </p:cNvPr>
          <p:cNvPicPr>
            <a:picLocks noChangeAspect="1"/>
          </p:cNvPicPr>
          <p:nvPr/>
        </p:nvPicPr>
        <p:blipFill>
          <a:blip r:embed="rId2"/>
          <a:stretch>
            <a:fillRect/>
          </a:stretch>
        </p:blipFill>
        <p:spPr>
          <a:xfrm>
            <a:off x="3452117" y="331183"/>
            <a:ext cx="8350532" cy="3470256"/>
          </a:xfrm>
          <a:prstGeom prst="rect">
            <a:avLst/>
          </a:prstGeom>
        </p:spPr>
      </p:pic>
    </p:spTree>
    <p:extLst>
      <p:ext uri="{BB962C8B-B14F-4D97-AF65-F5344CB8AC3E}">
        <p14:creationId xmlns:p14="http://schemas.microsoft.com/office/powerpoint/2010/main" val="546424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196730-F949-46F3-A529-4EC88D49459F}"/>
              </a:ext>
            </a:extLst>
          </p:cNvPr>
          <p:cNvSpPr>
            <a:spLocks noGrp="1"/>
          </p:cNvSpPr>
          <p:nvPr>
            <p:ph type="title"/>
          </p:nvPr>
        </p:nvSpPr>
        <p:spPr>
          <a:xfrm>
            <a:off x="704636" y="159643"/>
            <a:ext cx="5973566" cy="867774"/>
          </a:xfrm>
        </p:spPr>
        <p:txBody>
          <a:bodyPr/>
          <a:lstStyle/>
          <a:p>
            <a:r>
              <a:rPr lang="zh-CN" altLang="en-US" dirty="0"/>
              <a:t>提高机器的运行效率</a:t>
            </a:r>
          </a:p>
        </p:txBody>
      </p:sp>
      <p:sp>
        <p:nvSpPr>
          <p:cNvPr id="3" name="内容占位符 2">
            <a:extLst>
              <a:ext uri="{FF2B5EF4-FFF2-40B4-BE49-F238E27FC236}">
                <a16:creationId xmlns:a16="http://schemas.microsoft.com/office/drawing/2014/main" id="{E7FC31EB-6ECC-4F0D-89D3-4C5517BEC840}"/>
              </a:ext>
            </a:extLst>
          </p:cNvPr>
          <p:cNvSpPr>
            <a:spLocks noGrp="1"/>
          </p:cNvSpPr>
          <p:nvPr>
            <p:ph idx="1"/>
          </p:nvPr>
        </p:nvSpPr>
        <p:spPr>
          <a:xfrm>
            <a:off x="838200" y="1109609"/>
            <a:ext cx="3322834" cy="5067354"/>
          </a:xfrm>
        </p:spPr>
        <p:txBody>
          <a:bodyPr/>
          <a:lstStyle/>
          <a:p>
            <a:r>
              <a:rPr lang="zh-CN" altLang="en-US" dirty="0"/>
              <a:t>本周涉及的一道题涉及到数位遍历的问题。因为遍历的数位未定，我选择的是使用递归的方法，并且对涉及了很多重复的运算，结果超时并且超过了内存限制。</a:t>
            </a:r>
          </a:p>
        </p:txBody>
      </p:sp>
      <p:pic>
        <p:nvPicPr>
          <p:cNvPr id="4" name="图片 3">
            <a:extLst>
              <a:ext uri="{FF2B5EF4-FFF2-40B4-BE49-F238E27FC236}">
                <a16:creationId xmlns:a16="http://schemas.microsoft.com/office/drawing/2014/main" id="{E16AFBD9-ECD2-4BE1-AF50-A58E6C0C4E90}"/>
              </a:ext>
            </a:extLst>
          </p:cNvPr>
          <p:cNvPicPr>
            <a:picLocks noChangeAspect="1"/>
          </p:cNvPicPr>
          <p:nvPr/>
        </p:nvPicPr>
        <p:blipFill>
          <a:blip r:embed="rId2"/>
          <a:stretch>
            <a:fillRect/>
          </a:stretch>
        </p:blipFill>
        <p:spPr>
          <a:xfrm>
            <a:off x="5261820" y="1027417"/>
            <a:ext cx="6491601" cy="4818579"/>
          </a:xfrm>
          <a:prstGeom prst="rect">
            <a:avLst/>
          </a:prstGeom>
        </p:spPr>
      </p:pic>
    </p:spTree>
    <p:extLst>
      <p:ext uri="{BB962C8B-B14F-4D97-AF65-F5344CB8AC3E}">
        <p14:creationId xmlns:p14="http://schemas.microsoft.com/office/powerpoint/2010/main" val="3479669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FFB1169-9B08-44AC-BA26-9C1AB81DA242}"/>
              </a:ext>
            </a:extLst>
          </p:cNvPr>
          <p:cNvSpPr>
            <a:spLocks noGrp="1"/>
          </p:cNvSpPr>
          <p:nvPr>
            <p:ph idx="1"/>
          </p:nvPr>
        </p:nvSpPr>
        <p:spPr>
          <a:xfrm>
            <a:off x="838200" y="390418"/>
            <a:ext cx="3815993" cy="6185043"/>
          </a:xfrm>
        </p:spPr>
        <p:txBody>
          <a:bodyPr/>
          <a:lstStyle/>
          <a:p>
            <a:r>
              <a:rPr lang="zh-CN" altLang="en-US" dirty="0"/>
              <a:t>这反映了一个问题：我写的程序机器运行效率不高。</a:t>
            </a:r>
            <a:endParaRPr lang="en-US" altLang="zh-CN" dirty="0"/>
          </a:p>
          <a:p>
            <a:r>
              <a:rPr lang="zh-CN" altLang="en-US" dirty="0"/>
              <a:t>解决方法：避免重复运算；</a:t>
            </a:r>
            <a:r>
              <a:rPr lang="en-US" altLang="zh-CN" dirty="0"/>
              <a:t>2</a:t>
            </a:r>
            <a:r>
              <a:rPr lang="zh-CN" altLang="en-US" dirty="0"/>
              <a:t>）对于理论上要求无限位的运算问题，在实际解决的问题可以用一个较长位的数组来做“伪无限位”，则可以减少运行的复杂度。</a:t>
            </a:r>
          </a:p>
        </p:txBody>
      </p:sp>
      <p:pic>
        <p:nvPicPr>
          <p:cNvPr id="4" name="图片 3">
            <a:extLst>
              <a:ext uri="{FF2B5EF4-FFF2-40B4-BE49-F238E27FC236}">
                <a16:creationId xmlns:a16="http://schemas.microsoft.com/office/drawing/2014/main" id="{96711663-C834-4BB3-860A-F3B3F3389355}"/>
              </a:ext>
            </a:extLst>
          </p:cNvPr>
          <p:cNvPicPr>
            <a:picLocks noChangeAspect="1"/>
          </p:cNvPicPr>
          <p:nvPr/>
        </p:nvPicPr>
        <p:blipFill>
          <a:blip r:embed="rId2"/>
          <a:stretch>
            <a:fillRect/>
          </a:stretch>
        </p:blipFill>
        <p:spPr>
          <a:xfrm>
            <a:off x="5099283" y="515077"/>
            <a:ext cx="4877051" cy="793791"/>
          </a:xfrm>
          <a:prstGeom prst="rect">
            <a:avLst/>
          </a:prstGeom>
        </p:spPr>
      </p:pic>
      <p:pic>
        <p:nvPicPr>
          <p:cNvPr id="5" name="图片 4">
            <a:extLst>
              <a:ext uri="{FF2B5EF4-FFF2-40B4-BE49-F238E27FC236}">
                <a16:creationId xmlns:a16="http://schemas.microsoft.com/office/drawing/2014/main" id="{66142E7B-A4AC-4CB6-A208-03748E7DACD5}"/>
              </a:ext>
            </a:extLst>
          </p:cNvPr>
          <p:cNvPicPr>
            <a:picLocks noChangeAspect="1"/>
          </p:cNvPicPr>
          <p:nvPr/>
        </p:nvPicPr>
        <p:blipFill>
          <a:blip r:embed="rId3"/>
          <a:stretch>
            <a:fillRect/>
          </a:stretch>
        </p:blipFill>
        <p:spPr>
          <a:xfrm>
            <a:off x="5099283" y="2198669"/>
            <a:ext cx="4206574" cy="4144254"/>
          </a:xfrm>
          <a:prstGeom prst="rect">
            <a:avLst/>
          </a:prstGeom>
        </p:spPr>
      </p:pic>
      <p:sp>
        <p:nvSpPr>
          <p:cNvPr id="6" name="文本框 5">
            <a:extLst>
              <a:ext uri="{FF2B5EF4-FFF2-40B4-BE49-F238E27FC236}">
                <a16:creationId xmlns:a16="http://schemas.microsoft.com/office/drawing/2014/main" id="{70285AF7-E2D9-41C5-AAB9-E28CF64EC76D}"/>
              </a:ext>
            </a:extLst>
          </p:cNvPr>
          <p:cNvSpPr txBox="1"/>
          <p:nvPr/>
        </p:nvSpPr>
        <p:spPr>
          <a:xfrm>
            <a:off x="9976334" y="773997"/>
            <a:ext cx="1160980" cy="646331"/>
          </a:xfrm>
          <a:prstGeom prst="rect">
            <a:avLst/>
          </a:prstGeom>
          <a:noFill/>
        </p:spPr>
        <p:txBody>
          <a:bodyPr wrap="square" rtlCol="0">
            <a:spAutoFit/>
          </a:bodyPr>
          <a:lstStyle/>
          <a:p>
            <a:r>
              <a:rPr lang="zh-CN" altLang="en-US" dirty="0"/>
              <a:t>被迫全局变量</a:t>
            </a:r>
          </a:p>
        </p:txBody>
      </p:sp>
      <p:sp>
        <p:nvSpPr>
          <p:cNvPr id="7" name="文本框 6">
            <a:extLst>
              <a:ext uri="{FF2B5EF4-FFF2-40B4-BE49-F238E27FC236}">
                <a16:creationId xmlns:a16="http://schemas.microsoft.com/office/drawing/2014/main" id="{FD0FCA6C-9CC5-435C-861B-8D3B8A6349D6}"/>
              </a:ext>
            </a:extLst>
          </p:cNvPr>
          <p:cNvSpPr txBox="1"/>
          <p:nvPr/>
        </p:nvSpPr>
        <p:spPr>
          <a:xfrm>
            <a:off x="9878729" y="3429000"/>
            <a:ext cx="1356189" cy="369332"/>
          </a:xfrm>
          <a:prstGeom prst="rect">
            <a:avLst/>
          </a:prstGeom>
          <a:noFill/>
        </p:spPr>
        <p:txBody>
          <a:bodyPr wrap="square" rtlCol="0">
            <a:spAutoFit/>
          </a:bodyPr>
          <a:lstStyle/>
          <a:p>
            <a:r>
              <a:rPr lang="zh-CN" altLang="en-US" dirty="0"/>
              <a:t>难看的递归</a:t>
            </a:r>
          </a:p>
        </p:txBody>
      </p:sp>
    </p:spTree>
    <p:extLst>
      <p:ext uri="{BB962C8B-B14F-4D97-AF65-F5344CB8AC3E}">
        <p14:creationId xmlns:p14="http://schemas.microsoft.com/office/powerpoint/2010/main" val="79244426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934</Words>
  <Application>Microsoft Office PowerPoint</Application>
  <PresentationFormat>宽屏</PresentationFormat>
  <Paragraphs>36</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等线</vt:lpstr>
      <vt:lpstr>等线 Light</vt:lpstr>
      <vt:lpstr>Arial</vt:lpstr>
      <vt:lpstr>Office 主题​​</vt:lpstr>
      <vt:lpstr>计算概论与程序设计基础</vt:lpstr>
      <vt:lpstr>前言</vt:lpstr>
      <vt:lpstr>PowerPoint 演示文稿</vt:lpstr>
      <vt:lpstr>PowerPoint 演示文稿</vt:lpstr>
      <vt:lpstr>提高人的编程效率</vt:lpstr>
      <vt:lpstr>PowerPoint 演示文稿</vt:lpstr>
      <vt:lpstr>PowerPoint 演示文稿</vt:lpstr>
      <vt:lpstr>提高机器的运行效率</vt:lpstr>
      <vt:lpstr>PowerPoint 演示文稿</vt:lpstr>
      <vt:lpstr>结语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计算概论与程序设计基础</dc:title>
  <dc:creator>丁 家恳</dc:creator>
  <cp:lastModifiedBy>丁 家恳</cp:lastModifiedBy>
  <cp:revision>10</cp:revision>
  <dcterms:created xsi:type="dcterms:W3CDTF">2019-12-15T11:17:10Z</dcterms:created>
  <dcterms:modified xsi:type="dcterms:W3CDTF">2019-12-15T12:41:44Z</dcterms:modified>
</cp:coreProperties>
</file>