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9" r:id="rId7"/>
    <p:sldId id="288" r:id="rId8"/>
    <p:sldId id="290" r:id="rId9"/>
    <p:sldId id="291" r:id="rId10"/>
    <p:sldId id="29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BB39F-D351-41D4-9468-EBEE474F29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179843-41A4-4CBD-B3DE-7AE36D32D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2527F8-17B0-42D5-9464-CD8DD7BC35CD}"/>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5" name="页脚占位符 4">
            <a:extLst>
              <a:ext uri="{FF2B5EF4-FFF2-40B4-BE49-F238E27FC236}">
                <a16:creationId xmlns:a16="http://schemas.microsoft.com/office/drawing/2014/main" id="{2076E79F-1D29-45FD-B00C-16C4A46B55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B3B6A0-D03A-4D8A-BF74-D80352297229}"/>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65548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C2485-E131-4108-810B-A181E93466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E2BDFE-7E95-4529-9AA4-C1968C9F0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5BE96B-C5AA-4407-BD15-9136607AA506}"/>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5" name="页脚占位符 4">
            <a:extLst>
              <a:ext uri="{FF2B5EF4-FFF2-40B4-BE49-F238E27FC236}">
                <a16:creationId xmlns:a16="http://schemas.microsoft.com/office/drawing/2014/main" id="{C3C14E45-ABD4-417E-B538-0C68C9228D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C1278E-A3AF-49BF-B375-E917D0B76A5A}"/>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323005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7D85B4-0C28-4F3B-811B-86E32532BB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8A4BAA-48BE-49AB-A102-1CF2FB1C44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731AFA-3554-4CF0-87FE-7FE36AB05393}"/>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5" name="页脚占位符 4">
            <a:extLst>
              <a:ext uri="{FF2B5EF4-FFF2-40B4-BE49-F238E27FC236}">
                <a16:creationId xmlns:a16="http://schemas.microsoft.com/office/drawing/2014/main" id="{75B74A5B-AE5A-4D60-8F5B-E76097B194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47540E-E27B-4D60-976D-665129F8CF4A}"/>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350240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BD13F-7747-4176-9E2A-5E08D02322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1A27C80-56AD-4468-AC9F-0EEC99143F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A3B93A-8484-4994-A191-7200E9F54A3E}"/>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5" name="页脚占位符 4">
            <a:extLst>
              <a:ext uri="{FF2B5EF4-FFF2-40B4-BE49-F238E27FC236}">
                <a16:creationId xmlns:a16="http://schemas.microsoft.com/office/drawing/2014/main" id="{484C7E43-47F1-4BCA-896A-737B15E958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7BA9E-A911-4510-AF94-B98FFA2BB9FF}"/>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89214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F8BA0-90D3-4B63-B284-11F28F1AA0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0EBB3B-74C4-4C91-B5D6-8B31166FC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1BB0D8-68F2-45DA-A6D7-A3C16A2ABBD3}"/>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5" name="页脚占位符 4">
            <a:extLst>
              <a:ext uri="{FF2B5EF4-FFF2-40B4-BE49-F238E27FC236}">
                <a16:creationId xmlns:a16="http://schemas.microsoft.com/office/drawing/2014/main" id="{ED0FC111-3C7E-48E9-ACCD-CDB03741F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65F1CD-DA2A-42C8-9EFF-C75FB8255C2A}"/>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229569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E440A-07E2-46B0-8B0D-A93CC4A809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72C325-5F29-4790-89EA-8E52317C87E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DADE88B-1D6E-454D-95FA-A4A9CA2CD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15BA90-8730-49E7-9057-0E10A1B9D2A7}"/>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6" name="页脚占位符 5">
            <a:extLst>
              <a:ext uri="{FF2B5EF4-FFF2-40B4-BE49-F238E27FC236}">
                <a16:creationId xmlns:a16="http://schemas.microsoft.com/office/drawing/2014/main" id="{82D9E6AB-9AB9-4CB4-A926-2C01A0B02C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4B265A-1B28-4916-A138-193B223278C1}"/>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186649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4C6FD-5F18-4C73-A234-4632A10452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7A2564-867B-4B1B-8462-C65D385B4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15BB77-CF90-4DAA-91ED-B3791A199F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73E924-AB28-4751-8281-B539FC154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F16562-15C5-4892-A85B-25918571097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0D118F-0925-45D8-800E-F2A2B4DC346E}"/>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8" name="页脚占位符 7">
            <a:extLst>
              <a:ext uri="{FF2B5EF4-FFF2-40B4-BE49-F238E27FC236}">
                <a16:creationId xmlns:a16="http://schemas.microsoft.com/office/drawing/2014/main" id="{A41B2630-4167-420C-8076-772795967A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170070-1D02-4B88-A67E-F532A43A255C}"/>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35039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97CBD-DC88-466C-A1D2-989170B68E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97A1AF-5A00-48D7-A8D5-C86EDE7756F9}"/>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4" name="页脚占位符 3">
            <a:extLst>
              <a:ext uri="{FF2B5EF4-FFF2-40B4-BE49-F238E27FC236}">
                <a16:creationId xmlns:a16="http://schemas.microsoft.com/office/drawing/2014/main" id="{15879A82-2248-4B76-AEFB-A93E743175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001FA3-C4DD-466A-82E4-54566880F1A6}"/>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72026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E9055B-0AC4-49C2-B692-B2E9C0EA1F9F}"/>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3" name="页脚占位符 2">
            <a:extLst>
              <a:ext uri="{FF2B5EF4-FFF2-40B4-BE49-F238E27FC236}">
                <a16:creationId xmlns:a16="http://schemas.microsoft.com/office/drawing/2014/main" id="{B6EE9DAE-E127-4058-A5B0-E1671FEBEA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6167F8-E557-4AFB-ABF0-900ECBF18EE2}"/>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408285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AB3A4-563C-4EB9-B510-AA76FFA8F5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5F088C-AC30-4D45-8B2F-CFE8FB10E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8FA76C-FB0F-4A1A-BF9D-65144290F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CD9C76-84CA-4FE0-A466-616599408D2C}"/>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6" name="页脚占位符 5">
            <a:extLst>
              <a:ext uri="{FF2B5EF4-FFF2-40B4-BE49-F238E27FC236}">
                <a16:creationId xmlns:a16="http://schemas.microsoft.com/office/drawing/2014/main" id="{49924A84-6095-4222-976A-C582E396FD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C3B5AA-8CCD-4600-8458-FFCB2DA2C8DC}"/>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291256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17B16-314C-416D-B5D7-FA7A001168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078E6C-38B4-4560-83B8-BED82BD84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86ECD1-E0BC-44C0-ABC6-8EB908E56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CB6E81-E963-48E9-8D1E-80F8263F8F14}"/>
              </a:ext>
            </a:extLst>
          </p:cNvPr>
          <p:cNvSpPr>
            <a:spLocks noGrp="1"/>
          </p:cNvSpPr>
          <p:nvPr>
            <p:ph type="dt" sz="half" idx="10"/>
          </p:nvPr>
        </p:nvSpPr>
        <p:spPr/>
        <p:txBody>
          <a:bodyPr/>
          <a:lstStyle/>
          <a:p>
            <a:fld id="{105EE3D4-0245-4BBF-A35F-80F4B7EBCAFC}" type="datetimeFigureOut">
              <a:rPr lang="zh-CN" altLang="en-US" smtClean="0"/>
              <a:t>2019/11/29</a:t>
            </a:fld>
            <a:endParaRPr lang="zh-CN" altLang="en-US"/>
          </a:p>
        </p:txBody>
      </p:sp>
      <p:sp>
        <p:nvSpPr>
          <p:cNvPr id="6" name="页脚占位符 5">
            <a:extLst>
              <a:ext uri="{FF2B5EF4-FFF2-40B4-BE49-F238E27FC236}">
                <a16:creationId xmlns:a16="http://schemas.microsoft.com/office/drawing/2014/main" id="{7F4AC4D1-78CB-4332-B950-F42665EB3C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44D1D7-AB4A-4F00-9492-470DB21EDAB7}"/>
              </a:ext>
            </a:extLst>
          </p:cNvPr>
          <p:cNvSpPr>
            <a:spLocks noGrp="1"/>
          </p:cNvSpPr>
          <p:nvPr>
            <p:ph type="sldNum" sz="quarter" idx="12"/>
          </p:nvPr>
        </p:nvSpPr>
        <p:spPr/>
        <p:txBody>
          <a:body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288149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294E9D-C3E5-42A1-9C36-5CDCD18A9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87F05C-F025-4551-86B1-B3EE6C838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56255F-E03E-43B0-99F1-F279EE082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EE3D4-0245-4BBF-A35F-80F4B7EBCAFC}" type="datetimeFigureOut">
              <a:rPr lang="zh-CN" altLang="en-US" smtClean="0"/>
              <a:t>2019/11/29</a:t>
            </a:fld>
            <a:endParaRPr lang="zh-CN" altLang="en-US"/>
          </a:p>
        </p:txBody>
      </p:sp>
      <p:sp>
        <p:nvSpPr>
          <p:cNvPr id="5" name="页脚占位符 4">
            <a:extLst>
              <a:ext uri="{FF2B5EF4-FFF2-40B4-BE49-F238E27FC236}">
                <a16:creationId xmlns:a16="http://schemas.microsoft.com/office/drawing/2014/main" id="{56EFEA21-BAB8-482C-922B-804532994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76F3F5-CC00-4B10-B803-CC1FD52AE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5631E-3E53-4739-AEBF-8A5FF20DFC89}" type="slidenum">
              <a:rPr lang="zh-CN" altLang="en-US" smtClean="0"/>
              <a:t>‹#›</a:t>
            </a:fld>
            <a:endParaRPr lang="zh-CN" altLang="en-US"/>
          </a:p>
        </p:txBody>
      </p:sp>
    </p:spTree>
    <p:extLst>
      <p:ext uri="{BB962C8B-B14F-4D97-AF65-F5344CB8AC3E}">
        <p14:creationId xmlns:p14="http://schemas.microsoft.com/office/powerpoint/2010/main" val="13322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86DC7-6135-4BCB-A1AC-198476E52F54}"/>
              </a:ext>
            </a:extLst>
          </p:cNvPr>
          <p:cNvSpPr>
            <a:spLocks noGrp="1"/>
          </p:cNvSpPr>
          <p:nvPr>
            <p:ph type="ctrTitle"/>
          </p:nvPr>
        </p:nvSpPr>
        <p:spPr/>
        <p:txBody>
          <a:bodyPr/>
          <a:lstStyle/>
          <a:p>
            <a:r>
              <a:rPr lang="zh-CN" altLang="en-US" dirty="0"/>
              <a:t>计算概论与程序设计基础</a:t>
            </a:r>
          </a:p>
        </p:txBody>
      </p:sp>
      <p:sp>
        <p:nvSpPr>
          <p:cNvPr id="3" name="副标题 2">
            <a:extLst>
              <a:ext uri="{FF2B5EF4-FFF2-40B4-BE49-F238E27FC236}">
                <a16:creationId xmlns:a16="http://schemas.microsoft.com/office/drawing/2014/main" id="{C07B4DF6-B4BD-4D94-A290-698946B77478}"/>
              </a:ext>
            </a:extLst>
          </p:cNvPr>
          <p:cNvSpPr>
            <a:spLocks noGrp="1"/>
          </p:cNvSpPr>
          <p:nvPr>
            <p:ph type="subTitle" idx="1"/>
          </p:nvPr>
        </p:nvSpPr>
        <p:spPr/>
        <p:txBody>
          <a:bodyPr/>
          <a:lstStyle/>
          <a:p>
            <a:r>
              <a:rPr lang="zh-CN" altLang="en-US" dirty="0"/>
              <a:t>本周练习总结</a:t>
            </a:r>
            <a:r>
              <a:rPr lang="en-US" altLang="zh-CN" dirty="0"/>
              <a:t>(</a:t>
            </a:r>
            <a:r>
              <a:rPr lang="zh-CN" altLang="en-US" dirty="0"/>
              <a:t>三轮复习第三周</a:t>
            </a:r>
            <a:r>
              <a:rPr lang="en-US" altLang="zh-CN" dirty="0"/>
              <a:t>)</a:t>
            </a:r>
            <a:endParaRPr lang="zh-CN" altLang="en-US" dirty="0"/>
          </a:p>
        </p:txBody>
      </p:sp>
      <p:sp>
        <p:nvSpPr>
          <p:cNvPr id="4" name="文本框 3">
            <a:extLst>
              <a:ext uri="{FF2B5EF4-FFF2-40B4-BE49-F238E27FC236}">
                <a16:creationId xmlns:a16="http://schemas.microsoft.com/office/drawing/2014/main" id="{98A6AA3B-9E4A-41F1-9B87-B9C7DB373BDE}"/>
              </a:ext>
            </a:extLst>
          </p:cNvPr>
          <p:cNvSpPr txBox="1"/>
          <p:nvPr/>
        </p:nvSpPr>
        <p:spPr>
          <a:xfrm>
            <a:off x="9517294" y="6082301"/>
            <a:ext cx="2301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20191123-20191129</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C407E902-7A61-4723-AFFC-F84F007185F9}"/>
              </a:ext>
            </a:extLst>
          </p:cNvPr>
          <p:cNvSpPr txBox="1"/>
          <p:nvPr/>
        </p:nvSpPr>
        <p:spPr>
          <a:xfrm>
            <a:off x="10822111" y="5766997"/>
            <a:ext cx="9007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丁家恳</a:t>
            </a:r>
          </a:p>
        </p:txBody>
      </p:sp>
    </p:spTree>
    <p:extLst>
      <p:ext uri="{BB962C8B-B14F-4D97-AF65-F5344CB8AC3E}">
        <p14:creationId xmlns:p14="http://schemas.microsoft.com/office/powerpoint/2010/main" val="66664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4DED5-50D5-4A3F-B048-1787FADAA4FC}"/>
              </a:ext>
            </a:extLst>
          </p:cNvPr>
          <p:cNvSpPr>
            <a:spLocks noGrp="1"/>
          </p:cNvSpPr>
          <p:nvPr>
            <p:ph type="title"/>
          </p:nvPr>
        </p:nvSpPr>
        <p:spPr>
          <a:xfrm>
            <a:off x="838200" y="365126"/>
            <a:ext cx="8007849" cy="631468"/>
          </a:xfrm>
        </p:spPr>
        <p:txBody>
          <a:bodyPr>
            <a:normAutofit fontScale="90000"/>
          </a:bodyPr>
          <a:lstStyle/>
          <a:p>
            <a:r>
              <a:rPr lang="zh-CN" altLang="en-US" dirty="0"/>
              <a:t>总结</a:t>
            </a:r>
          </a:p>
        </p:txBody>
      </p:sp>
      <p:sp>
        <p:nvSpPr>
          <p:cNvPr id="3" name="内容占位符 2">
            <a:extLst>
              <a:ext uri="{FF2B5EF4-FFF2-40B4-BE49-F238E27FC236}">
                <a16:creationId xmlns:a16="http://schemas.microsoft.com/office/drawing/2014/main" id="{CF071814-C3EB-4E19-8AE1-472F0934B752}"/>
              </a:ext>
            </a:extLst>
          </p:cNvPr>
          <p:cNvSpPr>
            <a:spLocks noGrp="1"/>
          </p:cNvSpPr>
          <p:nvPr>
            <p:ph idx="1"/>
          </p:nvPr>
        </p:nvSpPr>
        <p:spPr>
          <a:xfrm>
            <a:off x="838200" y="1160980"/>
            <a:ext cx="10453099" cy="5015983"/>
          </a:xfrm>
        </p:spPr>
        <p:txBody>
          <a:bodyPr/>
          <a:lstStyle/>
          <a:p>
            <a:r>
              <a:rPr lang="zh-CN" altLang="en-US" dirty="0"/>
              <a:t>尤其对于字符串问题，使用二维字符串数组储存数据有其巨大的优势，尽量避免只储存一个很长的一维字符串，然后再通过指针进行遍历，这样很累也很容易出错。对于已知段落长度（有几段，例如典型的英文句子，句子里的每个单词都可以看作一段）的字符串，使用二维数组无疑是最好的选择。关于输入的问题，已经找到解决方法了：第</a:t>
            </a:r>
            <a:r>
              <a:rPr lang="en-US" altLang="zh-CN" dirty="0"/>
              <a:t>1</a:t>
            </a:r>
            <a:r>
              <a:rPr lang="zh-CN" altLang="en-US" dirty="0"/>
              <a:t>到</a:t>
            </a:r>
            <a:r>
              <a:rPr lang="en-US" altLang="zh-CN" dirty="0"/>
              <a:t>n-1</a:t>
            </a:r>
            <a:r>
              <a:rPr lang="zh-CN" altLang="en-US" dirty="0"/>
              <a:t>个的录入与第</a:t>
            </a:r>
            <a:r>
              <a:rPr lang="en-US" altLang="zh-CN" dirty="0"/>
              <a:t>n</a:t>
            </a:r>
            <a:r>
              <a:rPr lang="zh-CN" altLang="en-US" dirty="0"/>
              <a:t>个分离（一般而言终止符不同）。</a:t>
            </a:r>
          </a:p>
        </p:txBody>
      </p:sp>
      <p:pic>
        <p:nvPicPr>
          <p:cNvPr id="4" name="图片 3">
            <a:extLst>
              <a:ext uri="{FF2B5EF4-FFF2-40B4-BE49-F238E27FC236}">
                <a16:creationId xmlns:a16="http://schemas.microsoft.com/office/drawing/2014/main" id="{7AED2099-C2E7-4390-994C-78F20E90C037}"/>
              </a:ext>
            </a:extLst>
          </p:cNvPr>
          <p:cNvPicPr>
            <a:picLocks noChangeAspect="1"/>
          </p:cNvPicPr>
          <p:nvPr/>
        </p:nvPicPr>
        <p:blipFill>
          <a:blip r:embed="rId2"/>
          <a:stretch>
            <a:fillRect/>
          </a:stretch>
        </p:blipFill>
        <p:spPr>
          <a:xfrm>
            <a:off x="1033085" y="4367614"/>
            <a:ext cx="5542375" cy="1469841"/>
          </a:xfrm>
          <a:prstGeom prst="rect">
            <a:avLst/>
          </a:prstGeom>
        </p:spPr>
      </p:pic>
      <p:sp>
        <p:nvSpPr>
          <p:cNvPr id="5" name="文本框 4">
            <a:extLst>
              <a:ext uri="{FF2B5EF4-FFF2-40B4-BE49-F238E27FC236}">
                <a16:creationId xmlns:a16="http://schemas.microsoft.com/office/drawing/2014/main" id="{2FAA3F29-6CF4-43B5-83AA-934986D16DB0}"/>
              </a:ext>
            </a:extLst>
          </p:cNvPr>
          <p:cNvSpPr txBox="1"/>
          <p:nvPr/>
        </p:nvSpPr>
        <p:spPr>
          <a:xfrm>
            <a:off x="7325474" y="3945276"/>
            <a:ext cx="3113070" cy="1477328"/>
          </a:xfrm>
          <a:prstGeom prst="rect">
            <a:avLst/>
          </a:prstGeom>
          <a:noFill/>
        </p:spPr>
        <p:txBody>
          <a:bodyPr wrap="square" rtlCol="0">
            <a:spAutoFit/>
          </a:bodyPr>
          <a:lstStyle/>
          <a:p>
            <a:r>
              <a:rPr lang="zh-CN" altLang="en-US"/>
              <a:t>（吐槽：题目继续那么难的话一个月干完第三轮的梦想就要破灭了，下周优先做指针和综合题这种不涉及算法的（递归先看看吧））</a:t>
            </a:r>
            <a:endParaRPr lang="zh-CN" altLang="en-US" dirty="0"/>
          </a:p>
        </p:txBody>
      </p:sp>
    </p:spTree>
    <p:extLst>
      <p:ext uri="{BB962C8B-B14F-4D97-AF65-F5344CB8AC3E}">
        <p14:creationId xmlns:p14="http://schemas.microsoft.com/office/powerpoint/2010/main" val="77256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259D6-1EBC-4509-A93A-66EAAF944E78}"/>
              </a:ext>
            </a:extLst>
          </p:cNvPr>
          <p:cNvSpPr>
            <a:spLocks noGrp="1"/>
          </p:cNvSpPr>
          <p:nvPr>
            <p:ph type="title"/>
          </p:nvPr>
        </p:nvSpPr>
        <p:spPr>
          <a:xfrm>
            <a:off x="838200" y="365126"/>
            <a:ext cx="9487328" cy="487630"/>
          </a:xfrm>
        </p:spPr>
        <p:txBody>
          <a:bodyPr>
            <a:normAutofit fontScale="90000"/>
          </a:bodyPr>
          <a:lstStyle/>
          <a:p>
            <a:r>
              <a:rPr lang="zh-CN" altLang="en-US" dirty="0"/>
              <a:t>前言</a:t>
            </a:r>
          </a:p>
        </p:txBody>
      </p:sp>
      <p:sp>
        <p:nvSpPr>
          <p:cNvPr id="3" name="内容占位符 2">
            <a:extLst>
              <a:ext uri="{FF2B5EF4-FFF2-40B4-BE49-F238E27FC236}">
                <a16:creationId xmlns:a16="http://schemas.microsoft.com/office/drawing/2014/main" id="{43E86B1E-EA14-471D-B6FD-C61C5E468141}"/>
              </a:ext>
            </a:extLst>
          </p:cNvPr>
          <p:cNvSpPr>
            <a:spLocks noGrp="1"/>
          </p:cNvSpPr>
          <p:nvPr>
            <p:ph idx="1"/>
          </p:nvPr>
        </p:nvSpPr>
        <p:spPr>
          <a:xfrm>
            <a:off x="838200" y="986319"/>
            <a:ext cx="10319535" cy="5190644"/>
          </a:xfrm>
        </p:spPr>
        <p:txBody>
          <a:bodyPr/>
          <a:lstStyle/>
          <a:p>
            <a:r>
              <a:rPr lang="zh-CN" altLang="en-US" dirty="0"/>
              <a:t>本周学习进去一个高原区：一方面因为临近期末各种杂事多了，另一方面自己懒了，这导致学习时间的减少；另一方面，除了写题的熟练度有所提升，但现在写题的效率和写难题的能力却并没提升。有些小小的挫败感，但是每天必须雷打不动地安排学习时间，再少也要。</a:t>
            </a:r>
            <a:endParaRPr lang="en-US" altLang="zh-CN" dirty="0"/>
          </a:p>
          <a:p>
            <a:r>
              <a:rPr lang="zh-CN" altLang="en-US" dirty="0"/>
              <a:t>本周总结干货预计较少，打算反省一点、对少数写的题目再总结一点。</a:t>
            </a:r>
          </a:p>
        </p:txBody>
      </p:sp>
    </p:spTree>
    <p:extLst>
      <p:ext uri="{BB962C8B-B14F-4D97-AF65-F5344CB8AC3E}">
        <p14:creationId xmlns:p14="http://schemas.microsoft.com/office/powerpoint/2010/main" val="393693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06D0E-05DE-436B-B62E-1688C103C99D}"/>
              </a:ext>
            </a:extLst>
          </p:cNvPr>
          <p:cNvSpPr>
            <a:spLocks noGrp="1"/>
          </p:cNvSpPr>
          <p:nvPr>
            <p:ph type="title"/>
          </p:nvPr>
        </p:nvSpPr>
        <p:spPr>
          <a:xfrm>
            <a:off x="838199" y="365126"/>
            <a:ext cx="10206519" cy="241049"/>
          </a:xfrm>
        </p:spPr>
        <p:txBody>
          <a:bodyPr>
            <a:normAutofit fontScale="90000"/>
          </a:bodyPr>
          <a:lstStyle/>
          <a:p>
            <a:r>
              <a:rPr lang="zh-CN" altLang="en-US" dirty="0"/>
              <a:t>反省</a:t>
            </a:r>
          </a:p>
        </p:txBody>
      </p:sp>
      <p:sp>
        <p:nvSpPr>
          <p:cNvPr id="3" name="内容占位符 2">
            <a:extLst>
              <a:ext uri="{FF2B5EF4-FFF2-40B4-BE49-F238E27FC236}">
                <a16:creationId xmlns:a16="http://schemas.microsoft.com/office/drawing/2014/main" id="{BDE7AF47-9C74-46BD-9083-FBB3D1DC456F}"/>
              </a:ext>
            </a:extLst>
          </p:cNvPr>
          <p:cNvSpPr>
            <a:spLocks noGrp="1"/>
          </p:cNvSpPr>
          <p:nvPr>
            <p:ph idx="1"/>
          </p:nvPr>
        </p:nvSpPr>
        <p:spPr>
          <a:xfrm>
            <a:off x="838200" y="955497"/>
            <a:ext cx="10412002" cy="5221466"/>
          </a:xfrm>
        </p:spPr>
        <p:txBody>
          <a:bodyPr>
            <a:normAutofit lnSpcReduction="10000"/>
          </a:bodyPr>
          <a:lstStyle/>
          <a:p>
            <a:r>
              <a:rPr lang="zh-CN" altLang="en-US" dirty="0"/>
              <a:t>我现在写题很多时候是调试时间大于码代码时间，而码代码时间又大于写出解决方案的时间。当然，这只是根据能写出的题而言，现在已经出现了一些题目我毫无思路。</a:t>
            </a:r>
            <a:endParaRPr lang="en-US" altLang="zh-CN" dirty="0"/>
          </a:p>
          <a:p>
            <a:pPr marL="0" indent="0">
              <a:buNone/>
            </a:pPr>
            <a:r>
              <a:rPr lang="zh-CN" altLang="en-US" dirty="0"/>
              <a:t>  这样子看我对现状有三点认识：</a:t>
            </a:r>
            <a:endParaRPr lang="en-US" altLang="zh-CN" dirty="0"/>
          </a:p>
          <a:p>
            <a:r>
              <a:rPr lang="en-US" altLang="zh-CN" dirty="0"/>
              <a:t>1</a:t>
            </a:r>
            <a:r>
              <a:rPr lang="zh-CN" altLang="en-US" dirty="0"/>
              <a:t>）难题完全没思路，可以推测是知识方面的欠缺。例如在写字符串的时候我发现自己对</a:t>
            </a:r>
            <a:r>
              <a:rPr lang="en-US" altLang="zh-CN" dirty="0"/>
              <a:t>string</a:t>
            </a:r>
            <a:r>
              <a:rPr lang="zh-CN" altLang="en-US" dirty="0"/>
              <a:t>数据类型完全没有认识</a:t>
            </a:r>
            <a:r>
              <a:rPr lang="en-US" altLang="zh-CN" dirty="0"/>
              <a:t>(</a:t>
            </a:r>
            <a:r>
              <a:rPr lang="zh-CN" altLang="en-US" dirty="0"/>
              <a:t>视频里没有啊！！</a:t>
            </a:r>
            <a:r>
              <a:rPr lang="en-US" altLang="zh-CN" dirty="0"/>
              <a:t>)</a:t>
            </a:r>
            <a:r>
              <a:rPr lang="zh-CN" altLang="en-US" dirty="0"/>
              <a:t>，我查询发现</a:t>
            </a:r>
            <a:r>
              <a:rPr lang="en-US" altLang="zh-CN" dirty="0"/>
              <a:t>string</a:t>
            </a:r>
            <a:r>
              <a:rPr lang="zh-CN" altLang="en-US" dirty="0"/>
              <a:t>内容还挺多，网上写字符串题目的代码几乎全是使用这些函数和数据类型。我所学没涉及到这些，索性用指针也能写写，以后如果需要再学。另一方面完全不会的，递归，这个真的是一点都很难（单单看视频只能有一个概念上的认识而已），算法上的问题靠空想已经很难解决了，不过我还是打算尝试去想上两个钟头，没有思路的话，跳过，等第三轮最后收尾。</a:t>
            </a:r>
          </a:p>
        </p:txBody>
      </p:sp>
    </p:spTree>
    <p:extLst>
      <p:ext uri="{BB962C8B-B14F-4D97-AF65-F5344CB8AC3E}">
        <p14:creationId xmlns:p14="http://schemas.microsoft.com/office/powerpoint/2010/main" val="164630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F2C07C-4F45-4530-B445-B58416F4D8B6}"/>
              </a:ext>
            </a:extLst>
          </p:cNvPr>
          <p:cNvSpPr>
            <a:spLocks noGrp="1"/>
          </p:cNvSpPr>
          <p:nvPr>
            <p:ph idx="1"/>
          </p:nvPr>
        </p:nvSpPr>
        <p:spPr>
          <a:xfrm>
            <a:off x="838200" y="400692"/>
            <a:ext cx="10515600" cy="5776271"/>
          </a:xfrm>
        </p:spPr>
        <p:txBody>
          <a:bodyPr/>
          <a:lstStyle/>
          <a:p>
            <a:r>
              <a:rPr lang="en-US" altLang="zh-CN" dirty="0"/>
              <a:t>2</a:t>
            </a:r>
            <a:r>
              <a:rPr lang="zh-CN" altLang="en-US" dirty="0"/>
              <a:t>）会的题目解决方案很快就能写出来。这很好，我现在习惯在纸上涂涂画画了，有了解决方案一切好说，但是我只习惯勾勒简单程序的大体轮廓，当函数数量增加，我对函数的使用顺序的安排能力就有些不足。解决方法一个是简化程序结构，减少不必要的函数的使用，另一个就是多些繁琐复杂的题目，在练习中提高处理复杂问题的能力。另外，伪代码勾勒程序我不太喜欢，看着办吧，以前在纸上写完伪代码的时间都足够再码一次代码了。</a:t>
            </a:r>
            <a:endParaRPr lang="en-US" altLang="zh-CN" dirty="0"/>
          </a:p>
          <a:p>
            <a:r>
              <a:rPr lang="en-US" altLang="zh-CN" dirty="0"/>
              <a:t>3</a:t>
            </a:r>
            <a:r>
              <a:rPr lang="zh-CN" altLang="en-US" dirty="0"/>
              <a:t>）写的解决方案有些不符合题意。这看起来是一句废话，事实上很多次我调试半天才发现原来是解决方案不符合题目要求</a:t>
            </a:r>
            <a:r>
              <a:rPr lang="en-US" altLang="zh-CN" dirty="0"/>
              <a:t>==</a:t>
            </a:r>
            <a:r>
              <a:rPr lang="zh-CN" altLang="en-US" dirty="0"/>
              <a:t>。解决方案是为了解决问题，问题都看不清楚，怎么写？警惕这点，以后写解决方案之前脑子放灵光点。一旦解决方案不符合题意，我试过了，不管多么简单的题目都要调试半天，原因就是因为解决方案写错的话调试的时候等于没有解决档案一样重写一遍程序。</a:t>
            </a:r>
            <a:endParaRPr lang="en-US" altLang="zh-CN" dirty="0"/>
          </a:p>
        </p:txBody>
      </p:sp>
    </p:spTree>
    <p:extLst>
      <p:ext uri="{BB962C8B-B14F-4D97-AF65-F5344CB8AC3E}">
        <p14:creationId xmlns:p14="http://schemas.microsoft.com/office/powerpoint/2010/main" val="349337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3374C-C24D-4969-8A7D-E2F72C4B95C0}"/>
              </a:ext>
            </a:extLst>
          </p:cNvPr>
          <p:cNvSpPr>
            <a:spLocks noGrp="1"/>
          </p:cNvSpPr>
          <p:nvPr>
            <p:ph type="title"/>
          </p:nvPr>
        </p:nvSpPr>
        <p:spPr>
          <a:xfrm>
            <a:off x="838200" y="365126"/>
            <a:ext cx="6610564" cy="315912"/>
          </a:xfrm>
        </p:spPr>
        <p:txBody>
          <a:bodyPr>
            <a:normAutofit fontScale="90000"/>
          </a:bodyPr>
          <a:lstStyle/>
          <a:p>
            <a:r>
              <a:rPr lang="zh-CN" altLang="en-US" dirty="0"/>
              <a:t>题目总结一：结构体</a:t>
            </a:r>
          </a:p>
        </p:txBody>
      </p:sp>
      <p:sp>
        <p:nvSpPr>
          <p:cNvPr id="3" name="内容占位符 2">
            <a:extLst>
              <a:ext uri="{FF2B5EF4-FFF2-40B4-BE49-F238E27FC236}">
                <a16:creationId xmlns:a16="http://schemas.microsoft.com/office/drawing/2014/main" id="{54597BD8-7FEA-4A40-9F17-B012C79EFE49}"/>
              </a:ext>
            </a:extLst>
          </p:cNvPr>
          <p:cNvSpPr>
            <a:spLocks noGrp="1"/>
          </p:cNvSpPr>
          <p:nvPr>
            <p:ph idx="1"/>
          </p:nvPr>
        </p:nvSpPr>
        <p:spPr>
          <a:xfrm>
            <a:off x="838200" y="780836"/>
            <a:ext cx="10340083" cy="5396127"/>
          </a:xfrm>
        </p:spPr>
        <p:txBody>
          <a:bodyPr/>
          <a:lstStyle/>
          <a:p>
            <a:pPr marL="0" indent="0">
              <a:buNone/>
            </a:pPr>
            <a:r>
              <a:rPr lang="zh-CN" altLang="en-US" dirty="0"/>
              <a:t>本周写的结构最清晰的两道题都是用结构体写的，这两道题的共性是，对于一个字符串，有一定的“隐藏信息”，我要处理出这些隐藏信息，并在随后根据这些隐藏信息完成某个目标（通常是打印），这两题是</a:t>
            </a:r>
            <a:endParaRPr lang="en-US" altLang="zh-CN" dirty="0"/>
          </a:p>
          <a:p>
            <a:pPr marL="0" indent="0">
              <a:buNone/>
            </a:pPr>
            <a:r>
              <a:rPr lang="en-US" altLang="zh-CN" dirty="0"/>
              <a:t>1</a:t>
            </a:r>
            <a:r>
              <a:rPr lang="zh-CN" altLang="en-US" dirty="0"/>
              <a:t>）文字排版</a:t>
            </a:r>
            <a:endParaRPr lang="en-US" altLang="zh-CN" dirty="0"/>
          </a:p>
        </p:txBody>
      </p:sp>
      <p:pic>
        <p:nvPicPr>
          <p:cNvPr id="4" name="图片 3">
            <a:extLst>
              <a:ext uri="{FF2B5EF4-FFF2-40B4-BE49-F238E27FC236}">
                <a16:creationId xmlns:a16="http://schemas.microsoft.com/office/drawing/2014/main" id="{BFD69CB0-D52E-4F82-A303-5C92CF2C2D07}"/>
              </a:ext>
            </a:extLst>
          </p:cNvPr>
          <p:cNvPicPr>
            <a:picLocks noChangeAspect="1"/>
          </p:cNvPicPr>
          <p:nvPr/>
        </p:nvPicPr>
        <p:blipFill>
          <a:blip r:embed="rId2"/>
          <a:stretch>
            <a:fillRect/>
          </a:stretch>
        </p:blipFill>
        <p:spPr>
          <a:xfrm>
            <a:off x="838200" y="2943775"/>
            <a:ext cx="4901924" cy="2941154"/>
          </a:xfrm>
          <a:prstGeom prst="rect">
            <a:avLst/>
          </a:prstGeom>
        </p:spPr>
      </p:pic>
      <p:sp>
        <p:nvSpPr>
          <p:cNvPr id="6" name="文本框 5">
            <a:extLst>
              <a:ext uri="{FF2B5EF4-FFF2-40B4-BE49-F238E27FC236}">
                <a16:creationId xmlns:a16="http://schemas.microsoft.com/office/drawing/2014/main" id="{47C2A3EC-1535-44F7-80C9-2C5F80E83D9D}"/>
              </a:ext>
            </a:extLst>
          </p:cNvPr>
          <p:cNvSpPr txBox="1"/>
          <p:nvPr/>
        </p:nvSpPr>
        <p:spPr>
          <a:xfrm>
            <a:off x="6451878" y="2943775"/>
            <a:ext cx="3019746" cy="1754326"/>
          </a:xfrm>
          <a:prstGeom prst="rect">
            <a:avLst/>
          </a:prstGeom>
          <a:noFill/>
        </p:spPr>
        <p:txBody>
          <a:bodyPr wrap="square" rtlCol="0">
            <a:spAutoFit/>
          </a:bodyPr>
          <a:lstStyle/>
          <a:p>
            <a:r>
              <a:rPr lang="zh-CN" altLang="en-US" dirty="0"/>
              <a:t>字符串主体是字符串，每个字符串的“隐藏信息”是单词的长度，我在打印环节要通过每个单词的长度判断换行等步骤。所以我使用了结构体来解决本题。</a:t>
            </a:r>
          </a:p>
        </p:txBody>
      </p:sp>
    </p:spTree>
    <p:extLst>
      <p:ext uri="{BB962C8B-B14F-4D97-AF65-F5344CB8AC3E}">
        <p14:creationId xmlns:p14="http://schemas.microsoft.com/office/powerpoint/2010/main" val="405546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1FF7FD-2D30-4FC2-B45F-E01EADA8BE6E}"/>
              </a:ext>
            </a:extLst>
          </p:cNvPr>
          <p:cNvSpPr>
            <a:spLocks noGrp="1"/>
          </p:cNvSpPr>
          <p:nvPr>
            <p:ph idx="1"/>
          </p:nvPr>
        </p:nvSpPr>
        <p:spPr>
          <a:xfrm>
            <a:off x="324492" y="315324"/>
            <a:ext cx="10515600" cy="434690"/>
          </a:xfrm>
        </p:spPr>
        <p:txBody>
          <a:bodyPr>
            <a:normAutofit fontScale="92500" lnSpcReduction="10000"/>
          </a:bodyPr>
          <a:lstStyle/>
          <a:p>
            <a:r>
              <a:rPr lang="zh-CN" altLang="en-US" dirty="0"/>
              <a:t>解决如下</a:t>
            </a:r>
          </a:p>
        </p:txBody>
      </p:sp>
      <p:pic>
        <p:nvPicPr>
          <p:cNvPr id="4" name="图片 3">
            <a:extLst>
              <a:ext uri="{FF2B5EF4-FFF2-40B4-BE49-F238E27FC236}">
                <a16:creationId xmlns:a16="http://schemas.microsoft.com/office/drawing/2014/main" id="{9397CBC7-3BE7-4A39-931A-FCD477878554}"/>
              </a:ext>
            </a:extLst>
          </p:cNvPr>
          <p:cNvPicPr>
            <a:picLocks noChangeAspect="1"/>
          </p:cNvPicPr>
          <p:nvPr/>
        </p:nvPicPr>
        <p:blipFill>
          <a:blip r:embed="rId2"/>
          <a:stretch>
            <a:fillRect/>
          </a:stretch>
        </p:blipFill>
        <p:spPr>
          <a:xfrm>
            <a:off x="324492" y="4638169"/>
            <a:ext cx="2051501" cy="1224004"/>
          </a:xfrm>
          <a:prstGeom prst="rect">
            <a:avLst/>
          </a:prstGeom>
        </p:spPr>
      </p:pic>
      <p:pic>
        <p:nvPicPr>
          <p:cNvPr id="5" name="图片 4">
            <a:extLst>
              <a:ext uri="{FF2B5EF4-FFF2-40B4-BE49-F238E27FC236}">
                <a16:creationId xmlns:a16="http://schemas.microsoft.com/office/drawing/2014/main" id="{E301BFEE-D4E8-4117-A973-0637012FF21D}"/>
              </a:ext>
            </a:extLst>
          </p:cNvPr>
          <p:cNvPicPr>
            <a:picLocks noChangeAspect="1"/>
          </p:cNvPicPr>
          <p:nvPr/>
        </p:nvPicPr>
        <p:blipFill>
          <a:blip r:embed="rId3"/>
          <a:stretch>
            <a:fillRect/>
          </a:stretch>
        </p:blipFill>
        <p:spPr>
          <a:xfrm>
            <a:off x="6714908" y="532669"/>
            <a:ext cx="3240750" cy="5709204"/>
          </a:xfrm>
          <a:prstGeom prst="rect">
            <a:avLst/>
          </a:prstGeom>
        </p:spPr>
      </p:pic>
      <p:pic>
        <p:nvPicPr>
          <p:cNvPr id="6" name="图片 5">
            <a:extLst>
              <a:ext uri="{FF2B5EF4-FFF2-40B4-BE49-F238E27FC236}">
                <a16:creationId xmlns:a16="http://schemas.microsoft.com/office/drawing/2014/main" id="{38B63692-93F6-4D6E-A92A-7A87FC22B5DC}"/>
              </a:ext>
            </a:extLst>
          </p:cNvPr>
          <p:cNvPicPr>
            <a:picLocks noChangeAspect="1"/>
          </p:cNvPicPr>
          <p:nvPr/>
        </p:nvPicPr>
        <p:blipFill>
          <a:blip r:embed="rId4"/>
          <a:stretch>
            <a:fillRect/>
          </a:stretch>
        </p:blipFill>
        <p:spPr>
          <a:xfrm>
            <a:off x="144038" y="995827"/>
            <a:ext cx="6069949" cy="2918628"/>
          </a:xfrm>
          <a:prstGeom prst="rect">
            <a:avLst/>
          </a:prstGeom>
        </p:spPr>
      </p:pic>
    </p:spTree>
    <p:extLst>
      <p:ext uri="{BB962C8B-B14F-4D97-AF65-F5344CB8AC3E}">
        <p14:creationId xmlns:p14="http://schemas.microsoft.com/office/powerpoint/2010/main" val="227906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46CBF0A2-98A4-4DA3-919E-E004A1F55A1A}"/>
              </a:ext>
            </a:extLst>
          </p:cNvPr>
          <p:cNvPicPr>
            <a:picLocks noGrp="1" noChangeAspect="1"/>
          </p:cNvPicPr>
          <p:nvPr>
            <p:ph idx="1"/>
          </p:nvPr>
        </p:nvPicPr>
        <p:blipFill>
          <a:blip r:embed="rId2"/>
          <a:stretch>
            <a:fillRect/>
          </a:stretch>
        </p:blipFill>
        <p:spPr>
          <a:xfrm>
            <a:off x="682875" y="2108508"/>
            <a:ext cx="5524784" cy="3600635"/>
          </a:xfrm>
          <a:prstGeom prst="rect">
            <a:avLst/>
          </a:prstGeom>
        </p:spPr>
      </p:pic>
      <p:sp>
        <p:nvSpPr>
          <p:cNvPr id="5" name="文本框 4">
            <a:extLst>
              <a:ext uri="{FF2B5EF4-FFF2-40B4-BE49-F238E27FC236}">
                <a16:creationId xmlns:a16="http://schemas.microsoft.com/office/drawing/2014/main" id="{08E4E60B-FDE4-4A23-8DDE-DAA0F353ED31}"/>
              </a:ext>
            </a:extLst>
          </p:cNvPr>
          <p:cNvSpPr txBox="1"/>
          <p:nvPr/>
        </p:nvSpPr>
        <p:spPr>
          <a:xfrm>
            <a:off x="893852" y="554804"/>
            <a:ext cx="2928135" cy="584775"/>
          </a:xfrm>
          <a:prstGeom prst="rect">
            <a:avLst/>
          </a:prstGeom>
          <a:noFill/>
        </p:spPr>
        <p:txBody>
          <a:bodyPr wrap="square" rtlCol="0">
            <a:spAutoFit/>
          </a:bodyPr>
          <a:lstStyle/>
          <a:p>
            <a:r>
              <a:rPr lang="en-US" altLang="zh-CN" sz="3200" dirty="0"/>
              <a:t>2</a:t>
            </a:r>
            <a:r>
              <a:rPr lang="zh-CN" altLang="en-US" sz="3200" dirty="0"/>
              <a:t>）</a:t>
            </a:r>
            <a:r>
              <a:rPr lang="en-US" altLang="zh-CN" sz="3200" dirty="0"/>
              <a:t>DNA</a:t>
            </a:r>
            <a:r>
              <a:rPr lang="zh-CN" altLang="en-US" sz="3200" dirty="0"/>
              <a:t>排序</a:t>
            </a:r>
          </a:p>
        </p:txBody>
      </p:sp>
      <p:sp>
        <p:nvSpPr>
          <p:cNvPr id="6" name="文本框 5">
            <a:extLst>
              <a:ext uri="{FF2B5EF4-FFF2-40B4-BE49-F238E27FC236}">
                <a16:creationId xmlns:a16="http://schemas.microsoft.com/office/drawing/2014/main" id="{10ADBD69-53D7-4546-BCB9-C6FFE9D1D901}"/>
              </a:ext>
            </a:extLst>
          </p:cNvPr>
          <p:cNvSpPr txBox="1"/>
          <p:nvPr/>
        </p:nvSpPr>
        <p:spPr>
          <a:xfrm>
            <a:off x="7356297" y="1243173"/>
            <a:ext cx="3246633" cy="2031325"/>
          </a:xfrm>
          <a:prstGeom prst="rect">
            <a:avLst/>
          </a:prstGeom>
          <a:noFill/>
        </p:spPr>
        <p:txBody>
          <a:bodyPr wrap="square" rtlCol="0">
            <a:spAutoFit/>
          </a:bodyPr>
          <a:lstStyle/>
          <a:p>
            <a:r>
              <a:rPr lang="zh-CN" altLang="en-US" dirty="0"/>
              <a:t>本问题中的主体字符串是一串</a:t>
            </a:r>
            <a:r>
              <a:rPr lang="en-US" altLang="zh-CN" dirty="0"/>
              <a:t>DNA</a:t>
            </a:r>
            <a:r>
              <a:rPr lang="zh-CN" altLang="en-US" dirty="0"/>
              <a:t>序列，隐藏信息是“无序度”和原始输入的顺序，这是可以计算的，最后通过无序度排序或者原始输入顺序再打印出相应的字符串。用结构体写这道题能让结构比较明晰。</a:t>
            </a:r>
          </a:p>
        </p:txBody>
      </p:sp>
      <p:pic>
        <p:nvPicPr>
          <p:cNvPr id="7" name="图片 6">
            <a:extLst>
              <a:ext uri="{FF2B5EF4-FFF2-40B4-BE49-F238E27FC236}">
                <a16:creationId xmlns:a16="http://schemas.microsoft.com/office/drawing/2014/main" id="{47CFBDA9-88A7-4EEE-B50F-EA0D9F7237DF}"/>
              </a:ext>
            </a:extLst>
          </p:cNvPr>
          <p:cNvPicPr>
            <a:picLocks noChangeAspect="1"/>
          </p:cNvPicPr>
          <p:nvPr/>
        </p:nvPicPr>
        <p:blipFill>
          <a:blip r:embed="rId3"/>
          <a:stretch>
            <a:fillRect/>
          </a:stretch>
        </p:blipFill>
        <p:spPr>
          <a:xfrm>
            <a:off x="2611362" y="5012101"/>
            <a:ext cx="2222614" cy="1765391"/>
          </a:xfrm>
          <a:prstGeom prst="rect">
            <a:avLst/>
          </a:prstGeom>
        </p:spPr>
      </p:pic>
    </p:spTree>
    <p:extLst>
      <p:ext uri="{BB962C8B-B14F-4D97-AF65-F5344CB8AC3E}">
        <p14:creationId xmlns:p14="http://schemas.microsoft.com/office/powerpoint/2010/main" val="389853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9ED293-35F4-4A6A-8FB3-CE201176C51A}"/>
              </a:ext>
            </a:extLst>
          </p:cNvPr>
          <p:cNvSpPr>
            <a:spLocks noGrp="1"/>
          </p:cNvSpPr>
          <p:nvPr>
            <p:ph idx="1"/>
          </p:nvPr>
        </p:nvSpPr>
        <p:spPr>
          <a:xfrm>
            <a:off x="838200" y="154113"/>
            <a:ext cx="10515600" cy="595900"/>
          </a:xfrm>
        </p:spPr>
        <p:txBody>
          <a:bodyPr/>
          <a:lstStyle/>
          <a:p>
            <a:r>
              <a:rPr lang="zh-CN" altLang="en-US" dirty="0"/>
              <a:t>解决如下</a:t>
            </a:r>
          </a:p>
        </p:txBody>
      </p:sp>
      <p:pic>
        <p:nvPicPr>
          <p:cNvPr id="4" name="图片 3">
            <a:extLst>
              <a:ext uri="{FF2B5EF4-FFF2-40B4-BE49-F238E27FC236}">
                <a16:creationId xmlns:a16="http://schemas.microsoft.com/office/drawing/2014/main" id="{A4CFD17F-2DC8-4E00-B76F-34C8DEFEE468}"/>
              </a:ext>
            </a:extLst>
          </p:cNvPr>
          <p:cNvPicPr>
            <a:picLocks noChangeAspect="1"/>
          </p:cNvPicPr>
          <p:nvPr/>
        </p:nvPicPr>
        <p:blipFill>
          <a:blip r:embed="rId2"/>
          <a:stretch>
            <a:fillRect/>
          </a:stretch>
        </p:blipFill>
        <p:spPr>
          <a:xfrm>
            <a:off x="745778" y="959545"/>
            <a:ext cx="2419474" cy="3479979"/>
          </a:xfrm>
          <a:prstGeom prst="rect">
            <a:avLst/>
          </a:prstGeom>
        </p:spPr>
      </p:pic>
      <p:pic>
        <p:nvPicPr>
          <p:cNvPr id="5" name="图片 4">
            <a:extLst>
              <a:ext uri="{FF2B5EF4-FFF2-40B4-BE49-F238E27FC236}">
                <a16:creationId xmlns:a16="http://schemas.microsoft.com/office/drawing/2014/main" id="{36E8B55D-D245-4D09-9824-6D7373C742F5}"/>
              </a:ext>
            </a:extLst>
          </p:cNvPr>
          <p:cNvPicPr>
            <a:picLocks noChangeAspect="1"/>
          </p:cNvPicPr>
          <p:nvPr/>
        </p:nvPicPr>
        <p:blipFill>
          <a:blip r:embed="rId3"/>
          <a:stretch>
            <a:fillRect/>
          </a:stretch>
        </p:blipFill>
        <p:spPr>
          <a:xfrm>
            <a:off x="3272419" y="959544"/>
            <a:ext cx="2154086" cy="1269947"/>
          </a:xfrm>
          <a:prstGeom prst="rect">
            <a:avLst/>
          </a:prstGeom>
        </p:spPr>
      </p:pic>
      <p:pic>
        <p:nvPicPr>
          <p:cNvPr id="6" name="图片 5">
            <a:extLst>
              <a:ext uri="{FF2B5EF4-FFF2-40B4-BE49-F238E27FC236}">
                <a16:creationId xmlns:a16="http://schemas.microsoft.com/office/drawing/2014/main" id="{D31DC518-7FBA-496D-BE81-488C90C7BB65}"/>
              </a:ext>
            </a:extLst>
          </p:cNvPr>
          <p:cNvPicPr>
            <a:picLocks noChangeAspect="1"/>
          </p:cNvPicPr>
          <p:nvPr/>
        </p:nvPicPr>
        <p:blipFill>
          <a:blip r:embed="rId4"/>
          <a:stretch>
            <a:fillRect/>
          </a:stretch>
        </p:blipFill>
        <p:spPr>
          <a:xfrm>
            <a:off x="6276890" y="370161"/>
            <a:ext cx="3884252" cy="5762763"/>
          </a:xfrm>
          <a:prstGeom prst="rect">
            <a:avLst/>
          </a:prstGeom>
        </p:spPr>
      </p:pic>
    </p:spTree>
    <p:extLst>
      <p:ext uri="{BB962C8B-B14F-4D97-AF65-F5344CB8AC3E}">
        <p14:creationId xmlns:p14="http://schemas.microsoft.com/office/powerpoint/2010/main" val="211490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4E0F0-4040-43B5-A26B-BEC9CF74A2EA}"/>
              </a:ext>
            </a:extLst>
          </p:cNvPr>
          <p:cNvSpPr>
            <a:spLocks noGrp="1"/>
          </p:cNvSpPr>
          <p:nvPr>
            <p:ph type="title"/>
          </p:nvPr>
        </p:nvSpPr>
        <p:spPr>
          <a:xfrm>
            <a:off x="838200" y="365126"/>
            <a:ext cx="9466780" cy="487630"/>
          </a:xfrm>
        </p:spPr>
        <p:txBody>
          <a:bodyPr>
            <a:normAutofit fontScale="90000"/>
          </a:bodyPr>
          <a:lstStyle/>
          <a:p>
            <a:r>
              <a:rPr lang="zh-CN" altLang="en-US" dirty="0"/>
              <a:t>题目总结二：字符串函数</a:t>
            </a:r>
          </a:p>
        </p:txBody>
      </p:sp>
      <p:sp>
        <p:nvSpPr>
          <p:cNvPr id="3" name="内容占位符 2">
            <a:extLst>
              <a:ext uri="{FF2B5EF4-FFF2-40B4-BE49-F238E27FC236}">
                <a16:creationId xmlns:a16="http://schemas.microsoft.com/office/drawing/2014/main" id="{25C13E65-6CB4-4E27-B28F-F6DB77E63282}"/>
              </a:ext>
            </a:extLst>
          </p:cNvPr>
          <p:cNvSpPr>
            <a:spLocks noGrp="1"/>
          </p:cNvSpPr>
          <p:nvPr>
            <p:ph idx="1"/>
          </p:nvPr>
        </p:nvSpPr>
        <p:spPr>
          <a:xfrm>
            <a:off x="838200" y="996985"/>
            <a:ext cx="10288712" cy="585627"/>
          </a:xfrm>
        </p:spPr>
        <p:txBody>
          <a:bodyPr/>
          <a:lstStyle/>
          <a:p>
            <a:r>
              <a:rPr lang="zh-CN" altLang="en-US" dirty="0"/>
              <a:t>好歹认识一点字符之间的简单操作</a:t>
            </a:r>
          </a:p>
        </p:txBody>
      </p:sp>
      <p:pic>
        <p:nvPicPr>
          <p:cNvPr id="4" name="图片 3">
            <a:extLst>
              <a:ext uri="{FF2B5EF4-FFF2-40B4-BE49-F238E27FC236}">
                <a16:creationId xmlns:a16="http://schemas.microsoft.com/office/drawing/2014/main" id="{E2861B44-0AA2-4794-84F8-77A600EE90F4}"/>
              </a:ext>
            </a:extLst>
          </p:cNvPr>
          <p:cNvPicPr>
            <a:picLocks noChangeAspect="1"/>
          </p:cNvPicPr>
          <p:nvPr/>
        </p:nvPicPr>
        <p:blipFill>
          <a:blip r:embed="rId2"/>
          <a:stretch>
            <a:fillRect/>
          </a:stretch>
        </p:blipFill>
        <p:spPr>
          <a:xfrm>
            <a:off x="498140" y="2143907"/>
            <a:ext cx="6160995" cy="2756865"/>
          </a:xfrm>
          <a:prstGeom prst="rect">
            <a:avLst/>
          </a:prstGeom>
        </p:spPr>
      </p:pic>
      <p:pic>
        <p:nvPicPr>
          <p:cNvPr id="5" name="图片 4">
            <a:extLst>
              <a:ext uri="{FF2B5EF4-FFF2-40B4-BE49-F238E27FC236}">
                <a16:creationId xmlns:a16="http://schemas.microsoft.com/office/drawing/2014/main" id="{91E18DCD-F9FC-43CF-AE2F-604E93DDBE51}"/>
              </a:ext>
            </a:extLst>
          </p:cNvPr>
          <p:cNvPicPr>
            <a:picLocks noChangeAspect="1"/>
          </p:cNvPicPr>
          <p:nvPr/>
        </p:nvPicPr>
        <p:blipFill>
          <a:blip r:embed="rId3"/>
          <a:stretch>
            <a:fillRect/>
          </a:stretch>
        </p:blipFill>
        <p:spPr>
          <a:xfrm>
            <a:off x="838200" y="5635572"/>
            <a:ext cx="7355647" cy="857302"/>
          </a:xfrm>
          <a:prstGeom prst="rect">
            <a:avLst/>
          </a:prstGeom>
        </p:spPr>
      </p:pic>
      <p:sp>
        <p:nvSpPr>
          <p:cNvPr id="6" name="文本框 5">
            <a:extLst>
              <a:ext uri="{FF2B5EF4-FFF2-40B4-BE49-F238E27FC236}">
                <a16:creationId xmlns:a16="http://schemas.microsoft.com/office/drawing/2014/main" id="{3C96037E-F1C9-4B82-B88A-25B3AAD4F75A}"/>
              </a:ext>
            </a:extLst>
          </p:cNvPr>
          <p:cNvSpPr txBox="1"/>
          <p:nvPr/>
        </p:nvSpPr>
        <p:spPr>
          <a:xfrm>
            <a:off x="7818634" y="2065106"/>
            <a:ext cx="1962364" cy="923330"/>
          </a:xfrm>
          <a:prstGeom prst="rect">
            <a:avLst/>
          </a:prstGeom>
          <a:noFill/>
        </p:spPr>
        <p:txBody>
          <a:bodyPr wrap="square" rtlCol="0">
            <a:spAutoFit/>
          </a:bodyPr>
          <a:lstStyle/>
          <a:p>
            <a:r>
              <a:rPr lang="zh-CN" altLang="en-US" dirty="0"/>
              <a:t>另外对于</a:t>
            </a:r>
            <a:r>
              <a:rPr lang="en-US" altLang="zh-CN" dirty="0" err="1"/>
              <a:t>cin.getline</a:t>
            </a:r>
            <a:r>
              <a:rPr lang="en-US" altLang="zh-CN" dirty="0"/>
              <a:t>()</a:t>
            </a:r>
            <a:r>
              <a:rPr lang="zh-CN" altLang="en-US" dirty="0"/>
              <a:t>等基本操作不做赘述</a:t>
            </a:r>
          </a:p>
        </p:txBody>
      </p:sp>
    </p:spTree>
    <p:extLst>
      <p:ext uri="{BB962C8B-B14F-4D97-AF65-F5344CB8AC3E}">
        <p14:creationId xmlns:p14="http://schemas.microsoft.com/office/powerpoint/2010/main" val="6002959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900</Words>
  <Application>Microsoft Office PowerPoint</Application>
  <PresentationFormat>宽屏</PresentationFormat>
  <Paragraphs>27</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计算概论与程序设计基础</vt:lpstr>
      <vt:lpstr>前言</vt:lpstr>
      <vt:lpstr>反省</vt:lpstr>
      <vt:lpstr>PowerPoint 演示文稿</vt:lpstr>
      <vt:lpstr>题目总结一：结构体</vt:lpstr>
      <vt:lpstr>PowerPoint 演示文稿</vt:lpstr>
      <vt:lpstr>PowerPoint 演示文稿</vt:lpstr>
      <vt:lpstr>PowerPoint 演示文稿</vt:lpstr>
      <vt:lpstr>题目总结二：字符串函数</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计算概论与程序设计基础</dc:title>
  <dc:creator>丁 家恳</dc:creator>
  <cp:lastModifiedBy>丁 家恳</cp:lastModifiedBy>
  <cp:revision>12</cp:revision>
  <dcterms:created xsi:type="dcterms:W3CDTF">2019-11-29T13:40:19Z</dcterms:created>
  <dcterms:modified xsi:type="dcterms:W3CDTF">2019-11-29T14:40:54Z</dcterms:modified>
</cp:coreProperties>
</file>