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87" r:id="rId6"/>
    <p:sldId id="288" r:id="rId7"/>
    <p:sldId id="289" r:id="rId8"/>
    <p:sldId id="290" r:id="rId9"/>
    <p:sldId id="291" r:id="rId10"/>
    <p:sldId id="29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C1216-A2CB-4A91-96A8-F4F69CC32A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C319FB-D4FA-49C1-AC55-42506E580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2718051-5012-4318-9C32-12F7467B7EBE}"/>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4DEC3636-55D7-49E8-8928-717B371324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C2AECC-B9BE-4EBE-9A0E-5F3C297BCD32}"/>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164113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2B00C-50DF-4238-B476-62BEA2C7F92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C5346A4-BC1B-4144-B200-3CA6DBD574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3BC1D1-6D0C-4C40-A6D7-81C0069F77F6}"/>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CDEBE174-8FAD-4E79-ABED-1894A951A8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CDEC8F-293D-4961-B785-1FB5955DC811}"/>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218611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51EE64-DD11-4C67-B33B-61361C2251D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7BEA91-1301-4F5C-9F9D-C0E403B78FA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33221A-E7D2-4394-96FE-AB2E221C668A}"/>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F8CAB134-D9B9-4052-8EBE-12E57A5945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7704CC-3A80-44F0-8A94-8DB13F35FCE0}"/>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120600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5F996-24E3-4A80-B02F-3A52FB267A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52D188-1D65-4AED-9B6A-D7368941841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3B791E-BDBC-493F-A95A-94A1899C7E95}"/>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147EA9B8-2EB0-414D-B657-EE27CF8947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5FB062-1D10-46F1-8CDE-18B5E6DF144B}"/>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2065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45D54-F88B-440E-853F-FDFC79C96DC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1E0602-C52C-4CF7-9AA9-6E6A1CE01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DAF7DC-0F2C-4DAB-A167-51257CA926A7}"/>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9CAB5E90-28ED-4EAC-AFA4-3BC273AC3F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816D0F-CD13-45AB-A97C-6550EAC26D62}"/>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170487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31988-B8E2-44C9-B720-AD72891C79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C0802E-D352-4305-92C9-7BD42E874FE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1388F5-A700-461D-8883-059CF96A284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57BAFDA-DC9C-41CE-9552-983687A31B34}"/>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6" name="页脚占位符 5">
            <a:extLst>
              <a:ext uri="{FF2B5EF4-FFF2-40B4-BE49-F238E27FC236}">
                <a16:creationId xmlns:a16="http://schemas.microsoft.com/office/drawing/2014/main" id="{82A2EEC4-738A-41E9-AD8C-068FDD88A5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20D86B-2B17-46C8-96B3-DFA786A9DA39}"/>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216266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9886D-7D90-418A-AA55-A6BF5DEC99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B493B0-B0D8-4234-9C8E-258CA376C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7617E42-35BB-48E0-9757-516765E3C2C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741CFF-16F6-42B1-8787-B6C87C42A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8E47D65-2932-45B2-9250-3F3AD53FCB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6E32776-6E4D-4322-8240-02731AB538D7}"/>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8" name="页脚占位符 7">
            <a:extLst>
              <a:ext uri="{FF2B5EF4-FFF2-40B4-BE49-F238E27FC236}">
                <a16:creationId xmlns:a16="http://schemas.microsoft.com/office/drawing/2014/main" id="{A92A413B-DE6E-448A-8EFB-D9A52031947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54F2BF7-4910-49E1-9E9D-68D21906E8BB}"/>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168737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027B6-6223-4BCB-B9A9-A96C200937B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E5C2AD-D9AB-4B5D-9213-C6056531C3B0}"/>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4" name="页脚占位符 3">
            <a:extLst>
              <a:ext uri="{FF2B5EF4-FFF2-40B4-BE49-F238E27FC236}">
                <a16:creationId xmlns:a16="http://schemas.microsoft.com/office/drawing/2014/main" id="{ED758FD5-DDB6-4E35-9FBC-636E95609CC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5110DD-11BC-49AB-8B33-382416080266}"/>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37126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F5FB15-E1B7-4F61-8554-3B5427602394}"/>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3" name="页脚占位符 2">
            <a:extLst>
              <a:ext uri="{FF2B5EF4-FFF2-40B4-BE49-F238E27FC236}">
                <a16:creationId xmlns:a16="http://schemas.microsoft.com/office/drawing/2014/main" id="{E88B4067-3B18-4578-8F3F-FDE5FBCD756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4E832D-65A6-4E8F-AE5A-A9E436FC9F2C}"/>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13246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71416-08F1-4821-B0B3-FFFB241B4C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9FAF49-3535-4F6A-BF42-79637D836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0D7DAB9-C7D6-4A5A-AC54-E04DF324F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88D5CC-8733-4ED3-861A-9594B86C992E}"/>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6" name="页脚占位符 5">
            <a:extLst>
              <a:ext uri="{FF2B5EF4-FFF2-40B4-BE49-F238E27FC236}">
                <a16:creationId xmlns:a16="http://schemas.microsoft.com/office/drawing/2014/main" id="{102F1A76-BD61-4BAE-94C3-609C254882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AC1D5B-135A-435D-B32F-5F8DC1D8B9A6}"/>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12035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7EAE1-59DF-41EB-8B22-E1A497682F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62C640-8ADF-43BE-BB7C-9558C3A7CD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4E1677-A8ED-4FE2-80AC-0FC8FC5C9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378D6F-058A-4ED1-8D0E-2488E07AF86C}"/>
              </a:ext>
            </a:extLst>
          </p:cNvPr>
          <p:cNvSpPr>
            <a:spLocks noGrp="1"/>
          </p:cNvSpPr>
          <p:nvPr>
            <p:ph type="dt" sz="half" idx="10"/>
          </p:nvPr>
        </p:nvSpPr>
        <p:spPr/>
        <p:txBody>
          <a:bodyPr/>
          <a:lstStyle/>
          <a:p>
            <a:fld id="{869A3C8D-9AA4-470B-976D-68C6A2E7B454}" type="datetimeFigureOut">
              <a:rPr lang="zh-CN" altLang="en-US" smtClean="0"/>
              <a:t>2019/11/22</a:t>
            </a:fld>
            <a:endParaRPr lang="zh-CN" altLang="en-US"/>
          </a:p>
        </p:txBody>
      </p:sp>
      <p:sp>
        <p:nvSpPr>
          <p:cNvPr id="6" name="页脚占位符 5">
            <a:extLst>
              <a:ext uri="{FF2B5EF4-FFF2-40B4-BE49-F238E27FC236}">
                <a16:creationId xmlns:a16="http://schemas.microsoft.com/office/drawing/2014/main" id="{3045A213-1C09-4A9A-AA27-B03B757EB6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70A747-8800-41E8-B312-CD62AC9BC63D}"/>
              </a:ext>
            </a:extLst>
          </p:cNvPr>
          <p:cNvSpPr>
            <a:spLocks noGrp="1"/>
          </p:cNvSpPr>
          <p:nvPr>
            <p:ph type="sldNum" sz="quarter" idx="12"/>
          </p:nvPr>
        </p:nvSpPr>
        <p:spPr/>
        <p:txBody>
          <a:body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428624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A5253B-BE86-4CD1-90E5-5921D8502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4D7271-5A2F-4D96-A278-B815D34F77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019644-672F-4412-BA42-AD083F9540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A3C8D-9AA4-470B-976D-68C6A2E7B454}"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EDC7EFB8-8FFC-4095-9FE8-0A7949DB19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5724B6-47B0-4393-80B2-CE0F15656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963CC-92D5-48B3-AE15-CED7F30AD654}" type="slidenum">
              <a:rPr lang="zh-CN" altLang="en-US" smtClean="0"/>
              <a:t>‹#›</a:t>
            </a:fld>
            <a:endParaRPr lang="zh-CN" altLang="en-US"/>
          </a:p>
        </p:txBody>
      </p:sp>
    </p:spTree>
    <p:extLst>
      <p:ext uri="{BB962C8B-B14F-4D97-AF65-F5344CB8AC3E}">
        <p14:creationId xmlns:p14="http://schemas.microsoft.com/office/powerpoint/2010/main" val="225369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86DC7-6135-4BCB-A1AC-198476E52F54}"/>
              </a:ext>
            </a:extLst>
          </p:cNvPr>
          <p:cNvSpPr>
            <a:spLocks noGrp="1"/>
          </p:cNvSpPr>
          <p:nvPr>
            <p:ph type="ctrTitle"/>
          </p:nvPr>
        </p:nvSpPr>
        <p:spPr/>
        <p:txBody>
          <a:bodyPr/>
          <a:lstStyle/>
          <a:p>
            <a:r>
              <a:rPr lang="zh-CN" altLang="en-US" dirty="0"/>
              <a:t>计算概论与程序设计基础</a:t>
            </a:r>
          </a:p>
        </p:txBody>
      </p:sp>
      <p:sp>
        <p:nvSpPr>
          <p:cNvPr id="3" name="副标题 2">
            <a:extLst>
              <a:ext uri="{FF2B5EF4-FFF2-40B4-BE49-F238E27FC236}">
                <a16:creationId xmlns:a16="http://schemas.microsoft.com/office/drawing/2014/main" id="{C07B4DF6-B4BD-4D94-A290-698946B77478}"/>
              </a:ext>
            </a:extLst>
          </p:cNvPr>
          <p:cNvSpPr>
            <a:spLocks noGrp="1"/>
          </p:cNvSpPr>
          <p:nvPr>
            <p:ph type="subTitle" idx="1"/>
          </p:nvPr>
        </p:nvSpPr>
        <p:spPr/>
        <p:txBody>
          <a:bodyPr/>
          <a:lstStyle/>
          <a:p>
            <a:r>
              <a:rPr lang="zh-CN" altLang="en-US" dirty="0"/>
              <a:t>本周练习总结</a:t>
            </a:r>
            <a:r>
              <a:rPr lang="en-US" altLang="zh-CN" dirty="0"/>
              <a:t>(</a:t>
            </a:r>
            <a:r>
              <a:rPr lang="zh-CN" altLang="en-US" dirty="0"/>
              <a:t>三轮复习第二周</a:t>
            </a:r>
            <a:r>
              <a:rPr lang="en-US" altLang="zh-CN" dirty="0"/>
              <a:t>)</a:t>
            </a:r>
            <a:endParaRPr lang="zh-CN" altLang="en-US" dirty="0"/>
          </a:p>
        </p:txBody>
      </p:sp>
      <p:sp>
        <p:nvSpPr>
          <p:cNvPr id="4" name="文本框 3">
            <a:extLst>
              <a:ext uri="{FF2B5EF4-FFF2-40B4-BE49-F238E27FC236}">
                <a16:creationId xmlns:a16="http://schemas.microsoft.com/office/drawing/2014/main" id="{98A6AA3B-9E4A-41F1-9B87-B9C7DB373BDE}"/>
              </a:ext>
            </a:extLst>
          </p:cNvPr>
          <p:cNvSpPr txBox="1"/>
          <p:nvPr/>
        </p:nvSpPr>
        <p:spPr>
          <a:xfrm>
            <a:off x="9517294" y="6082301"/>
            <a:ext cx="23014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20191116-20191122</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C407E902-7A61-4723-AFFC-F84F007185F9}"/>
              </a:ext>
            </a:extLst>
          </p:cNvPr>
          <p:cNvSpPr txBox="1"/>
          <p:nvPr/>
        </p:nvSpPr>
        <p:spPr>
          <a:xfrm>
            <a:off x="10822111" y="5766997"/>
            <a:ext cx="9007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丁家恳</a:t>
            </a:r>
          </a:p>
        </p:txBody>
      </p:sp>
    </p:spTree>
    <p:extLst>
      <p:ext uri="{BB962C8B-B14F-4D97-AF65-F5344CB8AC3E}">
        <p14:creationId xmlns:p14="http://schemas.microsoft.com/office/powerpoint/2010/main" val="66664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80891-8241-48F0-BCE3-BAA6DD6C275F}"/>
              </a:ext>
            </a:extLst>
          </p:cNvPr>
          <p:cNvSpPr>
            <a:spLocks noGrp="1"/>
          </p:cNvSpPr>
          <p:nvPr>
            <p:ph type="title"/>
          </p:nvPr>
        </p:nvSpPr>
        <p:spPr>
          <a:xfrm>
            <a:off x="838200" y="365126"/>
            <a:ext cx="4113944" cy="600646"/>
          </a:xfrm>
        </p:spPr>
        <p:txBody>
          <a:bodyPr>
            <a:normAutofit fontScale="90000"/>
          </a:bodyPr>
          <a:lstStyle/>
          <a:p>
            <a:r>
              <a:rPr lang="zh-CN" altLang="en-US" dirty="0"/>
              <a:t>结语</a:t>
            </a:r>
          </a:p>
        </p:txBody>
      </p:sp>
      <p:sp>
        <p:nvSpPr>
          <p:cNvPr id="3" name="内容占位符 2">
            <a:extLst>
              <a:ext uri="{FF2B5EF4-FFF2-40B4-BE49-F238E27FC236}">
                <a16:creationId xmlns:a16="http://schemas.microsoft.com/office/drawing/2014/main" id="{EDC453F3-3BFE-42E4-9EFB-F65C8ECBDE5D}"/>
              </a:ext>
            </a:extLst>
          </p:cNvPr>
          <p:cNvSpPr>
            <a:spLocks noGrp="1"/>
          </p:cNvSpPr>
          <p:nvPr>
            <p:ph idx="1"/>
          </p:nvPr>
        </p:nvSpPr>
        <p:spPr>
          <a:xfrm>
            <a:off x="838200" y="1099335"/>
            <a:ext cx="10515600" cy="5077628"/>
          </a:xfrm>
        </p:spPr>
        <p:txBody>
          <a:bodyPr/>
          <a:lstStyle/>
          <a:p>
            <a:r>
              <a:rPr lang="zh-CN" altLang="en-US" dirty="0"/>
              <a:t>在前面就用了那么多函数和指针的知识，希望我做到函数和指针题的时候能轻车熟路。</a:t>
            </a:r>
            <a:endParaRPr lang="en-US" altLang="zh-CN" dirty="0"/>
          </a:p>
          <a:p>
            <a:r>
              <a:rPr lang="zh-CN" altLang="en-US" dirty="0"/>
              <a:t>做题的间隙还是要穿插看一下视频记忆一些细节或者是记忆一些示例中的经典写法。</a:t>
            </a:r>
            <a:endParaRPr lang="en-US" altLang="zh-CN" dirty="0"/>
          </a:p>
          <a:p>
            <a:r>
              <a:rPr lang="zh-CN" altLang="en-US"/>
              <a:t>下周努力。</a:t>
            </a:r>
            <a:endParaRPr lang="zh-CN" altLang="en-US" dirty="0"/>
          </a:p>
        </p:txBody>
      </p:sp>
    </p:spTree>
    <p:extLst>
      <p:ext uri="{BB962C8B-B14F-4D97-AF65-F5344CB8AC3E}">
        <p14:creationId xmlns:p14="http://schemas.microsoft.com/office/powerpoint/2010/main" val="402634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63D51-232B-4AFA-8CD2-AF94245B8209}"/>
              </a:ext>
            </a:extLst>
          </p:cNvPr>
          <p:cNvSpPr>
            <a:spLocks noGrp="1"/>
          </p:cNvSpPr>
          <p:nvPr>
            <p:ph type="title"/>
          </p:nvPr>
        </p:nvSpPr>
        <p:spPr>
          <a:xfrm>
            <a:off x="838201" y="365125"/>
            <a:ext cx="3086528" cy="518453"/>
          </a:xfrm>
        </p:spPr>
        <p:txBody>
          <a:bodyPr>
            <a:normAutofit fontScale="90000"/>
          </a:bodyPr>
          <a:lstStyle/>
          <a:p>
            <a:r>
              <a:rPr lang="zh-CN" altLang="en-US" dirty="0"/>
              <a:t>前言</a:t>
            </a:r>
          </a:p>
        </p:txBody>
      </p:sp>
      <p:sp>
        <p:nvSpPr>
          <p:cNvPr id="3" name="内容占位符 2">
            <a:extLst>
              <a:ext uri="{FF2B5EF4-FFF2-40B4-BE49-F238E27FC236}">
                <a16:creationId xmlns:a16="http://schemas.microsoft.com/office/drawing/2014/main" id="{2932E535-75BD-40B9-9C74-A6D86C4FDFCA}"/>
              </a:ext>
            </a:extLst>
          </p:cNvPr>
          <p:cNvSpPr>
            <a:spLocks noGrp="1"/>
          </p:cNvSpPr>
          <p:nvPr>
            <p:ph idx="1"/>
          </p:nvPr>
        </p:nvSpPr>
        <p:spPr>
          <a:xfrm>
            <a:off x="838200" y="1037690"/>
            <a:ext cx="10515600" cy="5139273"/>
          </a:xfrm>
        </p:spPr>
        <p:txBody>
          <a:bodyPr/>
          <a:lstStyle/>
          <a:p>
            <a:r>
              <a:rPr lang="zh-CN" altLang="en-US" dirty="0"/>
              <a:t>本周学习懈怠了，固然是因为杂事颇多，然而主因可能是陷入做题的泥潭让人难受，但我不会撒手不干的，人的成长过程就是和自我劣性斗争的过程，我有信心下个星期依然保持高涨学习的热情。</a:t>
            </a:r>
            <a:endParaRPr lang="en-US" altLang="zh-CN" dirty="0"/>
          </a:p>
          <a:p>
            <a:r>
              <a:rPr lang="zh-CN" altLang="en-US" dirty="0"/>
              <a:t>本周不足之处：</a:t>
            </a:r>
            <a:r>
              <a:rPr lang="en-US" altLang="zh-CN" dirty="0"/>
              <a:t>1</a:t>
            </a:r>
            <a:r>
              <a:rPr lang="zh-CN" altLang="en-US" dirty="0"/>
              <a:t>）学习有所懈怠；</a:t>
            </a:r>
            <a:r>
              <a:rPr lang="en-US" altLang="zh-CN" dirty="0"/>
              <a:t>2</a:t>
            </a:r>
            <a:r>
              <a:rPr lang="zh-CN" altLang="en-US" dirty="0"/>
              <a:t>）杂事没处理好，影响了学习；   下星期注意并改正</a:t>
            </a:r>
            <a:endParaRPr lang="en-US" altLang="zh-CN" dirty="0"/>
          </a:p>
          <a:p>
            <a:r>
              <a:rPr lang="zh-CN" altLang="en-US" dirty="0"/>
              <a:t>本周练习的内容为：数组和字符串。数组的大量操纵我是利用指针来完成的，到了字符串部分因为涉及字符数组并且我对</a:t>
            </a:r>
            <a:r>
              <a:rPr lang="en-US" altLang="zh-CN" dirty="0"/>
              <a:t>string</a:t>
            </a:r>
            <a:r>
              <a:rPr lang="zh-CN" altLang="en-US" dirty="0"/>
              <a:t>函数并不熟悉，因而我也是用指针来完成的。用指针来完成这两个只是点的题目，直达底层但是很累，不过我因此更加熟悉熟悉了指针的应用了。（指针卡的我很痛苦，一个星期也没做出几题）</a:t>
            </a:r>
          </a:p>
        </p:txBody>
      </p:sp>
    </p:spTree>
    <p:extLst>
      <p:ext uri="{BB962C8B-B14F-4D97-AF65-F5344CB8AC3E}">
        <p14:creationId xmlns:p14="http://schemas.microsoft.com/office/powerpoint/2010/main" val="293054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61A482-95CC-4781-93CF-462286104DCE}"/>
              </a:ext>
            </a:extLst>
          </p:cNvPr>
          <p:cNvSpPr>
            <a:spLocks noGrp="1"/>
          </p:cNvSpPr>
          <p:nvPr>
            <p:ph idx="1"/>
          </p:nvPr>
        </p:nvSpPr>
        <p:spPr>
          <a:xfrm>
            <a:off x="838200" y="606175"/>
            <a:ext cx="5172182" cy="5570788"/>
          </a:xfrm>
        </p:spPr>
        <p:txBody>
          <a:bodyPr/>
          <a:lstStyle/>
          <a:p>
            <a:r>
              <a:rPr lang="zh-CN" altLang="en-US" dirty="0"/>
              <a:t>先看看我写的题目的部分</a:t>
            </a:r>
          </a:p>
        </p:txBody>
      </p:sp>
      <p:pic>
        <p:nvPicPr>
          <p:cNvPr id="4" name="图片 3">
            <a:extLst>
              <a:ext uri="{FF2B5EF4-FFF2-40B4-BE49-F238E27FC236}">
                <a16:creationId xmlns:a16="http://schemas.microsoft.com/office/drawing/2014/main" id="{D218FD36-5B52-4C1C-9FBF-C00E5248BFFD}"/>
              </a:ext>
            </a:extLst>
          </p:cNvPr>
          <p:cNvPicPr>
            <a:picLocks noChangeAspect="1"/>
          </p:cNvPicPr>
          <p:nvPr/>
        </p:nvPicPr>
        <p:blipFill>
          <a:blip r:embed="rId2"/>
          <a:stretch>
            <a:fillRect/>
          </a:stretch>
        </p:blipFill>
        <p:spPr>
          <a:xfrm>
            <a:off x="556564" y="1261810"/>
            <a:ext cx="5099312" cy="4915153"/>
          </a:xfrm>
          <a:prstGeom prst="rect">
            <a:avLst/>
          </a:prstGeom>
        </p:spPr>
      </p:pic>
      <p:sp>
        <p:nvSpPr>
          <p:cNvPr id="5" name="文本框 4">
            <a:extLst>
              <a:ext uri="{FF2B5EF4-FFF2-40B4-BE49-F238E27FC236}">
                <a16:creationId xmlns:a16="http://schemas.microsoft.com/office/drawing/2014/main" id="{41770475-3C61-4A6A-9CFF-07C266422F38}"/>
              </a:ext>
            </a:extLst>
          </p:cNvPr>
          <p:cNvSpPr txBox="1"/>
          <p:nvPr/>
        </p:nvSpPr>
        <p:spPr>
          <a:xfrm>
            <a:off x="6883685" y="606175"/>
            <a:ext cx="3369924" cy="1477328"/>
          </a:xfrm>
          <a:prstGeom prst="rect">
            <a:avLst/>
          </a:prstGeom>
          <a:noFill/>
        </p:spPr>
        <p:txBody>
          <a:bodyPr wrap="square" rtlCol="0">
            <a:spAutoFit/>
          </a:bodyPr>
          <a:lstStyle/>
          <a:p>
            <a:r>
              <a:rPr lang="zh-CN" altLang="en-US" dirty="0"/>
              <a:t>事实上，当我回顾用指针遍历的方法解决字符串数组的问题时，每一个解决方案都是有共同点的，这些共同点恰恰 是指针遍历的关键</a:t>
            </a:r>
          </a:p>
        </p:txBody>
      </p:sp>
    </p:spTree>
    <p:extLst>
      <p:ext uri="{BB962C8B-B14F-4D97-AF65-F5344CB8AC3E}">
        <p14:creationId xmlns:p14="http://schemas.microsoft.com/office/powerpoint/2010/main" val="17951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5E2F2-AD29-46E3-99E7-C5FF8D3065F1}"/>
              </a:ext>
            </a:extLst>
          </p:cNvPr>
          <p:cNvSpPr>
            <a:spLocks noGrp="1"/>
          </p:cNvSpPr>
          <p:nvPr>
            <p:ph type="title"/>
          </p:nvPr>
        </p:nvSpPr>
        <p:spPr>
          <a:xfrm>
            <a:off x="838200" y="365125"/>
            <a:ext cx="10360631" cy="425985"/>
          </a:xfrm>
        </p:spPr>
        <p:txBody>
          <a:bodyPr>
            <a:normAutofit fontScale="90000"/>
          </a:bodyPr>
          <a:lstStyle/>
          <a:p>
            <a:r>
              <a:rPr lang="zh-CN" altLang="en-US" dirty="0"/>
              <a:t>关键点一：遍历入口与出口</a:t>
            </a:r>
          </a:p>
        </p:txBody>
      </p:sp>
      <p:sp>
        <p:nvSpPr>
          <p:cNvPr id="3" name="内容占位符 2">
            <a:extLst>
              <a:ext uri="{FF2B5EF4-FFF2-40B4-BE49-F238E27FC236}">
                <a16:creationId xmlns:a16="http://schemas.microsoft.com/office/drawing/2014/main" id="{8C49503E-2DE2-4A4E-A895-37CE9D0F1A6C}"/>
              </a:ext>
            </a:extLst>
          </p:cNvPr>
          <p:cNvSpPr>
            <a:spLocks noGrp="1"/>
          </p:cNvSpPr>
          <p:nvPr>
            <p:ph idx="1"/>
          </p:nvPr>
        </p:nvSpPr>
        <p:spPr>
          <a:xfrm>
            <a:off x="838200" y="1027416"/>
            <a:ext cx="7268110" cy="5149547"/>
          </a:xfrm>
        </p:spPr>
        <p:txBody>
          <a:bodyPr/>
          <a:lstStyle/>
          <a:p>
            <a:r>
              <a:rPr lang="zh-CN" altLang="en-US" dirty="0"/>
              <a:t>例如</a:t>
            </a:r>
          </a:p>
        </p:txBody>
      </p:sp>
      <p:pic>
        <p:nvPicPr>
          <p:cNvPr id="4" name="图片 3">
            <a:extLst>
              <a:ext uri="{FF2B5EF4-FFF2-40B4-BE49-F238E27FC236}">
                <a16:creationId xmlns:a16="http://schemas.microsoft.com/office/drawing/2014/main" id="{6CF62E93-0322-45C6-8844-7825B6641BAC}"/>
              </a:ext>
            </a:extLst>
          </p:cNvPr>
          <p:cNvPicPr>
            <a:picLocks noChangeAspect="1"/>
          </p:cNvPicPr>
          <p:nvPr/>
        </p:nvPicPr>
        <p:blipFill>
          <a:blip r:embed="rId2"/>
          <a:stretch>
            <a:fillRect/>
          </a:stretch>
        </p:blipFill>
        <p:spPr>
          <a:xfrm>
            <a:off x="911487" y="1699226"/>
            <a:ext cx="7554125" cy="425985"/>
          </a:xfrm>
          <a:prstGeom prst="rect">
            <a:avLst/>
          </a:prstGeom>
        </p:spPr>
      </p:pic>
      <p:pic>
        <p:nvPicPr>
          <p:cNvPr id="5" name="图片 4">
            <a:extLst>
              <a:ext uri="{FF2B5EF4-FFF2-40B4-BE49-F238E27FC236}">
                <a16:creationId xmlns:a16="http://schemas.microsoft.com/office/drawing/2014/main" id="{22ACA102-C38B-41CB-8ED8-0266432FC7F5}"/>
              </a:ext>
            </a:extLst>
          </p:cNvPr>
          <p:cNvPicPr>
            <a:picLocks noChangeAspect="1"/>
          </p:cNvPicPr>
          <p:nvPr/>
        </p:nvPicPr>
        <p:blipFill>
          <a:blip r:embed="rId3"/>
          <a:stretch>
            <a:fillRect/>
          </a:stretch>
        </p:blipFill>
        <p:spPr>
          <a:xfrm>
            <a:off x="827077" y="2525002"/>
            <a:ext cx="3394603" cy="1807995"/>
          </a:xfrm>
          <a:prstGeom prst="rect">
            <a:avLst/>
          </a:prstGeom>
        </p:spPr>
      </p:pic>
      <p:pic>
        <p:nvPicPr>
          <p:cNvPr id="6" name="图片 5">
            <a:extLst>
              <a:ext uri="{FF2B5EF4-FFF2-40B4-BE49-F238E27FC236}">
                <a16:creationId xmlns:a16="http://schemas.microsoft.com/office/drawing/2014/main" id="{AC205636-18A6-491B-81B6-72B2104FEBE8}"/>
              </a:ext>
            </a:extLst>
          </p:cNvPr>
          <p:cNvPicPr>
            <a:picLocks noChangeAspect="1"/>
          </p:cNvPicPr>
          <p:nvPr/>
        </p:nvPicPr>
        <p:blipFill>
          <a:blip r:embed="rId4"/>
          <a:stretch>
            <a:fillRect/>
          </a:stretch>
        </p:blipFill>
        <p:spPr>
          <a:xfrm>
            <a:off x="827077" y="4696151"/>
            <a:ext cx="4929986" cy="1370738"/>
          </a:xfrm>
          <a:prstGeom prst="rect">
            <a:avLst/>
          </a:prstGeom>
        </p:spPr>
      </p:pic>
      <p:sp>
        <p:nvSpPr>
          <p:cNvPr id="7" name="文本框 6">
            <a:extLst>
              <a:ext uri="{FF2B5EF4-FFF2-40B4-BE49-F238E27FC236}">
                <a16:creationId xmlns:a16="http://schemas.microsoft.com/office/drawing/2014/main" id="{D1B931D3-DFD2-4C0B-9A7D-1D1516172115}"/>
              </a:ext>
            </a:extLst>
          </p:cNvPr>
          <p:cNvSpPr txBox="1"/>
          <p:nvPr/>
        </p:nvSpPr>
        <p:spPr>
          <a:xfrm>
            <a:off x="8866598" y="1140431"/>
            <a:ext cx="2332233" cy="4801314"/>
          </a:xfrm>
          <a:prstGeom prst="rect">
            <a:avLst/>
          </a:prstGeom>
          <a:noFill/>
        </p:spPr>
        <p:txBody>
          <a:bodyPr wrap="square" rtlCol="0">
            <a:spAutoFit/>
          </a:bodyPr>
          <a:lstStyle/>
          <a:p>
            <a:r>
              <a:rPr lang="zh-CN" altLang="en-US" dirty="0"/>
              <a:t>在杂乱的字符串输入环境中，找不到遍历入口则程序无从正确执行，找不到正确的出口极易导致数组越界。对于遍历入口与遍历出口，可以通过标识变量或者结束判断语句来进行。结束判断语句可以是指针、元素值等。但有一点是关键：出口的放置的位置必须准确，不能听到‘出口’二字就傻乎乎地把出口放在所有程序后面，一切都要看实际情况。</a:t>
            </a:r>
          </a:p>
        </p:txBody>
      </p:sp>
    </p:spTree>
    <p:extLst>
      <p:ext uri="{BB962C8B-B14F-4D97-AF65-F5344CB8AC3E}">
        <p14:creationId xmlns:p14="http://schemas.microsoft.com/office/powerpoint/2010/main" val="21346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A115A-4214-4EAD-AB96-7F3763EB12CF}"/>
              </a:ext>
            </a:extLst>
          </p:cNvPr>
          <p:cNvSpPr>
            <a:spLocks noGrp="1"/>
          </p:cNvSpPr>
          <p:nvPr>
            <p:ph type="title"/>
          </p:nvPr>
        </p:nvSpPr>
        <p:spPr>
          <a:xfrm>
            <a:off x="838200" y="365125"/>
            <a:ext cx="9713360" cy="652017"/>
          </a:xfrm>
        </p:spPr>
        <p:txBody>
          <a:bodyPr>
            <a:normAutofit fontScale="90000"/>
          </a:bodyPr>
          <a:lstStyle/>
          <a:p>
            <a:r>
              <a:rPr lang="zh-CN" altLang="en-US" dirty="0"/>
              <a:t>关键点二：状态判断</a:t>
            </a:r>
          </a:p>
        </p:txBody>
      </p:sp>
      <p:pic>
        <p:nvPicPr>
          <p:cNvPr id="4" name="内容占位符 3">
            <a:extLst>
              <a:ext uri="{FF2B5EF4-FFF2-40B4-BE49-F238E27FC236}">
                <a16:creationId xmlns:a16="http://schemas.microsoft.com/office/drawing/2014/main" id="{9FCAC9B5-C574-4D92-92FD-6A6926930AB7}"/>
              </a:ext>
            </a:extLst>
          </p:cNvPr>
          <p:cNvPicPr>
            <a:picLocks noGrp="1" noChangeAspect="1"/>
          </p:cNvPicPr>
          <p:nvPr>
            <p:ph idx="1"/>
          </p:nvPr>
        </p:nvPicPr>
        <p:blipFill>
          <a:blip r:embed="rId2"/>
          <a:stretch>
            <a:fillRect/>
          </a:stretch>
        </p:blipFill>
        <p:spPr>
          <a:xfrm>
            <a:off x="723208" y="1241312"/>
            <a:ext cx="4026107" cy="4375375"/>
          </a:xfrm>
          <a:prstGeom prst="rect">
            <a:avLst/>
          </a:prstGeom>
        </p:spPr>
      </p:pic>
      <p:sp>
        <p:nvSpPr>
          <p:cNvPr id="5" name="文本框 4">
            <a:extLst>
              <a:ext uri="{FF2B5EF4-FFF2-40B4-BE49-F238E27FC236}">
                <a16:creationId xmlns:a16="http://schemas.microsoft.com/office/drawing/2014/main" id="{B31807E8-8A76-4C33-9679-E33812A17D8B}"/>
              </a:ext>
            </a:extLst>
          </p:cNvPr>
          <p:cNvSpPr txBox="1"/>
          <p:nvPr/>
        </p:nvSpPr>
        <p:spPr>
          <a:xfrm>
            <a:off x="6852863" y="1017142"/>
            <a:ext cx="2671281" cy="1754326"/>
          </a:xfrm>
          <a:prstGeom prst="rect">
            <a:avLst/>
          </a:prstGeom>
          <a:noFill/>
        </p:spPr>
        <p:txBody>
          <a:bodyPr wrap="square" rtlCol="0">
            <a:spAutoFit/>
          </a:bodyPr>
          <a:lstStyle/>
          <a:p>
            <a:r>
              <a:rPr lang="zh-CN" altLang="en-US" dirty="0"/>
              <a:t>遍历中的动作控制主要通过两个状态进行判断：</a:t>
            </a:r>
            <a:r>
              <a:rPr lang="en-US" altLang="zh-CN" dirty="0"/>
              <a:t>1</a:t>
            </a:r>
            <a:r>
              <a:rPr lang="zh-CN" altLang="en-US" dirty="0"/>
              <a:t>）指针状态；</a:t>
            </a:r>
            <a:r>
              <a:rPr lang="en-US" altLang="zh-CN" dirty="0"/>
              <a:t>2</a:t>
            </a:r>
            <a:r>
              <a:rPr lang="zh-CN" altLang="en-US" dirty="0"/>
              <a:t>）标识状态。通过这两个状态再加上特判，可以让遍历顺利进行。</a:t>
            </a:r>
          </a:p>
        </p:txBody>
      </p:sp>
    </p:spTree>
    <p:extLst>
      <p:ext uri="{BB962C8B-B14F-4D97-AF65-F5344CB8AC3E}">
        <p14:creationId xmlns:p14="http://schemas.microsoft.com/office/powerpoint/2010/main" val="211633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8928-9F6C-4589-BB68-CE997869FF34}"/>
              </a:ext>
            </a:extLst>
          </p:cNvPr>
          <p:cNvSpPr>
            <a:spLocks noGrp="1"/>
          </p:cNvSpPr>
          <p:nvPr>
            <p:ph type="title"/>
          </p:nvPr>
        </p:nvSpPr>
        <p:spPr>
          <a:xfrm>
            <a:off x="838200" y="365126"/>
            <a:ext cx="10432551" cy="477356"/>
          </a:xfrm>
        </p:spPr>
        <p:txBody>
          <a:bodyPr>
            <a:normAutofit fontScale="90000"/>
          </a:bodyPr>
          <a:lstStyle/>
          <a:p>
            <a:r>
              <a:rPr lang="zh-CN" altLang="en-US" dirty="0"/>
              <a:t>关键三：状态转换（下一项或者归零）</a:t>
            </a:r>
          </a:p>
        </p:txBody>
      </p:sp>
      <p:pic>
        <p:nvPicPr>
          <p:cNvPr id="4" name="内容占位符 3">
            <a:extLst>
              <a:ext uri="{FF2B5EF4-FFF2-40B4-BE49-F238E27FC236}">
                <a16:creationId xmlns:a16="http://schemas.microsoft.com/office/drawing/2014/main" id="{91578F47-D47A-410C-8BA9-531256F226FF}"/>
              </a:ext>
            </a:extLst>
          </p:cNvPr>
          <p:cNvPicPr>
            <a:picLocks noGrp="1" noChangeAspect="1"/>
          </p:cNvPicPr>
          <p:nvPr>
            <p:ph idx="1"/>
          </p:nvPr>
        </p:nvPicPr>
        <p:blipFill>
          <a:blip r:embed="rId2"/>
          <a:stretch>
            <a:fillRect/>
          </a:stretch>
        </p:blipFill>
        <p:spPr>
          <a:xfrm>
            <a:off x="838200" y="1530849"/>
            <a:ext cx="5395373" cy="2756758"/>
          </a:xfrm>
          <a:prstGeom prst="rect">
            <a:avLst/>
          </a:prstGeom>
        </p:spPr>
      </p:pic>
      <p:sp>
        <p:nvSpPr>
          <p:cNvPr id="5" name="文本框 4">
            <a:extLst>
              <a:ext uri="{FF2B5EF4-FFF2-40B4-BE49-F238E27FC236}">
                <a16:creationId xmlns:a16="http://schemas.microsoft.com/office/drawing/2014/main" id="{65DED7CF-8D3F-462E-ADBC-903BB746931E}"/>
              </a:ext>
            </a:extLst>
          </p:cNvPr>
          <p:cNvSpPr txBox="1"/>
          <p:nvPr/>
        </p:nvSpPr>
        <p:spPr>
          <a:xfrm>
            <a:off x="6832315" y="1530849"/>
            <a:ext cx="3904179" cy="646331"/>
          </a:xfrm>
          <a:prstGeom prst="rect">
            <a:avLst/>
          </a:prstGeom>
          <a:noFill/>
        </p:spPr>
        <p:txBody>
          <a:bodyPr wrap="square" rtlCol="0">
            <a:spAutoFit/>
          </a:bodyPr>
          <a:lstStyle/>
          <a:p>
            <a:r>
              <a:rPr lang="zh-CN" altLang="en-US" dirty="0"/>
              <a:t>通过状态判断进行状态转换，否则遍历无法执行。</a:t>
            </a:r>
          </a:p>
        </p:txBody>
      </p:sp>
    </p:spTree>
    <p:extLst>
      <p:ext uri="{BB962C8B-B14F-4D97-AF65-F5344CB8AC3E}">
        <p14:creationId xmlns:p14="http://schemas.microsoft.com/office/powerpoint/2010/main" val="19356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96FCD-5D31-48EB-9CFC-D8B6095AD410}"/>
              </a:ext>
            </a:extLst>
          </p:cNvPr>
          <p:cNvSpPr>
            <a:spLocks noGrp="1"/>
          </p:cNvSpPr>
          <p:nvPr>
            <p:ph type="title"/>
          </p:nvPr>
        </p:nvSpPr>
        <p:spPr>
          <a:xfrm>
            <a:off x="838200" y="365125"/>
            <a:ext cx="9271571" cy="682839"/>
          </a:xfrm>
        </p:spPr>
        <p:txBody>
          <a:bodyPr>
            <a:normAutofit fontScale="90000"/>
          </a:bodyPr>
          <a:lstStyle/>
          <a:p>
            <a:r>
              <a:rPr lang="zh-CN" altLang="en-US" dirty="0"/>
              <a:t>关键点四：特判</a:t>
            </a:r>
          </a:p>
        </p:txBody>
      </p:sp>
      <p:pic>
        <p:nvPicPr>
          <p:cNvPr id="5" name="图片 4">
            <a:extLst>
              <a:ext uri="{FF2B5EF4-FFF2-40B4-BE49-F238E27FC236}">
                <a16:creationId xmlns:a16="http://schemas.microsoft.com/office/drawing/2014/main" id="{3C5514A6-3760-4680-9ED4-95F9B389FFA9}"/>
              </a:ext>
            </a:extLst>
          </p:cNvPr>
          <p:cNvPicPr>
            <a:picLocks noChangeAspect="1"/>
          </p:cNvPicPr>
          <p:nvPr/>
        </p:nvPicPr>
        <p:blipFill>
          <a:blip r:embed="rId2"/>
          <a:stretch>
            <a:fillRect/>
          </a:stretch>
        </p:blipFill>
        <p:spPr>
          <a:xfrm>
            <a:off x="689269" y="2072006"/>
            <a:ext cx="5236751" cy="1188710"/>
          </a:xfrm>
          <a:prstGeom prst="rect">
            <a:avLst/>
          </a:prstGeom>
        </p:spPr>
      </p:pic>
      <p:pic>
        <p:nvPicPr>
          <p:cNvPr id="6" name="图片 5">
            <a:extLst>
              <a:ext uri="{FF2B5EF4-FFF2-40B4-BE49-F238E27FC236}">
                <a16:creationId xmlns:a16="http://schemas.microsoft.com/office/drawing/2014/main" id="{81E36E00-7910-43FC-916F-539E8F66B0C4}"/>
              </a:ext>
            </a:extLst>
          </p:cNvPr>
          <p:cNvPicPr>
            <a:picLocks noChangeAspect="1"/>
          </p:cNvPicPr>
          <p:nvPr/>
        </p:nvPicPr>
        <p:blipFill>
          <a:blip r:embed="rId3"/>
          <a:stretch>
            <a:fillRect/>
          </a:stretch>
        </p:blipFill>
        <p:spPr>
          <a:xfrm>
            <a:off x="838199" y="4070457"/>
            <a:ext cx="5286021" cy="871413"/>
          </a:xfrm>
          <a:prstGeom prst="rect">
            <a:avLst/>
          </a:prstGeom>
        </p:spPr>
      </p:pic>
      <p:sp>
        <p:nvSpPr>
          <p:cNvPr id="7" name="文本框 6">
            <a:extLst>
              <a:ext uri="{FF2B5EF4-FFF2-40B4-BE49-F238E27FC236}">
                <a16:creationId xmlns:a16="http://schemas.microsoft.com/office/drawing/2014/main" id="{C900A1E9-834F-42B6-A655-A5F7760EB7E1}"/>
              </a:ext>
            </a:extLst>
          </p:cNvPr>
          <p:cNvSpPr txBox="1"/>
          <p:nvPr/>
        </p:nvSpPr>
        <p:spPr>
          <a:xfrm>
            <a:off x="6606283" y="1317675"/>
            <a:ext cx="3369924" cy="1754326"/>
          </a:xfrm>
          <a:prstGeom prst="rect">
            <a:avLst/>
          </a:prstGeom>
          <a:noFill/>
        </p:spPr>
        <p:txBody>
          <a:bodyPr wrap="square" rtlCol="0">
            <a:spAutoFit/>
          </a:bodyPr>
          <a:lstStyle/>
          <a:p>
            <a:r>
              <a:rPr lang="zh-CN" altLang="en-US" dirty="0"/>
              <a:t>所有得特判都是为了“使状态变相变为一般”，进而进行正确的动作。那么，特判就必须插入到一般的状态转换的某个位置，这个“某个位置”需要通过具体的情况进行判断。</a:t>
            </a:r>
          </a:p>
        </p:txBody>
      </p:sp>
    </p:spTree>
    <p:extLst>
      <p:ext uri="{BB962C8B-B14F-4D97-AF65-F5344CB8AC3E}">
        <p14:creationId xmlns:p14="http://schemas.microsoft.com/office/powerpoint/2010/main" val="399296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08237-E828-48A6-9EEE-9D7EBC40AA3A}"/>
              </a:ext>
            </a:extLst>
          </p:cNvPr>
          <p:cNvSpPr>
            <a:spLocks noGrp="1"/>
          </p:cNvSpPr>
          <p:nvPr>
            <p:ph type="title"/>
          </p:nvPr>
        </p:nvSpPr>
        <p:spPr>
          <a:xfrm>
            <a:off x="838200" y="365126"/>
            <a:ext cx="8881153" cy="402588"/>
          </a:xfrm>
        </p:spPr>
        <p:txBody>
          <a:bodyPr>
            <a:normAutofit fontScale="90000"/>
          </a:bodyPr>
          <a:lstStyle/>
          <a:p>
            <a:r>
              <a:rPr lang="zh-CN" altLang="en-US" dirty="0"/>
              <a:t>关键五：善用函数分解复杂的过程</a:t>
            </a:r>
          </a:p>
        </p:txBody>
      </p:sp>
      <p:sp>
        <p:nvSpPr>
          <p:cNvPr id="3" name="内容占位符 2">
            <a:extLst>
              <a:ext uri="{FF2B5EF4-FFF2-40B4-BE49-F238E27FC236}">
                <a16:creationId xmlns:a16="http://schemas.microsoft.com/office/drawing/2014/main" id="{FFB60B20-2DE2-4038-B2E2-00C6F177100F}"/>
              </a:ext>
            </a:extLst>
          </p:cNvPr>
          <p:cNvSpPr>
            <a:spLocks noGrp="1"/>
          </p:cNvSpPr>
          <p:nvPr>
            <p:ph idx="1"/>
          </p:nvPr>
        </p:nvSpPr>
        <p:spPr>
          <a:xfrm>
            <a:off x="838200" y="1202076"/>
            <a:ext cx="10515600" cy="4974887"/>
          </a:xfrm>
        </p:spPr>
        <p:txBody>
          <a:bodyPr/>
          <a:lstStyle/>
          <a:p>
            <a:r>
              <a:rPr lang="zh-CN" altLang="en-US" dirty="0"/>
              <a:t>尽量使每次不同目的的遍历进行分离，否则可读性和可操作性都会大幅度下降（千万不要在一次遍历写另一次遍历，否则不同的状态和动作简直让人无法调试改动、看懂）</a:t>
            </a:r>
          </a:p>
        </p:txBody>
      </p:sp>
      <p:pic>
        <p:nvPicPr>
          <p:cNvPr id="4" name="图片 3">
            <a:extLst>
              <a:ext uri="{FF2B5EF4-FFF2-40B4-BE49-F238E27FC236}">
                <a16:creationId xmlns:a16="http://schemas.microsoft.com/office/drawing/2014/main" id="{EF17E5DF-FAC0-4201-BE1A-D279E8F4A5D3}"/>
              </a:ext>
            </a:extLst>
          </p:cNvPr>
          <p:cNvPicPr>
            <a:picLocks noChangeAspect="1"/>
          </p:cNvPicPr>
          <p:nvPr/>
        </p:nvPicPr>
        <p:blipFill>
          <a:blip r:embed="rId2"/>
          <a:stretch>
            <a:fillRect/>
          </a:stretch>
        </p:blipFill>
        <p:spPr>
          <a:xfrm>
            <a:off x="838200" y="2510990"/>
            <a:ext cx="4327192" cy="1906898"/>
          </a:xfrm>
          <a:prstGeom prst="rect">
            <a:avLst/>
          </a:prstGeom>
        </p:spPr>
      </p:pic>
      <p:pic>
        <p:nvPicPr>
          <p:cNvPr id="5" name="图片 4">
            <a:extLst>
              <a:ext uri="{FF2B5EF4-FFF2-40B4-BE49-F238E27FC236}">
                <a16:creationId xmlns:a16="http://schemas.microsoft.com/office/drawing/2014/main" id="{E0ED322C-E5B3-4EC1-B860-91D60C6A1D80}"/>
              </a:ext>
            </a:extLst>
          </p:cNvPr>
          <p:cNvPicPr>
            <a:picLocks noChangeAspect="1"/>
          </p:cNvPicPr>
          <p:nvPr/>
        </p:nvPicPr>
        <p:blipFill>
          <a:blip r:embed="rId3"/>
          <a:stretch>
            <a:fillRect/>
          </a:stretch>
        </p:blipFill>
        <p:spPr>
          <a:xfrm>
            <a:off x="838200" y="4877375"/>
            <a:ext cx="5366026" cy="1212912"/>
          </a:xfrm>
          <a:prstGeom prst="rect">
            <a:avLst/>
          </a:prstGeom>
        </p:spPr>
      </p:pic>
      <p:sp>
        <p:nvSpPr>
          <p:cNvPr id="6" name="文本框 5">
            <a:extLst>
              <a:ext uri="{FF2B5EF4-FFF2-40B4-BE49-F238E27FC236}">
                <a16:creationId xmlns:a16="http://schemas.microsoft.com/office/drawing/2014/main" id="{32E503C7-B64C-4E11-963D-1E36C8DF7506}"/>
              </a:ext>
            </a:extLst>
          </p:cNvPr>
          <p:cNvSpPr txBox="1"/>
          <p:nvPr/>
        </p:nvSpPr>
        <p:spPr>
          <a:xfrm>
            <a:off x="6750121" y="2897312"/>
            <a:ext cx="2034283" cy="2031325"/>
          </a:xfrm>
          <a:prstGeom prst="rect">
            <a:avLst/>
          </a:prstGeom>
          <a:noFill/>
        </p:spPr>
        <p:txBody>
          <a:bodyPr wrap="square" rtlCol="0">
            <a:spAutoFit/>
          </a:bodyPr>
          <a:lstStyle/>
          <a:p>
            <a:r>
              <a:rPr lang="zh-CN" altLang="en-US" dirty="0"/>
              <a:t>偶尔写的有些夸。，如果不是确实能提高可读性，对于少数次简单过程不要写成函数，因为过量使用函数反而导致可读性下降。</a:t>
            </a:r>
          </a:p>
        </p:txBody>
      </p:sp>
    </p:spTree>
    <p:extLst>
      <p:ext uri="{BB962C8B-B14F-4D97-AF65-F5344CB8AC3E}">
        <p14:creationId xmlns:p14="http://schemas.microsoft.com/office/powerpoint/2010/main" val="185766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790C2-8507-4917-A4CB-B1CE4A611801}"/>
              </a:ext>
            </a:extLst>
          </p:cNvPr>
          <p:cNvSpPr>
            <a:spLocks noGrp="1"/>
          </p:cNvSpPr>
          <p:nvPr>
            <p:ph type="title"/>
          </p:nvPr>
        </p:nvSpPr>
        <p:spPr>
          <a:xfrm>
            <a:off x="838200" y="365126"/>
            <a:ext cx="3898187" cy="315912"/>
          </a:xfrm>
        </p:spPr>
        <p:txBody>
          <a:bodyPr>
            <a:normAutofit fontScale="90000"/>
          </a:bodyPr>
          <a:lstStyle/>
          <a:p>
            <a:r>
              <a:rPr lang="zh-CN" altLang="en-US" dirty="0"/>
              <a:t>题目合影</a:t>
            </a:r>
          </a:p>
        </p:txBody>
      </p:sp>
      <p:pic>
        <p:nvPicPr>
          <p:cNvPr id="4" name="图片 3">
            <a:extLst>
              <a:ext uri="{FF2B5EF4-FFF2-40B4-BE49-F238E27FC236}">
                <a16:creationId xmlns:a16="http://schemas.microsoft.com/office/drawing/2014/main" id="{59B9998D-60F7-41BA-A7B3-ADAB3BE9D983}"/>
              </a:ext>
            </a:extLst>
          </p:cNvPr>
          <p:cNvPicPr>
            <a:picLocks noChangeAspect="1"/>
          </p:cNvPicPr>
          <p:nvPr/>
        </p:nvPicPr>
        <p:blipFill>
          <a:blip r:embed="rId2"/>
          <a:stretch>
            <a:fillRect/>
          </a:stretch>
        </p:blipFill>
        <p:spPr>
          <a:xfrm>
            <a:off x="282177" y="893649"/>
            <a:ext cx="2997354" cy="4438878"/>
          </a:xfrm>
          <a:prstGeom prst="rect">
            <a:avLst/>
          </a:prstGeom>
        </p:spPr>
      </p:pic>
      <p:pic>
        <p:nvPicPr>
          <p:cNvPr id="5" name="图片 4">
            <a:extLst>
              <a:ext uri="{FF2B5EF4-FFF2-40B4-BE49-F238E27FC236}">
                <a16:creationId xmlns:a16="http://schemas.microsoft.com/office/drawing/2014/main" id="{C9F2C55A-64C4-4291-9437-9FDB67D7E438}"/>
              </a:ext>
            </a:extLst>
          </p:cNvPr>
          <p:cNvPicPr>
            <a:picLocks noChangeAspect="1"/>
          </p:cNvPicPr>
          <p:nvPr/>
        </p:nvPicPr>
        <p:blipFill>
          <a:blip r:embed="rId3"/>
          <a:stretch>
            <a:fillRect/>
          </a:stretch>
        </p:blipFill>
        <p:spPr>
          <a:xfrm>
            <a:off x="3683645" y="185588"/>
            <a:ext cx="2667137" cy="2927500"/>
          </a:xfrm>
          <a:prstGeom prst="rect">
            <a:avLst/>
          </a:prstGeom>
        </p:spPr>
      </p:pic>
      <p:pic>
        <p:nvPicPr>
          <p:cNvPr id="6" name="图片 5">
            <a:extLst>
              <a:ext uri="{FF2B5EF4-FFF2-40B4-BE49-F238E27FC236}">
                <a16:creationId xmlns:a16="http://schemas.microsoft.com/office/drawing/2014/main" id="{EB30BD68-CF9C-47F0-A030-0F86ACA7AE8D}"/>
              </a:ext>
            </a:extLst>
          </p:cNvPr>
          <p:cNvPicPr>
            <a:picLocks noChangeAspect="1"/>
          </p:cNvPicPr>
          <p:nvPr/>
        </p:nvPicPr>
        <p:blipFill>
          <a:blip r:embed="rId4"/>
          <a:stretch>
            <a:fillRect/>
          </a:stretch>
        </p:blipFill>
        <p:spPr>
          <a:xfrm>
            <a:off x="9725311" y="125259"/>
            <a:ext cx="2184512" cy="5207268"/>
          </a:xfrm>
          <a:prstGeom prst="rect">
            <a:avLst/>
          </a:prstGeom>
        </p:spPr>
      </p:pic>
      <p:pic>
        <p:nvPicPr>
          <p:cNvPr id="7" name="图片 6">
            <a:extLst>
              <a:ext uri="{FF2B5EF4-FFF2-40B4-BE49-F238E27FC236}">
                <a16:creationId xmlns:a16="http://schemas.microsoft.com/office/drawing/2014/main" id="{48B2E930-6969-4955-8890-3D5FCE11FCEB}"/>
              </a:ext>
            </a:extLst>
          </p:cNvPr>
          <p:cNvPicPr>
            <a:picLocks noChangeAspect="1"/>
          </p:cNvPicPr>
          <p:nvPr/>
        </p:nvPicPr>
        <p:blipFill>
          <a:blip r:embed="rId5"/>
          <a:stretch>
            <a:fillRect/>
          </a:stretch>
        </p:blipFill>
        <p:spPr>
          <a:xfrm>
            <a:off x="7041045" y="0"/>
            <a:ext cx="1994002" cy="4026107"/>
          </a:xfrm>
          <a:prstGeom prst="rect">
            <a:avLst/>
          </a:prstGeom>
        </p:spPr>
      </p:pic>
      <p:pic>
        <p:nvPicPr>
          <p:cNvPr id="8" name="图片 7">
            <a:extLst>
              <a:ext uri="{FF2B5EF4-FFF2-40B4-BE49-F238E27FC236}">
                <a16:creationId xmlns:a16="http://schemas.microsoft.com/office/drawing/2014/main" id="{BF5D6054-D7E0-41C4-B2E7-D61675CC8489}"/>
              </a:ext>
            </a:extLst>
          </p:cNvPr>
          <p:cNvPicPr>
            <a:picLocks noChangeAspect="1"/>
          </p:cNvPicPr>
          <p:nvPr/>
        </p:nvPicPr>
        <p:blipFill>
          <a:blip r:embed="rId6"/>
          <a:stretch>
            <a:fillRect/>
          </a:stretch>
        </p:blipFill>
        <p:spPr>
          <a:xfrm>
            <a:off x="5798302" y="2748079"/>
            <a:ext cx="1104957" cy="3645087"/>
          </a:xfrm>
          <a:prstGeom prst="rect">
            <a:avLst/>
          </a:prstGeom>
        </p:spPr>
      </p:pic>
    </p:spTree>
    <p:extLst>
      <p:ext uri="{BB962C8B-B14F-4D97-AF65-F5344CB8AC3E}">
        <p14:creationId xmlns:p14="http://schemas.microsoft.com/office/powerpoint/2010/main" val="12952383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599</Words>
  <Application>Microsoft Office PowerPoint</Application>
  <PresentationFormat>宽屏</PresentationFormat>
  <Paragraphs>27</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计算概论与程序设计基础</vt:lpstr>
      <vt:lpstr>前言</vt:lpstr>
      <vt:lpstr>PowerPoint 演示文稿</vt:lpstr>
      <vt:lpstr>关键点一：遍历入口与出口</vt:lpstr>
      <vt:lpstr>关键点二：状态判断</vt:lpstr>
      <vt:lpstr>关键三：状态转换（下一项或者归零）</vt:lpstr>
      <vt:lpstr>关键点四：特判</vt:lpstr>
      <vt:lpstr>关键五：善用函数分解复杂的过程</vt:lpstr>
      <vt:lpstr>题目合影</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计算概论与程序设计基础</dc:title>
  <dc:creator>丁 家恳</dc:creator>
  <cp:lastModifiedBy>丁 家恳</cp:lastModifiedBy>
  <cp:revision>14</cp:revision>
  <dcterms:created xsi:type="dcterms:W3CDTF">2019-11-22T13:19:47Z</dcterms:created>
  <dcterms:modified xsi:type="dcterms:W3CDTF">2019-11-22T14:16:28Z</dcterms:modified>
</cp:coreProperties>
</file>