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61" r:id="rId4"/>
    <p:sldId id="268" r:id="rId5"/>
    <p:sldId id="267" r:id="rId6"/>
    <p:sldId id="260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8">
          <p15:clr>
            <a:srgbClr val="A4A3A4"/>
          </p15:clr>
        </p15:guide>
        <p15:guide id="3" pos="724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58"/>
      </p:cViewPr>
      <p:guideLst>
        <p:guide orient="horz" pos="2160"/>
        <p:guide pos="438"/>
        <p:guide pos="7242"/>
        <p:guide orient="horz" pos="618"/>
        <p:guide orient="horz" pos="39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8" d="100"/>
        <a:sy n="1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7DCF-C454-4DE1-BFB6-41213D3671BC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50593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93592" y="0"/>
            <a:ext cx="150593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7185" y="0"/>
            <a:ext cx="150593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80778" y="0"/>
            <a:ext cx="150593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74371" y="0"/>
            <a:ext cx="1505937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32337" y="2229941"/>
            <a:ext cx="88944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+mj-lt"/>
              </a:rPr>
              <a:t>20191020-20191025</a:t>
            </a:r>
          </a:p>
        </p:txBody>
      </p:sp>
      <p:sp>
        <p:nvSpPr>
          <p:cNvPr id="9" name="矩形 8"/>
          <p:cNvSpPr/>
          <p:nvPr/>
        </p:nvSpPr>
        <p:spPr>
          <a:xfrm>
            <a:off x="7080307" y="3552110"/>
            <a:ext cx="4298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b="1" dirty="0">
                <a:gradFill>
                  <a:gsLst>
                    <a:gs pos="0">
                      <a:schemeClr val="accent3"/>
                    </a:gs>
                    <a:gs pos="100000">
                      <a:schemeClr val="tx2"/>
                    </a:gs>
                    <a:gs pos="70000">
                      <a:schemeClr val="accent2"/>
                    </a:gs>
                  </a:gsLst>
                  <a:lin ang="0" scaled="1"/>
                </a:gradFill>
                <a:latin typeface="Arial" panose="020B0604020202020204" pitchFamily="34" charset="0"/>
              </a:rPr>
              <a:t>WORK  REPOR</a:t>
            </a:r>
            <a:endParaRPr lang="en-US" altLang="zh-CN" sz="3600" b="1" i="0" dirty="0">
              <a:gradFill>
                <a:gsLst>
                  <a:gs pos="0">
                    <a:schemeClr val="accent3"/>
                  </a:gs>
                  <a:gs pos="100000">
                    <a:schemeClr val="tx2"/>
                  </a:gs>
                  <a:gs pos="70000">
                    <a:schemeClr val="accent2"/>
                  </a:gs>
                </a:gsLst>
                <a:lin ang="0" scaled="1"/>
              </a:gra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307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字符获取使用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402715" y="1990725"/>
            <a:ext cx="381635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char</a:t>
            </a:r>
            <a:r>
              <a:rPr lang="zh-CN" altLang="en-US" sz="3200"/>
              <a:t>的使用</a:t>
            </a:r>
          </a:p>
          <a:p>
            <a:r>
              <a:rPr lang="zh-CN" altLang="en-US" sz="3200"/>
              <a:t>例：</a:t>
            </a:r>
            <a:r>
              <a:rPr lang="en-US" altLang="zh-CN" sz="3200"/>
              <a:t>char ch;</a:t>
            </a:r>
          </a:p>
          <a:p>
            <a:r>
              <a:rPr lang="en-US" altLang="zh-CN" sz="3200"/>
              <a:t>ch=getchar();</a:t>
            </a:r>
          </a:p>
          <a:p>
            <a:r>
              <a:rPr lang="en-US" altLang="zh-CN" sz="3200"/>
              <a:t>*</a:t>
            </a:r>
            <a:r>
              <a:rPr lang="zh-CN" altLang="en-US" sz="3200"/>
              <a:t>只能输入一个字符</a:t>
            </a:r>
          </a:p>
          <a:p>
            <a:r>
              <a:rPr lang="en-US" altLang="zh-CN" sz="3200"/>
              <a:t>putchar(ch);</a:t>
            </a:r>
          </a:p>
          <a:p>
            <a:r>
              <a:rPr lang="en-US" altLang="zh-CN" sz="3200"/>
              <a:t>//</a:t>
            </a:r>
            <a:r>
              <a:rPr lang="zh-CN" altLang="en-US" sz="3200"/>
              <a:t>输出之前输入的字符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38835" y="267048"/>
            <a:ext cx="226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数组使用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35075" y="1990725"/>
            <a:ext cx="82410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数组的使用</a:t>
            </a:r>
          </a:p>
          <a:p>
            <a:r>
              <a:rPr lang="zh-CN" altLang="en-US" dirty="0"/>
              <a:t>例：</a:t>
            </a:r>
            <a:r>
              <a:rPr lang="en-US" altLang="zh-CN" dirty="0"/>
              <a:t>int a[10];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建立一个有着</a:t>
            </a:r>
            <a:r>
              <a:rPr lang="en-US" altLang="zh-CN" dirty="0"/>
              <a:t>11</a:t>
            </a:r>
            <a:r>
              <a:rPr lang="zh-CN" altLang="en-US" dirty="0"/>
              <a:t>个整形数据类型的元素（数组从</a:t>
            </a:r>
            <a:r>
              <a:rPr lang="en-US" altLang="zh-CN" dirty="0"/>
              <a:t>a[0]</a:t>
            </a:r>
            <a:r>
              <a:rPr lang="zh-CN" altLang="en-US" dirty="0"/>
              <a:t>开始计数，共计</a:t>
            </a:r>
            <a:r>
              <a:rPr lang="en-US" altLang="zh-CN" dirty="0"/>
              <a:t>11</a:t>
            </a:r>
            <a:r>
              <a:rPr lang="zh-CN" altLang="en-US" dirty="0"/>
              <a:t>个）</a:t>
            </a:r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=0;i&lt;=10;i++)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a[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printf</a:t>
            </a:r>
            <a:r>
              <a:rPr lang="en-US" altLang="zh-CN" dirty="0"/>
              <a:t>(“%</a:t>
            </a:r>
            <a:r>
              <a:rPr lang="en-US" altLang="zh-CN" dirty="0" err="1"/>
              <a:t>d”,a</a:t>
            </a:r>
            <a:r>
              <a:rPr lang="en-US" altLang="zh-CN" dirty="0"/>
              <a:t>[10]);</a:t>
            </a:r>
          </a:p>
          <a:p>
            <a:r>
              <a:rPr lang="en-US" altLang="zh-CN" dirty="0"/>
              <a:t>return 0;</a:t>
            </a:r>
          </a:p>
          <a:p>
            <a:r>
              <a:rPr lang="en-US" altLang="zh-CN" dirty="0"/>
              <a:t>//</a:t>
            </a:r>
            <a:r>
              <a:rPr lang="zh-CN" altLang="zh-CN" dirty="0"/>
              <a:t>输出结果为</a:t>
            </a:r>
            <a:r>
              <a:rPr lang="en-US" altLang="zh-CN" dirty="0"/>
              <a:t>0 1 2 3 4 5 6 7 8 9 10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38835" y="267048"/>
            <a:ext cx="1714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28544" y="1701800"/>
            <a:ext cx="82410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的使用</a:t>
            </a:r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r>
              <a:rPr lang="en-US" altLang="zh-CN" dirty="0"/>
              <a:t>Switch(a)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case ‘a’:</a:t>
            </a:r>
            <a:r>
              <a:rPr lang="zh-CN" altLang="en-US" dirty="0"/>
              <a:t>执行语句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case ‘b’:</a:t>
            </a:r>
            <a:r>
              <a:rPr lang="zh-CN" altLang="en-US" dirty="0"/>
              <a:t>执行语句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根据选择做出下一步执行程序</a:t>
            </a:r>
            <a:endParaRPr lang="en-US" altLang="zh-CN" dirty="0"/>
          </a:p>
          <a:p>
            <a:r>
              <a:rPr lang="en-US" altLang="zh-CN" dirty="0"/>
              <a:t>break</a:t>
            </a:r>
            <a:r>
              <a:rPr lang="zh-CN" altLang="en-US" dirty="0"/>
              <a:t>可以直接跳出</a:t>
            </a:r>
            <a:r>
              <a:rPr lang="en-US" altLang="zh-CN" dirty="0"/>
              <a:t>switch</a:t>
            </a:r>
            <a:r>
              <a:rPr lang="zh-CN" altLang="en-US" dirty="0"/>
              <a:t>语句，不加的话会运行触发的语句及后面的所有语句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52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运算符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70C952-324E-47E9-A38B-5C27C629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99" y="1987904"/>
            <a:ext cx="6830260" cy="451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2D3CF5-89C3-49D2-9E2D-ECDB53878281}"/>
              </a:ext>
            </a:extLst>
          </p:cNvPr>
          <p:cNvSpPr txBox="1"/>
          <p:nvPr/>
        </p:nvSpPr>
        <p:spPr>
          <a:xfrm>
            <a:off x="1187845" y="960507"/>
            <a:ext cx="6713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&amp;&amp;  </a:t>
            </a:r>
            <a:r>
              <a:rPr lang="zh-CN" altLang="en-US" dirty="0"/>
              <a:t>与   例：真</a:t>
            </a:r>
            <a:r>
              <a:rPr lang="en-US" altLang="zh-CN" dirty="0"/>
              <a:t>&amp;</a:t>
            </a:r>
            <a:r>
              <a:rPr lang="zh-CN" altLang="en-US" dirty="0"/>
              <a:t>假   假；    假</a:t>
            </a:r>
            <a:r>
              <a:rPr lang="en-US" altLang="zh-CN" dirty="0"/>
              <a:t>&amp;</a:t>
            </a:r>
            <a:r>
              <a:rPr lang="zh-CN" altLang="en-US" dirty="0"/>
              <a:t>假   假；    真</a:t>
            </a:r>
            <a:r>
              <a:rPr lang="en-US" altLang="zh-CN" dirty="0"/>
              <a:t>&amp;</a:t>
            </a:r>
            <a:r>
              <a:rPr lang="zh-CN" altLang="en-US" dirty="0"/>
              <a:t>真   真</a:t>
            </a:r>
            <a:endParaRPr lang="en-US" altLang="zh-CN" dirty="0"/>
          </a:p>
          <a:p>
            <a:r>
              <a:rPr lang="en-US" altLang="zh-CN" dirty="0"/>
              <a:t>||    </a:t>
            </a:r>
            <a:r>
              <a:rPr lang="zh-CN" altLang="en-US" dirty="0"/>
              <a:t>或   例：真</a:t>
            </a:r>
            <a:r>
              <a:rPr lang="en-US" altLang="zh-CN" dirty="0"/>
              <a:t>||</a:t>
            </a:r>
            <a:r>
              <a:rPr lang="zh-CN" altLang="en-US" dirty="0"/>
              <a:t>假  真；    假</a:t>
            </a:r>
            <a:r>
              <a:rPr lang="en-US" altLang="zh-CN" dirty="0"/>
              <a:t>||</a:t>
            </a:r>
            <a:r>
              <a:rPr lang="zh-CN" altLang="en-US" dirty="0"/>
              <a:t>假  假；    真</a:t>
            </a:r>
            <a:r>
              <a:rPr lang="en-US" altLang="zh-CN" dirty="0"/>
              <a:t>||</a:t>
            </a:r>
            <a:r>
              <a:rPr lang="zh-CN" altLang="en-US" dirty="0"/>
              <a:t>真  真</a:t>
            </a:r>
            <a:endParaRPr lang="en-US" altLang="zh-CN" dirty="0"/>
          </a:p>
          <a:p>
            <a:r>
              <a:rPr lang="en-US" altLang="zh-CN" dirty="0"/>
              <a:t>!       </a:t>
            </a:r>
            <a:r>
              <a:rPr lang="zh-CN" altLang="en-US" dirty="0"/>
              <a:t>非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循环拓展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/>
          <p:nvPr/>
        </p:nvSpPr>
        <p:spPr>
          <a:xfrm>
            <a:off x="801857" y="1465843"/>
            <a:ext cx="2287806" cy="619249"/>
          </a:xfrm>
          <a:prstGeom prst="rect">
            <a:avLst/>
          </a:prstGeom>
          <a:noFill/>
        </p:spPr>
        <p:txBody>
          <a:bodyPr wrap="square" lIns="49634" tIns="24817" rIns="49634" bIns="24817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en-US" altLang="zh-CN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i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=0,i&lt;=10,i++)</a:t>
            </a:r>
            <a:r>
              <a:rPr lang="en-US" altLang="zh-CN" sz="13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{}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</a:t>
            </a:r>
            <a:r>
              <a:rPr kumimoji="0" lang="en-US" altLang="zh-CN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hile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条件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){</a:t>
            </a: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执行</a:t>
            </a: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8013B3-CC07-4453-B002-8AC19ECC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8" y="2399342"/>
            <a:ext cx="2994920" cy="35207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B91730-C0F1-4077-AD27-2B68E556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88" y="2390091"/>
            <a:ext cx="4122777" cy="333784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31090E67-B4B7-4037-B69D-20BADA72D9B9}"/>
              </a:ext>
            </a:extLst>
          </p:cNvPr>
          <p:cNvSpPr txBox="1"/>
          <p:nvPr/>
        </p:nvSpPr>
        <p:spPr>
          <a:xfrm>
            <a:off x="3950562" y="1555606"/>
            <a:ext cx="3826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/>
              <a:t>Do…while</a:t>
            </a:r>
          </a:p>
          <a:p>
            <a:r>
              <a:rPr lang="zh-CN" altLang="en-US" sz="1300" dirty="0"/>
              <a:t>先运行再判断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C80B02A-E218-472D-8D00-7E8A99845ED6}"/>
              </a:ext>
            </a:extLst>
          </p:cNvPr>
          <p:cNvSpPr txBox="1"/>
          <p:nvPr/>
        </p:nvSpPr>
        <p:spPr>
          <a:xfrm>
            <a:off x="1008630" y="6042190"/>
            <a:ext cx="645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P.S.break</a:t>
            </a:r>
            <a:r>
              <a:rPr lang="zh-CN" altLang="en-US" dirty="0"/>
              <a:t>在循环语句，</a:t>
            </a:r>
            <a:r>
              <a:rPr lang="en-US" altLang="zh-CN" dirty="0"/>
              <a:t>switch</a:t>
            </a:r>
            <a:r>
              <a:rPr lang="zh-CN" altLang="en-US" dirty="0"/>
              <a:t>中都适用。</a:t>
            </a:r>
            <a:r>
              <a:rPr lang="en-US" altLang="zh-CN" dirty="0"/>
              <a:t>continue</a:t>
            </a:r>
            <a:r>
              <a:rPr lang="zh-CN" altLang="en-US" dirty="0"/>
              <a:t>直接结束当此循环，进入下一次循环，</a:t>
            </a:r>
            <a:r>
              <a:rPr lang="en-US" altLang="zh-CN" dirty="0"/>
              <a:t>break</a:t>
            </a:r>
            <a:r>
              <a:rPr lang="zh-CN" altLang="en-US" dirty="0"/>
              <a:t>为直接结束循环。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预定义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F2D3CF5-89C3-49D2-9E2D-ECDB53878281}"/>
              </a:ext>
            </a:extLst>
          </p:cNvPr>
          <p:cNvSpPr txBox="1"/>
          <p:nvPr/>
        </p:nvSpPr>
        <p:spPr>
          <a:xfrm>
            <a:off x="1187845" y="960507"/>
            <a:ext cx="92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#define N 4//</a:t>
            </a:r>
            <a:r>
              <a:rPr lang="zh-CN" altLang="en-US" dirty="0"/>
              <a:t>在程序之前的语句，意思为在程序中任何一个地方，</a:t>
            </a:r>
            <a:r>
              <a:rPr lang="en-US" altLang="zh-CN" dirty="0"/>
              <a:t>N</a:t>
            </a:r>
            <a:r>
              <a:rPr lang="zh-CN" altLang="en-US" dirty="0"/>
              <a:t>都可以被当成</a:t>
            </a:r>
            <a:r>
              <a:rPr lang="en-US" altLang="zh-CN" dirty="0"/>
              <a:t>4</a:t>
            </a:r>
            <a:r>
              <a:rPr lang="zh-CN" altLang="en-US" dirty="0"/>
              <a:t>看待</a:t>
            </a:r>
          </a:p>
        </p:txBody>
      </p:sp>
    </p:spTree>
    <p:extLst>
      <p:ext uri="{BB962C8B-B14F-4D97-AF65-F5344CB8AC3E}">
        <p14:creationId xmlns:p14="http://schemas.microsoft.com/office/powerpoint/2010/main" val="42425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301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思源黑体 CN Bold</vt:lpstr>
      <vt:lpstr>思源黑体 CN Normal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稻壳儿</Manager>
  <Company>稻壳儿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教育PPT</dc:title>
  <dc:subject>PPT模板</dc:subject>
  <dc:creator>阿唐小姐</dc:creator>
  <cp:lastModifiedBy>倪 敏立</cp:lastModifiedBy>
  <cp:revision>34</cp:revision>
  <dcterms:created xsi:type="dcterms:W3CDTF">2019-09-05T07:12:00Z</dcterms:created>
  <dcterms:modified xsi:type="dcterms:W3CDTF">2019-10-25T12:30:17Z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