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60" r:id="rId3"/>
    <p:sldId id="270" r:id="rId4"/>
    <p:sldId id="273" r:id="rId5"/>
    <p:sldId id="274" r:id="rId6"/>
    <p:sldId id="275" r:id="rId7"/>
    <p:sldId id="276" r:id="rId8"/>
    <p:sldId id="277" r:id="rId9"/>
    <p:sldId id="278" r:id="rId10"/>
    <p:sldId id="279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438">
          <p15:clr>
            <a:srgbClr val="A4A3A4"/>
          </p15:clr>
        </p15:guide>
        <p15:guide id="3" pos="7242">
          <p15:clr>
            <a:srgbClr val="A4A3A4"/>
          </p15:clr>
        </p15:guide>
        <p15:guide id="4" orient="horz" pos="618">
          <p15:clr>
            <a:srgbClr val="A4A3A4"/>
          </p15:clr>
        </p15:guide>
        <p15:guide id="5" orient="horz" pos="3929">
          <p15:clr>
            <a:srgbClr val="A4A3A4"/>
          </p15:clr>
        </p15:guide>
        <p15:guide id="6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514" y="58"/>
      </p:cViewPr>
      <p:guideLst>
        <p:guide orient="horz" pos="2160"/>
        <p:guide pos="438"/>
        <p:guide pos="7242"/>
        <p:guide orient="horz" pos="618"/>
        <p:guide orient="horz" pos="3929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98" d="100"/>
        <a:sy n="198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77DCF-C454-4DE1-BFB6-41213D3671BC}" type="datetimeFigureOut">
              <a:rPr lang="zh-CN" altLang="en-US" smtClean="0"/>
              <a:t>2019/12/23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CF756-00CF-4010-8094-E4263401487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77DCF-C454-4DE1-BFB6-41213D3671BC}" type="datetimeFigureOut">
              <a:rPr lang="zh-CN" altLang="en-US" smtClean="0"/>
              <a:t>2019/12/23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CF756-00CF-4010-8094-E4263401487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77DCF-C454-4DE1-BFB6-41213D3671BC}" type="datetimeFigureOut">
              <a:rPr lang="zh-CN" altLang="en-US" smtClean="0"/>
              <a:t>2019/12/23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CF756-00CF-4010-8094-E4263401487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77DCF-C454-4DE1-BFB6-41213D3671BC}" type="datetimeFigureOut">
              <a:rPr lang="zh-CN" altLang="en-US" smtClean="0"/>
              <a:t>2019/12/23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CF756-00CF-4010-8094-E4263401487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77DCF-C454-4DE1-BFB6-41213D3671BC}" type="datetimeFigureOut">
              <a:rPr lang="zh-CN" altLang="en-US" smtClean="0"/>
              <a:t>2019/12/23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CF756-00CF-4010-8094-E4263401487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77DCF-C454-4DE1-BFB6-41213D3671BC}" type="datetimeFigureOut">
              <a:rPr lang="zh-CN" altLang="en-US" smtClean="0"/>
              <a:t>2019/12/23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CF756-00CF-4010-8094-E4263401487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77DCF-C454-4DE1-BFB6-41213D3671BC}" type="datetimeFigureOut">
              <a:rPr lang="zh-CN" altLang="en-US" smtClean="0"/>
              <a:t>2019/12/23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CF756-00CF-4010-8094-E4263401487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77DCF-C454-4DE1-BFB6-41213D3671BC}" type="datetimeFigureOut">
              <a:rPr lang="zh-CN" altLang="en-US" smtClean="0"/>
              <a:t>2019/12/23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CF756-00CF-4010-8094-E4263401487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77DCF-C454-4DE1-BFB6-41213D3671BC}" type="datetimeFigureOut">
              <a:rPr lang="zh-CN" altLang="en-US" smtClean="0"/>
              <a:t>2019/12/23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CF756-00CF-4010-8094-E4263401487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77DCF-C454-4DE1-BFB6-41213D3671BC}" type="datetimeFigureOut">
              <a:rPr lang="zh-CN" altLang="en-US" smtClean="0"/>
              <a:t>2019/12/23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CF756-00CF-4010-8094-E4263401487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77DCF-C454-4DE1-BFB6-41213D3671BC}" type="datetimeFigureOut">
              <a:rPr lang="zh-CN" altLang="en-US" smtClean="0"/>
              <a:t>2019/12/23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CF756-00CF-4010-8094-E4263401487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277DCF-C454-4DE1-BFB6-41213D3671BC}" type="datetimeFigureOut">
              <a:rPr lang="zh-CN" altLang="en-US" smtClean="0"/>
              <a:t>2019/12/23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BCF756-00CF-4010-8094-E4263401487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kVert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1" y="0"/>
            <a:ext cx="150593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393592" y="0"/>
            <a:ext cx="1505937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787185" y="0"/>
            <a:ext cx="1505937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180778" y="0"/>
            <a:ext cx="1505937" cy="685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574371" y="0"/>
            <a:ext cx="1505937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1032337" y="2229941"/>
            <a:ext cx="880882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>
                <a:latin typeface="+mj-lt"/>
              </a:rPr>
              <a:t>2019</a:t>
            </a:r>
            <a:r>
              <a:rPr lang="en-US" altLang="zh-CN" sz="8000" b="1" dirty="0">
                <a:latin typeface="+mj-lt"/>
              </a:rPr>
              <a:t>1216</a:t>
            </a:r>
            <a:r>
              <a:rPr lang="en-US" sz="8000" b="1" dirty="0">
                <a:latin typeface="+mj-lt"/>
              </a:rPr>
              <a:t>-2019</a:t>
            </a:r>
            <a:r>
              <a:rPr lang="en-US" altLang="zh-CN" sz="8000" b="1" dirty="0">
                <a:latin typeface="+mj-lt"/>
              </a:rPr>
              <a:t>1220</a:t>
            </a:r>
            <a:endParaRPr lang="en-US" sz="8000" b="1" dirty="0">
              <a:latin typeface="+mj-lt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080307" y="3552110"/>
            <a:ext cx="429889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3600" b="1" dirty="0">
                <a:gradFill>
                  <a:gsLst>
                    <a:gs pos="0">
                      <a:schemeClr val="accent3"/>
                    </a:gs>
                    <a:gs pos="100000">
                      <a:schemeClr val="tx2"/>
                    </a:gs>
                    <a:gs pos="70000">
                      <a:schemeClr val="accent2"/>
                    </a:gs>
                  </a:gsLst>
                  <a:lin ang="0" scaled="1"/>
                </a:gradFill>
                <a:latin typeface="Arial" panose="020B0604020202020204" pitchFamily="34" charset="0"/>
              </a:rPr>
              <a:t>WORK  REPOR</a:t>
            </a:r>
            <a:endParaRPr lang="en-US" altLang="zh-CN" sz="3600" b="1" i="0" dirty="0">
              <a:gradFill>
                <a:gsLst>
                  <a:gs pos="0">
                    <a:schemeClr val="accent3"/>
                  </a:gs>
                  <a:gs pos="100000">
                    <a:schemeClr val="tx2"/>
                  </a:gs>
                  <a:gs pos="70000">
                    <a:schemeClr val="accent2"/>
                  </a:gs>
                </a:gsLst>
                <a:lin ang="0" scaled="1"/>
              </a:gra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  <p:bldP spid="8" grpId="0"/>
      <p:bldP spid="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 flipH="1">
            <a:off x="7067549" y="0"/>
            <a:ext cx="5124449" cy="850900"/>
            <a:chOff x="-1" y="0"/>
            <a:chExt cx="7080309" cy="6858000"/>
          </a:xfrm>
        </p:grpSpPr>
        <p:sp>
          <p:nvSpPr>
            <p:cNvPr id="2" name="矩形 1"/>
            <p:cNvSpPr/>
            <p:nvPr/>
          </p:nvSpPr>
          <p:spPr>
            <a:xfrm>
              <a:off x="-1" y="0"/>
              <a:ext cx="1505937" cy="68580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矩形 2"/>
            <p:cNvSpPr/>
            <p:nvPr/>
          </p:nvSpPr>
          <p:spPr>
            <a:xfrm>
              <a:off x="1393592" y="0"/>
              <a:ext cx="1505937" cy="6858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矩形 3"/>
            <p:cNvSpPr/>
            <p:nvPr/>
          </p:nvSpPr>
          <p:spPr>
            <a:xfrm>
              <a:off x="2787185" y="0"/>
              <a:ext cx="1505937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4180778" y="0"/>
              <a:ext cx="1505937" cy="6858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5574371" y="0"/>
              <a:ext cx="1505937" cy="685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695325" y="171163"/>
            <a:ext cx="35189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p"/>
            </a:pP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指针数组和指针</a:t>
            </a:r>
            <a:endParaRPr lang="zh-CN" altLang="zh-CN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0" y="850900"/>
            <a:ext cx="1219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>
            <a:extLst>
              <a:ext uri="{FF2B5EF4-FFF2-40B4-BE49-F238E27FC236}">
                <a16:creationId xmlns:a16="http://schemas.microsoft.com/office/drawing/2014/main" id="{A18B918F-9069-4F5E-9AA7-91BF7636C3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30" y="945863"/>
            <a:ext cx="6176637" cy="5148659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8CE466A5-057F-4A7D-A3A8-A926459465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6368" y="850899"/>
            <a:ext cx="6176637" cy="5665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679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 flipH="1">
            <a:off x="7067549" y="0"/>
            <a:ext cx="5124449" cy="850900"/>
            <a:chOff x="-1" y="0"/>
            <a:chExt cx="7080309" cy="6858000"/>
          </a:xfrm>
        </p:grpSpPr>
        <p:sp>
          <p:nvSpPr>
            <p:cNvPr id="2" name="矩形 1"/>
            <p:cNvSpPr/>
            <p:nvPr/>
          </p:nvSpPr>
          <p:spPr>
            <a:xfrm>
              <a:off x="-1" y="0"/>
              <a:ext cx="1505937" cy="68580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矩形 2"/>
            <p:cNvSpPr/>
            <p:nvPr/>
          </p:nvSpPr>
          <p:spPr>
            <a:xfrm>
              <a:off x="1393592" y="0"/>
              <a:ext cx="1505937" cy="6858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矩形 3"/>
            <p:cNvSpPr/>
            <p:nvPr/>
          </p:nvSpPr>
          <p:spPr>
            <a:xfrm>
              <a:off x="2787185" y="0"/>
              <a:ext cx="1505937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4180778" y="0"/>
              <a:ext cx="1505937" cy="6858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5574371" y="0"/>
              <a:ext cx="1505937" cy="685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695325" y="171163"/>
            <a:ext cx="2287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p"/>
            </a:pP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函数执行</a:t>
            </a:r>
          </a:p>
        </p:txBody>
      </p:sp>
      <p:cxnSp>
        <p:nvCxnSpPr>
          <p:cNvPr id="11" name="直接连接符 10"/>
          <p:cNvCxnSpPr/>
          <p:nvPr/>
        </p:nvCxnSpPr>
        <p:spPr>
          <a:xfrm>
            <a:off x="0" y="850900"/>
            <a:ext cx="1219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>
            <a:extLst>
              <a:ext uri="{FF2B5EF4-FFF2-40B4-BE49-F238E27FC236}">
                <a16:creationId xmlns:a16="http://schemas.microsoft.com/office/drawing/2014/main" id="{0C01F25B-2539-4FC9-B68C-5E3A2D9650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451" y="1025281"/>
            <a:ext cx="5787977" cy="4807437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D4A0FCF8-0F1C-49E6-8378-9E5095239429}"/>
              </a:ext>
            </a:extLst>
          </p:cNvPr>
          <p:cNvSpPr txBox="1"/>
          <p:nvPr/>
        </p:nvSpPr>
        <p:spPr>
          <a:xfrm>
            <a:off x="6954473" y="2978092"/>
            <a:ext cx="47733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在</a:t>
            </a:r>
            <a:r>
              <a:rPr lang="en-US" altLang="zh-CN" dirty="0"/>
              <a:t>main</a:t>
            </a:r>
            <a:r>
              <a:rPr lang="zh-CN" altLang="en-US" dirty="0"/>
              <a:t>中执行的时候，依次执行到</a:t>
            </a:r>
            <a:r>
              <a:rPr lang="en-US" altLang="zh-CN" dirty="0"/>
              <a:t>max</a:t>
            </a:r>
            <a:r>
              <a:rPr lang="zh-CN" altLang="en-US" dirty="0"/>
              <a:t>函数时，会停下来执行</a:t>
            </a:r>
            <a:r>
              <a:rPr lang="en-US" altLang="zh-CN" dirty="0"/>
              <a:t>max</a:t>
            </a:r>
            <a:r>
              <a:rPr lang="zh-CN" altLang="en-US" dirty="0"/>
              <a:t>，并讲输入的</a:t>
            </a:r>
            <a:r>
              <a:rPr lang="en-US" altLang="zh-CN" dirty="0"/>
              <a:t>m</a:t>
            </a:r>
            <a:r>
              <a:rPr lang="zh-CN" altLang="en-US" dirty="0"/>
              <a:t>，</a:t>
            </a:r>
            <a:r>
              <a:rPr lang="en-US" altLang="zh-CN" dirty="0"/>
              <a:t>n</a:t>
            </a:r>
            <a:r>
              <a:rPr lang="zh-CN" altLang="en-US" dirty="0"/>
              <a:t>值一同带入进行计算，用</a:t>
            </a:r>
            <a:r>
              <a:rPr lang="en-US" altLang="zh-CN" dirty="0"/>
              <a:t>return</a:t>
            </a:r>
            <a:r>
              <a:rPr lang="zh-CN" altLang="en-US" dirty="0"/>
              <a:t>进行返回值，返回后继续运行函数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 flipH="1">
            <a:off x="7067549" y="0"/>
            <a:ext cx="5124449" cy="850900"/>
            <a:chOff x="-1" y="0"/>
            <a:chExt cx="7080309" cy="6858000"/>
          </a:xfrm>
        </p:grpSpPr>
        <p:sp>
          <p:nvSpPr>
            <p:cNvPr id="2" name="矩形 1"/>
            <p:cNvSpPr/>
            <p:nvPr/>
          </p:nvSpPr>
          <p:spPr>
            <a:xfrm>
              <a:off x="-1" y="0"/>
              <a:ext cx="1505937" cy="68580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矩形 2"/>
            <p:cNvSpPr/>
            <p:nvPr/>
          </p:nvSpPr>
          <p:spPr>
            <a:xfrm>
              <a:off x="1393592" y="0"/>
              <a:ext cx="1505937" cy="6858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矩形 3"/>
            <p:cNvSpPr/>
            <p:nvPr/>
          </p:nvSpPr>
          <p:spPr>
            <a:xfrm>
              <a:off x="2787185" y="0"/>
              <a:ext cx="1505937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4180778" y="0"/>
              <a:ext cx="1505937" cy="6858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5574371" y="0"/>
              <a:ext cx="1505937" cy="685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695325" y="171163"/>
            <a:ext cx="39292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p"/>
            </a:pP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函数运行原理过程</a:t>
            </a:r>
          </a:p>
        </p:txBody>
      </p:sp>
      <p:cxnSp>
        <p:nvCxnSpPr>
          <p:cNvPr id="11" name="直接连接符 10"/>
          <p:cNvCxnSpPr/>
          <p:nvPr/>
        </p:nvCxnSpPr>
        <p:spPr>
          <a:xfrm>
            <a:off x="0" y="850900"/>
            <a:ext cx="1219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>
            <a:extLst>
              <a:ext uri="{FF2B5EF4-FFF2-40B4-BE49-F238E27FC236}">
                <a16:creationId xmlns:a16="http://schemas.microsoft.com/office/drawing/2014/main" id="{1735D2EA-6BF9-4681-81AE-2F37B03440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378" y="1212554"/>
            <a:ext cx="6149731" cy="4619101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2EEBB7F4-C3CC-42DB-9211-92190B1F2F96}"/>
              </a:ext>
            </a:extLst>
          </p:cNvPr>
          <p:cNvSpPr txBox="1"/>
          <p:nvPr/>
        </p:nvSpPr>
        <p:spPr>
          <a:xfrm>
            <a:off x="7162013" y="3244334"/>
            <a:ext cx="4935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参数是进行复制然后调用的</a:t>
            </a:r>
          </a:p>
        </p:txBody>
      </p:sp>
    </p:spTree>
    <p:extLst>
      <p:ext uri="{BB962C8B-B14F-4D97-AF65-F5344CB8AC3E}">
        <p14:creationId xmlns:p14="http://schemas.microsoft.com/office/powerpoint/2010/main" val="4242590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 flipH="1">
            <a:off x="7067549" y="0"/>
            <a:ext cx="5124449" cy="850900"/>
            <a:chOff x="-1" y="0"/>
            <a:chExt cx="7080309" cy="6858000"/>
          </a:xfrm>
        </p:grpSpPr>
        <p:sp>
          <p:nvSpPr>
            <p:cNvPr id="2" name="矩形 1"/>
            <p:cNvSpPr/>
            <p:nvPr/>
          </p:nvSpPr>
          <p:spPr>
            <a:xfrm>
              <a:off x="-1" y="0"/>
              <a:ext cx="1505937" cy="68580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矩形 2"/>
            <p:cNvSpPr/>
            <p:nvPr/>
          </p:nvSpPr>
          <p:spPr>
            <a:xfrm>
              <a:off x="1393592" y="0"/>
              <a:ext cx="1505937" cy="6858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矩形 3"/>
            <p:cNvSpPr/>
            <p:nvPr/>
          </p:nvSpPr>
          <p:spPr>
            <a:xfrm>
              <a:off x="2787185" y="0"/>
              <a:ext cx="1505937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4180778" y="0"/>
              <a:ext cx="1505937" cy="6858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5574371" y="0"/>
              <a:ext cx="1505937" cy="685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669314" y="133063"/>
            <a:ext cx="14670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p"/>
            </a:pP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例题</a:t>
            </a:r>
            <a:endParaRPr lang="en-US" altLang="zh-CN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0" y="850900"/>
            <a:ext cx="1219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2EEBB7F4-C3CC-42DB-9211-92190B1F2F96}"/>
              </a:ext>
            </a:extLst>
          </p:cNvPr>
          <p:cNvSpPr txBox="1"/>
          <p:nvPr/>
        </p:nvSpPr>
        <p:spPr>
          <a:xfrm>
            <a:off x="7162013" y="3244334"/>
            <a:ext cx="49355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其中</a:t>
            </a:r>
            <a:r>
              <a:rPr lang="en-US" altLang="zh-CN" dirty="0"/>
              <a:t>change</a:t>
            </a:r>
            <a:r>
              <a:rPr lang="zh-CN" altLang="en-US" dirty="0"/>
              <a:t>并没有返回值，并且</a:t>
            </a:r>
            <a:r>
              <a:rPr lang="en-US" altLang="zh-CN" dirty="0"/>
              <a:t>change</a:t>
            </a:r>
            <a:r>
              <a:rPr lang="zh-CN" altLang="en-US" dirty="0"/>
              <a:t>函数中的</a:t>
            </a:r>
            <a:r>
              <a:rPr lang="en-US" altLang="zh-CN" dirty="0"/>
              <a:t>a</a:t>
            </a:r>
            <a:r>
              <a:rPr lang="zh-CN" altLang="en-US" dirty="0"/>
              <a:t>，</a:t>
            </a:r>
            <a:r>
              <a:rPr lang="en-US" altLang="zh-CN" dirty="0"/>
              <a:t>b</a:t>
            </a:r>
            <a:r>
              <a:rPr lang="zh-CN" altLang="en-US" dirty="0"/>
              <a:t>是复制出来的，并不会对原函数产生影响，所以</a:t>
            </a:r>
            <a:r>
              <a:rPr lang="en-US" altLang="zh-CN" dirty="0"/>
              <a:t>a</a:t>
            </a:r>
            <a:r>
              <a:rPr lang="zh-CN" altLang="en-US" dirty="0"/>
              <a:t>，</a:t>
            </a:r>
            <a:r>
              <a:rPr lang="en-US" altLang="zh-CN" dirty="0"/>
              <a:t>b</a:t>
            </a:r>
            <a:r>
              <a:rPr lang="zh-CN" altLang="en-US" dirty="0"/>
              <a:t>的值不变，依旧是</a:t>
            </a:r>
            <a:r>
              <a:rPr lang="en-US" altLang="zh-CN" dirty="0"/>
              <a:t>3</a:t>
            </a:r>
            <a:r>
              <a:rPr lang="zh-CN" altLang="en-US" dirty="0"/>
              <a:t>，</a:t>
            </a:r>
            <a:r>
              <a:rPr lang="en-US" altLang="zh-CN" dirty="0"/>
              <a:t>5</a:t>
            </a:r>
            <a:endParaRPr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AC036D89-C591-404D-9C25-6C2685E2D9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66" y="937241"/>
            <a:ext cx="6919560" cy="5182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254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 flipH="1">
            <a:off x="7067549" y="0"/>
            <a:ext cx="5124449" cy="850900"/>
            <a:chOff x="-1" y="0"/>
            <a:chExt cx="7080309" cy="6858000"/>
          </a:xfrm>
        </p:grpSpPr>
        <p:sp>
          <p:nvSpPr>
            <p:cNvPr id="2" name="矩形 1"/>
            <p:cNvSpPr/>
            <p:nvPr/>
          </p:nvSpPr>
          <p:spPr>
            <a:xfrm>
              <a:off x="-1" y="0"/>
              <a:ext cx="1505937" cy="68580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矩形 2"/>
            <p:cNvSpPr/>
            <p:nvPr/>
          </p:nvSpPr>
          <p:spPr>
            <a:xfrm>
              <a:off x="1393592" y="0"/>
              <a:ext cx="1505937" cy="6858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矩形 3"/>
            <p:cNvSpPr/>
            <p:nvPr/>
          </p:nvSpPr>
          <p:spPr>
            <a:xfrm>
              <a:off x="2787185" y="0"/>
              <a:ext cx="1505937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4180778" y="0"/>
              <a:ext cx="1505937" cy="6858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5574371" y="0"/>
              <a:ext cx="1505937" cy="685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669314" y="133063"/>
            <a:ext cx="31406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p"/>
            </a:pP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指针概念信息</a:t>
            </a:r>
            <a:endParaRPr lang="en-US" altLang="zh-CN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0" y="850900"/>
            <a:ext cx="1219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2EEBB7F4-C3CC-42DB-9211-92190B1F2F96}"/>
              </a:ext>
            </a:extLst>
          </p:cNvPr>
          <p:cNvSpPr txBox="1"/>
          <p:nvPr/>
        </p:nvSpPr>
        <p:spPr>
          <a:xfrm>
            <a:off x="957217" y="1391082"/>
            <a:ext cx="61103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指针是变量的地址</a:t>
            </a:r>
            <a:endParaRPr lang="en-US" altLang="zh-CN" dirty="0"/>
          </a:p>
          <a:p>
            <a:r>
              <a:rPr lang="zh-CN" altLang="en-US" dirty="0"/>
              <a:t>如</a:t>
            </a:r>
            <a:r>
              <a:rPr lang="en-US" altLang="zh-CN" dirty="0"/>
              <a:t>p=&amp;a;</a:t>
            </a:r>
          </a:p>
          <a:p>
            <a:r>
              <a:rPr lang="zh-CN" altLang="en-US" dirty="0"/>
              <a:t>即</a:t>
            </a:r>
            <a:r>
              <a:rPr lang="en-US" altLang="zh-CN" dirty="0"/>
              <a:t>p</a:t>
            </a:r>
            <a:r>
              <a:rPr lang="zh-CN" altLang="en-US" dirty="0"/>
              <a:t>是</a:t>
            </a:r>
            <a:r>
              <a:rPr lang="en-US" altLang="zh-CN" dirty="0"/>
              <a:t>a</a:t>
            </a:r>
            <a:r>
              <a:rPr lang="zh-CN" altLang="en-US" dirty="0"/>
              <a:t>的指针变量</a:t>
            </a:r>
            <a:endParaRPr lang="en-US" altLang="zh-CN" dirty="0"/>
          </a:p>
          <a:p>
            <a:r>
              <a:rPr lang="zh-CN" altLang="en-US" dirty="0"/>
              <a:t>可以理解为</a:t>
            </a:r>
            <a:r>
              <a:rPr lang="en-US" altLang="zh-CN" dirty="0"/>
              <a:t>p</a:t>
            </a:r>
            <a:r>
              <a:rPr lang="zh-CN" altLang="en-US" dirty="0"/>
              <a:t>指向</a:t>
            </a:r>
            <a:r>
              <a:rPr lang="en-US" altLang="zh-CN" dirty="0"/>
              <a:t>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77683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 flipH="1">
            <a:off x="7067549" y="0"/>
            <a:ext cx="5124449" cy="850900"/>
            <a:chOff x="-1" y="0"/>
            <a:chExt cx="7080309" cy="6858000"/>
          </a:xfrm>
        </p:grpSpPr>
        <p:sp>
          <p:nvSpPr>
            <p:cNvPr id="2" name="矩形 1"/>
            <p:cNvSpPr/>
            <p:nvPr/>
          </p:nvSpPr>
          <p:spPr>
            <a:xfrm>
              <a:off x="-1" y="0"/>
              <a:ext cx="1505937" cy="68580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矩形 2"/>
            <p:cNvSpPr/>
            <p:nvPr/>
          </p:nvSpPr>
          <p:spPr>
            <a:xfrm>
              <a:off x="1393592" y="0"/>
              <a:ext cx="1505937" cy="6858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矩形 3"/>
            <p:cNvSpPr/>
            <p:nvPr/>
          </p:nvSpPr>
          <p:spPr>
            <a:xfrm>
              <a:off x="2787185" y="0"/>
              <a:ext cx="1505937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4180778" y="0"/>
              <a:ext cx="1505937" cy="6858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5574371" y="0"/>
              <a:ext cx="1505937" cy="685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669314" y="133063"/>
            <a:ext cx="48082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p"/>
            </a:pP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地址的意义</a:t>
            </a:r>
            <a:endParaRPr lang="en-US" altLang="zh-CN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0" y="850900"/>
            <a:ext cx="1219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2EEBB7F4-C3CC-42DB-9211-92190B1F2F96}"/>
              </a:ext>
            </a:extLst>
          </p:cNvPr>
          <p:cNvSpPr txBox="1"/>
          <p:nvPr/>
        </p:nvSpPr>
        <p:spPr>
          <a:xfrm>
            <a:off x="7162013" y="3244334"/>
            <a:ext cx="493552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地址、值、变量名</a:t>
            </a:r>
            <a:r>
              <a:rPr lang="en-US" altLang="zh-CN" dirty="0"/>
              <a:t>--------</a:t>
            </a:r>
            <a:r>
              <a:rPr lang="zh-CN" altLang="en-US" dirty="0"/>
              <a:t>变量的三要素</a:t>
            </a:r>
            <a:endParaRPr lang="en-US" altLang="zh-CN" dirty="0"/>
          </a:p>
          <a:p>
            <a:r>
              <a:rPr lang="zh-CN" altLang="en-US" dirty="0"/>
              <a:t>地址即指向变量的指针</a:t>
            </a:r>
            <a:endParaRPr lang="en-US" altLang="zh-CN" dirty="0"/>
          </a:p>
          <a:p>
            <a:r>
              <a:rPr lang="zh-CN" altLang="en-US" dirty="0"/>
              <a:t>相关运算符：</a:t>
            </a:r>
            <a:r>
              <a:rPr lang="en-US" altLang="zh-CN" dirty="0"/>
              <a:t>&amp;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4</a:t>
            </a:r>
            <a:r>
              <a:rPr lang="zh-CN" altLang="en-US" dirty="0"/>
              <a:t>字节</a:t>
            </a:r>
            <a:endParaRPr lang="en-US" altLang="zh-CN" dirty="0"/>
          </a:p>
          <a:p>
            <a:r>
              <a:rPr lang="zh-CN" altLang="en-US" dirty="0"/>
              <a:t>用*号进行地址访问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79101C6E-8D6A-4088-81F7-DCD3678858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5" y="1305030"/>
            <a:ext cx="7063004" cy="5024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855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 flipH="1">
            <a:off x="7067549" y="0"/>
            <a:ext cx="5124449" cy="850900"/>
            <a:chOff x="-1" y="0"/>
            <a:chExt cx="7080309" cy="6858000"/>
          </a:xfrm>
        </p:grpSpPr>
        <p:sp>
          <p:nvSpPr>
            <p:cNvPr id="2" name="矩形 1"/>
            <p:cNvSpPr/>
            <p:nvPr/>
          </p:nvSpPr>
          <p:spPr>
            <a:xfrm>
              <a:off x="-1" y="0"/>
              <a:ext cx="1505937" cy="68580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矩形 2"/>
            <p:cNvSpPr/>
            <p:nvPr/>
          </p:nvSpPr>
          <p:spPr>
            <a:xfrm>
              <a:off x="1393592" y="0"/>
              <a:ext cx="1505937" cy="6858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矩形 3"/>
            <p:cNvSpPr/>
            <p:nvPr/>
          </p:nvSpPr>
          <p:spPr>
            <a:xfrm>
              <a:off x="2787185" y="0"/>
              <a:ext cx="1505937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4180778" y="0"/>
              <a:ext cx="1505937" cy="6858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5574371" y="0"/>
              <a:ext cx="1505937" cy="685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669314" y="133063"/>
            <a:ext cx="48082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p"/>
            </a:pP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指针变量</a:t>
            </a:r>
            <a:endParaRPr lang="en-US" altLang="zh-CN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0" y="850900"/>
            <a:ext cx="1219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2EEBB7F4-C3CC-42DB-9211-92190B1F2F96}"/>
              </a:ext>
            </a:extLst>
          </p:cNvPr>
          <p:cNvSpPr txBox="1"/>
          <p:nvPr/>
        </p:nvSpPr>
        <p:spPr>
          <a:xfrm>
            <a:off x="7162013" y="3244334"/>
            <a:ext cx="493552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用于存放指针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用</a:t>
            </a:r>
            <a:r>
              <a:rPr lang="en-US" altLang="zh-CN" dirty="0"/>
              <a:t>int </a:t>
            </a:r>
            <a:r>
              <a:rPr lang="zh-CN" altLang="en-US" dirty="0"/>
              <a:t>*来进行定义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C0EA3B0B-9385-4EA5-978D-0F5894F90D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534" y="844242"/>
            <a:ext cx="6045001" cy="5943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246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 flipH="1">
            <a:off x="7067549" y="0"/>
            <a:ext cx="5124449" cy="850900"/>
            <a:chOff x="-1" y="0"/>
            <a:chExt cx="7080309" cy="6858000"/>
          </a:xfrm>
        </p:grpSpPr>
        <p:sp>
          <p:nvSpPr>
            <p:cNvPr id="2" name="矩形 1"/>
            <p:cNvSpPr/>
            <p:nvPr/>
          </p:nvSpPr>
          <p:spPr>
            <a:xfrm>
              <a:off x="-1" y="0"/>
              <a:ext cx="1505937" cy="68580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矩形 2"/>
            <p:cNvSpPr/>
            <p:nvPr/>
          </p:nvSpPr>
          <p:spPr>
            <a:xfrm>
              <a:off x="1393592" y="0"/>
              <a:ext cx="1505937" cy="6858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矩形 3"/>
            <p:cNvSpPr/>
            <p:nvPr/>
          </p:nvSpPr>
          <p:spPr>
            <a:xfrm>
              <a:off x="2787185" y="0"/>
              <a:ext cx="1505937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4180778" y="0"/>
              <a:ext cx="1505937" cy="6858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5574371" y="0"/>
              <a:ext cx="1505937" cy="685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669314" y="133063"/>
            <a:ext cx="48082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p"/>
            </a:pP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指针变量</a:t>
            </a:r>
            <a:endParaRPr lang="en-US" altLang="zh-CN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0" y="850900"/>
            <a:ext cx="1219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2EEBB7F4-C3CC-42DB-9211-92190B1F2F96}"/>
              </a:ext>
            </a:extLst>
          </p:cNvPr>
          <p:cNvSpPr txBox="1"/>
          <p:nvPr/>
        </p:nvSpPr>
        <p:spPr>
          <a:xfrm>
            <a:off x="7162013" y="3244334"/>
            <a:ext cx="49355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*</a:t>
            </a:r>
            <a:r>
              <a:rPr lang="en-US" altLang="zh-CN" dirty="0"/>
              <a:t>pointer</a:t>
            </a:r>
            <a:r>
              <a:rPr lang="zh-CN" altLang="en-US" dirty="0"/>
              <a:t>作为变量</a:t>
            </a:r>
            <a:r>
              <a:rPr lang="en-US" altLang="zh-CN" dirty="0"/>
              <a:t>c</a:t>
            </a:r>
            <a:r>
              <a:rPr lang="zh-CN" altLang="en-US" dirty="0"/>
              <a:t>使用</a:t>
            </a:r>
            <a:endParaRPr lang="en-US" altLang="zh-CN" dirty="0"/>
          </a:p>
          <a:p>
            <a:r>
              <a:rPr lang="zh-CN" altLang="en-US" dirty="0"/>
              <a:t>指向变量而不是内容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B51CE4F3-47D9-4173-BB51-64325CDA74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188" y="1278384"/>
            <a:ext cx="5623812" cy="5056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133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 flipH="1">
            <a:off x="7067549" y="0"/>
            <a:ext cx="5124449" cy="850900"/>
            <a:chOff x="-1" y="0"/>
            <a:chExt cx="7080309" cy="6858000"/>
          </a:xfrm>
        </p:grpSpPr>
        <p:sp>
          <p:nvSpPr>
            <p:cNvPr id="2" name="矩形 1"/>
            <p:cNvSpPr/>
            <p:nvPr/>
          </p:nvSpPr>
          <p:spPr>
            <a:xfrm>
              <a:off x="-1" y="0"/>
              <a:ext cx="1505937" cy="68580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矩形 2"/>
            <p:cNvSpPr/>
            <p:nvPr/>
          </p:nvSpPr>
          <p:spPr>
            <a:xfrm>
              <a:off x="1393592" y="0"/>
              <a:ext cx="1505937" cy="6858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矩形 3"/>
            <p:cNvSpPr/>
            <p:nvPr/>
          </p:nvSpPr>
          <p:spPr>
            <a:xfrm>
              <a:off x="2787185" y="0"/>
              <a:ext cx="1505937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4180778" y="0"/>
              <a:ext cx="1505937" cy="6858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5574371" y="0"/>
              <a:ext cx="1505937" cy="685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669314" y="133063"/>
            <a:ext cx="48082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p"/>
            </a:pP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示例</a:t>
            </a:r>
            <a:endParaRPr lang="en-US" altLang="zh-CN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0" y="850900"/>
            <a:ext cx="1219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>
            <a:extLst>
              <a:ext uri="{FF2B5EF4-FFF2-40B4-BE49-F238E27FC236}">
                <a16:creationId xmlns:a16="http://schemas.microsoft.com/office/drawing/2014/main" id="{4A11CF42-E874-409A-AF20-069C8CAF7A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456" y="1273086"/>
            <a:ext cx="6817557" cy="507536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8300705F-058D-4217-9FEB-795D73366E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6177" y="1474287"/>
            <a:ext cx="2351083" cy="2830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966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theme/theme1.xml><?xml version="1.0" encoding="utf-8"?>
<a:theme xmlns:a="http://schemas.openxmlformats.org/drawingml/2006/main" name="Office 主题​​">
  <a:themeElements>
    <a:clrScheme name="蓝色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自定义 1">
      <a:majorFont>
        <a:latin typeface="思源黑体 CN Bold"/>
        <a:ea typeface="思源黑体 CN Bold"/>
        <a:cs typeface=""/>
      </a:majorFont>
      <a:minorFont>
        <a:latin typeface="思源黑体 CN Normal"/>
        <a:ea typeface="思源黑体 CN Norm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186</Words>
  <Application>Microsoft Office PowerPoint</Application>
  <PresentationFormat>宽屏</PresentationFormat>
  <Paragraphs>32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思源黑体 CN Bold</vt:lpstr>
      <vt:lpstr>思源黑体 CN Normal</vt:lpstr>
      <vt:lpstr>Arial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稻壳儿</Manager>
  <Company>稻壳儿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教育PPT</dc:title>
  <dc:subject>PPT模板</dc:subject>
  <dc:creator>阿唐小姐</dc:creator>
  <cp:lastModifiedBy>倪 敏立</cp:lastModifiedBy>
  <cp:revision>47</cp:revision>
  <dcterms:created xsi:type="dcterms:W3CDTF">2019-09-05T07:12:00Z</dcterms:created>
  <dcterms:modified xsi:type="dcterms:W3CDTF">2019-12-23T03:10:16Z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2052-11.1.0.9145</vt:lpwstr>
  </property>
</Properties>
</file>