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7" r:id="rId3"/>
    <p:sldId id="260" r:id="rId5"/>
    <p:sldId id="258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数据结构与算法</a:t>
            </a:r>
            <a:r>
              <a:rPr lang="en-US" altLang="zh-CN" dirty="0">
                <a:sym typeface="+mn-ea"/>
              </a:rPr>
              <a:t>(4)</a:t>
            </a:r>
            <a:endParaRPr lang="en-US" altLang="zh-CN" dirty="0"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>
          <a:xfrm>
            <a:off x="9133205" y="5703570"/>
            <a:ext cx="2878455" cy="996315"/>
          </a:xfrm>
        </p:spPr>
        <p:txBody>
          <a:bodyPr/>
          <a:p>
            <a:r>
              <a:rPr lang="zh-CN" altLang="en-US"/>
              <a:t>王华胜</a:t>
            </a:r>
            <a:endParaRPr lang="zh-CN" altLang="en-US"/>
          </a:p>
          <a:p>
            <a:r>
              <a:rPr lang="en-US" altLang="zh-CN"/>
              <a:t>2020/2/7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>
                <a:sym typeface="+mn-ea"/>
              </a:rPr>
            </a:br>
            <a:r>
              <a:rPr>
                <a:sym typeface="+mn-ea"/>
              </a:rPr>
              <a:t>char *</a:t>
            </a:r>
            <a:r>
              <a:rPr lang="en-US" altLang="zh-CN">
                <a:sym typeface="+mn-ea"/>
              </a:rPr>
              <a:t>s</a:t>
            </a:r>
            <a:r>
              <a:rPr>
                <a:sym typeface="+mn-ea"/>
              </a:rPr>
              <a:t>、</a:t>
            </a:r>
            <a:r>
              <a:rPr>
                <a:sym typeface="+mn-ea"/>
              </a:rPr>
              <a:t>char s[]</a:t>
            </a:r>
            <a:r>
              <a:rPr>
                <a:sym typeface="+mn-ea"/>
              </a:rPr>
              <a:t>、const char *</a:t>
            </a:r>
            <a:r>
              <a:rPr lang="en-US" altLang="zh-CN">
                <a:sym typeface="+mn-ea"/>
              </a:rPr>
              <a:t>s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</a:t>
            </a:r>
            <a:r>
              <a:rPr lang="zh-CN" altLang="en-US"/>
              <a:t>当我使用</a:t>
            </a:r>
            <a:r>
              <a:rPr lang="en-US" altLang="zh-CN"/>
              <a:t>“</a:t>
            </a:r>
            <a:r>
              <a:rPr>
                <a:sym typeface="+mn-ea"/>
              </a:rPr>
              <a:t>char *</a:t>
            </a:r>
            <a:r>
              <a:rPr lang="en-US" altLang="zh-CN">
                <a:sym typeface="+mn-ea"/>
              </a:rPr>
              <a:t>s</a:t>
            </a:r>
            <a:r>
              <a:rPr>
                <a:sym typeface="+mn-ea"/>
              </a:rPr>
              <a:t>="ABABACDD"</a:t>
            </a:r>
            <a:r>
              <a:rPr lang="en-US" altLang="zh-CN">
                <a:sym typeface="+mn-ea"/>
              </a:rPr>
              <a:t>;”</a:t>
            </a:r>
            <a:r>
              <a:rPr>
                <a:sym typeface="+mn-ea"/>
              </a:rPr>
              <a:t>这个语句时</a:t>
            </a:r>
            <a:r>
              <a:rPr lang="en-US" altLang="zh-CN">
                <a:sym typeface="+mn-ea"/>
              </a:rPr>
              <a:t>Dev</a:t>
            </a:r>
            <a:r>
              <a:rPr>
                <a:sym typeface="+mn-ea"/>
              </a:rPr>
              <a:t>出现警告，显示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不推荐从字符串常量转换为“char*”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，我当时完全不懂，证明我复习了个假指针</a:t>
            </a:r>
            <a:r>
              <a:rPr lang="en-US" altLang="zh-CN">
                <a:sym typeface="+mn-ea"/>
              </a:rPr>
              <a:t>······</a:t>
            </a:r>
            <a:r>
              <a:rPr>
                <a:sym typeface="+mn-ea"/>
              </a:rPr>
              <a:t>总之，后来</a:t>
            </a:r>
            <a:r>
              <a:rPr>
                <a:sym typeface="+mn-ea"/>
              </a:rPr>
              <a:t>查了相关资料后才得出以下结论（我太难了）：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）char *s中的s是指针，而指针是指向一块内存区域，它指向的内存区域的大小可以随时改变，而且当指针指向常量字符串时，它的内容是不可以被修改的，否则在运行时会报错</a:t>
            </a:r>
            <a:r>
              <a:rPr>
                <a:sym typeface="+mn-ea"/>
              </a:rPr>
              <a:t>；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）char s[]中的s是数组首地址，而数组首地址对应着一块内存区域，其地址和容量在生命期里不会改变，只有数组的内容可以改变；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（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）</a:t>
            </a:r>
            <a:r>
              <a:rPr>
                <a:sym typeface="+mn-ea"/>
              </a:rPr>
              <a:t>const char *</a:t>
            </a:r>
            <a:r>
              <a:rPr lang="en-US" altLang="zh-CN">
                <a:sym typeface="+mn-ea"/>
              </a:rPr>
              <a:t>s</a:t>
            </a:r>
            <a:r>
              <a:rPr>
                <a:sym typeface="+mn-ea"/>
              </a:rPr>
              <a:t>只是说指针指向的内容不可变，但指针本身可以再赋值，在一些必要时候可以替代char *s，这样，当你修改这个字符串的内容时，编译器会给你一个错误而导致你的程序编译不通过，从而不会产生运行时的内存错误；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字符串的模式匹配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BF</a:t>
            </a:r>
            <a:r>
              <a:rPr sz="2400"/>
              <a:t>：                                     </a:t>
            </a:r>
            <a:r>
              <a:rPr lang="en-US" altLang="zh-CN" sz="2400"/>
              <a:t>KPM</a:t>
            </a:r>
            <a:r>
              <a:rPr sz="2400"/>
              <a:t>：</a:t>
            </a:r>
            <a:endParaRPr sz="2400"/>
          </a:p>
          <a:p>
            <a:pPr marL="0" indent="0">
              <a:buNone/>
            </a:pPr>
            <a:r>
              <a:rPr>
                <a:sym typeface="+mn-ea"/>
              </a:rPr>
              <a:t>                                                                  </a:t>
            </a:r>
            <a:r>
              <a:rPr lang="en-US" altLang="zh-CN"/>
              <a:t>KMP</a:t>
            </a:r>
            <a:r>
              <a:t>算法函数</a:t>
            </a:r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endParaRPr sz="2400"/>
          </a:p>
          <a:p>
            <a:pPr marL="0" indent="0">
              <a:buNone/>
            </a:pPr>
            <a:r>
              <a:rPr sz="2400"/>
              <a:t>                                                </a:t>
            </a:r>
            <a:r>
              <a:t>构造模式串的next表函数</a:t>
            </a:r>
          </a:p>
        </p:txBody>
      </p:sp>
      <p:pic>
        <p:nvPicPr>
          <p:cNvPr id="4" name="图片 3" descr="capture_2020020515283888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8610" y="1440180"/>
            <a:ext cx="3230880" cy="2735580"/>
          </a:xfrm>
          <a:prstGeom prst="rect">
            <a:avLst/>
          </a:prstGeom>
        </p:spPr>
      </p:pic>
      <p:pic>
        <p:nvPicPr>
          <p:cNvPr id="5" name="图片 4" descr="capture_202002051532596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25" y="1925320"/>
            <a:ext cx="3970020" cy="2316480"/>
          </a:xfrm>
          <a:prstGeom prst="rect">
            <a:avLst/>
          </a:prstGeom>
        </p:spPr>
      </p:pic>
      <p:pic>
        <p:nvPicPr>
          <p:cNvPr id="6" name="图片 5" descr="capture_202002051534332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6265" y="4324985"/>
            <a:ext cx="3040380" cy="18821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递归方式建立和遍历二叉树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定义：                                                           建立：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前序遍历：                                                         中序遍历：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后序遍历：                                                          销毁：</a:t>
            </a:r>
            <a:endParaRPr lang="zh-CN" altLang="en-US"/>
          </a:p>
        </p:txBody>
      </p:sp>
      <p:pic>
        <p:nvPicPr>
          <p:cNvPr id="4" name="图片 3" descr="capture_202002071132278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2730" y="1296035"/>
            <a:ext cx="3589020" cy="1173480"/>
          </a:xfrm>
          <a:prstGeom prst="rect">
            <a:avLst/>
          </a:prstGeom>
        </p:spPr>
      </p:pic>
      <p:pic>
        <p:nvPicPr>
          <p:cNvPr id="5" name="图片 4" descr="capture_202002071149069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75" y="1296035"/>
            <a:ext cx="4610100" cy="1897380"/>
          </a:xfrm>
          <a:prstGeom prst="rect">
            <a:avLst/>
          </a:prstGeom>
        </p:spPr>
      </p:pic>
      <p:pic>
        <p:nvPicPr>
          <p:cNvPr id="6" name="图片 5" descr="capture_20200207114929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405" y="3607435"/>
            <a:ext cx="3916680" cy="876300"/>
          </a:xfrm>
          <a:prstGeom prst="rect">
            <a:avLst/>
          </a:prstGeom>
        </p:spPr>
      </p:pic>
      <p:pic>
        <p:nvPicPr>
          <p:cNvPr id="7" name="图片 6" descr="capture_202002071150584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105" y="3607435"/>
            <a:ext cx="3962400" cy="853440"/>
          </a:xfrm>
          <a:prstGeom prst="rect">
            <a:avLst/>
          </a:prstGeom>
        </p:spPr>
      </p:pic>
      <p:pic>
        <p:nvPicPr>
          <p:cNvPr id="8" name="图片 7" descr="capture_20200207115114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405" y="4912995"/>
            <a:ext cx="3962400" cy="868680"/>
          </a:xfrm>
          <a:prstGeom prst="rect">
            <a:avLst/>
          </a:prstGeom>
        </p:spPr>
      </p:pic>
      <p:pic>
        <p:nvPicPr>
          <p:cNvPr id="9" name="图片 8" descr="capture_202002071158214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6305" y="4912995"/>
            <a:ext cx="3901440" cy="99822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非递归方式遍历二叉树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>
                <a:sym typeface="+mn-ea"/>
              </a:rPr>
              <a:t>定义：                                                           前序遍历：                                                         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中序遍历：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                                                              后序遍历：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capture_202002071347127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930" y="1296035"/>
            <a:ext cx="3596640" cy="1303020"/>
          </a:xfrm>
          <a:prstGeom prst="rect">
            <a:avLst/>
          </a:prstGeom>
        </p:spPr>
      </p:pic>
      <p:pic>
        <p:nvPicPr>
          <p:cNvPr id="5" name="图片 4" descr="capture_202002071347318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015" y="1296035"/>
            <a:ext cx="3794760" cy="2590800"/>
          </a:xfrm>
          <a:prstGeom prst="rect">
            <a:avLst/>
          </a:prstGeom>
        </p:spPr>
      </p:pic>
      <p:pic>
        <p:nvPicPr>
          <p:cNvPr id="6" name="图片 5" descr="capture_202002071347506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335" y="3594100"/>
            <a:ext cx="3314700" cy="2743200"/>
          </a:xfrm>
          <a:prstGeom prst="rect">
            <a:avLst/>
          </a:prstGeom>
        </p:spPr>
      </p:pic>
      <p:pic>
        <p:nvPicPr>
          <p:cNvPr id="7" name="图片 6" descr="capture_202002071348069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4000500"/>
            <a:ext cx="5044440" cy="27355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哈夫曼树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                                                                     </a:t>
            </a:r>
            <a:r>
              <a:rPr lang="zh-CN" altLang="en-US"/>
              <a:t>定义：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构造：</a:t>
            </a:r>
            <a:endParaRPr lang="zh-CN" altLang="en-US"/>
          </a:p>
        </p:txBody>
      </p:sp>
      <p:pic>
        <p:nvPicPr>
          <p:cNvPr id="4" name="图片 3" descr="capture_20200207171903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9935" y="367665"/>
            <a:ext cx="3794760" cy="2034540"/>
          </a:xfrm>
          <a:prstGeom prst="rect">
            <a:avLst/>
          </a:prstGeom>
        </p:spPr>
      </p:pic>
      <p:pic>
        <p:nvPicPr>
          <p:cNvPr id="5" name="图片 4" descr="capture_202002071727394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665" y="2546985"/>
            <a:ext cx="4960620" cy="3703320"/>
          </a:xfrm>
          <a:prstGeom prst="rect">
            <a:avLst/>
          </a:prstGeom>
        </p:spPr>
      </p:pic>
      <p:pic>
        <p:nvPicPr>
          <p:cNvPr id="6" name="图片 5" descr="capture_20200207172758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35" y="2546985"/>
            <a:ext cx="4678680" cy="41452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REFSHAPE" val="449280116"/>
  <p:tag name="KSO_WM_UNIT_PLACING_PICTURE_USER_VIEWPORT" val="{&quot;height&quot;:4308,&quot;width&quot;:5088}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WPS 演示</Application>
  <PresentationFormat>宽屏</PresentationFormat>
  <Paragraphs>51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数据结构与算法(4)</vt:lpstr>
      <vt:lpstr> char *s、char s[]、const char *s </vt:lpstr>
      <vt:lpstr>字符串的模式匹配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相逢何必曾相识</cp:lastModifiedBy>
  <cp:revision>30</cp:revision>
  <dcterms:created xsi:type="dcterms:W3CDTF">2019-06-19T02:08:00Z</dcterms:created>
  <dcterms:modified xsi:type="dcterms:W3CDTF">2020-02-07T09:32:04Z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