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(2)</a:t>
            </a:r>
            <a:br>
              <a:rPr lang="en-US" altLang="zh-CN" dirty="0">
                <a:sym typeface="+mn-ea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655050" y="5669915"/>
            <a:ext cx="3282315" cy="951230"/>
          </a:xfrm>
        </p:spPr>
        <p:txBody>
          <a:bodyPr/>
          <a:lstStyle/>
          <a:p>
            <a:r>
              <a:rPr lang="zh-CN" altLang="en-US">
                <a:sym typeface="+mn-ea"/>
              </a:rPr>
              <a:t>王华胜</a:t>
            </a:r>
            <a:endParaRPr lang="zh-CN" altLang="en-US"/>
          </a:p>
          <a:p>
            <a:r>
              <a:rPr lang="en-US" altLang="zh-CN">
                <a:sym typeface="+mn-ea"/>
              </a:rPr>
              <a:t>2020/1/24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sz="6000">
                <a:sym typeface="+mn-ea"/>
              </a:rPr>
            </a:br>
            <a:r>
              <a:rPr sz="6000">
                <a:sym typeface="+mn-ea"/>
              </a:rPr>
              <a:t>概述</a:t>
            </a:r>
            <a:br>
              <a:rPr sz="6000"/>
            </a:br>
            <a:endParaRPr sz="6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sz="2400"/>
              <a:t>  </a:t>
            </a:r>
            <a:r>
              <a:rPr sz="2400"/>
              <a:t>花大量时间实现了单链表的数据结构才发现我程序（特别是指针）的基础不是一般的差，于是暂停了数据结构的复习，先复习一下大一上学期学习的程序设计基础。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自定义类型（</a:t>
            </a:r>
            <a:r>
              <a:rPr lang="en-US" altLang="zh-CN"/>
              <a:t>typedef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000">
                <a:sym typeface="+mn-ea"/>
              </a:rPr>
              <a:t>自定义类型（</a:t>
            </a:r>
            <a:r>
              <a:rPr lang="en-US" altLang="zh-CN" sz="2000">
                <a:sym typeface="+mn-ea"/>
              </a:rPr>
              <a:t>typedef</a:t>
            </a:r>
            <a:r>
              <a:rPr sz="2000">
                <a:sym typeface="+mn-ea"/>
              </a:rPr>
              <a:t>）不是用来定义一些新的数据类型，而是将</a:t>
            </a:r>
            <a:r>
              <a:rPr lang="en-US" altLang="zh-CN" sz="2000">
                <a:sym typeface="+mn-ea"/>
              </a:rPr>
              <a:t>C</a:t>
            </a:r>
            <a:r>
              <a:rPr sz="2000">
                <a:sym typeface="+mn-ea"/>
              </a:rPr>
              <a:t>语言中的已有类型（包括已定义过的自定义类型）重新命名，用新的名称代替已有数据类型，常用于简化对复杂数据类型定义的描述。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使用方法：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1</a:t>
            </a:r>
            <a:r>
              <a:rPr sz="2000">
                <a:sym typeface="+mn-ea"/>
              </a:rPr>
              <a:t>）写出用原有类型定义变量的语句：如</a:t>
            </a:r>
            <a:r>
              <a:rPr lang="en-US" altLang="zh-CN" sz="2000">
                <a:sym typeface="+mn-ea"/>
              </a:rPr>
              <a:t>“ int i* ”</a:t>
            </a:r>
            <a:r>
              <a:rPr sz="2000">
                <a:sym typeface="+mn-ea"/>
              </a:rPr>
              <a:t>；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2</a:t>
            </a:r>
            <a:r>
              <a:rPr sz="2000">
                <a:sym typeface="+mn-ea"/>
              </a:rPr>
              <a:t>）在原类型名的后面写出对应的新类型名；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3</a:t>
            </a:r>
            <a:r>
              <a:rPr sz="2000">
                <a:sym typeface="+mn-ea"/>
              </a:rPr>
              <a:t>）加上</a:t>
            </a:r>
            <a:r>
              <a:rPr lang="en-US" altLang="zh-CN" sz="2000">
                <a:sym typeface="+mn-ea"/>
              </a:rPr>
              <a:t>typedef</a:t>
            </a:r>
            <a:r>
              <a:rPr sz="2000">
                <a:sym typeface="+mn-ea"/>
              </a:rPr>
              <a:t>，如</a:t>
            </a:r>
            <a:r>
              <a:rPr lang="en-US" altLang="zh-CN" sz="2000">
                <a:sym typeface="+mn-ea"/>
              </a:rPr>
              <a:t>“ typedef int INTEGER</a:t>
            </a:r>
            <a:r>
              <a:rPr sz="2000">
                <a:sym typeface="+mn-ea"/>
              </a:rPr>
              <a:t>； </a:t>
            </a:r>
            <a:r>
              <a:rPr lang="en-US" altLang="zh-CN" sz="2000">
                <a:sym typeface="+mn-ea"/>
              </a:rPr>
              <a:t>”</a:t>
            </a:r>
            <a:r>
              <a:rPr sz="2000">
                <a:sym typeface="+mn-ea"/>
              </a:rPr>
              <a:t>；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4</a:t>
            </a:r>
            <a:r>
              <a:rPr sz="2000">
                <a:sym typeface="+mn-ea"/>
              </a:rPr>
              <a:t>）自定义结束，然后就可以用新类型名定义变量，如</a:t>
            </a:r>
            <a:r>
              <a:rPr lang="en-US" altLang="zh-CN" sz="2000">
                <a:sym typeface="+mn-ea"/>
              </a:rPr>
              <a:t>“ INTEGER i</a:t>
            </a:r>
            <a:r>
              <a:rPr sz="2000">
                <a:sym typeface="+mn-ea"/>
              </a:rPr>
              <a:t>； </a:t>
            </a:r>
            <a:r>
              <a:rPr lang="en-US" altLang="zh-CN" sz="2000">
                <a:sym typeface="+mn-ea"/>
              </a:rPr>
              <a:t>”</a:t>
            </a:r>
            <a:r>
              <a:rPr sz="2000">
                <a:sym typeface="+mn-ea"/>
              </a:rPr>
              <a:t>；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sz="2000">
                <a:sym typeface="+mn-ea"/>
              </a:rPr>
              <a:t>（一般要求重新定义的类型名用大写）</a:t>
            </a:r>
            <a:endParaRPr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>
                <a:sym typeface="+mn-ea"/>
              </a:rPr>
            </a:br>
            <a:r>
              <a:rPr>
                <a:sym typeface="+mn-ea"/>
              </a:rPr>
              <a:t>C语言中 * “星号”的九种用法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乘法运算符</a:t>
            </a:r>
            <a:endParaRPr lang="zh-CN" altLang="en-US" sz="2000"/>
          </a:p>
          <a:p>
            <a:r>
              <a:rPr lang="zh-CN" altLang="en-US" sz="2000"/>
              <a:t>复合赋值运算符</a:t>
            </a:r>
            <a:endParaRPr lang="zh-CN" altLang="en-US" sz="2000"/>
          </a:p>
          <a:p>
            <a:r>
              <a:rPr lang="zh-CN" altLang="en-US" sz="2000"/>
              <a:t>假读符</a:t>
            </a:r>
            <a:endParaRPr lang="zh-CN" altLang="en-US" sz="2000"/>
          </a:p>
          <a:p>
            <a:r>
              <a:rPr lang="zh-CN" altLang="en-US" sz="2000"/>
              <a:t>注释符</a:t>
            </a:r>
            <a:endParaRPr lang="zh-CN" altLang="en-US" sz="2000"/>
          </a:p>
          <a:p>
            <a:r>
              <a:rPr lang="zh-CN" altLang="en-US" sz="2000"/>
              <a:t>普通符号</a:t>
            </a:r>
            <a:endParaRPr lang="zh-CN" altLang="en-US" sz="2000"/>
          </a:p>
          <a:p>
            <a:r>
              <a:rPr lang="zh-CN" altLang="en-US" sz="2000"/>
              <a:t>指针定义符</a:t>
            </a:r>
            <a:endParaRPr lang="zh-CN" altLang="en-US" sz="2000"/>
          </a:p>
          <a:p>
            <a:r>
              <a:rPr lang="zh-CN" altLang="en-US" sz="2000"/>
              <a:t>指向运算符</a:t>
            </a:r>
            <a:endParaRPr lang="zh-CN" altLang="en-US" sz="2000"/>
          </a:p>
          <a:p>
            <a:r>
              <a:rPr lang="zh-CN" altLang="en-US" sz="2000"/>
              <a:t>行列地址转换符</a:t>
            </a:r>
            <a:endParaRPr lang="zh-CN" altLang="en-US" sz="2000"/>
          </a:p>
          <a:p>
            <a:r>
              <a:rPr lang="zh-CN" altLang="en-US" sz="2000"/>
              <a:t>地址值符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指针定义符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int *i, *j; //定义两个指针变量i和j;</a:t>
            </a:r>
            <a:endParaRPr lang="zh-CN" altLang="en-US" sz="2000"/>
          </a:p>
          <a:p>
            <a:r>
              <a:rPr lang="zh-CN" altLang="en-US" sz="2000"/>
              <a:t>max(int *i, int *j) //首部定义2个形参i和j也是指针变量；</a:t>
            </a:r>
            <a:endParaRPr lang="zh-CN" altLang="en-US" sz="2000"/>
          </a:p>
          <a:p>
            <a:r>
              <a:rPr lang="zh-CN" altLang="en-US" sz="2000"/>
              <a:t>int(*p)(); //定义一个指向函数的指针变量p，用来保存函数的入口地址；</a:t>
            </a:r>
            <a:endParaRPr lang="zh-CN" altLang="en-US" sz="2000"/>
          </a:p>
          <a:p>
            <a:r>
              <a:rPr lang="zh-CN" altLang="en-US" sz="2000"/>
              <a:t>char *string = “Hello world!”; //定义一个字符型指针变量string，用来保存字符串常量的首地址;</a:t>
            </a:r>
            <a:endParaRPr lang="zh-CN" altLang="en-US" sz="2000"/>
          </a:p>
          <a:p>
            <a:r>
              <a:rPr lang="zh-CN" altLang="en-US" sz="2000"/>
              <a:t>typedef char *STRING; //定义一个字符指针类型 STRING；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>
                <a:sym typeface="+mn-ea"/>
              </a:rPr>
            </a:br>
            <a:r>
              <a:rPr>
                <a:sym typeface="+mn-ea"/>
              </a:rPr>
              <a:t>指向运算符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int a=100；int *p_a =&amp; a ;    // p_a指向了a</a:t>
            </a:r>
            <a:endParaRPr lang="zh-CN" altLang="en-US" sz="2000"/>
          </a:p>
          <a:p>
            <a:r>
              <a:rPr lang="en-US" altLang="zh-CN" sz="2000"/>
              <a:t>int min(int *a,int *b);   //*</a:t>
            </a:r>
            <a:r>
              <a:rPr sz="2000"/>
              <a:t>号可用于形参</a:t>
            </a:r>
            <a:endParaRPr sz="2000"/>
          </a:p>
          <a:p>
            <a:r>
              <a:rPr lang="en-US" altLang="zh-CN" sz="2000"/>
              <a:t>int(*p)()</a:t>
            </a:r>
            <a:r>
              <a:rPr sz="2000"/>
              <a:t>结构</a:t>
            </a:r>
            <a:r>
              <a:rPr lang="en-US" altLang="zh-CN" sz="2000"/>
              <a:t>;</a:t>
            </a:r>
            <a:r>
              <a:rPr sz="2000"/>
              <a:t>   </a:t>
            </a:r>
            <a:r>
              <a:rPr lang="en-US" altLang="zh-CN" sz="2000"/>
              <a:t>//</a:t>
            </a:r>
            <a:r>
              <a:rPr sz="2000"/>
              <a:t>可调用已定义函数</a:t>
            </a:r>
            <a:endParaRPr sz="2000"/>
          </a:p>
          <a:p>
            <a:r>
              <a:rPr lang="en-US" altLang="zh-CN" sz="2000"/>
              <a:t>char *string=“</a:t>
            </a:r>
            <a:r>
              <a:rPr lang="en-US" altLang="zh-CN" sz="2000">
                <a:sym typeface="+mn-ea"/>
              </a:rPr>
              <a:t>Time</a:t>
            </a:r>
            <a:r>
              <a:rPr lang="en-US" altLang="zh-CN" sz="2000"/>
              <a:t>”</a:t>
            </a:r>
            <a:r>
              <a:rPr sz="2000"/>
              <a:t>；   </a:t>
            </a:r>
            <a:r>
              <a:rPr lang="en-US" altLang="zh-CN" sz="2000"/>
              <a:t>//</a:t>
            </a:r>
            <a:r>
              <a:rPr sz="2000"/>
              <a:t>指向字符串</a:t>
            </a:r>
            <a:endParaRPr sz="2000"/>
          </a:p>
          <a:p>
            <a:r>
              <a:rPr lang="en-US" altLang="zh-CN" sz="2000"/>
              <a:t>(*p).name</a:t>
            </a:r>
            <a:r>
              <a:rPr sz="2000"/>
              <a:t>等价于</a:t>
            </a:r>
            <a:r>
              <a:rPr lang="en-US" altLang="zh-CN" sz="2000"/>
              <a:t>p-&gt;name;   //</a:t>
            </a:r>
            <a:r>
              <a:rPr sz="2000"/>
              <a:t>结构体成员引用</a:t>
            </a:r>
            <a:endParaRPr sz="2000"/>
          </a:p>
          <a:p>
            <a:r>
              <a:rPr lang="en-US" altLang="zh-CN" sz="2000"/>
              <a:t>**p</a:t>
            </a:r>
            <a:r>
              <a:rPr sz="2000"/>
              <a:t>；   </a:t>
            </a:r>
            <a:r>
              <a:rPr lang="en-US" altLang="zh-CN" sz="2000"/>
              <a:t>//</a:t>
            </a:r>
            <a:r>
              <a:rPr sz="2000"/>
              <a:t>两个都是指向运算符，二级指针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行列地址转换符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二维数组a[i][j]的数组名a前加上*使行地址转换为列地址;</a:t>
            </a:r>
            <a:endParaRPr lang="zh-CN" altLang="en-US" sz="2000"/>
          </a:p>
          <a:p>
            <a:r>
              <a:rPr lang="zh-CN" altLang="en-US" sz="2000"/>
              <a:t>例：</a:t>
            </a:r>
            <a:endParaRPr lang="zh-CN" altLang="en-US" sz="2000"/>
          </a:p>
          <a:p>
            <a:r>
              <a:rPr lang="zh-CN" altLang="en-US" sz="2000"/>
              <a:t>a+i为第i行行地址，则*(a+i)为第i行第0列的列地址；</a:t>
            </a:r>
            <a:endParaRPr lang="zh-CN" altLang="en-US" sz="2000"/>
          </a:p>
          <a:p>
            <a:r>
              <a:rPr lang="zh-CN" altLang="en-US" sz="2000"/>
              <a:t>*(a+i)+j为第i行第j列的列地址；</a:t>
            </a:r>
            <a:endParaRPr lang="zh-CN" altLang="en-US" sz="2000"/>
          </a:p>
          <a:p>
            <a:r>
              <a:rPr lang="zh-CN" altLang="en-US" sz="2000"/>
              <a:t>* ( * (a+i)+j)中的第一个*是指向运算符，指向第i行第j列所在单元，等价于a[i][j]；</a:t>
            </a:r>
            <a:endParaRPr lang="zh-CN" altLang="en-US" sz="2000"/>
          </a:p>
          <a:p>
            <a:pPr marL="0" indent="0">
              <a:buNone/>
            </a:pPr>
            <a:endParaRPr lang="zh-CN" altLang="en-US" sz="800"/>
          </a:p>
          <a:p>
            <a:pPr marL="0" indent="0">
              <a:buNone/>
            </a:pPr>
            <a:r>
              <a:rPr sz="2800" b="1">
                <a:sym typeface="+mn-ea"/>
              </a:rPr>
              <a:t>地址值符</a:t>
            </a:r>
            <a:endParaRPr sz="2800" b="1">
              <a:sym typeface="+mn-ea"/>
            </a:endParaRPr>
          </a:p>
          <a:p>
            <a:pPr marL="0" indent="0">
              <a:buNone/>
            </a:pPr>
            <a:endParaRPr lang="zh-CN" altLang="en-US" sz="800"/>
          </a:p>
          <a:p>
            <a:pPr marL="0" indent="0">
              <a:buNone/>
            </a:pPr>
            <a:r>
              <a:rPr sz="2000">
                <a:sym typeface="+mn-ea"/>
              </a:rPr>
              <a:t>函数名前的*号，表示函数返回一个地址值；</a:t>
            </a:r>
            <a:endParaRPr lang="zh-CN" altLang="en-US" sz="2000"/>
          </a:p>
          <a:p>
            <a:pPr marL="0" indent="0">
              <a:buNone/>
            </a:pPr>
            <a:r>
              <a:rPr sz="2000">
                <a:sym typeface="+mn-ea"/>
              </a:rPr>
              <a:t>定义一维数组时，若数组名前面带有</a:t>
            </a:r>
            <a:r>
              <a:rPr lang="en-US" altLang="zh-CN" sz="2000">
                <a:sym typeface="+mn-ea"/>
              </a:rPr>
              <a:t>*</a:t>
            </a:r>
            <a:r>
              <a:rPr sz="2000">
                <a:sym typeface="+mn-ea"/>
              </a:rPr>
              <a:t>号，则这个</a:t>
            </a:r>
            <a:r>
              <a:rPr lang="en-US" altLang="zh-CN" sz="2000">
                <a:sym typeface="+mn-ea"/>
              </a:rPr>
              <a:t>*</a:t>
            </a:r>
            <a:r>
              <a:rPr sz="2000">
                <a:sym typeface="+mn-ea"/>
              </a:rPr>
              <a:t>号的作用是要求数组元素的值是地址；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char *</a:t>
            </a:r>
            <a:r>
              <a:rPr lang="en-US" altLang="zh-CN"/>
              <a:t>s</a:t>
            </a:r>
            <a:r>
              <a:rPr lang="zh-CN" altLang="en-US"/>
              <a:t>  与 char  a[ ];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 </a:t>
            </a:r>
            <a:r>
              <a:rPr sz="2000"/>
              <a:t>a 代表字符串的首地址，而 s 这个指针也保存字符串的地址（其实首地址），即第一个字符的地址，这个地址单元中的数据是一个字符， 这也与 s 所指向的 char 一致， 因此可以 s = a，但是不能 a = s；（C语言中数组名可以复制给指针表示地址， 但是却不能赋给给数组名，它是一个常量类型，所以不能修改）</a:t>
            </a:r>
            <a:endParaRPr sz="2000"/>
          </a:p>
          <a:p>
            <a:r>
              <a:rPr sz="2000"/>
              <a:t>字符指针可以用 间接操作符 *取其内容，也可以用数组的下标形式 [ ]，数组名也可以用 *操作，因为它本身表示一个地址；</a:t>
            </a:r>
            <a:endParaRPr sz="2000"/>
          </a:p>
          <a:p>
            <a:r>
              <a:rPr sz="2000"/>
              <a:t> char *</a:t>
            </a:r>
            <a:r>
              <a:rPr lang="en-US" altLang="zh-CN" sz="2000"/>
              <a:t>s</a:t>
            </a:r>
            <a:r>
              <a:rPr sz="2000"/>
              <a:t>与 char a[ ] 的本质区别：当定义 char a[10 ]  时，编译器会给数组分配十个单元，每个单元的数据类型为字符，定义 char *s 时，  这是个指针变量，只占四个字节，32位，用来保存一个地址；（sizeof(a) = 10 ；sizeof(s)  = </a:t>
            </a:r>
            <a:r>
              <a:rPr lang="en-US" altLang="zh-CN" sz="2000"/>
              <a:t>4</a:t>
            </a:r>
            <a:r>
              <a:rPr sz="2000"/>
              <a:t>）</a:t>
            </a:r>
            <a:endParaRPr sz="2000"/>
          </a:p>
          <a:p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char **</a:t>
            </a:r>
            <a:r>
              <a:rPr lang="en-US" altLang="zh-CN"/>
              <a:t>s</a:t>
            </a:r>
            <a:r>
              <a:rPr lang="zh-CN" altLang="en-US"/>
              <a:t>  与char  *a[ 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char  *a[ ]：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sz="2000"/>
              <a:t>）</a:t>
            </a:r>
            <a:r>
              <a:rPr lang="zh-CN" altLang="en-US" sz="2000"/>
              <a:t>由于[ ] 的优先级高于* 所以a先和 [ ]结合，他还是一个数组，数组中的元素才是char * ，而char * 是一个变量，保存的地址；（注意：字符串常量的本质是地址）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sz="2000"/>
              <a:t>） 语句</a:t>
            </a:r>
            <a:r>
              <a:rPr lang="en-US" altLang="zh-CN" sz="2000"/>
              <a:t>“</a:t>
            </a:r>
            <a:r>
              <a:rPr sz="2000"/>
              <a:t>char *a [] = {"China","French","America","German"}；</a:t>
            </a:r>
            <a:r>
              <a:rPr lang="en-US" altLang="zh-CN" sz="2000"/>
              <a:t>”</a:t>
            </a:r>
            <a:r>
              <a:rPr sz="2000"/>
              <a:t>，</a:t>
            </a:r>
            <a:r>
              <a:rPr sz="2000"/>
              <a:t>数组中的四个元素保存了四个内存地址，这四个地址中就代表了四个字符串的首地址，而不是字符串本身，</a:t>
            </a:r>
            <a:endParaRPr sz="2000"/>
          </a:p>
          <a:p>
            <a:pPr marL="0" indent="0">
              <a:buNone/>
            </a:pPr>
            <a:r>
              <a:rPr sz="2000"/>
              <a:t>即sizeof(a)</a:t>
            </a:r>
            <a:r>
              <a:rPr lang="en-US" altLang="zh-CN" sz="2000"/>
              <a:t>=</a:t>
            </a:r>
            <a:r>
              <a:rPr sz="2000"/>
              <a:t>16；</a:t>
            </a:r>
            <a:endParaRPr sz="2000"/>
          </a:p>
          <a:p>
            <a:r>
              <a:rPr lang="zh-CN" altLang="en-US" sz="2000"/>
              <a:t>char **s：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sz="2000"/>
              <a:t>）char **为二级指针， s保存一级指针 char *的地址；</a:t>
            </a:r>
            <a:endParaRPr sz="2000"/>
          </a:p>
          <a:p>
            <a:pPr marL="0" indent="0">
              <a:buNone/>
            </a:pPr>
            <a:r>
              <a:rPr sz="2000"/>
              <a:t>（</a:t>
            </a:r>
            <a:r>
              <a:rPr lang="en-US" altLang="zh-CN" sz="2000"/>
              <a:t>2</a:t>
            </a:r>
            <a:r>
              <a:rPr sz="2000"/>
              <a:t>）char **s = "hello world" 这样是错误的，因为  s 的类型是 char **  而 "hello world "的类型是 char *；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演示</Application>
  <PresentationFormat>宽屏</PresentationFormat>
  <Paragraphs>79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数据结构与算法(2) </vt:lpstr>
      <vt:lpstr>//照片在C:\Users\WHS\Desktop\寒假作业（急）\数据结构与算法\知识网站照片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相逢何必曾相识</cp:lastModifiedBy>
  <cp:revision>26</cp:revision>
  <dcterms:created xsi:type="dcterms:W3CDTF">2019-06-19T02:08:00Z</dcterms:created>
  <dcterms:modified xsi:type="dcterms:W3CDTF">2020-01-24T15:37:16Z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