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(6)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2020/2/21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04520"/>
            <a:ext cx="10852150" cy="5732780"/>
          </a:xfrm>
        </p:spPr>
        <p:txBody>
          <a:bodyPr/>
          <a:p>
            <a:pPr marL="0" indent="0">
              <a:buNone/>
            </a:pPr>
            <a:r>
              <a:rPr lang="zh-CN" altLang="en-US"/>
              <a:t>endl：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c++ endl是一个操作符，效果是结束当前行，并刷新缓冲区。如果仅因为缓冲区没有刷新，程序员将浪费大量的时间跟踪调试并没有执行的代码，基于这个原因，输出时应多使用endl而非’\n’,使用endl不会担心程序崩溃时输出是否悬而未决(即还留在缓冲区中，未输出到设备中)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bool：bool（布尔）类型，C++ 中的基本数据结构，其值可选为 true（真）或者 false（假）。C++ 中的 bool 类型可以和 int 混用，具体来说就是 0 代表 false，非 0 代表 true。bool 类型常用于条件判断和函数返回值。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this：</a:t>
            </a:r>
            <a:r>
              <a:rPr lang="en-US" altLang="zh-CN"/>
              <a:t>C++</a:t>
            </a:r>
            <a:r>
              <a:rPr lang="zh-CN" altLang="en-US"/>
              <a:t>出现的</a:t>
            </a:r>
            <a:r>
              <a:rPr lang="en-US" altLang="zh-CN"/>
              <a:t>this</a:t>
            </a:r>
            <a:r>
              <a:t>都是</a:t>
            </a:r>
            <a:r>
              <a:rPr lang="en-US" altLang="zh-CN"/>
              <a:t>this</a:t>
            </a:r>
            <a:r>
              <a:t>指针，</a:t>
            </a:r>
            <a:r>
              <a:rPr lang="en-US" altLang="zh-CN">
                <a:sym typeface="+mn-ea"/>
              </a:rPr>
              <a:t>this</a:t>
            </a:r>
            <a:r>
              <a:rPr>
                <a:sym typeface="+mn-ea"/>
              </a:rPr>
              <a:t>指针</a:t>
            </a:r>
            <a:r>
              <a:rPr lang="zh-CN" altLang="en-US"/>
              <a:t>并非对象的成员，是常量指针。每个对象可以使用this指针访问自己的地址；非static成员函数调用时，this指针为隐式参数。（用途：防止自赋值、返回以连续调用）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图的邻接表表示和遍历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+mn-ea"/>
                <a:cs typeface="+mn-ea"/>
              </a:rPr>
              <a:t>定义：                                                     建立： </a:t>
            </a:r>
            <a:r>
              <a:rPr lang="en-US" altLang="zh-CN">
                <a:latin typeface="+mn-ea"/>
                <a:cs typeface="+mn-ea"/>
              </a:rPr>
              <a:t>1</a:t>
            </a:r>
            <a:r>
              <a:rPr>
                <a:latin typeface="+mn-ea"/>
                <a:cs typeface="+mn-ea"/>
              </a:rPr>
              <a:t>、初始化图：</a:t>
            </a:r>
            <a:endParaRPr>
              <a:latin typeface="+mn-ea"/>
              <a:cs typeface="+mn-ea"/>
            </a:endParaRPr>
          </a:p>
          <a:p>
            <a:pPr marL="0" indent="0">
              <a:buNone/>
            </a:pPr>
            <a:endParaRPr>
              <a:latin typeface="+mn-ea"/>
              <a:cs typeface="+mn-ea"/>
            </a:endParaRPr>
          </a:p>
          <a:p>
            <a:pPr marL="0" indent="0">
              <a:buNone/>
            </a:pPr>
            <a:endParaRPr>
              <a:latin typeface="+mn-ea"/>
              <a:cs typeface="+mn-ea"/>
            </a:endParaRPr>
          </a:p>
          <a:p>
            <a:pPr marL="0" indent="0">
              <a:buNone/>
            </a:pPr>
            <a:endParaRPr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>
                <a:latin typeface="+mn-ea"/>
                <a:cs typeface="+mn-ea"/>
              </a:rPr>
              <a:t>                                                                        2</a:t>
            </a:r>
            <a:r>
              <a:rPr>
                <a:latin typeface="+mn-ea"/>
                <a:cs typeface="+mn-ea"/>
              </a:rPr>
              <a:t>、将数据读入图中</a:t>
            </a:r>
            <a:endParaRPr>
              <a:latin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885" y="1296035"/>
            <a:ext cx="3924300" cy="171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1736725"/>
            <a:ext cx="5402580" cy="1607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5" y="3966845"/>
            <a:ext cx="4328160" cy="24460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71195"/>
            <a:ext cx="10852150" cy="5666105"/>
          </a:xfrm>
        </p:spPr>
        <p:txBody>
          <a:bodyPr/>
          <a:p>
            <a:pPr marL="0" indent="0">
              <a:buNone/>
            </a:pPr>
            <a:r>
              <a:rPr lang="zh-CN" altLang="en-US"/>
              <a:t>广度优先的</a:t>
            </a:r>
            <a:r>
              <a:rPr>
                <a:sym typeface="+mn-ea"/>
              </a:rPr>
              <a:t>递归</a:t>
            </a:r>
            <a:r>
              <a:rPr lang="zh-CN" altLang="en-US"/>
              <a:t>遍历：                                           深度优先的递归遍历：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136015"/>
            <a:ext cx="4206240" cy="38633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1136015"/>
            <a:ext cx="4389120" cy="5433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t>语法的简单整理（未完成）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由于我的整理都写在</a:t>
            </a:r>
            <a:r>
              <a:rPr lang="en-US" altLang="zh-CN"/>
              <a:t>word</a:t>
            </a:r>
            <a:r>
              <a:t>文档里，这里只给出目录以及我个人认为比较难的几个知识点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目录：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824355"/>
            <a:ext cx="5593080" cy="261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构造函数与析构函数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000"/>
              <a:t>构造函数的名称与类是名称是完全相同的，析构函数的名称与类的名称的完全相同的，只是在前面加了个波浪号（~）作为前缀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class cellphone{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·每个物体都有诞生和消亡--构造函数与析构函数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public: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cellphone ();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~cellphone();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·可以被复制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cellphone (const cellphone&amp;);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cellphone &amp; operator=(const cellphone&amp;);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·可以取地址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cellphone * operator*();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const cellphone* operator&amp;() const;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private: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	Int electricity;</a:t>
            </a:r>
            <a:endParaRPr lang="zh-CN" altLang="en-US" sz="1000"/>
          </a:p>
          <a:p>
            <a:pPr marL="0" indent="0">
              <a:buNone/>
            </a:pPr>
            <a:r>
              <a:rPr lang="zh-CN" altLang="en-US" sz="1000"/>
              <a:t>}; 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200"/>
              <a:t>I/O库头文件：&lt;iostream&gt; &lt;iomanip&gt; &lt;fstream&gt;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标准输入流 (cin)：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cin&gt;&gt;x;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·读入整型数时以第一个非数字为终结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·读入字符串时以第一个空格、tab或换行符为终结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cin.getline(str,len,ch);//读入一个字符串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//ch被从流中提出，但不存入str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ch=cin.get();           //读入一个单独的字符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cin.ignore(len,ch);     //忽略一串字符，ch同上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标准输出流 (count)：输出到标准设备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cout&gt;&gt;y;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·输出一个字符：cout.put(‘A’).put(‘a’);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标准错误流 (cerr)：输出错误信息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标准日志流 (clog)：输出错误日志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400"/>
              <a:t>C++引用vs指针：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引用很容易与指针混淆，它们之间有三个主要的不同：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1、不存在空引用，引用必须连接到一块合法的内存；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2、一旦引用被初始化为一个对象，就不能被指向到另一个对象，指针可以在任何时候指向到另一个对象；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3、引用必须在创建时被初始化，指针可以在任何时候被初始化。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C++中创建引用：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可以通过原始变量名称或引用来访问变量的内容。例如：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int i=17;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我们可以为i声明引用变量，如下所示：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int&amp; r=i;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double&amp; s=d;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在这些声明中，&amp;读作引用。因此，第一个声明可以读作“r是一个初始化为i的整型引用”，第二个声明可以读作“s是一个初始化为d的double型引用”。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渐进记号θ、O、o、Ω、ω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84570"/>
            <a:ext cx="10852237" cy="5041355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1.渐近紧确记号:θ(big-theta)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2.渐近上界记号：O（big-oh）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3.渐近下界记号：Ω（big-omege）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4.非渐近紧确上界：o（小-oh）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5.非渐近紧确下界：ω（小-omege）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6.渐近记号θ、O、o、Ω、ω关系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记号	          含义	       通俗理解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(1)Θ（西塔）	    紧确界。	   相当于"="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(2)O （大欧）	    上界。	       相当于"&lt;="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(3)o（小欧）	    非紧的上界。	相当于"&lt;"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(4)Ω（大欧米伽）	下界。	       相当于"&gt;="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(5)ω（小欧米伽）	非紧的下界。	相当于"&gt;"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一些经常用到的关键字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const：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（常量的，constant）所修饰的对象或变量不能被改变，修饰函数时，该函数不能改变在该函数外面声明的变量也不能调用任何非const函数。在函数的声明与定义时都要加上const，放在函数参数列表的最后一个括号后。在 C++ 中，用 const 声明一个变量，意味着该变量就是一个带类型的常量，可以代替 #define，且比 #define 多一个类型信息，且它执行内链接，可放在头文件中声明；但在 C 中，其声明则必须放在源文件（即 .C 文件）中，在 C 中 const 声明一个变量，除了不能改变其值外，它仍是一具变量。如: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const double pi(3.14159); 或 const double pi = 3.14159;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new和delete: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new：new（新建）用于新建一个对象。new 运算符总是返回一个指针。由 new 创建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delete：delete（删除）释放程序动态申请的内存空间。delete 后面通常是一个指针或者数组 []，并且只能 delete 通过 new 关键字申请的指针，否则会发生段错误。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注意：“delete []a;”中的 [] 不能去掉，如果去掉了就只会释放a[0]所占的空间，a[1]、a[2]、a[3]等都没有释放，产生内存泄漏。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演示</Application>
  <PresentationFormat>宽屏</PresentationFormat>
  <Paragraphs>107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数据结构与算法(6)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26</cp:revision>
  <dcterms:created xsi:type="dcterms:W3CDTF">2019-06-19T02:08:00Z</dcterms:created>
  <dcterms:modified xsi:type="dcterms:W3CDTF">2020-02-21T12:06:23Z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