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26865" y="303530"/>
            <a:ext cx="3938905" cy="1264285"/>
          </a:xfrm>
        </p:spPr>
        <p:txBody>
          <a:bodyPr>
            <a:normAutofit/>
          </a:bodyPr>
          <a:p>
            <a:r>
              <a:rPr lang="zh-CN" altLang="en-US"/>
              <a:t>本周总结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0320" y="1643380"/>
            <a:ext cx="9377680" cy="3614420"/>
          </a:xfrm>
        </p:spPr>
        <p:txBody>
          <a:bodyPr/>
          <a:p>
            <a:r>
              <a:rPr lang="zh-CN" altLang="en-US"/>
              <a:t>校历第九周</a:t>
            </a:r>
            <a:endParaRPr lang="zh-CN" altLang="en-US"/>
          </a:p>
          <a:p>
            <a:r>
              <a:rPr lang="zh-CN" altLang="en-US"/>
              <a:t>一个星期又过去了</a:t>
            </a:r>
            <a:endParaRPr lang="zh-CN" altLang="en-US"/>
          </a:p>
          <a:p>
            <a:r>
              <a:rPr lang="zh-CN" altLang="en-US"/>
              <a:t>令人唏嘘的是上周给自己布置的任务没有完成，也就是说没有看到指针，也没有运用指针，不过上周留下的悬念却已经解开了。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没错，就是这一题，第一个函数返回第</a:t>
            </a:r>
            <a:r>
              <a:rPr lang="en-US" altLang="zh-CN" sz="2400"/>
              <a:t>N</a:t>
            </a:r>
            <a:r>
              <a:rPr lang="zh-CN" altLang="en-US" sz="2400"/>
              <a:t>个斐波那契数自然是没什么问题，主要就在第二个函数的修改上，在这个过程中也遇到了一点麻烦。</a:t>
            </a:r>
            <a:endParaRPr lang="zh-CN" altLang="en-US" sz="2400"/>
          </a:p>
        </p:txBody>
      </p:sp>
      <p:pic>
        <p:nvPicPr>
          <p:cNvPr id="4" name="内容占位符 3" descr="capture_2019110815463462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5935" y="1349375"/>
            <a:ext cx="9334500" cy="3073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8650" y="4624070"/>
            <a:ext cx="110502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之前用的方法是设定一个数组，然后将一个很大范围内的所有斐波那契数放入数列中，最后输入范围之后在该范围中挑选是否存在斐波那契数，这样带来的问题是虽然范围很大，超过了题目所给出的范围，一定能包含要用到的所有数，但它终究是有范围的，超过了就无法得到答案。</a:t>
            </a:r>
            <a:endParaRPr lang="zh-CN" altLang="en-US"/>
          </a:p>
          <a:p>
            <a:r>
              <a:rPr lang="zh-CN" altLang="en-US"/>
              <a:t>后来我改为从一开始找，直到到达</a:t>
            </a:r>
            <a:r>
              <a:rPr lang="en-US" altLang="zh-CN"/>
              <a:t>m</a:t>
            </a:r>
            <a:r>
              <a:rPr lang="zh-CN" altLang="en-US"/>
              <a:t>与</a:t>
            </a:r>
            <a:r>
              <a:rPr lang="en-US" altLang="zh-CN"/>
              <a:t>n</a:t>
            </a:r>
            <a:r>
              <a:rPr lang="zh-CN" altLang="en-US"/>
              <a:t>的范围内，若存在，即输出，若不存在，即打印No Fibonacci number</a:t>
            </a:r>
            <a:endParaRPr lang="zh-CN" altLang="en-US"/>
          </a:p>
          <a:p>
            <a:r>
              <a:rPr lang="zh-CN" altLang="en-US"/>
              <a:t>结果却是想的很好，事实打脸啊，我用的是最笨的比较法，拿出一个数跟一个范围内的所有斐波那契数比较，并且保证该范围的最后一项一定比这个数大，从而判断该数数是否为Fibonacci数， 直到找出范围内的所有数！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结果可以想到：运行超时。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57015" y="2743835"/>
            <a:ext cx="4761865" cy="40112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6305" y="1558290"/>
            <a:ext cx="1044765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最后又改了一种判断方案，那就是不从每一个数的判断入手，而是从每一个斐波那契数入手，终于是得到了正确的方案，并且代码十分简洁。</a:t>
            </a:r>
            <a:endParaRPr lang="zh-CN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本周听课总结：</a:t>
            </a:r>
            <a:br>
              <a:rPr lang="zh-CN" altLang="en-US" sz="2400"/>
            </a:br>
            <a:r>
              <a:rPr lang="zh-CN" altLang="en-US" sz="2400"/>
              <a:t>第一遍过的很快，理所当然地忽略掉了一些东西，所以再看一边之后，一些东西又加深了印象。</a:t>
            </a:r>
            <a:endParaRPr lang="zh-CN" altLang="en-US" sz="240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算数运算符和算数表达式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 sz="2000"/>
              <a:t>表达式是有值的，赋值语句也不例外；</a:t>
            </a:r>
            <a:endParaRPr lang="zh-CN" altLang="en-US" sz="2000"/>
          </a:p>
          <a:p>
            <a:r>
              <a:rPr lang="en-US" altLang="zh-CN" sz="2000"/>
              <a:t>”%“</a:t>
            </a:r>
            <a:r>
              <a:rPr lang="zh-CN" altLang="en-US" sz="2000"/>
              <a:t>是模运算，所算的数必须整数，我曾因这个错过一次；</a:t>
            </a:r>
            <a:endParaRPr lang="zh-CN" altLang="en-US" sz="2000"/>
          </a:p>
          <a:p>
            <a:r>
              <a:rPr lang="zh-CN" altLang="en-US" sz="2000"/>
              <a:t>一个</a:t>
            </a:r>
            <a:r>
              <a:rPr lang="en-US" altLang="zh-CN" sz="2000"/>
              <a:t>signed</a:t>
            </a:r>
            <a:r>
              <a:rPr lang="zh-CN" altLang="en-US" sz="2000"/>
              <a:t>型与</a:t>
            </a:r>
            <a:r>
              <a:rPr lang="en-US" altLang="zh-CN" sz="2000"/>
              <a:t>unsigned</a:t>
            </a:r>
            <a:r>
              <a:rPr lang="zh-CN" altLang="en-US" sz="2000"/>
              <a:t>型计算时，无论</a:t>
            </a:r>
            <a:r>
              <a:rPr lang="en-US" altLang="zh-CN" sz="2000"/>
              <a:t>signed</a:t>
            </a:r>
            <a:r>
              <a:rPr lang="zh-CN" altLang="en-US" sz="2000"/>
              <a:t>是正还是负，都要转化为</a:t>
            </a:r>
            <a:r>
              <a:rPr lang="en-US" altLang="zh-CN" sz="2000"/>
              <a:t>unsigned</a:t>
            </a:r>
            <a:r>
              <a:rPr lang="zh-CN" altLang="en-US" sz="2000"/>
              <a:t>型进行运算；</a:t>
            </a:r>
            <a:endParaRPr lang="zh-CN" altLang="en-US" sz="2000"/>
          </a:p>
          <a:p>
            <a:r>
              <a:rPr lang="en-US" altLang="zh-CN" sz="2000"/>
              <a:t>float</a:t>
            </a:r>
            <a:r>
              <a:rPr lang="zh-CN" altLang="en-US" sz="2000"/>
              <a:t>型参与运算时一定要转换为</a:t>
            </a:r>
            <a:r>
              <a:rPr lang="en-US" altLang="zh-CN" sz="2000"/>
              <a:t>double</a:t>
            </a:r>
            <a:r>
              <a:rPr lang="zh-CN" altLang="en-US" sz="2000"/>
              <a:t>型，</a:t>
            </a:r>
            <a:r>
              <a:rPr lang="en-US" altLang="zh-CN" sz="2000"/>
              <a:t>char,short</a:t>
            </a:r>
            <a:r>
              <a:rPr lang="zh-CN" altLang="en-US" sz="2000"/>
              <a:t>型参与运算时一定要转换为</a:t>
            </a:r>
            <a:r>
              <a:rPr lang="en-US" altLang="zh-CN" sz="2000"/>
              <a:t>int</a:t>
            </a:r>
            <a:r>
              <a:rPr lang="zh-CN" altLang="en-US" sz="2000"/>
              <a:t>型。</a:t>
            </a:r>
            <a:endParaRPr lang="zh-CN" altLang="en-US" sz="2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zh-CN" altLang="en-US"/>
              <a:t>自增自减运算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p>
            <a:pPr marL="0" indent="0">
              <a:buNone/>
            </a:pPr>
            <a:r>
              <a:rPr lang="en-US" altLang="zh-CN" sz="2000"/>
              <a:t>++/--</a:t>
            </a:r>
            <a:r>
              <a:rPr lang="zh-CN" altLang="en-US" sz="2000"/>
              <a:t>只能用于变量，不能用于表达式！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比如：</a:t>
            </a:r>
            <a:r>
              <a:rPr lang="en-US" altLang="zh-CN" sz="2000"/>
              <a:t>i++  </a:t>
            </a:r>
            <a:r>
              <a:rPr lang="zh-CN" altLang="en-US" sz="2000"/>
              <a:t>✔；而（</a:t>
            </a:r>
            <a:r>
              <a:rPr lang="en-US" altLang="zh-CN" sz="2000"/>
              <a:t>-i</a:t>
            </a:r>
            <a:r>
              <a:rPr lang="zh-CN" altLang="en-US" sz="2000"/>
              <a:t>）</a:t>
            </a:r>
            <a:r>
              <a:rPr lang="en-US" altLang="zh-CN" sz="2000"/>
              <a:t>++</a:t>
            </a:r>
            <a:r>
              <a:rPr lang="zh-CN" altLang="en-US" sz="2000"/>
              <a:t>❌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值得一提的是：（</a:t>
            </a:r>
            <a:r>
              <a:rPr lang="en-US" altLang="zh-CN" sz="2000"/>
              <a:t>++i++</a:t>
            </a:r>
            <a:r>
              <a:rPr lang="zh-CN" altLang="en-US" sz="2000"/>
              <a:t>）也是错的</a:t>
            </a:r>
            <a:endParaRPr lang="zh-CN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一个小细节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在</a:t>
            </a:r>
            <a:r>
              <a:rPr lang="en-US" altLang="zh-CN"/>
              <a:t>visualC++</a:t>
            </a:r>
            <a:r>
              <a:rPr lang="zh-CN" altLang="en-US"/>
              <a:t>中，对于一条包含了多个表达式的输出语句而言，系统先计算（不是打印）右边的表达式，再计算左边的表达式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                左</a:t>
            </a:r>
            <a:r>
              <a:rPr lang="en-US" altLang="zh-CN"/>
              <a:t>&lt;====</a:t>
            </a:r>
            <a:r>
              <a:rPr lang="zh-CN" altLang="en-US"/>
              <a:t>右</a:t>
            </a:r>
            <a:endParaRPr lang="zh-CN" altLang="en-US"/>
          </a:p>
          <a:p>
            <a:r>
              <a:rPr lang="zh-CN" altLang="en-US"/>
              <a:t>也就是说右侧的表达时如果改变了左边即将打印的变量的值，那么最后打印出来时这个值真的被改变了。</a:t>
            </a:r>
            <a:endParaRPr lang="zh-CN" altLang="en-US"/>
          </a:p>
          <a:p>
            <a:r>
              <a:rPr lang="zh-CN" altLang="en-US"/>
              <a:t>我们目前所用的编译器是</a:t>
            </a:r>
            <a:r>
              <a:rPr lang="en-US" altLang="zh-CN"/>
              <a:t>DEV C++</a:t>
            </a:r>
            <a:r>
              <a:rPr lang="zh-CN" altLang="en-US"/>
              <a:t>，在我自己用几个数据跑过之后发现</a:t>
            </a:r>
            <a:r>
              <a:rPr lang="en-US" altLang="zh-CN"/>
              <a:t>DEV</a:t>
            </a:r>
            <a:r>
              <a:rPr lang="zh-CN" altLang="en-US"/>
              <a:t>既有与</a:t>
            </a:r>
            <a:r>
              <a:rPr lang="en-US" altLang="zh-CN"/>
              <a:t>VC</a:t>
            </a:r>
            <a:r>
              <a:rPr lang="zh-CN" altLang="en-US"/>
              <a:t>相同的地方，也有不相同的地方，所以以后在不了解自己所使用的编译器的情况下，尽量不要用这种</a:t>
            </a:r>
            <a:r>
              <a:rPr lang="en-US" altLang="zh-CN"/>
              <a:t>”</a:t>
            </a:r>
            <a:r>
              <a:rPr lang="zh-CN" altLang="en-US"/>
              <a:t>我以为可以</a:t>
            </a:r>
            <a:r>
              <a:rPr lang="en-US" altLang="zh-CN"/>
              <a:t>“</a:t>
            </a:r>
            <a:r>
              <a:rPr lang="zh-CN" altLang="en-US"/>
              <a:t>的语句，以免造成不不必要的麻烦。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58845" y="365760"/>
            <a:ext cx="5274310" cy="1307465"/>
          </a:xfrm>
        </p:spPr>
        <p:txBody>
          <a:bodyPr/>
          <a:p>
            <a:r>
              <a:rPr lang="zh-CN" altLang="en-US" sz="2800"/>
              <a:t>关于位运算符的一些注释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2400"/>
              <a:t>位运算符有：按位与（</a:t>
            </a:r>
            <a:r>
              <a:rPr lang="en-US" altLang="zh-CN" sz="2400"/>
              <a:t>&amp;</a:t>
            </a:r>
            <a:r>
              <a:rPr lang="zh-CN" altLang="en-US" sz="2400"/>
              <a:t>），按位异或（</a:t>
            </a:r>
            <a:r>
              <a:rPr lang="en-US" altLang="zh-CN" sz="2400"/>
              <a:t>^</a:t>
            </a:r>
            <a:r>
              <a:rPr lang="zh-CN" altLang="en-US" sz="2400"/>
              <a:t>），取反运算符（</a:t>
            </a:r>
            <a:r>
              <a:rPr lang="en-US" altLang="zh-CN" sz="2400"/>
              <a:t>~</a:t>
            </a:r>
            <a:r>
              <a:rPr lang="zh-CN" altLang="en-US" sz="2400"/>
              <a:t>），左移（</a:t>
            </a:r>
            <a:r>
              <a:rPr lang="en-US" altLang="zh-CN" sz="2400"/>
              <a:t>&lt;&lt;</a:t>
            </a:r>
            <a:r>
              <a:rPr lang="zh-CN" altLang="en-US" sz="2400"/>
              <a:t>）和右移</a:t>
            </a:r>
            <a:r>
              <a:rPr lang="en-US" altLang="zh-CN" sz="2400"/>
              <a:t>(&gt;&gt;)</a:t>
            </a:r>
            <a:r>
              <a:rPr lang="zh-CN" altLang="en-US" sz="2400"/>
              <a:t>等</a:t>
            </a:r>
            <a:endParaRPr lang="zh-CN" altLang="en-US" sz="2400"/>
          </a:p>
          <a:p>
            <a:r>
              <a:rPr lang="zh-CN" altLang="en-US" sz="2400"/>
              <a:t>其中，异或</a:t>
            </a:r>
            <a:r>
              <a:rPr lang="en-US" altLang="zh-CN" sz="2400"/>
              <a:t>(^)</a:t>
            </a:r>
            <a:r>
              <a:rPr lang="zh-CN" altLang="en-US" sz="2400"/>
              <a:t>与或</a:t>
            </a:r>
            <a:r>
              <a:rPr lang="en-US" altLang="zh-CN" sz="2400"/>
              <a:t>(|)</a:t>
            </a:r>
            <a:r>
              <a:rPr lang="zh-CN" altLang="en-US" sz="2400"/>
              <a:t>顾名思义是相反的运算，异或在相同时为</a:t>
            </a:r>
            <a:r>
              <a:rPr lang="en-US" altLang="zh-CN" sz="2400"/>
              <a:t>“0”</a:t>
            </a:r>
            <a:r>
              <a:rPr lang="zh-CN" altLang="en-US" sz="2400"/>
              <a:t>，相反时为</a:t>
            </a:r>
            <a:r>
              <a:rPr lang="en-US" altLang="zh-CN" sz="2400"/>
              <a:t>“1”.</a:t>
            </a:r>
            <a:endParaRPr lang="en-US" altLang="zh-CN" sz="2400"/>
          </a:p>
          <a:p>
            <a:r>
              <a:rPr lang="zh-CN" altLang="en-US" sz="2400"/>
              <a:t>左移和右移有需要注意的地方：</a:t>
            </a:r>
            <a:endParaRPr lang="zh-CN" altLang="en-US" sz="2400"/>
          </a:p>
          <a:p>
            <a:r>
              <a:rPr lang="zh-CN" altLang="en-US" sz="2400"/>
              <a:t>左移：将一个数的个二进制位全部左移若干位，高位左移后溢出，舍弃不起作用。例如</a:t>
            </a:r>
            <a:r>
              <a:rPr lang="en-US" altLang="zh-CN" sz="2400"/>
              <a:t>aa=15:00001111</a:t>
            </a:r>
            <a:r>
              <a:rPr lang="zh-CN" altLang="en-US" sz="2400"/>
              <a:t>，左移两位得</a:t>
            </a:r>
            <a:r>
              <a:rPr lang="en-US" altLang="zh-CN" sz="2400"/>
              <a:t>00111100,</a:t>
            </a:r>
            <a:r>
              <a:rPr lang="zh-CN" altLang="en-US" sz="2400"/>
              <a:t>即</a:t>
            </a:r>
            <a:r>
              <a:rPr lang="en-US" altLang="zh-CN" sz="2400"/>
              <a:t>60.</a:t>
            </a:r>
            <a:r>
              <a:rPr lang="zh-CN" altLang="en-US" sz="2400"/>
              <a:t>在只溢出零的情况下，左移</a:t>
            </a:r>
            <a:r>
              <a:rPr lang="en-US" altLang="zh-CN" sz="2400"/>
              <a:t>n</a:t>
            </a:r>
            <a:r>
              <a:rPr lang="zh-CN" altLang="en-US" sz="2400"/>
              <a:t>位相当于乘以二的</a:t>
            </a:r>
            <a:r>
              <a:rPr lang="en-US" altLang="zh-CN" sz="2400"/>
              <a:t>n</a:t>
            </a:r>
            <a:r>
              <a:rPr lang="zh-CN" altLang="en-US" sz="2400"/>
              <a:t>次方。</a:t>
            </a:r>
            <a:endParaRPr lang="zh-CN" altLang="en-US" sz="2400"/>
          </a:p>
          <a:p>
            <a:r>
              <a:rPr lang="zh-CN" altLang="en-US" sz="2400"/>
              <a:t>右移运算相反，但存在补位的问题，即：</a:t>
            </a:r>
            <a:r>
              <a:rPr lang="en-US" altLang="zh-CN" sz="2400"/>
              <a:t>1.</a:t>
            </a:r>
            <a:r>
              <a:rPr lang="zh-CN" altLang="en-US" sz="2400"/>
              <a:t>对于无符号的数，右移时补零。</a:t>
            </a:r>
            <a:endParaRPr lang="zh-CN" altLang="en-US" sz="2400"/>
          </a:p>
          <a:p>
            <a:r>
              <a:rPr lang="en-US" altLang="zh-CN" sz="2400"/>
              <a:t>2.</a:t>
            </a:r>
            <a:r>
              <a:rPr lang="zh-CN" altLang="en-US" sz="2400"/>
              <a:t>对于有符号的数，若符号位为零，则补零，若为一，补一还是补零</a:t>
            </a:r>
            <a:r>
              <a:rPr lang="zh-CN" altLang="en-US" sz="2400"/>
              <a:t>还是取决于所用的计算机系统。</a:t>
            </a:r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800"/>
              <a:t>位运算符可以像算数运算符一样，与赋值运算符可以组成复合赋值运算符，如：</a:t>
            </a:r>
            <a:endParaRPr lang="zh-CN" altLang="en-US" sz="28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05785" y="1226185"/>
            <a:ext cx="7686675" cy="8953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26945" y="2364740"/>
            <a:ext cx="10500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这就相当于</a:t>
            </a:r>
            <a:r>
              <a:rPr lang="en-US" altLang="zh-CN" sz="2800"/>
              <a:t>a&amp;=b</a:t>
            </a:r>
            <a:r>
              <a:rPr lang="zh-CN" altLang="en-US" sz="2800"/>
              <a:t>与</a:t>
            </a:r>
            <a:r>
              <a:rPr lang="en-US" altLang="zh-CN" sz="2800"/>
              <a:t>a=a&amp;b</a:t>
            </a:r>
            <a:r>
              <a:rPr lang="zh-CN" altLang="en-US" sz="2800"/>
              <a:t>等价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838200" y="3143250"/>
            <a:ext cx="1017841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还有一个关于</a:t>
            </a:r>
            <a:r>
              <a:rPr lang="en-US" altLang="zh-CN" sz="2400"/>
              <a:t>a,b</a:t>
            </a:r>
            <a:r>
              <a:rPr lang="zh-CN" altLang="en-US" sz="2400"/>
              <a:t>的值互换的问题：</a:t>
            </a:r>
            <a:endParaRPr lang="zh-CN" altLang="en-US" sz="2400"/>
          </a:p>
          <a:p>
            <a:r>
              <a:rPr lang="zh-CN" altLang="en-US" sz="2400"/>
              <a:t>首先我们之前的方法是</a:t>
            </a:r>
            <a:r>
              <a:rPr lang="en-US" altLang="zh-CN" sz="2400"/>
              <a:t>int a,b,c;</a:t>
            </a:r>
            <a:endParaRPr lang="en-US" altLang="zh-CN" sz="2400"/>
          </a:p>
          <a:p>
            <a:r>
              <a:rPr lang="en-US" altLang="zh-CN" sz="2400"/>
              <a:t>a</a:t>
            </a:r>
            <a:r>
              <a:rPr lang="zh-CN" altLang="en-US" sz="2400"/>
              <a:t>和</a:t>
            </a:r>
            <a:r>
              <a:rPr lang="en-US" altLang="zh-CN" sz="2400"/>
              <a:t>b</a:t>
            </a:r>
            <a:r>
              <a:rPr lang="zh-CN" altLang="en-US" sz="2400"/>
              <a:t>是要互换的数，这就需要第三个变量来帮助互换，现在运用位运算可以不依靠第三个变量就能实现，而且更加简洁：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a=a^b;</a:t>
            </a:r>
            <a:endParaRPr lang="en-US" altLang="zh-CN" sz="2400"/>
          </a:p>
          <a:p>
            <a:r>
              <a:rPr lang="en-US" altLang="zh-CN" sz="2400"/>
              <a:t>b=b^a;</a:t>
            </a:r>
            <a:endParaRPr lang="en-US" altLang="zh-CN" sz="2400"/>
          </a:p>
          <a:p>
            <a:r>
              <a:rPr lang="en-US" altLang="zh-CN" sz="2400"/>
              <a:t>a=a^b;</a:t>
            </a:r>
            <a:endParaRPr lang="en-US" altLang="zh-CN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本周总结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到此结束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1480</Words>
  <Application>WPS 演示</Application>
  <PresentationFormat>宽屏</PresentationFormat>
  <Paragraphs>68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本周总结</vt:lpstr>
      <vt:lpstr>没错，就是这一题，第一个函数返回第N个斐波那契数自然是没什么问题，主要就在第二个函数的修改上，在这个过程中也遇到了一点麻烦。</vt:lpstr>
      <vt:lpstr>结果可以想到：运行超时。</vt:lpstr>
      <vt:lpstr>本周听课总结： 第一遍过的很快，理所当然地忽略掉了一些东西，所以再看一边之后，一些东西又加深了印象。</vt:lpstr>
      <vt:lpstr>一个小细节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nmsl</cp:lastModifiedBy>
  <cp:revision>3</cp:revision>
  <dcterms:created xsi:type="dcterms:W3CDTF">2019-11-15T07:18:00Z</dcterms:created>
  <dcterms:modified xsi:type="dcterms:W3CDTF">2019-11-15T12:24:49Z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