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1790" y="-317"/>
            <a:ext cx="9144000" cy="2387600"/>
          </a:xfrm>
        </p:spPr>
        <p:txBody>
          <a:bodyPr/>
          <a:p>
            <a:r>
              <a:rPr lang="zh-CN" altLang="en-US" sz="3200"/>
              <a:t>本周总结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正如预期的那样，这一周将计算概论的第一遍过完，并对其作了一些总结，以下是我总结的对课程内容的一些理解以及下周的计划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6350" y="202565"/>
            <a:ext cx="4559300" cy="1280795"/>
          </a:xfrm>
        </p:spPr>
        <p:txBody>
          <a:bodyPr/>
          <a:p>
            <a:r>
              <a:rPr lang="zh-CN" altLang="en-US"/>
              <a:t>我对指针的感觉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由于有关指针的一些内容对我来时较难理解，只靠听课的认识感觉很虚无，而且想到我们以后很有可能会经常用到指针之类的东西，所以可能必需用一段时间去摸索吧。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指针最后还讲了由指针发展而来的链表以及双向链表，还有结构体函数的定义与用法</a:t>
            </a:r>
            <a:r>
              <a:rPr lang="zh-CN" altLang="en-US" sz="2000"/>
              <a:t>等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apture_201910251557144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35" y="172085"/>
            <a:ext cx="11372850" cy="68357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7975" y="1529080"/>
            <a:ext cx="6496685" cy="1631315"/>
          </a:xfrm>
        </p:spPr>
        <p:txBody>
          <a:bodyPr>
            <a:normAutofit/>
          </a:bodyPr>
          <a:p>
            <a:r>
              <a:rPr lang="zh-CN" altLang="en-US" sz="2000"/>
              <a:t>我们所学习的正是是人类与机器间搭起的一座桥梁，如果没有这座桥，机器与智能的发展便无从谈起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1995" y="-100330"/>
            <a:ext cx="2442845" cy="1353185"/>
          </a:xfrm>
        </p:spPr>
        <p:txBody>
          <a:bodyPr/>
          <a:p>
            <a:r>
              <a:rPr lang="zh-CN" altLang="en-US"/>
              <a:t>下周计划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10" y="739140"/>
            <a:ext cx="10515600" cy="5775960"/>
          </a:xfrm>
        </p:spPr>
        <p:txBody>
          <a:bodyPr/>
          <a:p>
            <a:pPr marL="0" indent="0">
              <a:buNone/>
            </a:pPr>
            <a:r>
              <a:rPr lang="zh-CN" altLang="en-US"/>
              <a:t>准备看第二遍视频，但速度可能会放慢，因为下周必修课任务较多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然后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练题目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理解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练题目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理解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练题目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理解。。。。。。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正真的学习才刚刚开始吧！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apture_201910251954427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3540" y="1252855"/>
            <a:ext cx="5817870" cy="4944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6650" y="177800"/>
            <a:ext cx="2494280" cy="1022350"/>
          </a:xfrm>
        </p:spPr>
        <p:txBody>
          <a:bodyPr/>
          <a:p>
            <a:r>
              <a:rPr lang="en-US" altLang="zh-CN"/>
              <a:t>    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/>
              <a:t>数组是指类似</a:t>
            </a:r>
            <a:r>
              <a:rPr lang="en-US" altLang="zh-CN"/>
              <a:t>a[n]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为常量的名为</a:t>
            </a:r>
            <a:r>
              <a:rPr lang="en-US" altLang="zh-CN"/>
              <a:t>a</a:t>
            </a:r>
            <a:r>
              <a:rPr lang="zh-CN" altLang="en-US"/>
              <a:t>的一组数据；</a:t>
            </a:r>
            <a:endParaRPr lang="zh-CN" altLang="en-US"/>
          </a:p>
          <a:p>
            <a:r>
              <a:rPr lang="zh-CN" altLang="en-US">
                <a:sym typeface="+mn-ea"/>
              </a:rPr>
              <a:t>数组在定义后，使用前必须初始化，即在定义好的空间中放入所需要的数据</a:t>
            </a:r>
            <a:endParaRPr lang="zh-CN" altLang="en-US"/>
          </a:p>
          <a:p>
            <a:r>
              <a:rPr lang="zh-CN" altLang="en-US"/>
              <a:t>如：</a:t>
            </a:r>
            <a:r>
              <a:rPr lang="en-US" altLang="zh-CN"/>
              <a:t>int a[2]={3,6};</a:t>
            </a:r>
            <a:endParaRPr lang="en-US" altLang="zh-CN"/>
          </a:p>
          <a:p>
            <a:r>
              <a:rPr lang="en-US" altLang="zh-CN"/>
              <a:t>int a[n]={x1,x2,x2.....xn};</a:t>
            </a:r>
            <a:r>
              <a:rPr lang="zh-CN" altLang="en-US"/>
              <a:t>的形式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若</a:t>
            </a:r>
            <a:r>
              <a:rPr lang="en-US" altLang="zh-CN"/>
              <a:t>N&gt;n,</a:t>
            </a:r>
            <a:r>
              <a:rPr lang="zh-CN" altLang="en-US"/>
              <a:t>空的位置默认为</a:t>
            </a:r>
            <a:r>
              <a:rPr lang="en-US" altLang="zh-CN"/>
              <a:t>“0”</a:t>
            </a:r>
            <a:r>
              <a:rPr lang="zh-CN" altLang="en-US"/>
              <a:t>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若</a:t>
            </a:r>
            <a:r>
              <a:rPr lang="en-US" altLang="zh-CN"/>
              <a:t>N=n,</a:t>
            </a:r>
            <a:r>
              <a:rPr lang="zh-CN" altLang="en-US"/>
              <a:t>正常情况；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若</a:t>
            </a:r>
            <a:r>
              <a:rPr lang="en-US" altLang="zh-CN"/>
              <a:t>N&lt;n,</a:t>
            </a:r>
            <a:r>
              <a:rPr lang="zh-CN" altLang="en-US"/>
              <a:t>则</a:t>
            </a:r>
            <a:r>
              <a:rPr lang="en-US" altLang="zh-CN"/>
              <a:t>“</a:t>
            </a:r>
            <a:r>
              <a:rPr lang="zh-CN" altLang="en-US"/>
              <a:t>编译错误！</a:t>
            </a:r>
            <a:r>
              <a:rPr lang="en-US" altLang="zh-CN"/>
              <a:t>”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如果不进行初始化，系统为了程序的安全性自动给数赋值，结果：</a:t>
            </a:r>
            <a:endParaRPr lang="zh-CN" altLang="en-US"/>
          </a:p>
        </p:txBody>
      </p:sp>
      <p:pic>
        <p:nvPicPr>
          <p:cNvPr id="4" name="图片 3" descr="capture_201910251602035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0" y="5362575"/>
            <a:ext cx="825500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5570"/>
            <a:ext cx="10835640" cy="942340"/>
          </a:xfrm>
        </p:spPr>
        <p:txBody>
          <a:bodyPr/>
          <a:p>
            <a:r>
              <a:rPr lang="en-US" altLang="zh-CN"/>
              <a:t>                     </a:t>
            </a:r>
            <a:r>
              <a:rPr lang="zh-CN" altLang="en-US"/>
              <a:t>一维，二维和三维数组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3095" y="960120"/>
            <a:ext cx="5846445" cy="5287645"/>
          </a:xfrm>
        </p:spPr>
        <p:txBody>
          <a:bodyPr/>
          <a:p>
            <a:r>
              <a:rPr lang="zh-CN" altLang="en-US"/>
              <a:t>一维数组就是一列数，那么二维数组和三维数组就顾名思义，像一个平面或像一个空间一样，但是它们在内存中的排列方式并没有什么本质的区别</a:t>
            </a:r>
            <a:endParaRPr lang="zh-CN" altLang="en-US"/>
          </a:p>
          <a:p>
            <a:r>
              <a:rPr lang="en-US" altLang="zh-CN"/>
              <a:t>&lt;==</a:t>
            </a:r>
            <a:r>
              <a:rPr lang="zh-CN" altLang="en-US"/>
              <a:t>二维数组是这样的</a:t>
            </a:r>
            <a:endParaRPr lang="zh-CN" altLang="en-US"/>
          </a:p>
          <a:p>
            <a:r>
              <a:rPr lang="zh-CN" altLang="en-US"/>
              <a:t>                        三维数组是这样的</a:t>
            </a:r>
            <a:r>
              <a:rPr lang="en-US" altLang="zh-CN"/>
              <a:t>==&gt;</a:t>
            </a:r>
            <a:endParaRPr lang="en-US" altLang="zh-CN"/>
          </a:p>
        </p:txBody>
      </p:sp>
      <p:pic>
        <p:nvPicPr>
          <p:cNvPr id="6" name="图片 5" descr="capture_20191025161253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5570"/>
            <a:ext cx="1968500" cy="5302250"/>
          </a:xfrm>
          <a:prstGeom prst="rect">
            <a:avLst/>
          </a:prstGeom>
        </p:spPr>
      </p:pic>
      <p:pic>
        <p:nvPicPr>
          <p:cNvPr id="7" name="图片 6" descr="capture_201910251614256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85" y="115570"/>
            <a:ext cx="1943100" cy="598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二维数组的巧妙初始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4205" y="3505200"/>
            <a:ext cx="4912995" cy="3270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" y="260350"/>
            <a:ext cx="4725035" cy="727075"/>
          </a:xfrm>
        </p:spPr>
        <p:txBody>
          <a:bodyPr/>
          <a:p>
            <a:r>
              <a:rPr lang="zh-CN" altLang="en-US" sz="2000"/>
              <a:t>数组的初始化有一些简便的方式</a:t>
            </a:r>
            <a:r>
              <a:rPr lang="en-US" altLang="zh-CN" sz="2000"/>
              <a:t>=&gt;&gt;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505" y="203835"/>
            <a:ext cx="6172200" cy="5657215"/>
          </a:xfrm>
        </p:spPr>
        <p:txBody>
          <a:bodyPr/>
          <a:p>
            <a:r>
              <a:rPr lang="zh-CN" altLang="en-US"/>
              <a:t>方法一：                              全部为零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方法二：</a:t>
            </a:r>
            <a:endParaRPr lang="zh-CN" altLang="en-US"/>
          </a:p>
          <a:p>
            <a:r>
              <a:rPr lang="zh-CN" altLang="en-US"/>
              <a:t>按顺序编号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 sz="2400"/>
              <a:t>数组可以部分初始化</a:t>
            </a:r>
            <a:endParaRPr lang="zh-CN" altLang="en-US" sz="2400"/>
          </a:p>
          <a:p>
            <a:r>
              <a:rPr lang="zh-CN" altLang="en-US" sz="2400"/>
              <a:t>当</a:t>
            </a:r>
            <a:r>
              <a:rPr lang="en-US" altLang="zh-CN" sz="2400"/>
              <a:t>int a[][4]={{1},{0,6},{0,0,11}};</a:t>
            </a:r>
            <a:r>
              <a:rPr lang="zh-CN" altLang="en-US" sz="2400"/>
              <a:t>时，结果为</a:t>
            </a:r>
            <a:endParaRPr lang="zh-CN" altLang="en-US" sz="2400"/>
          </a:p>
          <a:p>
            <a:r>
              <a:rPr lang="en-US" altLang="zh-CN" sz="2400"/>
              <a:t>1 0 0 0</a:t>
            </a:r>
            <a:endParaRPr lang="en-US" altLang="zh-CN" sz="2400"/>
          </a:p>
          <a:p>
            <a:r>
              <a:rPr lang="en-US" altLang="zh-CN" sz="2400"/>
              <a:t>0 6 11 0</a:t>
            </a:r>
            <a:endParaRPr lang="en-US" altLang="zh-CN" sz="2400"/>
          </a:p>
          <a:p>
            <a:r>
              <a:rPr lang="en-US" altLang="zh-CN" sz="2400"/>
              <a:t>0 0 0 0 </a:t>
            </a:r>
            <a:endParaRPr lang="en-US" altLang="zh-CN" sz="2400"/>
          </a:p>
          <a:p>
            <a:r>
              <a:rPr lang="zh-CN" altLang="en-US" sz="2400"/>
              <a:t>即没有补全数字时空位默认为零</a:t>
            </a:r>
            <a:endParaRPr lang="zh-CN" altLang="en-US" sz="2400"/>
          </a:p>
        </p:txBody>
      </p:sp>
      <p:pic>
        <p:nvPicPr>
          <p:cNvPr id="5" name="图片 4" descr="capture_201910251611378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05" y="260350"/>
            <a:ext cx="2590800" cy="324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3310" y="160020"/>
            <a:ext cx="2405380" cy="1316990"/>
          </a:xfrm>
        </p:spPr>
        <p:txBody>
          <a:bodyPr>
            <a:normAutofit fontScale="90000"/>
          </a:bodyPr>
          <a:p>
            <a:r>
              <a:rPr lang="zh-CN" altLang="en-US"/>
              <a:t>字符数组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295" y="1103630"/>
            <a:ext cx="10515600" cy="4351338"/>
          </a:xfrm>
        </p:spPr>
        <p:txBody>
          <a:bodyPr/>
          <a:p>
            <a:r>
              <a:rPr lang="zh-CN" altLang="en-US" sz="2000"/>
              <a:t>形如这样的：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同样，这也是初始化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这里要提一下三种输入方式。一种是</a:t>
            </a:r>
            <a:r>
              <a:rPr lang="en-US" altLang="zh-CN" sz="2000"/>
              <a:t>cin.get</a:t>
            </a:r>
            <a:r>
              <a:rPr lang="zh-CN" altLang="en-US" sz="2000"/>
              <a:t>，可以输入空格和回车，只有在缓冲区读</a:t>
            </a:r>
            <a:r>
              <a:rPr lang="zh-CN" altLang="en-US" sz="2000"/>
              <a:t>到</a:t>
            </a:r>
            <a:r>
              <a:rPr lang="en-US" altLang="zh-CN" sz="2000"/>
              <a:t>Ctrl+Z</a:t>
            </a:r>
            <a:r>
              <a:rPr lang="zh-CN" altLang="en-US" sz="2000"/>
              <a:t>时才会停止输入；</a:t>
            </a:r>
            <a:endParaRPr lang="zh-CN" altLang="en-US" sz="2000"/>
          </a:p>
          <a:p>
            <a:r>
              <a:rPr lang="zh-CN" altLang="en-US" sz="2000"/>
              <a:t>第二种叫</a:t>
            </a:r>
            <a:r>
              <a:rPr lang="en-US" altLang="zh-CN" sz="2000"/>
              <a:t>getchar,</a:t>
            </a:r>
            <a:r>
              <a:rPr lang="zh-CN" altLang="en-US" sz="2000"/>
              <a:t>是一种不跳过任何字符，空格和回车的输入方式；</a:t>
            </a:r>
            <a:endParaRPr lang="zh-CN" altLang="en-US" sz="2000"/>
          </a:p>
          <a:p>
            <a:r>
              <a:rPr lang="zh-CN" altLang="en-US" sz="2000"/>
              <a:t>最后一种叫</a:t>
            </a:r>
            <a:r>
              <a:rPr lang="en-US" altLang="zh-CN" sz="2000"/>
              <a:t>cin.getline </a:t>
            </a:r>
            <a:r>
              <a:rPr lang="zh-CN" altLang="en-US" sz="2000"/>
              <a:t>与第一种的不同点在于：</a:t>
            </a:r>
            <a:r>
              <a:rPr lang="en-US" altLang="zh-CN" sz="2000"/>
              <a:t>1</a:t>
            </a:r>
            <a:r>
              <a:rPr lang="zh-CN" altLang="en-US" sz="2000"/>
              <a:t>，遇到终止字符结束后，缓冲区</a:t>
            </a:r>
            <a:r>
              <a:rPr lang="en-US" altLang="zh-CN" sz="2000"/>
              <a:t>“</a:t>
            </a:r>
            <a:r>
              <a:rPr lang="zh-CN" altLang="en-US" sz="2000"/>
              <a:t>指针</a:t>
            </a:r>
            <a:r>
              <a:rPr lang="en-US" altLang="zh-CN" sz="2000"/>
              <a:t>”</a:t>
            </a:r>
            <a:r>
              <a:rPr lang="zh-CN" altLang="en-US" sz="2000"/>
              <a:t>移动到终止标志之后，而</a:t>
            </a:r>
            <a:r>
              <a:rPr lang="en-US" altLang="zh-CN" sz="2000"/>
              <a:t>cin.get</a:t>
            </a:r>
            <a:r>
              <a:rPr lang="zh-CN" altLang="en-US" sz="2000"/>
              <a:t>遇到终止字符时停止读取，</a:t>
            </a:r>
            <a:r>
              <a:rPr lang="en-US" altLang="zh-CN" sz="2000"/>
              <a:t>“</a:t>
            </a:r>
            <a:r>
              <a:rPr lang="zh-CN" altLang="en-US" sz="2000"/>
              <a:t>指针</a:t>
            </a:r>
            <a:r>
              <a:rPr lang="en-US" altLang="zh-CN" sz="2000"/>
              <a:t>”</a:t>
            </a:r>
            <a:r>
              <a:rPr lang="zh-CN" altLang="en-US" sz="2000"/>
              <a:t>不动。</a:t>
            </a:r>
            <a:endParaRPr lang="zh-CN" altLang="en-US" sz="2000"/>
          </a:p>
          <a:p>
            <a:r>
              <a:rPr lang="en-US" altLang="zh-CN" sz="2000"/>
              <a:t>cin.getline</a:t>
            </a:r>
            <a:r>
              <a:rPr lang="zh-CN" altLang="en-US" sz="2000"/>
              <a:t>较常用。</a:t>
            </a:r>
            <a:endParaRPr lang="zh-CN" altLang="en-US" sz="2000"/>
          </a:p>
        </p:txBody>
      </p:sp>
      <p:pic>
        <p:nvPicPr>
          <p:cNvPr id="4" name="图片 3" descr="capture_201910251819168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920" y="1103630"/>
            <a:ext cx="7594600" cy="60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apture_201910221626208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3274695"/>
            <a:ext cx="4842510" cy="25107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2220" y="-17780"/>
            <a:ext cx="1826260" cy="1281430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000"/>
              <a:t>函数有很多，比较常用的有：</a:t>
            </a:r>
            <a:endParaRPr lang="zh-CN" altLang="en-US" sz="2000"/>
          </a:p>
          <a:p>
            <a:r>
              <a:rPr lang="zh-CN" altLang="en-US" sz="2000"/>
              <a:t>平方根函数</a:t>
            </a:r>
            <a:r>
              <a:rPr lang="en-US" altLang="zh-CN" sz="2000"/>
              <a:t>sqrt(x)</a:t>
            </a:r>
            <a:endParaRPr lang="en-US" altLang="zh-CN" sz="2000"/>
          </a:p>
          <a:p>
            <a:r>
              <a:rPr lang="zh-CN" altLang="en-US" sz="2000"/>
              <a:t>绝对值函数</a:t>
            </a:r>
            <a:r>
              <a:rPr lang="en-US" altLang="zh-CN" sz="2000"/>
              <a:t>fabs(x)</a:t>
            </a:r>
            <a:endParaRPr lang="zh-CN" altLang="en-US" sz="2000"/>
          </a:p>
          <a:p>
            <a:r>
              <a:rPr lang="zh-CN" altLang="en-US" sz="2000"/>
              <a:t>幂函数</a:t>
            </a:r>
            <a:r>
              <a:rPr lang="en-US" altLang="zh-CN" sz="2000"/>
              <a:t>pow(x,n)</a:t>
            </a:r>
            <a:endParaRPr lang="zh-CN" altLang="en-US" sz="2000"/>
          </a:p>
          <a:p>
            <a:r>
              <a:rPr lang="zh-CN" altLang="en-US" sz="2000"/>
              <a:t>指数函数，以</a:t>
            </a:r>
            <a:r>
              <a:rPr lang="en-US" altLang="zh-CN" sz="2000"/>
              <a:t>e</a:t>
            </a:r>
            <a:r>
              <a:rPr lang="zh-CN" altLang="en-US" sz="2000"/>
              <a:t>为底的对数函数</a:t>
            </a:r>
            <a:r>
              <a:rPr lang="en-US" altLang="zh-CN" sz="2000"/>
              <a:t>exp(x),log(x)</a:t>
            </a:r>
            <a:endParaRPr lang="en-US" altLang="zh-CN" sz="2000"/>
          </a:p>
          <a:p>
            <a:r>
              <a:rPr lang="en-US" altLang="zh-CN" sz="2000"/>
              <a:t>atoi(x) </a:t>
            </a:r>
            <a:r>
              <a:rPr lang="zh-CN" altLang="en-US" sz="2000"/>
              <a:t>把字符串转为相应的整数</a:t>
            </a:r>
            <a:endParaRPr lang="zh-CN" altLang="en-US" sz="2000"/>
          </a:p>
          <a:p>
            <a:r>
              <a:rPr lang="zh-CN" altLang="en-US" sz="2000"/>
              <a:t>太多了不列举了。。。。</a:t>
            </a:r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871855"/>
            <a:ext cx="5181600" cy="6134100"/>
          </a:xfrm>
        </p:spPr>
        <p:txBody>
          <a:bodyPr>
            <a:normAutofit lnSpcReduction="10000"/>
          </a:bodyPr>
          <a:p>
            <a:r>
              <a:rPr lang="zh-CN" altLang="en-US"/>
              <a:t>函数的分为三种：</a:t>
            </a:r>
            <a:endParaRPr lang="zh-CN" altLang="en-US"/>
          </a:p>
          <a:p>
            <a:r>
              <a:rPr lang="en-US" altLang="zh-CN" sz="2000"/>
              <a:t>1.</a:t>
            </a:r>
            <a:r>
              <a:rPr lang="zh-CN" altLang="en-US" sz="2000"/>
              <a:t>调用函数完成某项功能，没有任何返回值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函数作为表达式的一部分，如：</a:t>
            </a:r>
            <a:endParaRPr lang="zh-CN" altLang="en-US" sz="2000"/>
          </a:p>
          <a:p>
            <a:r>
              <a:rPr lang="en-US" altLang="zh-CN" sz="2000"/>
              <a:t>number=max(numA,numB)/2;</a:t>
            </a:r>
            <a:endParaRPr lang="en-US" altLang="zh-CN" sz="2000"/>
          </a:p>
          <a:p>
            <a:r>
              <a:rPr lang="en-US" altLang="zh-CN" sz="2000"/>
              <a:t>3.</a:t>
            </a:r>
            <a:r>
              <a:rPr lang="zh-CN" altLang="en-US" sz="2000"/>
              <a:t>以实参形式出现在其他（或自己）函数的调用中（递归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要</a:t>
            </a:r>
            <a:r>
              <a:rPr lang="zh-CN" altLang="en-US" sz="2000">
                <a:solidFill>
                  <a:srgbClr val="FF0000"/>
                </a:solidFill>
              </a:rPr>
              <a:t>注意</a:t>
            </a:r>
            <a:r>
              <a:rPr lang="zh-CN" altLang="en-US" sz="2000"/>
              <a:t>的是：函数的传递为</a:t>
            </a:r>
            <a:r>
              <a:rPr lang="en-US" altLang="zh-CN" sz="2000"/>
              <a:t>copy</a:t>
            </a:r>
            <a:r>
              <a:rPr lang="zh-CN" altLang="en-US" sz="2000"/>
              <a:t>，不是搬运，函数在开辟出的内存中运行完后被释放，之后不再影响主函数。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9105" y="178435"/>
            <a:ext cx="3654425" cy="1040765"/>
          </a:xfrm>
        </p:spPr>
        <p:txBody>
          <a:bodyPr>
            <a:normAutofit/>
          </a:bodyPr>
          <a:p>
            <a:r>
              <a:rPr lang="zh-CN" altLang="en-US" sz="3600"/>
              <a:t>关于函数的递归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概念为：函数嵌套调用（我用我自己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函数递归的作用：用递归完成递推</a:t>
            </a:r>
            <a:endParaRPr lang="zh-CN" altLang="en-US"/>
          </a:p>
          <a:p>
            <a:r>
              <a:rPr lang="zh-CN" altLang="en-US"/>
              <a:t>模拟连续发生的动作</a:t>
            </a:r>
            <a:endParaRPr lang="zh-CN" altLang="en-US"/>
          </a:p>
          <a:p>
            <a:r>
              <a:rPr lang="zh-CN" altLang="en-US"/>
              <a:t>进行</a:t>
            </a:r>
            <a:r>
              <a:rPr lang="en-US" altLang="zh-CN"/>
              <a:t>“</a:t>
            </a:r>
            <a:r>
              <a:rPr lang="zh-CN" altLang="en-US"/>
              <a:t>自动</a:t>
            </a:r>
            <a:r>
              <a:rPr lang="en-US" altLang="zh-CN"/>
              <a:t>”</a:t>
            </a:r>
            <a:r>
              <a:rPr lang="zh-CN" altLang="en-US"/>
              <a:t>的分析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关键点：搞清楚</a:t>
            </a:r>
            <a:r>
              <a:rPr lang="en-US" altLang="zh-CN"/>
              <a:t>1.</a:t>
            </a:r>
            <a:r>
              <a:rPr lang="zh-CN" altLang="en-US"/>
              <a:t>连续发生的动作是什么？</a:t>
            </a:r>
            <a:endParaRPr lang="zh-CN" altLang="en-US"/>
          </a:p>
          <a:p>
            <a:r>
              <a:rPr lang="zh-CN" altLang="en-US"/>
              <a:t>                               </a:t>
            </a:r>
            <a:r>
              <a:rPr lang="en-US" altLang="zh-CN"/>
              <a:t>2.</a:t>
            </a:r>
            <a:r>
              <a:rPr lang="zh-CN" altLang="en-US"/>
              <a:t>不同次动作之间的关系。</a:t>
            </a:r>
            <a:endParaRPr lang="zh-CN" altLang="en-US"/>
          </a:p>
          <a:p>
            <a:r>
              <a:rPr lang="zh-CN" altLang="en-US"/>
              <a:t>                               </a:t>
            </a:r>
            <a:r>
              <a:rPr lang="en-US" altLang="zh-CN"/>
              <a:t>3.</a:t>
            </a:r>
            <a:r>
              <a:rPr lang="zh-CN" altLang="en-US"/>
              <a:t>边界（结束</a:t>
            </a:r>
            <a:r>
              <a:rPr lang="zh-CN" altLang="en-US"/>
              <a:t>）条件是什么？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它到底是什么？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6667 0.000000 L -0.012552 0.000000 L -0.019219 0.000000 L -0.026615 0.000000 L -0.034740 -0.002593 L -0.042135 -0.006574 L -0.048802 -0.010463 L -0.054688 -0.015741 L -0.060625 -0.021019 L -0.067240 -0.027593 L -0.073906 -0.031481 L -0.082760 -0.038056 L -0.090885 -0.047222 L -0.097552 -0.057778 L -0.102708 -0.068333 L -0.108646 -0.080093 L -0.111615 -0.090648 L -0.116042 -0.105093 L -0.120469 -0.119537 L -0.122708 -0.132685 L -0.124896 -0.143148 L -0.124896 -0.153704 L -0.124896 -0.164167 L -0.122708 -0.176019 L -0.119740 -0.187870 L -0.114531 -0.198333 L -0.109375 -0.208889 L -0.101979 -0.222037 L -0.095365 -0.229907 L -0.087187 -0.239074 L -0.080573 -0.246944 L -0.073177 -0.254907 L -0.066510 -0.260093 L -0.059844 -0.265370 L -0.053229 -0.268056 L -0.046563 -0.269352 L -0.040625 -0.271944 L -0.033281 -0.273241 L -0.027344 -0.273241 L -0.020677 -0.273241 L -0.014792 -0.273241 L -0.007396 -0.273241 L 0.000729 -0.273241 L 0.008854 -0.271944 L 0.014792 -0.270648 L 0.020677 -0.270648 L 0.028073 -0.269352 L 0.034740 -0.266667 L 0.040677 -0.264074 L 0.047292 -0.261481 L 0.053229 -0.258796 L 0.059115 -0.256204 L 0.065052 -0.253519 L 0.071719 -0.248333 L 0.077604 -0.241759 L 0.084271 -0.233889 L 0.090156 -0.224630 L 0.096094 -0.216759 L 0.100521 -0.206296 L 0.104219 -0.195741 L 0.107917 -0.183889 L 0.111615 -0.173426 L 0.113802 -0.162870 L 0.116042 -0.151111 L 0.119010 -0.140556 L 0.119740 -0.128704 L 0.120469 -0.116944 L 0.120469 -0.106389 L 0.119010 -0.095926 L 0.116771 -0.085370 L 0.111615 -0.073519 L 0.104948 -0.065648 L 0.099063 -0.060370 L 0.092396 -0.051204 L 0.085729 -0.047222 L 0.079844 -0.042037 L 0.073906 -0.038056 L 0.068021 -0.034167 L 0.061354 -0.031481 L 0.054688 -0.027593 L 0.048802 -0.022315 L 0.042865 -0.019630 L 0.036979 -0.015741 L 0.031042 -0.013148 L 0.024375 -0.013148 L 0.017760 -0.011759 L 0.011823 -0.009167 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300" y="202565"/>
            <a:ext cx="6883400" cy="803275"/>
          </a:xfrm>
        </p:spPr>
        <p:txBody>
          <a:bodyPr>
            <a:normAutofit/>
          </a:bodyPr>
          <a:p>
            <a:r>
              <a:rPr lang="en-US" altLang="zh-CN"/>
              <a:t>    </a:t>
            </a:r>
            <a:r>
              <a:rPr lang="zh-CN" altLang="en-US"/>
              <a:t>指针的定义</a:t>
            </a:r>
            <a:r>
              <a:rPr lang="en-US" altLang="zh-CN"/>
              <a:t>&amp;</a:t>
            </a:r>
            <a:r>
              <a:rPr lang="zh-CN" altLang="en-US"/>
              <a:t>指针与数组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105" y="1005840"/>
            <a:ext cx="1923415" cy="534670"/>
          </a:xfrm>
        </p:spPr>
        <p:txBody>
          <a:bodyPr/>
          <a:p>
            <a:r>
              <a:rPr lang="zh-CN" altLang="en-US" sz="2000"/>
              <a:t>什么是指针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8430" y="1540510"/>
            <a:ext cx="5859145" cy="46494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把某个变量的地址称为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指向该变量的指针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（利用地址运算符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“&amp;”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可以看到一个变量的地址）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    int     *      pointer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    ||     ||       ||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基类型   指针运算符  指针变量的名字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*pointer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只能存放地址，所以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“pointer=C”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是错误的。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int*p1=NULL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（空指针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05840"/>
            <a:ext cx="5183505" cy="472440"/>
          </a:xfrm>
        </p:spPr>
        <p:txBody>
          <a:bodyPr>
            <a:normAutofit lnSpcReduction="10000"/>
          </a:bodyPr>
          <a:p>
            <a:r>
              <a:rPr lang="zh-CN" altLang="en-US"/>
              <a:t>指针与数组的关系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397000"/>
            <a:ext cx="5183505" cy="4792980"/>
          </a:xfrm>
        </p:spPr>
        <p:txBody>
          <a:bodyPr/>
          <a:p>
            <a:r>
              <a:rPr lang="zh-CN" altLang="en-US" sz="2000"/>
              <a:t>指针可以指向数组，数组名代表数组首元素的地址（相当于数组第一个元素的指针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&amp;a</a:t>
            </a:r>
            <a:r>
              <a:rPr lang="zh-CN" altLang="en-US" sz="2000"/>
              <a:t>相当于管辖范围上升了一级；</a:t>
            </a:r>
            <a:endParaRPr lang="zh-CN" altLang="en-US" sz="2000"/>
          </a:p>
          <a:p>
            <a:r>
              <a:rPr lang="en-US" altLang="zh-CN" sz="2000"/>
              <a:t>*a</a:t>
            </a:r>
            <a:r>
              <a:rPr lang="zh-CN" altLang="en-US" sz="2000"/>
              <a:t>相当于管辖范围下降了一级。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WPS 演示</Application>
  <PresentationFormat>宽屏</PresentationFormat>
  <Paragraphs>136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本周总结</vt:lpstr>
      <vt:lpstr>    数组</vt:lpstr>
      <vt:lpstr>                     一维，二维和三维数组</vt:lpstr>
      <vt:lpstr>数组的初始化有一些简便的方式=&gt;&gt;</vt:lpstr>
      <vt:lpstr>字符数组</vt:lpstr>
      <vt:lpstr>  函数</vt:lpstr>
      <vt:lpstr>关于函数的递归</vt:lpstr>
      <vt:lpstr>指针</vt:lpstr>
      <vt:lpstr>    指针的定义&amp;指针与数组</vt:lpstr>
      <vt:lpstr>我对指针的感觉</vt:lpstr>
      <vt:lpstr>我们所学习的正是是人类与机器间搭起的一座桥梁，如果没有这座桥，机器与智能的发展便无从谈起</vt:lpstr>
      <vt:lpstr>下周计划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余生请你指教</cp:lastModifiedBy>
  <cp:revision>6</cp:revision>
  <dcterms:created xsi:type="dcterms:W3CDTF">2019-10-25T08:32:00Z</dcterms:created>
  <dcterms:modified xsi:type="dcterms:W3CDTF">2019-10-25T11:57:54Z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