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3398520" y="325755"/>
            <a:ext cx="5394325" cy="938530"/>
          </a:xfrm>
        </p:spPr>
        <p:txBody>
          <a:bodyPr>
            <a:normAutofit/>
          </a:bodyPr>
          <a:p>
            <a:r>
              <a:rPr lang="zh-CN" altLang="en-US" sz="4445"/>
              <a:t>进一步了解递归问题</a:t>
            </a:r>
            <a:endParaRPr lang="zh-CN" altLang="en-US" sz="4445"/>
          </a:p>
        </p:txBody>
      </p:sp>
      <p:sp>
        <p:nvSpPr>
          <p:cNvPr id="3" name="副标题 2"/>
          <p:cNvSpPr>
            <a:spLocks noGrp="1"/>
          </p:cNvSpPr>
          <p:nvPr>
            <p:ph type="subTitle" idx="1"/>
          </p:nvPr>
        </p:nvSpPr>
        <p:spPr>
          <a:xfrm>
            <a:off x="1524000" y="2052955"/>
            <a:ext cx="9144000" cy="3204845"/>
          </a:xfrm>
        </p:spPr>
        <p:txBody>
          <a:bodyPr/>
          <a:p>
            <a:pPr algn="l"/>
            <a:r>
              <a:rPr lang="en-US" altLang="zh-CN"/>
              <a:t>         </a:t>
            </a:r>
            <a:r>
              <a:rPr lang="zh-CN" altLang="en-US"/>
              <a:t>此次</a:t>
            </a:r>
            <a:r>
              <a:rPr lang="en-US" altLang="zh-CN"/>
              <a:t>ppt</a:t>
            </a:r>
            <a:r>
              <a:rPr lang="zh-CN" altLang="en-US"/>
              <a:t>所要表达的主要内容是我又经过一段时间后对递归问题中的两个较为经典的问题，即斐波那契数列和汉诺塔问题用递归方法来完成的进一步思考。</a:t>
            </a:r>
            <a:endParaRPr lang="zh-CN" altLang="en-US"/>
          </a:p>
          <a:p>
            <a:pPr algn="l"/>
            <a:endParaRPr lang="zh-CN" altLang="en-US"/>
          </a:p>
          <a:p>
            <a:pPr algn="l"/>
            <a:r>
              <a:rPr lang="zh-CN" altLang="en-US"/>
              <a:t>          以下的思考仅仅是我个人对于递归用在这两个例子中的理解和延伸，更大范围暂不讨论。</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981710"/>
          </a:xfrm>
        </p:spPr>
        <p:txBody>
          <a:bodyPr/>
          <a:p>
            <a:pPr algn="ctr"/>
            <a:r>
              <a:rPr lang="zh-CN" altLang="en-US"/>
              <a:t>斐波那契数列</a:t>
            </a:r>
            <a:endParaRPr lang="zh-CN" altLang="en-US"/>
          </a:p>
        </p:txBody>
      </p:sp>
      <p:sp>
        <p:nvSpPr>
          <p:cNvPr id="3" name="内容占位符 2"/>
          <p:cNvSpPr>
            <a:spLocks noGrp="1"/>
          </p:cNvSpPr>
          <p:nvPr>
            <p:ph idx="1"/>
          </p:nvPr>
        </p:nvSpPr>
        <p:spPr>
          <a:xfrm>
            <a:off x="838200" y="1237615"/>
            <a:ext cx="10515600" cy="4939665"/>
          </a:xfrm>
        </p:spPr>
        <p:txBody>
          <a:bodyPr/>
          <a:p>
            <a:r>
              <a:rPr lang="en-US" altLang="zh-CN"/>
              <a:t>1</a:t>
            </a:r>
            <a:r>
              <a:rPr lang="zh-CN" altLang="en-US"/>
              <a:t>、什么叫斐波那契数列？</a:t>
            </a:r>
            <a:endParaRPr lang="zh-CN" altLang="en-US"/>
          </a:p>
          <a:p>
            <a:r>
              <a:rPr lang="zh-CN" altLang="en-US" sz="2000"/>
              <a:t>斐波那契数列即</a:t>
            </a:r>
            <a:r>
              <a:rPr lang="en-US" altLang="zh-CN" sz="2000"/>
              <a:t>1</a:t>
            </a:r>
            <a:r>
              <a:rPr lang="zh-CN" altLang="en-US" sz="2000"/>
              <a:t>、</a:t>
            </a:r>
            <a:r>
              <a:rPr lang="en-US" altLang="zh-CN" sz="2000"/>
              <a:t>1</a:t>
            </a:r>
            <a:r>
              <a:rPr lang="zh-CN" altLang="en-US" sz="2000"/>
              <a:t>、</a:t>
            </a:r>
            <a:r>
              <a:rPr lang="en-US" altLang="zh-CN" sz="2000"/>
              <a:t>2</a:t>
            </a:r>
            <a:r>
              <a:rPr lang="zh-CN" altLang="en-US" sz="2000"/>
              <a:t>、</a:t>
            </a:r>
            <a:r>
              <a:rPr lang="en-US" altLang="zh-CN" sz="2000"/>
              <a:t>3</a:t>
            </a:r>
            <a:r>
              <a:rPr lang="zh-CN" altLang="en-US" sz="2000"/>
              <a:t>、</a:t>
            </a:r>
            <a:r>
              <a:rPr lang="en-US" altLang="zh-CN" sz="2000"/>
              <a:t>5</a:t>
            </a:r>
            <a:r>
              <a:rPr lang="zh-CN" altLang="en-US" sz="2000"/>
              <a:t>、</a:t>
            </a:r>
            <a:r>
              <a:rPr lang="en-US" altLang="zh-CN" sz="2000"/>
              <a:t>8.......</a:t>
            </a:r>
            <a:r>
              <a:rPr lang="zh-CN" altLang="en-US" sz="2000"/>
              <a:t>样的从第三项开始，每一项都等于前两项之和的数列。</a:t>
            </a:r>
            <a:endParaRPr lang="zh-CN" altLang="en-US" sz="2000"/>
          </a:p>
          <a:p>
            <a:r>
              <a:rPr lang="en-US" altLang="zh-CN"/>
              <a:t>2</a:t>
            </a:r>
            <a:r>
              <a:rPr lang="zh-CN" altLang="en-US"/>
              <a:t>、为什么这个问题可以用递归来解决？</a:t>
            </a:r>
            <a:endParaRPr lang="zh-CN" altLang="en-US"/>
          </a:p>
          <a:p>
            <a:r>
              <a:rPr lang="zh-CN" altLang="en-US" sz="2000"/>
              <a:t>再次明确递归方法的概念：递归是一个函数通过不断嵌套</a:t>
            </a:r>
            <a:r>
              <a:rPr lang="zh-CN" altLang="en-US" sz="2000"/>
              <a:t>调用它自己的方式实现一个自动分析的操作，最后到达终点条件跳出循环，返回结果并最终得到答案。</a:t>
            </a:r>
            <a:endParaRPr lang="zh-CN" altLang="en-US" sz="2000"/>
          </a:p>
          <a:p>
            <a:r>
              <a:rPr lang="zh-CN" altLang="en-US" sz="2000"/>
              <a:t>递归必须包含两个要素：</a:t>
            </a:r>
            <a:endParaRPr lang="zh-CN" altLang="en-US" sz="2000"/>
          </a:p>
          <a:p>
            <a:r>
              <a:rPr lang="zh-CN" altLang="en-US" sz="2000"/>
              <a:t>一、前一项与后一项遵从某项关系，即</a:t>
            </a:r>
            <a:r>
              <a:rPr lang="en-US" altLang="zh-CN" sz="2000"/>
              <a:t>n=f(n-1)</a:t>
            </a:r>
            <a:r>
              <a:rPr lang="zh-CN" altLang="en-US" sz="2000"/>
              <a:t>。</a:t>
            </a:r>
            <a:endParaRPr lang="zh-CN" altLang="en-US" sz="2000"/>
          </a:p>
          <a:p>
            <a:r>
              <a:rPr lang="zh-CN" altLang="en-US" sz="2000"/>
              <a:t>二、存在临界条件，在嵌套循环的过程中，一定要使其到达这一临界值，从而结束循环，返回结果、得到答案。</a:t>
            </a:r>
            <a:endParaRPr lang="zh-CN" altLang="en-US" sz="2000"/>
          </a:p>
          <a:p>
            <a:r>
              <a:rPr lang="zh-CN" altLang="en-US" sz="2000"/>
              <a:t>显然，斐波纳契数列完全符合这两个必要的因素</a:t>
            </a:r>
            <a:endParaRPr lang="zh-CN" alt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000"/>
              <a:t>斐波那契数列：</a:t>
            </a:r>
            <a:r>
              <a:rPr lang="en-US" altLang="zh-CN" sz="2000"/>
              <a:t>1</a:t>
            </a:r>
            <a:r>
              <a:rPr lang="zh-CN" altLang="en-US" sz="2000"/>
              <a:t>、</a:t>
            </a:r>
            <a:r>
              <a:rPr lang="en-US" altLang="zh-CN" sz="2000"/>
              <a:t>1</a:t>
            </a:r>
            <a:r>
              <a:rPr lang="zh-CN" altLang="en-US" sz="2000"/>
              <a:t>、</a:t>
            </a:r>
            <a:r>
              <a:rPr lang="en-US" altLang="zh-CN" sz="2000"/>
              <a:t>2</a:t>
            </a:r>
            <a:r>
              <a:rPr lang="zh-CN" altLang="en-US" sz="2000"/>
              <a:t>、</a:t>
            </a:r>
            <a:r>
              <a:rPr lang="en-US" altLang="zh-CN" sz="2000"/>
              <a:t>3</a:t>
            </a:r>
            <a:r>
              <a:rPr lang="zh-CN" altLang="en-US" sz="2000"/>
              <a:t>、</a:t>
            </a:r>
            <a:r>
              <a:rPr lang="en-US" altLang="zh-CN" sz="2000"/>
              <a:t>5</a:t>
            </a:r>
            <a:r>
              <a:rPr lang="zh-CN" altLang="en-US" sz="2000"/>
              <a:t>、</a:t>
            </a:r>
            <a:r>
              <a:rPr lang="en-US" altLang="zh-CN" sz="2000"/>
              <a:t>8</a:t>
            </a:r>
            <a:r>
              <a:rPr lang="zh-CN" altLang="en-US" sz="2000"/>
              <a:t>、</a:t>
            </a:r>
            <a:r>
              <a:rPr lang="en-US" altLang="zh-CN" sz="2000"/>
              <a:t>13</a:t>
            </a:r>
            <a:r>
              <a:rPr lang="zh-CN" altLang="en-US" sz="2000"/>
              <a:t>、</a:t>
            </a:r>
            <a:r>
              <a:rPr lang="en-US" altLang="zh-CN" sz="2000"/>
              <a:t>21.......</a:t>
            </a:r>
            <a:br>
              <a:rPr lang="en-US" altLang="zh-CN" sz="2000"/>
            </a:br>
            <a:r>
              <a:rPr lang="zh-CN" altLang="en-US" sz="2000"/>
              <a:t>输入</a:t>
            </a:r>
            <a:r>
              <a:rPr lang="en-US" altLang="zh-CN" sz="2000"/>
              <a:t>n</a:t>
            </a:r>
            <a:r>
              <a:rPr lang="zh-CN" altLang="en-US" sz="2000"/>
              <a:t>，求第</a:t>
            </a:r>
            <a:r>
              <a:rPr lang="en-US" altLang="zh-CN" sz="2000"/>
              <a:t>n</a:t>
            </a:r>
            <a:r>
              <a:rPr lang="zh-CN" altLang="en-US" sz="2000"/>
              <a:t>个数是多少</a:t>
            </a:r>
            <a:endParaRPr lang="zh-CN" altLang="en-US" sz="2000"/>
          </a:p>
        </p:txBody>
      </p:sp>
      <p:sp>
        <p:nvSpPr>
          <p:cNvPr id="3" name="内容占位符 2"/>
          <p:cNvSpPr>
            <a:spLocks noGrp="1"/>
          </p:cNvSpPr>
          <p:nvPr>
            <p:ph idx="1"/>
          </p:nvPr>
        </p:nvSpPr>
        <p:spPr>
          <a:xfrm>
            <a:off x="838200" y="1499870"/>
            <a:ext cx="10515600" cy="4677410"/>
          </a:xfrm>
        </p:spPr>
        <p:txBody>
          <a:bodyPr>
            <a:normAutofit lnSpcReduction="10000"/>
          </a:bodyPr>
          <a:p>
            <a:r>
              <a:rPr lang="zh-CN" altLang="en-US" sz="2400"/>
              <a:t>假如存在一个函数</a:t>
            </a:r>
            <a:r>
              <a:rPr lang="en-US" altLang="zh-CN" sz="2400"/>
              <a:t>fn()</a:t>
            </a:r>
            <a:r>
              <a:rPr lang="zh-CN" altLang="en-US" sz="2400"/>
              <a:t>，能够表示这个数列的某项的值，由于这个数列是基于</a:t>
            </a:r>
            <a:r>
              <a:rPr lang="en-US" altLang="zh-CN" sz="2400"/>
              <a:t>“</a:t>
            </a:r>
            <a:r>
              <a:rPr lang="zh-CN" altLang="en-US" sz="2400"/>
              <a:t>从第三项开始，某一项等于前两项之和</a:t>
            </a:r>
            <a:r>
              <a:rPr lang="en-US" altLang="zh-CN" sz="2400"/>
              <a:t>”</a:t>
            </a:r>
            <a:r>
              <a:rPr lang="zh-CN" altLang="en-US" sz="2400"/>
              <a:t>而成立的，所以很容易能得到</a:t>
            </a:r>
            <a:r>
              <a:rPr lang="en-US" altLang="zh-CN" sz="2400"/>
              <a:t>fn(n)</a:t>
            </a:r>
            <a:r>
              <a:rPr lang="en-US" altLang="zh-CN" sz="2400" b="1"/>
              <a:t>=</a:t>
            </a:r>
            <a:r>
              <a:rPr lang="en-US" altLang="zh-CN" sz="2400"/>
              <a:t>fn(n-1)+fn(n-2)</a:t>
            </a:r>
            <a:r>
              <a:rPr lang="en-US" altLang="zh-CN" sz="2400" b="1"/>
              <a:t>=</a:t>
            </a:r>
            <a:r>
              <a:rPr lang="en-US" altLang="zh-CN" sz="2400"/>
              <a:t>(fn(n-2)+fn(n-3))+(fn(n-3)+fn(n-4))......</a:t>
            </a:r>
            <a:endParaRPr lang="en-US" altLang="zh-CN" sz="2400"/>
          </a:p>
          <a:p>
            <a:r>
              <a:rPr lang="zh-CN" altLang="en-US" sz="2400"/>
              <a:t>最后</a:t>
            </a:r>
            <a:r>
              <a:rPr lang="en-US" altLang="zh-CN" sz="2400"/>
              <a:t>n</a:t>
            </a:r>
            <a:r>
              <a:rPr lang="zh-CN" altLang="en-US" sz="2400"/>
              <a:t>会被减成</a:t>
            </a:r>
            <a:r>
              <a:rPr lang="en-US" altLang="zh-CN" sz="2400"/>
              <a:t>1</a:t>
            </a:r>
            <a:r>
              <a:rPr lang="zh-CN" altLang="en-US" sz="2400"/>
              <a:t>或</a:t>
            </a:r>
            <a:r>
              <a:rPr lang="en-US" altLang="zh-CN" sz="2400"/>
              <a:t>2</a:t>
            </a:r>
            <a:r>
              <a:rPr lang="zh-CN" altLang="en-US" sz="2400"/>
              <a:t>，此时便到达了临界值，即</a:t>
            </a:r>
            <a:r>
              <a:rPr lang="en-US" altLang="zh-CN" sz="2400"/>
              <a:t>fn(2)=1,fn(1)=1;</a:t>
            </a:r>
            <a:endParaRPr lang="en-US" altLang="zh-CN" sz="2400"/>
          </a:p>
          <a:p>
            <a:r>
              <a:rPr lang="zh-CN" altLang="en-US" sz="2400"/>
              <a:t>这时便可从函数</a:t>
            </a:r>
            <a:r>
              <a:rPr lang="en-US" altLang="zh-CN" sz="2400"/>
              <a:t>fn()</a:t>
            </a:r>
            <a:r>
              <a:rPr lang="zh-CN" altLang="en-US" sz="2400"/>
              <a:t>入手，开始它的嵌套调用。当输入一个数时，首先判断该数是否符合规则，即必须为正整数。</a:t>
            </a:r>
            <a:endParaRPr lang="zh-CN" altLang="en-US" sz="2400"/>
          </a:p>
          <a:p>
            <a:r>
              <a:rPr lang="zh-CN" altLang="en-US" sz="2400"/>
              <a:t>如果符合条件，该数便可以带入</a:t>
            </a:r>
            <a:r>
              <a:rPr lang="en-US" altLang="zh-CN" sz="2400"/>
              <a:t>fn()</a:t>
            </a:r>
            <a:r>
              <a:rPr lang="zh-CN" altLang="en-US" sz="2400"/>
              <a:t>函数，函数的作用就是通过不断调用自己直到到达临界值，然后各级返回，将返回相加，</a:t>
            </a:r>
            <a:r>
              <a:rPr lang="en-US" altLang="zh-CN" sz="2400"/>
              <a:t>fn()</a:t>
            </a:r>
            <a:r>
              <a:rPr lang="zh-CN" altLang="en-US" sz="2400"/>
              <a:t>的具体内容就</a:t>
            </a:r>
            <a:r>
              <a:rPr lang="zh-CN" altLang="en-US" sz="2400"/>
              <a:t>为：</a:t>
            </a:r>
            <a:endParaRPr lang="zh-CN" altLang="en-US" sz="2400"/>
          </a:p>
          <a:p>
            <a:r>
              <a:rPr lang="en-US" altLang="zh-CN" sz="2400"/>
              <a:t>fn(int n)</a:t>
            </a:r>
            <a:endParaRPr lang="en-US" altLang="zh-CN" sz="2400"/>
          </a:p>
          <a:p>
            <a:r>
              <a:rPr lang="en-US" altLang="zh-CN" sz="2400"/>
              <a:t>{if(n&gt;0){if(n==1||n==2) return 1;else return fn(n-1)+fn(n-2);</a:t>
            </a:r>
            <a:endParaRPr lang="en-US" altLang="zh-CN" sz="2400"/>
          </a:p>
          <a:p>
            <a:r>
              <a:rPr lang="en-US" altLang="zh-CN" sz="2400"/>
              <a:t>}</a:t>
            </a:r>
            <a:endParaRPr lang="en-US" altLang="zh-CN" sz="2400"/>
          </a:p>
          <a:p>
            <a:r>
              <a:rPr lang="en-US" altLang="zh-CN" sz="2400"/>
              <a:t>else return 0;}//</a:t>
            </a:r>
            <a:r>
              <a:rPr lang="zh-CN" altLang="en-US" sz="2400"/>
              <a:t>当返回</a:t>
            </a:r>
            <a:r>
              <a:rPr lang="en-US" altLang="zh-CN" sz="2400"/>
              <a:t>0</a:t>
            </a:r>
            <a:r>
              <a:rPr lang="zh-CN" altLang="en-US" sz="2400"/>
              <a:t>时，表示输入的数不符合规则，错误。</a:t>
            </a:r>
            <a:endParaRPr lang="zh-CN" alt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036320"/>
          </a:xfrm>
        </p:spPr>
        <p:txBody>
          <a:bodyPr/>
          <a:p>
            <a:pPr algn="ctr"/>
            <a:r>
              <a:rPr lang="zh-CN" altLang="en-US"/>
              <a:t>汉诺塔问题</a:t>
            </a:r>
            <a:endParaRPr lang="zh-CN" altLang="en-US"/>
          </a:p>
        </p:txBody>
      </p:sp>
      <p:sp>
        <p:nvSpPr>
          <p:cNvPr id="3" name="内容占位符 2"/>
          <p:cNvSpPr>
            <a:spLocks noGrp="1"/>
          </p:cNvSpPr>
          <p:nvPr>
            <p:ph idx="1"/>
          </p:nvPr>
        </p:nvSpPr>
        <p:spPr>
          <a:xfrm>
            <a:off x="838200" y="1346200"/>
            <a:ext cx="10515600" cy="4831080"/>
          </a:xfrm>
        </p:spPr>
        <p:txBody>
          <a:bodyPr/>
          <a:p>
            <a:r>
              <a:rPr lang="en-US" altLang="zh-CN" sz="2000"/>
              <a:t>     </a:t>
            </a:r>
            <a:r>
              <a:rPr lang="zh-CN" altLang="en-US" sz="2000"/>
              <a:t>汉诺塔问题规则：有三根柱子，其中一根柱子上串上了</a:t>
            </a:r>
            <a:r>
              <a:rPr lang="en-US" altLang="zh-CN" sz="2000"/>
              <a:t>n</a:t>
            </a:r>
            <a:r>
              <a:rPr lang="zh-CN" altLang="en-US" sz="2000"/>
              <a:t>个盘子，这</a:t>
            </a:r>
            <a:r>
              <a:rPr lang="en-US" altLang="zh-CN" sz="2000"/>
              <a:t>n</a:t>
            </a:r>
            <a:r>
              <a:rPr lang="zh-CN" altLang="en-US" sz="2000"/>
              <a:t>个盘子一定符合一个规则：</a:t>
            </a:r>
            <a:r>
              <a:rPr lang="en-US" altLang="zh-CN" sz="2000" b="1"/>
              <a:t>1</a:t>
            </a:r>
            <a:r>
              <a:rPr lang="zh-CN" altLang="en-US" sz="2000" b="1"/>
              <a:t>、大的盘子一定在小盘子的下面</a:t>
            </a:r>
            <a:r>
              <a:rPr lang="zh-CN" altLang="en-US" sz="2000"/>
              <a:t>；现在需要做一件事，就是将这</a:t>
            </a:r>
            <a:r>
              <a:rPr lang="en-US" altLang="zh-CN" sz="2000"/>
              <a:t>n</a:t>
            </a:r>
            <a:r>
              <a:rPr lang="zh-CN" altLang="en-US" sz="2000"/>
              <a:t>个盘子从这一根柱子</a:t>
            </a:r>
            <a:r>
              <a:rPr lang="zh-CN" altLang="en-US" sz="2000" b="1"/>
              <a:t>全部</a:t>
            </a:r>
            <a:r>
              <a:rPr lang="zh-CN" altLang="en-US" sz="2000"/>
              <a:t>移动到另一根柱子上，在移动的过程中，可以借助第三根柱子，但是在移动的过程中对于三根柱子中的任意一根都必须满足</a:t>
            </a:r>
            <a:r>
              <a:rPr lang="zh-CN" altLang="en-US" sz="2000" b="1"/>
              <a:t>规则</a:t>
            </a:r>
            <a:r>
              <a:rPr lang="en-US" altLang="zh-CN" sz="2000" b="1"/>
              <a:t>1.</a:t>
            </a:r>
            <a:endParaRPr lang="en-US" altLang="zh-CN" sz="2000" b="1"/>
          </a:p>
          <a:p>
            <a:endParaRPr lang="en-US" altLang="zh-CN" sz="2000" b="1"/>
          </a:p>
          <a:p>
            <a:endParaRPr lang="en-US" altLang="zh-CN" sz="2000" b="1"/>
          </a:p>
          <a:p>
            <a:endParaRPr lang="en-US" altLang="zh-CN" sz="2000" b="1"/>
          </a:p>
          <a:p>
            <a:endParaRPr lang="en-US" altLang="zh-CN" sz="2000" b="1"/>
          </a:p>
          <a:p>
            <a:endParaRPr lang="en-US" altLang="zh-CN" sz="2000" b="1"/>
          </a:p>
          <a:p>
            <a:endParaRPr lang="en-US" altLang="zh-CN" sz="2000" b="1"/>
          </a:p>
          <a:p>
            <a:r>
              <a:rPr lang="zh-CN" altLang="en-US" sz="2000"/>
              <a:t>如此一来，这个问题似乎也变得很复杂，但有一句话叫做：复杂的东西都是由简单的东西演变而来的。</a:t>
            </a:r>
            <a:endParaRPr lang="zh-CN" altLang="en-US" sz="2000"/>
          </a:p>
        </p:txBody>
      </p:sp>
      <p:pic>
        <p:nvPicPr>
          <p:cNvPr id="4" name="图片 3"/>
          <p:cNvPicPr>
            <a:picLocks noChangeAspect="1"/>
          </p:cNvPicPr>
          <p:nvPr>
            <p:custDataLst>
              <p:tags r:id="rId1"/>
            </p:custDataLst>
          </p:nvPr>
        </p:nvPicPr>
        <p:blipFill>
          <a:blip r:embed="rId2"/>
          <a:stretch>
            <a:fillRect/>
          </a:stretch>
        </p:blipFill>
        <p:spPr>
          <a:xfrm>
            <a:off x="1089660" y="2558415"/>
            <a:ext cx="4832350" cy="20447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583565"/>
          </a:xfrm>
        </p:spPr>
        <p:txBody>
          <a:bodyPr>
            <a:normAutofit fontScale="90000"/>
          </a:bodyPr>
          <a:p>
            <a:pPr algn="ctr"/>
            <a:r>
              <a:rPr lang="zh-CN" altLang="en-US"/>
              <a:t>汉诺塔问题</a:t>
            </a:r>
            <a:endParaRPr lang="zh-CN" altLang="en-US"/>
          </a:p>
        </p:txBody>
      </p:sp>
      <p:sp>
        <p:nvSpPr>
          <p:cNvPr id="4" name="内容占位符 3"/>
          <p:cNvSpPr>
            <a:spLocks noGrp="1"/>
          </p:cNvSpPr>
          <p:nvPr>
            <p:ph sz="half" idx="2"/>
          </p:nvPr>
        </p:nvSpPr>
        <p:spPr>
          <a:xfrm>
            <a:off x="367030" y="893445"/>
            <a:ext cx="5199380" cy="5772785"/>
          </a:xfrm>
        </p:spPr>
        <p:txBody>
          <a:bodyPr>
            <a:normAutofit fontScale="90000" lnSpcReduction="10000"/>
          </a:bodyPr>
          <a:p>
            <a:r>
              <a:rPr lang="zh-CN" altLang="en-US"/>
              <a:t>首先我们将每根柱子进行编号</a:t>
            </a:r>
            <a:endParaRPr lang="en-US" altLang="zh-CN"/>
          </a:p>
          <a:p>
            <a:pPr marL="0" indent="0">
              <a:buNone/>
            </a:pPr>
            <a:r>
              <a:rPr lang="en-US" altLang="zh-CN"/>
              <a:t>         </a:t>
            </a:r>
            <a:r>
              <a:rPr lang="en-US" altLang="zh-CN" sz="3600"/>
              <a:t>  1            2             3</a:t>
            </a:r>
            <a:endParaRPr lang="en-US" altLang="zh-CN" sz="3600"/>
          </a:p>
          <a:p>
            <a:pPr marL="0" indent="0">
              <a:buNone/>
            </a:pPr>
            <a:endParaRPr lang="en-US" altLang="zh-CN" sz="3600"/>
          </a:p>
          <a:p>
            <a:pPr marL="0" indent="0">
              <a:buNone/>
            </a:pPr>
            <a:endParaRPr lang="en-US" altLang="zh-CN" sz="3600"/>
          </a:p>
          <a:p>
            <a:pPr marL="0" indent="0">
              <a:buNone/>
            </a:pPr>
            <a:endParaRPr lang="en-US" altLang="zh-CN" sz="3600"/>
          </a:p>
          <a:p>
            <a:pPr marL="0" indent="0">
              <a:buNone/>
            </a:pPr>
            <a:endParaRPr lang="en-US" altLang="zh-CN" sz="3600"/>
          </a:p>
          <a:p>
            <a:pPr marL="0" indent="0">
              <a:buNone/>
            </a:pPr>
            <a:endParaRPr lang="zh-CN" altLang="en-US" sz="2000"/>
          </a:p>
          <a:p>
            <a:pPr marL="0" indent="0">
              <a:buNone/>
            </a:pPr>
            <a:r>
              <a:rPr lang="zh-CN" altLang="en-US" sz="2000"/>
              <a:t>假设盘子全在一号柱子上，目标是三号柱子</a:t>
            </a:r>
            <a:endParaRPr lang="en-US" altLang="zh-CN" sz="2000"/>
          </a:p>
          <a:p>
            <a:pPr marL="0" indent="0">
              <a:buNone/>
            </a:pPr>
            <a:r>
              <a:rPr lang="zh-CN" altLang="en-US" sz="2000"/>
              <a:t>先从最简单的</a:t>
            </a:r>
            <a:r>
              <a:rPr lang="en-US" altLang="zh-CN" sz="2000"/>
              <a:t>n=1</a:t>
            </a:r>
            <a:r>
              <a:rPr lang="zh-CN" altLang="en-US" sz="2000"/>
              <a:t>开始，那就是直接将盘子从</a:t>
            </a:r>
            <a:r>
              <a:rPr lang="en-US" altLang="zh-CN" sz="2000"/>
              <a:t>1</a:t>
            </a:r>
            <a:r>
              <a:rPr lang="zh-CN" altLang="en-US" sz="2000"/>
              <a:t>移到</a:t>
            </a:r>
            <a:r>
              <a:rPr lang="en-US" altLang="zh-CN" sz="2000"/>
              <a:t>3</a:t>
            </a:r>
            <a:r>
              <a:rPr lang="zh-CN" altLang="en-US" sz="2000"/>
              <a:t>；</a:t>
            </a:r>
            <a:endParaRPr lang="zh-CN" altLang="en-US" sz="2000"/>
          </a:p>
          <a:p>
            <a:pPr marL="0" indent="0">
              <a:buNone/>
            </a:pPr>
            <a:r>
              <a:rPr lang="zh-CN" altLang="en-US"/>
              <a:t>当</a:t>
            </a:r>
            <a:r>
              <a:rPr lang="en-US" altLang="zh-CN"/>
              <a:t>n=2</a:t>
            </a:r>
            <a:r>
              <a:rPr lang="zh-CN" altLang="en-US"/>
              <a:t>时，由于大盘子要在下面，所以应先将较小的盘暂时放在</a:t>
            </a:r>
            <a:r>
              <a:rPr lang="en-US" altLang="zh-CN"/>
              <a:t>2</a:t>
            </a:r>
            <a:r>
              <a:rPr lang="zh-CN" altLang="en-US"/>
              <a:t>处，待大盘至</a:t>
            </a:r>
            <a:r>
              <a:rPr lang="en-US" altLang="zh-CN"/>
              <a:t>3</a:t>
            </a:r>
            <a:r>
              <a:rPr lang="zh-CN" altLang="en-US"/>
              <a:t>后再将小盘放置</a:t>
            </a:r>
            <a:r>
              <a:rPr lang="en-US" altLang="zh-CN"/>
              <a:t>3</a:t>
            </a:r>
            <a:r>
              <a:rPr lang="zh-CN" altLang="en-US"/>
              <a:t>号柱</a:t>
            </a:r>
            <a:endParaRPr lang="zh-CN" altLang="en-US"/>
          </a:p>
        </p:txBody>
      </p:sp>
      <p:pic>
        <p:nvPicPr>
          <p:cNvPr id="5" name="内容占位符 4"/>
          <p:cNvPicPr>
            <a:picLocks noChangeAspect="1"/>
          </p:cNvPicPr>
          <p:nvPr>
            <p:ph sz="half" idx="1"/>
            <p:custDataLst>
              <p:tags r:id="rId1"/>
            </p:custDataLst>
          </p:nvPr>
        </p:nvPicPr>
        <p:blipFill>
          <a:blip r:embed="rId2"/>
          <a:stretch>
            <a:fillRect/>
          </a:stretch>
        </p:blipFill>
        <p:spPr>
          <a:xfrm>
            <a:off x="550545" y="1736725"/>
            <a:ext cx="4832350" cy="2044700"/>
          </a:xfrm>
          <a:prstGeom prst="rect">
            <a:avLst/>
          </a:prstGeom>
        </p:spPr>
      </p:pic>
      <p:sp>
        <p:nvSpPr>
          <p:cNvPr id="7" name="文本框 6"/>
          <p:cNvSpPr txBox="1"/>
          <p:nvPr/>
        </p:nvSpPr>
        <p:spPr>
          <a:xfrm>
            <a:off x="5805805" y="982980"/>
            <a:ext cx="6268085" cy="1476375"/>
          </a:xfrm>
          <a:prstGeom prst="rect">
            <a:avLst/>
          </a:prstGeom>
          <a:noFill/>
        </p:spPr>
        <p:txBody>
          <a:bodyPr wrap="square" rtlCol="0">
            <a:spAutoFit/>
          </a:bodyPr>
          <a:p>
            <a:r>
              <a:rPr lang="zh-CN" altLang="en-US"/>
              <a:t>当</a:t>
            </a:r>
            <a:r>
              <a:rPr lang="en-US" altLang="zh-CN"/>
              <a:t>n=3</a:t>
            </a:r>
            <a:r>
              <a:rPr lang="zh-CN" altLang="en-US"/>
              <a:t>时，由于没有第四根柱子可以借助，所以只能换一种思路，即将最上部的两个盘子看成一个整体，先将这一个整体移动完成后，再移动最下面的一个盘子，而上面被看成整体的部分我们已经知道了移动它的方法，这样，就可以得出三个盘子的移动方法；</a:t>
            </a:r>
            <a:endParaRPr lang="zh-CN" altLang="en-US"/>
          </a:p>
        </p:txBody>
      </p:sp>
      <p:sp>
        <p:nvSpPr>
          <p:cNvPr id="8" name="文本框 7"/>
          <p:cNvSpPr txBox="1"/>
          <p:nvPr/>
        </p:nvSpPr>
        <p:spPr>
          <a:xfrm>
            <a:off x="5731510" y="2663190"/>
            <a:ext cx="6349365" cy="1198880"/>
          </a:xfrm>
          <a:prstGeom prst="rect">
            <a:avLst/>
          </a:prstGeom>
          <a:noFill/>
        </p:spPr>
        <p:txBody>
          <a:bodyPr wrap="square" rtlCol="0">
            <a:spAutoFit/>
          </a:bodyPr>
          <a:p>
            <a:r>
              <a:rPr lang="zh-CN" altLang="en-US"/>
              <a:t>同理，对于</a:t>
            </a:r>
            <a:r>
              <a:rPr lang="en-US" altLang="zh-CN"/>
              <a:t>n=4</a:t>
            </a:r>
            <a:r>
              <a:rPr lang="zh-CN" altLang="en-US"/>
              <a:t>的情况，就是将最上部的三个盘子看成一个整体，将整体移动后再移动最下面的一个盘子，而移动三个盘子的方法之前已经得出来了，于是可以完成所有四个盘子的移动。</a:t>
            </a:r>
            <a:endParaRPr lang="zh-CN" altLang="en-US"/>
          </a:p>
        </p:txBody>
      </p:sp>
      <p:sp>
        <p:nvSpPr>
          <p:cNvPr id="9" name="文本框 8"/>
          <p:cNvSpPr txBox="1"/>
          <p:nvPr/>
        </p:nvSpPr>
        <p:spPr>
          <a:xfrm>
            <a:off x="5647690" y="4148455"/>
            <a:ext cx="6522085" cy="1476375"/>
          </a:xfrm>
          <a:prstGeom prst="rect">
            <a:avLst/>
          </a:prstGeom>
          <a:noFill/>
        </p:spPr>
        <p:txBody>
          <a:bodyPr wrap="square" rtlCol="0">
            <a:spAutoFit/>
          </a:bodyPr>
          <a:p>
            <a:r>
              <a:rPr lang="zh-CN" altLang="en-US"/>
              <a:t>到这个时候运用递归的条件已经十分明显了，</a:t>
            </a:r>
            <a:endParaRPr lang="zh-CN" altLang="en-US"/>
          </a:p>
          <a:p>
            <a:r>
              <a:rPr lang="zh-CN" altLang="en-US"/>
              <a:t>其一：得出了前一项和后一项的关系，那就是将前一项的全部作为后一项的一个部分，这个部分再加上一个盘子便是后一项的全部。</a:t>
            </a:r>
            <a:endParaRPr lang="zh-CN" altLang="en-US"/>
          </a:p>
          <a:p>
            <a:r>
              <a:rPr lang="zh-CN" altLang="en-US"/>
              <a:t>其二：存在边界条件，那就是当</a:t>
            </a:r>
            <a:r>
              <a:rPr lang="en-US" altLang="zh-CN"/>
              <a:t>n=1</a:t>
            </a:r>
            <a:r>
              <a:rPr lang="zh-CN" altLang="en-US"/>
              <a:t>时，直接移动至目标柱。</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4"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from="(-#ppt_w/2)" to="(#ppt_x)" calcmode="lin" valueType="num">
                                      <p:cBhvr>
                                        <p:cTn id="27" dur="600" fill="hold">
                                          <p:stCondLst>
                                            <p:cond delay="0"/>
                                          </p:stCondLst>
                                        </p:cTn>
                                        <p:tgtEl>
                                          <p:spTgt spid="7"/>
                                        </p:tgtEl>
                                        <p:attrNameLst>
                                          <p:attrName>ppt_x</p:attrName>
                                        </p:attrNameLst>
                                      </p:cBhvr>
                                    </p:anim>
                                    <p:anim from="0" to="-1.0" calcmode="lin" valueType="num">
                                      <p:cBhvr>
                                        <p:cTn id="28" dur="200" decel="50000" autoRev="1" fill="hold">
                                          <p:stCondLst>
                                            <p:cond delay="600"/>
                                          </p:stCondLst>
                                        </p:cTn>
                                        <p:tgtEl>
                                          <p:spTgt spid="7"/>
                                        </p:tgtEl>
                                        <p:attrNameLst>
                                          <p:attrName>xshear</p:attrName>
                                        </p:attrNameLst>
                                      </p:cBhvr>
                                    </p:anim>
                                    <p:animScale>
                                      <p:cBhvr>
                                        <p:cTn id="29" dur="200" decel="100000" autoRev="1" fill="hold">
                                          <p:stCondLst>
                                            <p:cond delay="600"/>
                                          </p:stCondLst>
                                        </p:cTn>
                                        <p:tgtEl>
                                          <p:spTgt spid="7"/>
                                        </p:tgtEl>
                                      </p:cBhvr>
                                      <p:from x="100000" y="100000"/>
                                      <p:to x="80000" y="100000"/>
                                    </p:animScale>
                                    <p:anim by="(#ppt_h/3+#ppt_w*0.1)" calcmode="lin" valueType="num">
                                      <p:cBhvr additive="sum">
                                        <p:cTn id="30" dur="200" decel="100000" autoRev="1" fill="hold">
                                          <p:stCondLst>
                                            <p:cond delay="600"/>
                                          </p:stCondLst>
                                        </p:cTn>
                                        <p:tgtEl>
                                          <p:spTgt spid="7"/>
                                        </p:tgtEl>
                                        <p:attrNameLst>
                                          <p:attrName>ppt_x</p:attrName>
                                        </p:attrNameLst>
                                      </p:cBhvr>
                                    </p:anim>
                                  </p:childTnLst>
                                </p:cTn>
                              </p:par>
                            </p:childTnLst>
                          </p:cTn>
                        </p:par>
                      </p:childTnLst>
                    </p:cTn>
                  </p:par>
                  <p:par>
                    <p:cTn id="31" fill="hold">
                      <p:stCondLst>
                        <p:cond delay="indefinite"/>
                      </p:stCondLst>
                      <p:childTnLst>
                        <p:par>
                          <p:cTn id="32" fill="hold">
                            <p:stCondLst>
                              <p:cond delay="0"/>
                            </p:stCondLst>
                            <p:childTnLst>
                              <p:par>
                                <p:cTn id="33" presetID="34"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 from="(-#ppt_w/2)" to="(#ppt_x)" calcmode="lin" valueType="num">
                                      <p:cBhvr>
                                        <p:cTn id="35" dur="600" fill="hold">
                                          <p:stCondLst>
                                            <p:cond delay="0"/>
                                          </p:stCondLst>
                                        </p:cTn>
                                        <p:tgtEl>
                                          <p:spTgt spid="8"/>
                                        </p:tgtEl>
                                        <p:attrNameLst>
                                          <p:attrName>ppt_x</p:attrName>
                                        </p:attrNameLst>
                                      </p:cBhvr>
                                    </p:anim>
                                    <p:anim from="0" to="-1.0" calcmode="lin" valueType="num">
                                      <p:cBhvr>
                                        <p:cTn id="36" dur="200" decel="50000" autoRev="1" fill="hold">
                                          <p:stCondLst>
                                            <p:cond delay="600"/>
                                          </p:stCondLst>
                                        </p:cTn>
                                        <p:tgtEl>
                                          <p:spTgt spid="8"/>
                                        </p:tgtEl>
                                        <p:attrNameLst>
                                          <p:attrName>xshear</p:attrName>
                                        </p:attrNameLst>
                                      </p:cBhvr>
                                    </p:anim>
                                    <p:animScale>
                                      <p:cBhvr>
                                        <p:cTn id="37" dur="200" decel="100000" autoRev="1" fill="hold">
                                          <p:stCondLst>
                                            <p:cond delay="600"/>
                                          </p:stCondLst>
                                        </p:cTn>
                                        <p:tgtEl>
                                          <p:spTgt spid="8"/>
                                        </p:tgtEl>
                                      </p:cBhvr>
                                      <p:from x="100000" y="100000"/>
                                      <p:to x="80000" y="100000"/>
                                    </p:animScale>
                                    <p:anim by="(#ppt_h/3+#ppt_w*0.1)" calcmode="lin" valueType="num">
                                      <p:cBhvr additive="sum">
                                        <p:cTn id="38" dur="200" decel="100000" autoRev="1" fill="hold">
                                          <p:stCondLst>
                                            <p:cond delay="600"/>
                                          </p:stCondLst>
                                        </p:cTn>
                                        <p:tgtEl>
                                          <p:spTgt spid="8"/>
                                        </p:tgtEl>
                                        <p:attrNameLst>
                                          <p:attrName>ppt_x</p:attrName>
                                        </p:attrNameLst>
                                      </p:cBhvr>
                                    </p:anim>
                                  </p:childTnLst>
                                </p:cTn>
                              </p:par>
                            </p:childTnLst>
                          </p:cTn>
                        </p:par>
                      </p:childTnLst>
                    </p:cTn>
                  </p:par>
                  <p:par>
                    <p:cTn id="39" fill="hold">
                      <p:stCondLst>
                        <p:cond delay="indefinite"/>
                      </p:stCondLst>
                      <p:childTnLst>
                        <p:par>
                          <p:cTn id="40" fill="hold">
                            <p:stCondLst>
                              <p:cond delay="0"/>
                            </p:stCondLst>
                            <p:childTnLst>
                              <p:par>
                                <p:cTn id="41" presetID="34"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from="(-#ppt_w/2)" to="(#ppt_x)" calcmode="lin" valueType="num">
                                      <p:cBhvr>
                                        <p:cTn id="43" dur="600" fill="hold">
                                          <p:stCondLst>
                                            <p:cond delay="0"/>
                                          </p:stCondLst>
                                        </p:cTn>
                                        <p:tgtEl>
                                          <p:spTgt spid="9"/>
                                        </p:tgtEl>
                                        <p:attrNameLst>
                                          <p:attrName>ppt_x</p:attrName>
                                        </p:attrNameLst>
                                      </p:cBhvr>
                                    </p:anim>
                                    <p:anim from="0" to="-1.0" calcmode="lin" valueType="num">
                                      <p:cBhvr>
                                        <p:cTn id="44" dur="200" decel="50000" autoRev="1" fill="hold">
                                          <p:stCondLst>
                                            <p:cond delay="600"/>
                                          </p:stCondLst>
                                        </p:cTn>
                                        <p:tgtEl>
                                          <p:spTgt spid="9"/>
                                        </p:tgtEl>
                                        <p:attrNameLst>
                                          <p:attrName>xshear</p:attrName>
                                        </p:attrNameLst>
                                      </p:cBhvr>
                                    </p:anim>
                                    <p:animScale>
                                      <p:cBhvr>
                                        <p:cTn id="45" dur="200" decel="100000" autoRev="1" fill="hold">
                                          <p:stCondLst>
                                            <p:cond delay="600"/>
                                          </p:stCondLst>
                                        </p:cTn>
                                        <p:tgtEl>
                                          <p:spTgt spid="9"/>
                                        </p:tgtEl>
                                      </p:cBhvr>
                                      <p:from x="100000" y="100000"/>
                                      <p:to x="80000" y="100000"/>
                                    </p:animScale>
                                    <p:anim by="(#ppt_h/3+#ppt_w*0.1)" calcmode="lin" valueType="num">
                                      <p:cBhvr additive="sum">
                                        <p:cTn id="46" dur="200" decel="100000" autoRev="1" fill="hold">
                                          <p:stCondLst>
                                            <p:cond delay="600"/>
                                          </p:stCondLst>
                                        </p:cTn>
                                        <p:tgtEl>
                                          <p:spTgt spid="9"/>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7"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620395"/>
          </a:xfrm>
        </p:spPr>
        <p:txBody>
          <a:bodyPr>
            <a:normAutofit fontScale="90000"/>
          </a:bodyPr>
          <a:p>
            <a:pPr algn="ctr"/>
            <a:r>
              <a:rPr lang="zh-CN" altLang="en-US" sz="4000"/>
              <a:t>假设存在一个能</a:t>
            </a:r>
            <a:r>
              <a:rPr lang="zh-CN" altLang="en-US" sz="4000"/>
              <a:t>得出汉诺塔移动方法的函数</a:t>
            </a:r>
            <a:endParaRPr lang="zh-CN" altLang="en-US" sz="4000"/>
          </a:p>
        </p:txBody>
      </p:sp>
      <p:sp>
        <p:nvSpPr>
          <p:cNvPr id="3" name="内容占位符 2"/>
          <p:cNvSpPr>
            <a:spLocks noGrp="1"/>
          </p:cNvSpPr>
          <p:nvPr>
            <p:ph idx="1"/>
          </p:nvPr>
        </p:nvSpPr>
        <p:spPr>
          <a:xfrm>
            <a:off x="838200" y="893445"/>
            <a:ext cx="10515600" cy="5283835"/>
          </a:xfrm>
        </p:spPr>
        <p:txBody>
          <a:bodyPr/>
          <a:p>
            <a:r>
              <a:rPr lang="zh-CN" altLang="en-US"/>
              <a:t>假设有这样一个函数</a:t>
            </a:r>
            <a:r>
              <a:rPr lang="en-US" altLang="zh-CN"/>
              <a:t>move</a:t>
            </a:r>
            <a:r>
              <a:rPr lang="zh-CN" altLang="en-US"/>
              <a:t>能够对输入的一个正整数进行判断，并输出移动的具体方法</a:t>
            </a:r>
            <a:endParaRPr lang="zh-CN" altLang="en-US"/>
          </a:p>
          <a:p>
            <a:r>
              <a:rPr lang="zh-CN" altLang="en-US" sz="2400"/>
              <a:t>设有三根柱子名为</a:t>
            </a:r>
            <a:r>
              <a:rPr lang="en-US" altLang="zh-CN" sz="2400"/>
              <a:t>x,y,z,</a:t>
            </a:r>
            <a:r>
              <a:rPr lang="zh-CN" altLang="en-US" sz="2400"/>
              <a:t>有</a:t>
            </a:r>
            <a:r>
              <a:rPr lang="en-US" altLang="zh-CN" sz="2400"/>
              <a:t>n</a:t>
            </a:r>
            <a:r>
              <a:rPr lang="zh-CN" altLang="en-US" sz="2400"/>
              <a:t>个盘子需要移动</a:t>
            </a:r>
            <a:endParaRPr lang="zh-CN" altLang="en-US" sz="2400"/>
          </a:p>
          <a:p>
            <a:r>
              <a:rPr lang="zh-CN" altLang="en-US" sz="2000"/>
              <a:t>当</a:t>
            </a:r>
            <a:r>
              <a:rPr lang="en-US" altLang="zh-CN" sz="2000"/>
              <a:t>n==1</a:t>
            </a:r>
            <a:r>
              <a:rPr lang="zh-CN" altLang="en-US" sz="2000"/>
              <a:t>时，显然输出将一个盘子从</a:t>
            </a:r>
            <a:r>
              <a:rPr lang="en-US" altLang="zh-CN" sz="2000"/>
              <a:t>x</a:t>
            </a:r>
            <a:r>
              <a:rPr lang="zh-CN" altLang="en-US" sz="2000"/>
              <a:t>移动至</a:t>
            </a:r>
            <a:r>
              <a:rPr lang="en-US" altLang="zh-CN" sz="2000"/>
              <a:t>y;</a:t>
            </a:r>
            <a:endParaRPr lang="en-US" altLang="zh-CN" sz="2000"/>
          </a:p>
          <a:p>
            <a:endParaRPr lang="en-US" altLang="zh-CN" sz="2000"/>
          </a:p>
          <a:p>
            <a:r>
              <a:rPr lang="zh-CN" altLang="en-US" sz="2000"/>
              <a:t>当</a:t>
            </a:r>
            <a:r>
              <a:rPr lang="en-US" altLang="zh-CN" sz="2000"/>
              <a:t>n&gt;1</a:t>
            </a:r>
            <a:r>
              <a:rPr lang="zh-CN" altLang="en-US" sz="2000"/>
              <a:t>时，首先将最下面的盘子之外的其它盘子当成一个整体从</a:t>
            </a:r>
            <a:r>
              <a:rPr lang="en-US" altLang="zh-CN" sz="2000"/>
              <a:t>x</a:t>
            </a:r>
            <a:r>
              <a:rPr lang="zh-CN" altLang="en-US" sz="2000"/>
              <a:t>移动到</a:t>
            </a:r>
            <a:r>
              <a:rPr lang="en-US" altLang="zh-CN" sz="2000"/>
              <a:t>y</a:t>
            </a:r>
            <a:r>
              <a:rPr lang="zh-CN" altLang="en-US" sz="2000"/>
              <a:t>，期间可以借助</a:t>
            </a:r>
            <a:r>
              <a:rPr lang="en-US" altLang="zh-CN" sz="2000"/>
              <a:t>z</a:t>
            </a:r>
            <a:r>
              <a:rPr lang="zh-CN" altLang="en-US" sz="2000"/>
              <a:t>柱子，然后将最大的盘子从</a:t>
            </a:r>
            <a:r>
              <a:rPr lang="en-US" altLang="zh-CN" sz="2000"/>
              <a:t>x</a:t>
            </a:r>
            <a:r>
              <a:rPr lang="zh-CN" altLang="en-US" sz="2000"/>
              <a:t>移动到</a:t>
            </a:r>
            <a:r>
              <a:rPr lang="en-US" altLang="zh-CN" sz="2000"/>
              <a:t>z</a:t>
            </a:r>
            <a:r>
              <a:rPr lang="zh-CN" altLang="en-US" sz="2000"/>
              <a:t>，最后将</a:t>
            </a:r>
            <a:r>
              <a:rPr lang="en-US" altLang="zh-CN" sz="2000"/>
              <a:t>y</a:t>
            </a:r>
            <a:r>
              <a:rPr lang="zh-CN" altLang="en-US" sz="2000"/>
              <a:t>上的其它盘子当成一个整体移动到</a:t>
            </a:r>
            <a:r>
              <a:rPr lang="en-US" altLang="zh-CN" sz="2000"/>
              <a:t>z</a:t>
            </a:r>
            <a:r>
              <a:rPr lang="zh-CN" altLang="en-US" sz="2000"/>
              <a:t>，期间可以借助</a:t>
            </a:r>
            <a:r>
              <a:rPr lang="en-US" altLang="zh-CN" sz="2000"/>
              <a:t>x</a:t>
            </a:r>
            <a:r>
              <a:rPr lang="zh-CN" altLang="en-US" sz="2000"/>
              <a:t>柱子。</a:t>
            </a:r>
            <a:endParaRPr lang="zh-CN" altLang="en-US" sz="2000"/>
          </a:p>
          <a:p>
            <a:endParaRPr lang="zh-CN" altLang="en-US" sz="2000"/>
          </a:p>
          <a:p>
            <a:r>
              <a:rPr lang="zh-CN" altLang="en-US" sz="2000"/>
              <a:t>函数中的实参和形参也是需要注意的地方，因为在移动过程中所借助的中间体是不一样的。</a:t>
            </a:r>
            <a:endParaRPr lang="zh-CN" altLang="en-US" sz="2000"/>
          </a:p>
          <a:p>
            <a:endParaRPr lang="zh-CN" altLang="en-US" sz="2000"/>
          </a:p>
          <a:p>
            <a:r>
              <a:rPr lang="zh-CN" altLang="en-US" sz="2000"/>
              <a:t>因为需要打印出具体的走法，所以传入函数中需要包含几个字符型变量，表示从哪里借助谁移动到哪里，当函数嵌套调用自己时实参和形参之间的关系和变化也是需要注意</a:t>
            </a:r>
            <a:r>
              <a:rPr lang="zh-CN" altLang="en-US" sz="2000"/>
              <a:t>的。</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from="(-#ppt_w/2)" to="(#ppt_x)" calcmode="lin" valueType="num">
                                      <p:cBhvr>
                                        <p:cTn id="7" dur="600" fill="hold">
                                          <p:stCondLst>
                                            <p:cond delay="0"/>
                                          </p:stCondLst>
                                        </p:cTn>
                                        <p:tgtEl>
                                          <p:spTgt spid="2"/>
                                        </p:tgtEl>
                                        <p:attrNameLst>
                                          <p:attrName>ppt_x</p:attrName>
                                        </p:attrNameLst>
                                      </p:cBhvr>
                                    </p:anim>
                                    <p:anim from="0" to="-1.0" calcmode="lin" valueType="num">
                                      <p:cBhvr>
                                        <p:cTn id="8" dur="200" decel="50000" autoRev="1" fill="hold">
                                          <p:stCondLst>
                                            <p:cond delay="600"/>
                                          </p:stCondLst>
                                        </p:cTn>
                                        <p:tgtEl>
                                          <p:spTgt spid="2"/>
                                        </p:tgtEl>
                                        <p:attrNameLst>
                                          <p:attrName>xshear</p:attrName>
                                        </p:attrNameLst>
                                      </p:cBhvr>
                                    </p:anim>
                                    <p:animScale>
                                      <p:cBhvr>
                                        <p:cTn id="9" dur="200" decel="100000" autoRev="1" fill="hold">
                                          <p:stCondLst>
                                            <p:cond delay="600"/>
                                          </p:stCondLst>
                                        </p:cTn>
                                        <p:tgtEl>
                                          <p:spTgt spid="2"/>
                                        </p:tgtEl>
                                      </p:cBhvr>
                                      <p:from x="100000" y="100000"/>
                                      <p:to x="80000" y="100000"/>
                                    </p:animScale>
                                    <p:anim by="(#ppt_h/3+#ppt_w*0.1)" calcmode="lin" valueType="num">
                                      <p:cBhvr additive="sum">
                                        <p:cTn id="10" dur="200" decel="100000" autoRev="1" fill="hold">
                                          <p:stCondLst>
                                            <p:cond delay="600"/>
                                          </p:stCondLst>
                                        </p:cTn>
                                        <p:tgtEl>
                                          <p:spTgt spid="2"/>
                                        </p:tgtEl>
                                        <p:attrNameLst>
                                          <p:attrName>ppt_x</p:attrName>
                                        </p:attrNameLst>
                                      </p:cBhvr>
                                    </p:anim>
                                  </p:childTnLst>
                                </p:cTn>
                              </p:par>
                            </p:childTnLst>
                          </p:cTn>
                        </p:par>
                      </p:childTnLst>
                    </p:cTn>
                  </p:par>
                  <p:par>
                    <p:cTn id="11" fill="hold">
                      <p:stCondLst>
                        <p:cond delay="indefinite"/>
                      </p:stCondLst>
                      <p:childTnLst>
                        <p:par>
                          <p:cTn id="12" fill="hold">
                            <p:stCondLst>
                              <p:cond delay="0"/>
                            </p:stCondLst>
                            <p:childTnLst>
                              <p:par>
                                <p:cTn id="13" presetID="34"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from="(-#ppt_w/2)" to="(#ppt_x)" calcmode="lin" valueType="num">
                                      <p:cBhvr>
                                        <p:cTn id="15" dur="600" fill="hold">
                                          <p:stCondLst>
                                            <p:cond delay="0"/>
                                          </p:stCondLst>
                                        </p:cTn>
                                        <p:tgtEl>
                                          <p:spTgt spid="3">
                                            <p:txEl>
                                              <p:pRg st="0" end="0"/>
                                            </p:txEl>
                                          </p:spTgt>
                                        </p:tgtEl>
                                        <p:attrNameLst>
                                          <p:attrName>ppt_x</p:attrName>
                                        </p:attrNameLst>
                                      </p:cBhvr>
                                    </p:anim>
                                    <p:anim from="0" to="-1.0" calcmode="lin" valueType="num">
                                      <p:cBhvr>
                                        <p:cTn id="16" dur="200" decel="50000" autoRev="1" fill="hold">
                                          <p:stCondLst>
                                            <p:cond delay="600"/>
                                          </p:stCondLst>
                                        </p:cTn>
                                        <p:tgtEl>
                                          <p:spTgt spid="3">
                                            <p:txEl>
                                              <p:pRg st="0" end="0"/>
                                            </p:txEl>
                                          </p:spTgt>
                                        </p:tgtEl>
                                        <p:attrNameLst>
                                          <p:attrName>xshear</p:attrName>
                                        </p:attrNameLst>
                                      </p:cBhvr>
                                    </p:anim>
                                    <p:animScale>
                                      <p:cBhvr>
                                        <p:cTn id="17" dur="200" decel="100000" autoRev="1" fill="hold">
                                          <p:stCondLst>
                                            <p:cond delay="600"/>
                                          </p:stCondLst>
                                        </p:cTn>
                                        <p:tgtEl>
                                          <p:spTgt spid="3">
                                            <p:txEl>
                                              <p:pRg st="0" end="0"/>
                                            </p:txEl>
                                          </p:spTgt>
                                        </p:tgtEl>
                                      </p:cBhvr>
                                      <p:from x="100000" y="100000"/>
                                      <p:to x="80000" y="100000"/>
                                    </p:animScale>
                                    <p:anim by="(#ppt_h/3+#ppt_w*0.1)" calcmode="lin" valueType="num">
                                      <p:cBhvr additive="sum">
                                        <p:cTn id="18" dur="200" decel="100000" autoRev="1" fill="hold">
                                          <p:stCondLst>
                                            <p:cond delay="600"/>
                                          </p:stCondLst>
                                        </p:cTn>
                                        <p:tgtEl>
                                          <p:spTgt spid="3">
                                            <p:txEl>
                                              <p:pRg st="0" end="0"/>
                                            </p:txEl>
                                          </p:spTgt>
                                        </p:tgtEl>
                                        <p:attrNameLst>
                                          <p:attrName>ppt_x</p:attrName>
                                        </p:attrNameLst>
                                      </p:cBhvr>
                                    </p:anim>
                                  </p:childTnLst>
                                </p:cTn>
                              </p:par>
                              <p:par>
                                <p:cTn id="19" presetID="34" presetClass="entr" presetSubtype="0" fill="hold"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from="(-#ppt_w/2)" to="(#ppt_x)" calcmode="lin" valueType="num">
                                      <p:cBhvr>
                                        <p:cTn id="21" dur="600" fill="hold">
                                          <p:stCondLst>
                                            <p:cond delay="0"/>
                                          </p:stCondLst>
                                        </p:cTn>
                                        <p:tgtEl>
                                          <p:spTgt spid="3">
                                            <p:txEl>
                                              <p:pRg st="1" end="1"/>
                                            </p:txEl>
                                          </p:spTgt>
                                        </p:tgtEl>
                                        <p:attrNameLst>
                                          <p:attrName>ppt_x</p:attrName>
                                        </p:attrNameLst>
                                      </p:cBhvr>
                                    </p:anim>
                                    <p:anim from="0" to="-1.0" calcmode="lin" valueType="num">
                                      <p:cBhvr>
                                        <p:cTn id="22" dur="200" decel="50000" autoRev="1" fill="hold">
                                          <p:stCondLst>
                                            <p:cond delay="600"/>
                                          </p:stCondLst>
                                        </p:cTn>
                                        <p:tgtEl>
                                          <p:spTgt spid="3">
                                            <p:txEl>
                                              <p:pRg st="1" end="1"/>
                                            </p:txEl>
                                          </p:spTgt>
                                        </p:tgtEl>
                                        <p:attrNameLst>
                                          <p:attrName>xshear</p:attrName>
                                        </p:attrNameLst>
                                      </p:cBhvr>
                                    </p:anim>
                                    <p:animScale>
                                      <p:cBhvr>
                                        <p:cTn id="23" dur="200" decel="100000" autoRev="1" fill="hold">
                                          <p:stCondLst>
                                            <p:cond delay="600"/>
                                          </p:stCondLst>
                                        </p:cTn>
                                        <p:tgtEl>
                                          <p:spTgt spid="3">
                                            <p:txEl>
                                              <p:pRg st="1" end="1"/>
                                            </p:txEl>
                                          </p:spTgt>
                                        </p:tgtEl>
                                      </p:cBhvr>
                                      <p:from x="100000" y="100000"/>
                                      <p:to x="80000" y="100000"/>
                                    </p:animScale>
                                    <p:anim by="(#ppt_h/3+#ppt_w*0.1)" calcmode="lin" valueType="num">
                                      <p:cBhvr additive="sum">
                                        <p:cTn id="24" dur="200" decel="100000" autoRev="1" fill="hold">
                                          <p:stCondLst>
                                            <p:cond delay="600"/>
                                          </p:stCondLst>
                                        </p:cTn>
                                        <p:tgtEl>
                                          <p:spTgt spid="3">
                                            <p:txEl>
                                              <p:pRg st="1" end="1"/>
                                            </p:txEl>
                                          </p:spTgt>
                                        </p:tgtEl>
                                        <p:attrNameLst>
                                          <p:attrName>ppt_x</p:attrName>
                                        </p:attrNameLst>
                                      </p:cBhvr>
                                    </p:anim>
                                  </p:childTnLst>
                                </p:cTn>
                              </p:par>
                              <p:par>
                                <p:cTn id="25" presetID="34" presetClass="entr" presetSubtype="0" fill="hold" nodeType="with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from="(-#ppt_w/2)" to="(#ppt_x)" calcmode="lin" valueType="num">
                                      <p:cBhvr>
                                        <p:cTn id="27" dur="600" fill="hold">
                                          <p:stCondLst>
                                            <p:cond delay="0"/>
                                          </p:stCondLst>
                                        </p:cTn>
                                        <p:tgtEl>
                                          <p:spTgt spid="3">
                                            <p:txEl>
                                              <p:pRg st="2" end="2"/>
                                            </p:txEl>
                                          </p:spTgt>
                                        </p:tgtEl>
                                        <p:attrNameLst>
                                          <p:attrName>ppt_x</p:attrName>
                                        </p:attrNameLst>
                                      </p:cBhvr>
                                    </p:anim>
                                    <p:anim from="0" to="-1.0" calcmode="lin" valueType="num">
                                      <p:cBhvr>
                                        <p:cTn id="28" dur="200" decel="50000" autoRev="1" fill="hold">
                                          <p:stCondLst>
                                            <p:cond delay="600"/>
                                          </p:stCondLst>
                                        </p:cTn>
                                        <p:tgtEl>
                                          <p:spTgt spid="3">
                                            <p:txEl>
                                              <p:pRg st="2" end="2"/>
                                            </p:txEl>
                                          </p:spTgt>
                                        </p:tgtEl>
                                        <p:attrNameLst>
                                          <p:attrName>xshear</p:attrName>
                                        </p:attrNameLst>
                                      </p:cBhvr>
                                    </p:anim>
                                    <p:animScale>
                                      <p:cBhvr>
                                        <p:cTn id="29" dur="200" decel="100000" autoRev="1" fill="hold">
                                          <p:stCondLst>
                                            <p:cond delay="600"/>
                                          </p:stCondLst>
                                        </p:cTn>
                                        <p:tgtEl>
                                          <p:spTgt spid="3">
                                            <p:txEl>
                                              <p:pRg st="2" end="2"/>
                                            </p:txEl>
                                          </p:spTgt>
                                        </p:tgtEl>
                                      </p:cBhvr>
                                      <p:from x="100000" y="100000"/>
                                      <p:to x="80000" y="100000"/>
                                    </p:animScale>
                                    <p:anim by="(#ppt_h/3+#ppt_w*0.1)" calcmode="lin" valueType="num">
                                      <p:cBhvr additive="sum">
                                        <p:cTn id="30" dur="200" decel="100000" autoRev="1" fill="hold">
                                          <p:stCondLst>
                                            <p:cond delay="600"/>
                                          </p:stCondLst>
                                        </p:cTn>
                                        <p:tgtEl>
                                          <p:spTgt spid="3">
                                            <p:txEl>
                                              <p:pRg st="2" end="2"/>
                                            </p:txEl>
                                          </p:spTgt>
                                        </p:tgtEl>
                                        <p:attrNameLst>
                                          <p:attrName>ppt_x</p:attrName>
                                        </p:attrNameLst>
                                      </p:cBhvr>
                                    </p:anim>
                                  </p:childTnLst>
                                </p:cTn>
                              </p:par>
                              <p:par>
                                <p:cTn id="31" presetID="34" presetClass="entr" presetSubtype="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from="(-#ppt_w/2)" to="(#ppt_x)" calcmode="lin" valueType="num">
                                      <p:cBhvr>
                                        <p:cTn id="33" dur="600" fill="hold">
                                          <p:stCondLst>
                                            <p:cond delay="0"/>
                                          </p:stCondLst>
                                        </p:cTn>
                                        <p:tgtEl>
                                          <p:spTgt spid="3">
                                            <p:txEl>
                                              <p:pRg st="4" end="4"/>
                                            </p:txEl>
                                          </p:spTgt>
                                        </p:tgtEl>
                                        <p:attrNameLst>
                                          <p:attrName>ppt_x</p:attrName>
                                        </p:attrNameLst>
                                      </p:cBhvr>
                                    </p:anim>
                                    <p:anim from="0" to="-1.0" calcmode="lin" valueType="num">
                                      <p:cBhvr>
                                        <p:cTn id="34" dur="200" decel="50000" autoRev="1" fill="hold">
                                          <p:stCondLst>
                                            <p:cond delay="600"/>
                                          </p:stCondLst>
                                        </p:cTn>
                                        <p:tgtEl>
                                          <p:spTgt spid="3">
                                            <p:txEl>
                                              <p:pRg st="4" end="4"/>
                                            </p:txEl>
                                          </p:spTgt>
                                        </p:tgtEl>
                                        <p:attrNameLst>
                                          <p:attrName>xshear</p:attrName>
                                        </p:attrNameLst>
                                      </p:cBhvr>
                                    </p:anim>
                                    <p:animScale>
                                      <p:cBhvr>
                                        <p:cTn id="35" dur="200" decel="100000" autoRev="1" fill="hold">
                                          <p:stCondLst>
                                            <p:cond delay="600"/>
                                          </p:stCondLst>
                                        </p:cTn>
                                        <p:tgtEl>
                                          <p:spTgt spid="3">
                                            <p:txEl>
                                              <p:pRg st="4" end="4"/>
                                            </p:txEl>
                                          </p:spTgt>
                                        </p:tgtEl>
                                      </p:cBhvr>
                                      <p:from x="100000" y="100000"/>
                                      <p:to x="80000" y="100000"/>
                                    </p:animScale>
                                    <p:anim by="(#ppt_h/3+#ppt_w*0.1)" calcmode="lin" valueType="num">
                                      <p:cBhvr additive="sum">
                                        <p:cTn id="36" dur="200" decel="100000" autoRev="1" fill="hold">
                                          <p:stCondLst>
                                            <p:cond delay="600"/>
                                          </p:stCondLst>
                                        </p:cTn>
                                        <p:tgtEl>
                                          <p:spTgt spid="3">
                                            <p:txEl>
                                              <p:pRg st="4" end="4"/>
                                            </p:txEl>
                                          </p:spTgt>
                                        </p:tgtEl>
                                        <p:attrNameLst>
                                          <p:attrName>ppt_x</p:attrName>
                                        </p:attrNameLst>
                                      </p:cBhvr>
                                    </p:anim>
                                  </p:childTnLst>
                                </p:cTn>
                              </p:par>
                              <p:par>
                                <p:cTn id="37" presetID="34"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from="(-#ppt_w/2)" to="(#ppt_x)" calcmode="lin" valueType="num">
                                      <p:cBhvr>
                                        <p:cTn id="39" dur="600" fill="hold">
                                          <p:stCondLst>
                                            <p:cond delay="0"/>
                                          </p:stCondLst>
                                        </p:cTn>
                                        <p:tgtEl>
                                          <p:spTgt spid="3">
                                            <p:txEl>
                                              <p:pRg st="6" end="6"/>
                                            </p:txEl>
                                          </p:spTgt>
                                        </p:tgtEl>
                                        <p:attrNameLst>
                                          <p:attrName>ppt_x</p:attrName>
                                        </p:attrNameLst>
                                      </p:cBhvr>
                                    </p:anim>
                                    <p:anim from="0" to="-1.0" calcmode="lin" valueType="num">
                                      <p:cBhvr>
                                        <p:cTn id="40" dur="200" decel="50000" autoRev="1" fill="hold">
                                          <p:stCondLst>
                                            <p:cond delay="600"/>
                                          </p:stCondLst>
                                        </p:cTn>
                                        <p:tgtEl>
                                          <p:spTgt spid="3">
                                            <p:txEl>
                                              <p:pRg st="6" end="6"/>
                                            </p:txEl>
                                          </p:spTgt>
                                        </p:tgtEl>
                                        <p:attrNameLst>
                                          <p:attrName>xshear</p:attrName>
                                        </p:attrNameLst>
                                      </p:cBhvr>
                                    </p:anim>
                                    <p:animScale>
                                      <p:cBhvr>
                                        <p:cTn id="41" dur="200" decel="100000" autoRev="1" fill="hold">
                                          <p:stCondLst>
                                            <p:cond delay="600"/>
                                          </p:stCondLst>
                                        </p:cTn>
                                        <p:tgtEl>
                                          <p:spTgt spid="3">
                                            <p:txEl>
                                              <p:pRg st="6" end="6"/>
                                            </p:txEl>
                                          </p:spTgt>
                                        </p:tgtEl>
                                      </p:cBhvr>
                                      <p:from x="100000" y="100000"/>
                                      <p:to x="80000" y="100000"/>
                                    </p:animScale>
                                    <p:anim by="(#ppt_h/3+#ppt_w*0.1)" calcmode="lin" valueType="num">
                                      <p:cBhvr additive="sum">
                                        <p:cTn id="42" dur="200" decel="100000" autoRev="1" fill="hold">
                                          <p:stCondLst>
                                            <p:cond delay="600"/>
                                          </p:stCondLst>
                                        </p:cTn>
                                        <p:tgtEl>
                                          <p:spTgt spid="3">
                                            <p:txEl>
                                              <p:pRg st="6" end="6"/>
                                            </p:txEl>
                                          </p:spTgt>
                                        </p:tgtEl>
                                        <p:attrNameLst>
                                          <p:attrName>ppt_x</p:attrName>
                                        </p:attrNameLst>
                                      </p:cBhvr>
                                    </p:anim>
                                  </p:childTnLst>
                                </p:cTn>
                              </p:par>
                              <p:par>
                                <p:cTn id="43" presetID="34" presetClass="entr" presetSubtype="0"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from="(-#ppt_w/2)" to="(#ppt_x)" calcmode="lin" valueType="num">
                                      <p:cBhvr>
                                        <p:cTn id="45" dur="600" fill="hold">
                                          <p:stCondLst>
                                            <p:cond delay="0"/>
                                          </p:stCondLst>
                                        </p:cTn>
                                        <p:tgtEl>
                                          <p:spTgt spid="3">
                                            <p:txEl>
                                              <p:pRg st="8" end="8"/>
                                            </p:txEl>
                                          </p:spTgt>
                                        </p:tgtEl>
                                        <p:attrNameLst>
                                          <p:attrName>ppt_x</p:attrName>
                                        </p:attrNameLst>
                                      </p:cBhvr>
                                    </p:anim>
                                    <p:anim from="0" to="-1.0" calcmode="lin" valueType="num">
                                      <p:cBhvr>
                                        <p:cTn id="46" dur="200" decel="50000" autoRev="1" fill="hold">
                                          <p:stCondLst>
                                            <p:cond delay="600"/>
                                          </p:stCondLst>
                                        </p:cTn>
                                        <p:tgtEl>
                                          <p:spTgt spid="3">
                                            <p:txEl>
                                              <p:pRg st="8" end="8"/>
                                            </p:txEl>
                                          </p:spTgt>
                                        </p:tgtEl>
                                        <p:attrNameLst>
                                          <p:attrName>xshear</p:attrName>
                                        </p:attrNameLst>
                                      </p:cBhvr>
                                    </p:anim>
                                    <p:animScale>
                                      <p:cBhvr>
                                        <p:cTn id="47" dur="200" decel="100000" autoRev="1" fill="hold">
                                          <p:stCondLst>
                                            <p:cond delay="600"/>
                                          </p:stCondLst>
                                        </p:cTn>
                                        <p:tgtEl>
                                          <p:spTgt spid="3">
                                            <p:txEl>
                                              <p:pRg st="8" end="8"/>
                                            </p:txEl>
                                          </p:spTgt>
                                        </p:tgtEl>
                                      </p:cBhvr>
                                      <p:from x="100000" y="100000"/>
                                      <p:to x="80000" y="100000"/>
                                    </p:animScale>
                                    <p:anim by="(#ppt_h/3+#ppt_w*0.1)" calcmode="lin" valueType="num">
                                      <p:cBhvr additive="sum">
                                        <p:cTn id="48" dur="200" decel="100000" autoRev="1" fill="hold">
                                          <p:stCondLst>
                                            <p:cond delay="600"/>
                                          </p:stCondLst>
                                        </p:cTn>
                                        <p:tgtEl>
                                          <p:spTgt spid="3">
                                            <p:txEl>
                                              <p:pRg st="8" end="8"/>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602615"/>
          </a:xfrm>
        </p:spPr>
        <p:txBody>
          <a:bodyPr>
            <a:normAutofit fontScale="90000"/>
          </a:bodyPr>
          <a:p>
            <a:pPr algn="ctr"/>
            <a:r>
              <a:rPr lang="zh-CN" altLang="en-US"/>
              <a:t>观察代码具体分析</a:t>
            </a:r>
            <a:endParaRPr lang="zh-CN" altLang="en-US"/>
          </a:p>
        </p:txBody>
      </p:sp>
      <p:sp>
        <p:nvSpPr>
          <p:cNvPr id="3" name="内容占位符 2"/>
          <p:cNvSpPr>
            <a:spLocks noGrp="1"/>
          </p:cNvSpPr>
          <p:nvPr>
            <p:ph idx="1"/>
          </p:nvPr>
        </p:nvSpPr>
        <p:spPr>
          <a:xfrm>
            <a:off x="472440" y="967740"/>
            <a:ext cx="11247755" cy="5414010"/>
          </a:xfrm>
        </p:spPr>
        <p:txBody>
          <a:bodyPr/>
          <a:p>
            <a:r>
              <a:rPr lang="en-US" altLang="zh-CN"/>
              <a:t>void move(int n,char x,char y,char z)</a:t>
            </a:r>
            <a:r>
              <a:rPr lang="zh-CN" altLang="en-US">
                <a:solidFill>
                  <a:srgbClr val="00B050"/>
                </a:solidFill>
              </a:rPr>
              <a:t>将</a:t>
            </a:r>
            <a:r>
              <a:rPr lang="en-US" altLang="zh-CN">
                <a:solidFill>
                  <a:srgbClr val="00B050"/>
                </a:solidFill>
              </a:rPr>
              <a:t>n</a:t>
            </a:r>
            <a:r>
              <a:rPr lang="zh-CN" altLang="en-US">
                <a:solidFill>
                  <a:srgbClr val="00B050"/>
                </a:solidFill>
              </a:rPr>
              <a:t>个盘子从</a:t>
            </a:r>
            <a:r>
              <a:rPr lang="en-US" altLang="zh-CN">
                <a:solidFill>
                  <a:srgbClr val="00B050"/>
                </a:solidFill>
              </a:rPr>
              <a:t>x</a:t>
            </a:r>
            <a:r>
              <a:rPr lang="zh-CN" altLang="en-US">
                <a:solidFill>
                  <a:srgbClr val="00B050"/>
                </a:solidFill>
              </a:rPr>
              <a:t>经过</a:t>
            </a:r>
            <a:r>
              <a:rPr lang="en-US" altLang="zh-CN">
                <a:solidFill>
                  <a:srgbClr val="00B050"/>
                </a:solidFill>
              </a:rPr>
              <a:t>y</a:t>
            </a:r>
            <a:r>
              <a:rPr lang="zh-CN" altLang="en-US">
                <a:solidFill>
                  <a:srgbClr val="00B050"/>
                </a:solidFill>
              </a:rPr>
              <a:t>移动到</a:t>
            </a:r>
            <a:r>
              <a:rPr lang="en-US" altLang="zh-CN">
                <a:solidFill>
                  <a:srgbClr val="00B050"/>
                </a:solidFill>
              </a:rPr>
              <a:t>z</a:t>
            </a:r>
            <a:r>
              <a:rPr lang="en-US" altLang="zh-CN"/>
              <a:t>{</a:t>
            </a:r>
            <a:endParaRPr lang="en-US" altLang="zh-CN"/>
          </a:p>
          <a:p>
            <a:r>
              <a:rPr lang="en-US" altLang="zh-CN"/>
              <a:t>if(n==1){</a:t>
            </a:r>
            <a:endParaRPr lang="en-US" altLang="zh-CN"/>
          </a:p>
          <a:p>
            <a:r>
              <a:rPr lang="en-US" altLang="zh-CN"/>
              <a:t>cout&lt;&lt;”</a:t>
            </a:r>
            <a:r>
              <a:rPr lang="zh-CN" altLang="en-US"/>
              <a:t>把一个盘子从</a:t>
            </a:r>
            <a:r>
              <a:rPr lang="en-US" altLang="zh-CN"/>
              <a:t>”&lt;&lt;x&lt;&lt;“</a:t>
            </a:r>
            <a:r>
              <a:rPr lang="zh-CN" altLang="en-US"/>
              <a:t>移动到</a:t>
            </a:r>
            <a:r>
              <a:rPr lang="en-US" altLang="zh-CN"/>
              <a:t>”&lt;&lt;z&lt;&lt;endl;}</a:t>
            </a:r>
            <a:r>
              <a:rPr lang="zh-CN" altLang="en-US">
                <a:solidFill>
                  <a:srgbClr val="00B050"/>
                </a:solidFill>
              </a:rPr>
              <a:t>直接完成移动</a:t>
            </a:r>
            <a:endParaRPr lang="en-US" altLang="zh-CN"/>
          </a:p>
          <a:p>
            <a:r>
              <a:rPr lang="en-US" altLang="zh-CN"/>
              <a:t>else</a:t>
            </a:r>
            <a:endParaRPr lang="en-US" altLang="zh-CN"/>
          </a:p>
          <a:p>
            <a:r>
              <a:rPr lang="en-US" altLang="zh-CN"/>
              <a:t>{</a:t>
            </a:r>
            <a:r>
              <a:rPr lang="en-US" altLang="zh-CN">
                <a:solidFill>
                  <a:srgbClr val="FF0000"/>
                </a:solidFill>
              </a:rPr>
              <a:t>move(n-1,x,z,y)</a:t>
            </a:r>
            <a:r>
              <a:rPr lang="en-US" altLang="zh-CN"/>
              <a:t>;</a:t>
            </a:r>
            <a:r>
              <a:rPr lang="zh-CN" altLang="en-US">
                <a:solidFill>
                  <a:srgbClr val="00B050"/>
                </a:solidFill>
              </a:rPr>
              <a:t>将除最大盘子之外的其它盘子移动到中间</a:t>
            </a:r>
            <a:endParaRPr lang="en-US" altLang="zh-CN">
              <a:solidFill>
                <a:srgbClr val="00B050"/>
              </a:solidFill>
            </a:endParaRPr>
          </a:p>
          <a:p>
            <a:r>
              <a:rPr lang="en-US" altLang="zh-CN"/>
              <a:t>cout&lt;&lt;”</a:t>
            </a:r>
            <a:r>
              <a:rPr lang="zh-CN" altLang="en-US"/>
              <a:t>把一个盘子从</a:t>
            </a:r>
            <a:r>
              <a:rPr lang="en-US" altLang="zh-CN"/>
              <a:t>”&lt;&lt;x&lt;&lt;”</a:t>
            </a:r>
            <a:r>
              <a:rPr lang="zh-CN" altLang="en-US"/>
              <a:t>移动到</a:t>
            </a:r>
            <a:r>
              <a:rPr lang="en-US" altLang="zh-CN"/>
              <a:t>”&lt;&lt;z&lt;&lt;endl;</a:t>
            </a:r>
            <a:r>
              <a:rPr lang="zh-CN" altLang="en-US">
                <a:solidFill>
                  <a:srgbClr val="00B050"/>
                </a:solidFill>
              </a:rPr>
              <a:t>移动最大盘子</a:t>
            </a:r>
            <a:endParaRPr lang="en-US" altLang="zh-CN"/>
          </a:p>
          <a:p>
            <a:r>
              <a:rPr lang="en-US" altLang="zh-CN"/>
              <a:t>move(n-1,y,x,z);}</a:t>
            </a:r>
            <a:r>
              <a:rPr lang="zh-CN" altLang="en-US">
                <a:solidFill>
                  <a:srgbClr val="00B050"/>
                </a:solidFill>
              </a:rPr>
              <a:t>将中间被看成整体的盘子移动到目标柱上</a:t>
            </a:r>
            <a:endParaRPr lang="en-US" altLang="zh-CN">
              <a:solidFill>
                <a:srgbClr val="00B050"/>
              </a:solidFill>
            </a:endParaRPr>
          </a:p>
          <a:p>
            <a:r>
              <a:rPr lang="en-US" altLang="zh-CN"/>
              <a:t>}</a:t>
            </a:r>
            <a:endParaRPr lang="en-US" altLang="zh-CN"/>
          </a:p>
          <a:p>
            <a:r>
              <a:rPr lang="zh-CN" altLang="en-US" sz="2000"/>
              <a:t>注：在这一移动过程中实参和形参不断改变，如红色部分所代入的实参是</a:t>
            </a:r>
            <a:r>
              <a:rPr lang="en-US" altLang="zh-CN" sz="2000"/>
              <a:t>x,y,z</a:t>
            </a:r>
            <a:r>
              <a:rPr lang="zh-CN" altLang="en-US" sz="2000"/>
              <a:t>，但调用自己之后形成的新函数中形参仍为</a:t>
            </a:r>
            <a:r>
              <a:rPr lang="en-US" altLang="zh-CN" sz="2000"/>
              <a:t>x,y,z.</a:t>
            </a:r>
            <a:endParaRPr lang="en-US" altLang="zh-CN" sz="2000"/>
          </a:p>
          <a:p>
            <a:r>
              <a:rPr lang="zh-CN" altLang="en-US" sz="2000"/>
              <a:t>以上就是我对斐波那契数列和</a:t>
            </a:r>
            <a:r>
              <a:rPr lang="zh-CN" altLang="en-US" sz="2000"/>
              <a:t>汉诺塔问题的大致理解。</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blinds(horizontal)">
                                      <p:cBhvr>
                                        <p:cTn id="2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REFSHAPE" val="363737252"/>
  <p:tag name="KSO_WM_UNIT_PLACING_PICTURE_USER_VIEWPORT" val="{&quot;height&quot;:3220,&quot;width&quot;:7610}"/>
</p:tagLst>
</file>

<file path=ppt/tags/tag2.xml><?xml version="1.0" encoding="utf-8"?>
<p:tagLst xmlns:p="http://schemas.openxmlformats.org/presentationml/2006/main">
  <p:tag name="REFSHAPE" val="363737252"/>
  <p:tag name="KSO_WM_UNIT_PLACING_PICTURE_USER_VIEWPORT" val="{&quot;height&quot;:3220,&quot;width&quot;:761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2114</Words>
  <Application>WPS 演示</Application>
  <PresentationFormat>宽屏</PresentationFormat>
  <Paragraphs>85</Paragraphs>
  <Slides>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Arial</vt:lpstr>
      <vt:lpstr>宋体</vt:lpstr>
      <vt:lpstr>Wingdings</vt:lpstr>
      <vt:lpstr>微软雅黑</vt:lpstr>
      <vt:lpstr>Calibri</vt:lpstr>
      <vt:lpstr>Arial Unicode MS</vt:lpstr>
      <vt:lpstr>Office 主题</vt:lpstr>
      <vt:lpstr>进一步了解递归问题</vt:lpstr>
      <vt:lpstr>斐波那契数列</vt:lpstr>
      <vt:lpstr>斐波那契数列：1、1、2、3、5、8、13、21....... 输入n，求第n个数是多少</vt:lpstr>
      <vt:lpstr>汉诺塔问题</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nmsl</cp:lastModifiedBy>
  <cp:revision>5</cp:revision>
  <dcterms:created xsi:type="dcterms:W3CDTF">2019-12-19T12:43:00Z</dcterms:created>
  <dcterms:modified xsi:type="dcterms:W3CDTF">2019-12-20T09:30:25Z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2052-11.1.0.9305</vt:lpwstr>
  </property>
</Properties>
</file>